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1"/>
  </p:sldMasterIdLst>
  <p:notesMasterIdLst>
    <p:notesMasterId r:id="rId83"/>
  </p:notesMasterIdLst>
  <p:handoutMasterIdLst>
    <p:handoutMasterId r:id="rId84"/>
  </p:handoutMasterIdLst>
  <p:sldIdLst>
    <p:sldId id="256" r:id="rId2"/>
    <p:sldId id="258" r:id="rId3"/>
    <p:sldId id="353" r:id="rId4"/>
    <p:sldId id="259" r:id="rId5"/>
    <p:sldId id="417" r:id="rId6"/>
    <p:sldId id="578" r:id="rId7"/>
    <p:sldId id="454" r:id="rId8"/>
    <p:sldId id="518" r:id="rId9"/>
    <p:sldId id="451" r:id="rId10"/>
    <p:sldId id="419" r:id="rId11"/>
    <p:sldId id="546" r:id="rId12"/>
    <p:sldId id="577" r:id="rId13"/>
    <p:sldId id="422" r:id="rId14"/>
    <p:sldId id="424" r:id="rId15"/>
    <p:sldId id="547" r:id="rId16"/>
    <p:sldId id="549" r:id="rId17"/>
    <p:sldId id="548" r:id="rId18"/>
    <p:sldId id="456" r:id="rId19"/>
    <p:sldId id="550" r:id="rId20"/>
    <p:sldId id="458" r:id="rId21"/>
    <p:sldId id="551" r:id="rId22"/>
    <p:sldId id="521" r:id="rId23"/>
    <p:sldId id="426" r:id="rId24"/>
    <p:sldId id="427" r:id="rId25"/>
    <p:sldId id="428" r:id="rId26"/>
    <p:sldId id="553" r:id="rId27"/>
    <p:sldId id="523" r:id="rId28"/>
    <p:sldId id="461" r:id="rId29"/>
    <p:sldId id="462" r:id="rId30"/>
    <p:sldId id="430" r:id="rId31"/>
    <p:sldId id="431" r:id="rId32"/>
    <p:sldId id="434" r:id="rId33"/>
    <p:sldId id="554" r:id="rId34"/>
    <p:sldId id="529" r:id="rId35"/>
    <p:sldId id="557" r:id="rId36"/>
    <p:sldId id="467" r:id="rId37"/>
    <p:sldId id="468" r:id="rId38"/>
    <p:sldId id="571" r:id="rId39"/>
    <p:sldId id="471" r:id="rId40"/>
    <p:sldId id="473" r:id="rId41"/>
    <p:sldId id="475" r:id="rId42"/>
    <p:sldId id="514" r:id="rId43"/>
    <p:sldId id="474" r:id="rId44"/>
    <p:sldId id="572" r:id="rId45"/>
    <p:sldId id="413" r:id="rId46"/>
    <p:sldId id="573" r:id="rId47"/>
    <p:sldId id="483" r:id="rId48"/>
    <p:sldId id="537" r:id="rId49"/>
    <p:sldId id="484" r:id="rId50"/>
    <p:sldId id="541" r:id="rId51"/>
    <p:sldId id="507" r:id="rId52"/>
    <p:sldId id="477" r:id="rId53"/>
    <p:sldId id="510" r:id="rId54"/>
    <p:sldId id="570" r:id="rId55"/>
    <p:sldId id="574" r:id="rId56"/>
    <p:sldId id="511" r:id="rId57"/>
    <p:sldId id="542" r:id="rId58"/>
    <p:sldId id="543" r:id="rId59"/>
    <p:sldId id="490" r:id="rId60"/>
    <p:sldId id="491" r:id="rId61"/>
    <p:sldId id="492" r:id="rId62"/>
    <p:sldId id="544" r:id="rId63"/>
    <p:sldId id="496" r:id="rId64"/>
    <p:sldId id="495" r:id="rId65"/>
    <p:sldId id="497" r:id="rId66"/>
    <p:sldId id="384" r:id="rId67"/>
    <p:sldId id="432" r:id="rId68"/>
    <p:sldId id="545" r:id="rId69"/>
    <p:sldId id="512" r:id="rId70"/>
    <p:sldId id="517" r:id="rId71"/>
    <p:sldId id="499" r:id="rId72"/>
    <p:sldId id="501" r:id="rId73"/>
    <p:sldId id="565" r:id="rId74"/>
    <p:sldId id="563" r:id="rId75"/>
    <p:sldId id="438" r:id="rId76"/>
    <p:sldId id="433" r:id="rId77"/>
    <p:sldId id="441" r:id="rId78"/>
    <p:sldId id="564" r:id="rId79"/>
    <p:sldId id="439" r:id="rId80"/>
    <p:sldId id="504" r:id="rId81"/>
    <p:sldId id="575" r:id="rId8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91BB"/>
    <a:srgbClr val="FFA3A3"/>
    <a:srgbClr val="FF5353"/>
    <a:srgbClr val="6A6D70"/>
    <a:srgbClr val="D16C15"/>
    <a:srgbClr val="D16C70"/>
    <a:srgbClr val="6A0000"/>
    <a:srgbClr val="4122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濃色スタイル 1 - アクセント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濃色スタイル 1 - アクセント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224" autoAdjust="0"/>
  </p:normalViewPr>
  <p:slideViewPr>
    <p:cSldViewPr snapToGrid="0" snapToObjects="1">
      <p:cViewPr varScale="1">
        <p:scale>
          <a:sx n="131" d="100"/>
          <a:sy n="131" d="100"/>
        </p:scale>
        <p:origin x="1504" y="17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5" d="100"/>
          <a:sy n="85" d="100"/>
        </p:scale>
        <p:origin x="263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898D69-AEA4-EA4F-A875-B1A3E84DAE6A}" type="datetimeFigureOut">
              <a:rPr lang="en-US" smtClean="0"/>
              <a:t>11/26/24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BD6407-F0C1-5C49-B6B6-3CBCB5DF3DE2}" type="slidenum">
              <a:rPr lang="en-US" smtClean="0"/>
              <a:t>‹#›</a:t>
            </a:fld>
            <a:endParaRPr lang="en-US"/>
          </a:p>
        </p:txBody>
      </p:sp>
    </p:spTree>
    <p:extLst>
      <p:ext uri="{BB962C8B-B14F-4D97-AF65-F5344CB8AC3E}">
        <p14:creationId xmlns:p14="http://schemas.microsoft.com/office/powerpoint/2010/main" val="7789679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ED3DE2-6ED1-4045-A8C6-22AF92A83CD5}" type="datetimeFigureOut">
              <a:rPr lang="en-US" smtClean="0"/>
              <a:t>11/26/24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EE212-02DF-3E4B-8185-8004C1BE046D}" type="slidenum">
              <a:rPr lang="en-US" smtClean="0"/>
              <a:t>‹#›</a:t>
            </a:fld>
            <a:endParaRPr lang="en-US"/>
          </a:p>
        </p:txBody>
      </p:sp>
    </p:spTree>
    <p:extLst>
      <p:ext uri="{BB962C8B-B14F-4D97-AF65-F5344CB8AC3E}">
        <p14:creationId xmlns:p14="http://schemas.microsoft.com/office/powerpoint/2010/main" val="825008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みなさん、こんにちは。</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シリコンスタジオの大道です。</a:t>
            </a:r>
            <a:endParaRPr kumimoji="1" lang="en-US" altLang="ja-JP" dirty="0"/>
          </a:p>
          <a:p>
            <a:r>
              <a:rPr kumimoji="1" lang="ja-JP" altLang="en-US" dirty="0"/>
              <a:t>本日は本セッションにご参加頂き、ありがとうございます。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本セッションは写真撮影と</a:t>
            </a:r>
            <a:r>
              <a:rPr kumimoji="1" lang="en-US" altLang="ja-JP" dirty="0"/>
              <a:t>SNS</a:t>
            </a:r>
            <a:r>
              <a:rPr kumimoji="1" lang="ja-JP" altLang="en-US" dirty="0"/>
              <a:t>投稿は</a:t>
            </a:r>
            <a:r>
              <a:rPr kumimoji="1" lang="en-US" altLang="ja-JP" dirty="0"/>
              <a:t>OK</a:t>
            </a:r>
            <a:r>
              <a:rPr kumimoji="1" lang="ja-JP" altLang="en-US" dirty="0"/>
              <a:t>です。発表の最後で質疑応答を行いたいと思います。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講演資料については後日、弊社のホームページでも公開予定ですので、リラックスしてご聴講頂ければと思います。</a:t>
            </a:r>
            <a:endParaRPr kumimoji="1" lang="en-US" altLang="ja-JP" dirty="0"/>
          </a:p>
          <a:p>
            <a:r>
              <a:rPr kumimoji="1" lang="ja-JP" altLang="en-US" dirty="0"/>
              <a:t>それと、本日は主に地理空間情報とはなにか？だったり、オープンな地理空間情報を使うとどのようなことができるのか？など幅広くお話をさせて頂きます。</a:t>
            </a:r>
            <a:endParaRPr kumimoji="1" lang="en-US" altLang="ja-JP" dirty="0"/>
          </a:p>
          <a:p>
            <a:r>
              <a:rPr kumimoji="1" lang="ja-JP" altLang="en-US" dirty="0"/>
              <a:t>どうぞ、よろしくお願いいたします。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a:t>
            </a:fld>
            <a:endParaRPr lang="en-US"/>
          </a:p>
        </p:txBody>
      </p:sp>
    </p:spTree>
    <p:extLst>
      <p:ext uri="{BB962C8B-B14F-4D97-AF65-F5344CB8AC3E}">
        <p14:creationId xmlns:p14="http://schemas.microsoft.com/office/powerpoint/2010/main" val="1603960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ここまでオープンな植生データに関してお話しましたが、残念ながら課題もあります。</a:t>
            </a:r>
            <a:endParaRPr kumimoji="1" lang="en-US" altLang="ja-JP" dirty="0"/>
          </a:p>
          <a:p>
            <a:r>
              <a:rPr kumimoji="1" lang="ja-JP" altLang="en-US" dirty="0"/>
              <a:t>まず、植生データ自体の課題として、整備都市数が挙げられます。</a:t>
            </a:r>
            <a:endParaRPr kumimoji="1" lang="en-US" altLang="ja-JP" dirty="0"/>
          </a:p>
          <a:p>
            <a:r>
              <a:rPr kumimoji="1" lang="ja-JP" altLang="en-US" dirty="0"/>
              <a:t>現在、</a:t>
            </a:r>
            <a:r>
              <a:rPr kumimoji="1" lang="en-US" altLang="ja-JP" dirty="0"/>
              <a:t>PLATEAU</a:t>
            </a:r>
            <a:r>
              <a:rPr kumimoji="1" lang="ja-JP" altLang="en-US" dirty="0"/>
              <a:t>が整備している都市は</a:t>
            </a:r>
            <a:r>
              <a:rPr kumimoji="1" lang="en-US" altLang="ja-JP" dirty="0"/>
              <a:t>210</a:t>
            </a:r>
            <a:r>
              <a:rPr kumimoji="1" lang="ja-JP" altLang="en-US" dirty="0"/>
              <a:t>都市ですが、地物ごとで差があります。</a:t>
            </a:r>
            <a:endParaRPr kumimoji="1" lang="en-US" altLang="ja-JP" dirty="0"/>
          </a:p>
          <a:p>
            <a:r>
              <a:rPr kumimoji="1" lang="ja-JP" altLang="en-US" dirty="0"/>
              <a:t>建物だと</a:t>
            </a:r>
            <a:r>
              <a:rPr kumimoji="1" lang="en-US" altLang="ja-JP" dirty="0"/>
              <a:t>210</a:t>
            </a:r>
            <a:r>
              <a:rPr kumimoji="1" lang="ja-JP" altLang="en-US" dirty="0"/>
              <a:t>都市ですが、土地利用モデルだと</a:t>
            </a:r>
            <a:r>
              <a:rPr kumimoji="1" lang="en-US" altLang="ja-JP" dirty="0"/>
              <a:t>195</a:t>
            </a:r>
            <a:r>
              <a:rPr kumimoji="1" lang="ja-JP" altLang="en-US" dirty="0"/>
              <a:t>都市、植生データでは</a:t>
            </a:r>
            <a:r>
              <a:rPr kumimoji="1" lang="en-US" altLang="ja-JP" dirty="0"/>
              <a:t>28</a:t>
            </a:r>
            <a:r>
              <a:rPr kumimoji="1" lang="ja-JP" altLang="en-US" dirty="0"/>
              <a:t>都市にとどまっているのが現状です。</a:t>
            </a:r>
            <a:endParaRPr kumimoji="1" lang="en-US" altLang="ja-JP" dirty="0"/>
          </a:p>
          <a:p>
            <a:r>
              <a:rPr kumimoji="1" lang="ja-JP" altLang="en-US" dirty="0"/>
              <a:t>また、整備範囲も課題があり、基本的に駅周辺などに限られています。</a:t>
            </a:r>
            <a:endParaRPr kumimoji="1" lang="en-US" altLang="ja-JP" dirty="0"/>
          </a:p>
          <a:p>
            <a:r>
              <a:rPr kumimoji="1" lang="en-US" altLang="ja-JP" dirty="0"/>
              <a:t>1</a:t>
            </a:r>
            <a:r>
              <a:rPr kumimoji="1" lang="ja-JP" altLang="en-US" dirty="0"/>
              <a:t>つ例を挙げると、静岡県沼津市は他の都市と比べて、比較的植生データが広く整備されています。</a:t>
            </a:r>
            <a:endParaRPr kumimoji="1" lang="en-US" altLang="ja-JP" dirty="0"/>
          </a:p>
          <a:p>
            <a:r>
              <a:rPr kumimoji="1" lang="ja-JP" altLang="en-US" dirty="0"/>
              <a:t>しかし、それでも建物や土地利用モデルと比べると、かなり限定的な整備範囲であることが図や表から確認できると思います。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a:t>
            </a:fld>
            <a:endParaRPr lang="en-US"/>
          </a:p>
        </p:txBody>
      </p:sp>
    </p:spTree>
    <p:extLst>
      <p:ext uri="{BB962C8B-B14F-4D97-AF65-F5344CB8AC3E}">
        <p14:creationId xmlns:p14="http://schemas.microsoft.com/office/powerpoint/2010/main" val="144048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それなら、独自で植生データを作って配置できれば良いでしょうか？</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これも残念ながら簡単な問題ではないです。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現実世界は広大で複雑な都市構造を持っており、単純なグリッドで道路は作れません。</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この広大で複雑な都市構造の中、人手で樹木の位置や高さを作るのは現実的ではありません。</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さらに、現実世界の樹木は「意味のある位置」であることが多く、他の地理空間情報を考慮した配置になっていると思います。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同様に樹木の高さも意味があることが多く、街路樹や区画内の樹木の高さはそれぞれエリアごとで異なると思います。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したがって、現実世界の地理空間情報に基づいた樹木の作成</a:t>
            </a:r>
            <a:r>
              <a:rPr kumimoji="1" lang="en-US" altLang="ja-JP" dirty="0"/>
              <a:t>/</a:t>
            </a:r>
            <a:r>
              <a:rPr kumimoji="1" lang="ja-JP" altLang="en-US" dirty="0"/>
              <a:t>配置の自動化が必要になってきます。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11</a:t>
            </a:fld>
            <a:endParaRPr lang="en-US"/>
          </a:p>
        </p:txBody>
      </p:sp>
    </p:spTree>
    <p:extLst>
      <p:ext uri="{BB962C8B-B14F-4D97-AF65-F5344CB8AC3E}">
        <p14:creationId xmlns:p14="http://schemas.microsoft.com/office/powerpoint/2010/main" val="396450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そこで本セッションでは広範囲に整備されたオープンな地理空間情報を用いた樹木の自動配置を目指します。</a:t>
            </a:r>
            <a:endParaRPr kumimoji="1" lang="en-US" altLang="ja-JP" dirty="0"/>
          </a:p>
          <a:p>
            <a:r>
              <a:rPr kumimoji="1" lang="ja-JP" altLang="en-US" dirty="0"/>
              <a:t>具体的には建物や土地利用モデル、歩道・分離帯、樹冠高モデルといった様々な地理空間情報を用いて、樹木の自動配置を目指します。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12</a:t>
            </a:fld>
            <a:endParaRPr lang="en-US"/>
          </a:p>
        </p:txBody>
      </p:sp>
    </p:spTree>
    <p:extLst>
      <p:ext uri="{BB962C8B-B14F-4D97-AF65-F5344CB8AC3E}">
        <p14:creationId xmlns:p14="http://schemas.microsoft.com/office/powerpoint/2010/main" val="1145069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次に、地理空間情報の簡単な基礎知識と考え方についてお話します。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13</a:t>
            </a:fld>
            <a:endParaRPr lang="en-US"/>
          </a:p>
        </p:txBody>
      </p:sp>
    </p:spTree>
    <p:extLst>
      <p:ext uri="{BB962C8B-B14F-4D97-AF65-F5344CB8AC3E}">
        <p14:creationId xmlns:p14="http://schemas.microsoft.com/office/powerpoint/2010/main" val="287023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さて、ここまで地理空間情報という言葉が度々出てきましたが、それはなにか？についてご説明します。</a:t>
            </a:r>
            <a:endParaRPr kumimoji="1" lang="en-US" altLang="ja-JP" dirty="0"/>
          </a:p>
          <a:p>
            <a:r>
              <a:rPr kumimoji="1" lang="ja-JP" altLang="en-US" dirty="0"/>
              <a:t>国土地理院より、地理空間情報の意味を引用すると、「地理空間情報とは、空間上の</a:t>
            </a:r>
            <a:r>
              <a:rPr lang="ja-JP" altLang="en-US" dirty="0"/>
              <a:t>特定の地点又は区域の位置を示す情報（位置情報）とそれに関連付けられた様々な事象に関する情報、もしくは位置情報のみからなる情報をいう。」とあります。</a:t>
            </a:r>
            <a:endParaRPr lang="en-US" altLang="ja-JP" dirty="0"/>
          </a:p>
          <a:p>
            <a:r>
              <a:rPr kumimoji="1" lang="ja-JP" altLang="en-US" dirty="0"/>
              <a:t>とても難しそうに思えますが、端的に言うと、位置情報のみか、位置情報と属性情報の両方を持つデータ、ということになります。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14</a:t>
            </a:fld>
            <a:endParaRPr lang="en-US"/>
          </a:p>
        </p:txBody>
      </p:sp>
    </p:spTree>
    <p:extLst>
      <p:ext uri="{BB962C8B-B14F-4D97-AF65-F5344CB8AC3E}">
        <p14:creationId xmlns:p14="http://schemas.microsoft.com/office/powerpoint/2010/main" val="3796639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先程の説明だけだと、なかなかイメージが難しいかもしれませんので、身近な例を挙げて地理空間情報をイメージしてみましょう。</a:t>
            </a:r>
            <a:endParaRPr kumimoji="1" lang="en-US" altLang="ja-JP" dirty="0"/>
          </a:p>
          <a:p>
            <a:r>
              <a:rPr kumimoji="1" lang="ja-JP" altLang="en-US" dirty="0"/>
              <a:t>最も身近な地理空間情報はスマートフォンの位置情報です。</a:t>
            </a:r>
            <a:endParaRPr kumimoji="1" lang="en-US" altLang="ja-JP" dirty="0"/>
          </a:p>
          <a:p>
            <a:r>
              <a:rPr kumimoji="1" lang="ja-JP" altLang="en-US" dirty="0"/>
              <a:t>右の図は</a:t>
            </a:r>
            <a:r>
              <a:rPr kumimoji="1" lang="en-US" altLang="ja-JP" dirty="0"/>
              <a:t>CEDEC+KYUSHU</a:t>
            </a:r>
            <a:r>
              <a:rPr kumimoji="1" lang="ja-JP" altLang="en-US" dirty="0"/>
              <a:t>の会場である九州産業大学が表示されている地図ですが、</a:t>
            </a:r>
            <a:r>
              <a:rPr kumimoji="1" lang="en-US" altLang="ja-JP" dirty="0"/>
              <a:t>GPS</a:t>
            </a:r>
            <a:r>
              <a:rPr kumimoji="1" lang="ja-JP" altLang="en-US" dirty="0"/>
              <a:t>機能をオンにすると、赤いピンのように現在地が表示されると思います。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15</a:t>
            </a:fld>
            <a:endParaRPr lang="en-US"/>
          </a:p>
        </p:txBody>
      </p:sp>
    </p:spTree>
    <p:extLst>
      <p:ext uri="{BB962C8B-B14F-4D97-AF65-F5344CB8AC3E}">
        <p14:creationId xmlns:p14="http://schemas.microsoft.com/office/powerpoint/2010/main" val="410238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この現在地には、位置情報として「緯度と経度」、属性情報はあくまで例ですが「日付」などが含まれていると思います。</a:t>
            </a:r>
            <a:endParaRPr kumimoji="1" lang="en-US" altLang="ja-JP" dirty="0"/>
          </a:p>
          <a:p>
            <a:r>
              <a:rPr kumimoji="1" lang="ja-JP" altLang="en-US" dirty="0"/>
              <a:t>普段はこういった数値や文字列を直接見ることは少ないですが、こういった情報が地理空間情報になります。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16</a:t>
            </a:fld>
            <a:endParaRPr lang="en-US"/>
          </a:p>
        </p:txBody>
      </p:sp>
    </p:spTree>
    <p:extLst>
      <p:ext uri="{BB962C8B-B14F-4D97-AF65-F5344CB8AC3E}">
        <p14:creationId xmlns:p14="http://schemas.microsoft.com/office/powerpoint/2010/main" val="896048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地理空間情報がなにか、と言うのが分かったことで、ではこれをどのように使うのか？という疑問が出てくるかと思います。</a:t>
            </a:r>
            <a:endParaRPr kumimoji="1" lang="en-US" altLang="ja-JP" dirty="0"/>
          </a:p>
          <a:p>
            <a:r>
              <a:rPr kumimoji="1" lang="ja-JP" altLang="en-US" dirty="0"/>
              <a:t>地理空間情報を使う上で欠かせないのが地理情報システム（</a:t>
            </a:r>
            <a:r>
              <a:rPr kumimoji="1" lang="en-US" altLang="ja-JP" dirty="0"/>
              <a:t>GIS</a:t>
            </a:r>
            <a:r>
              <a:rPr kumimoji="1" lang="ja-JP" altLang="en-US" dirty="0"/>
              <a:t>）です。</a:t>
            </a:r>
            <a:endParaRPr kumimoji="1" lang="en-US" altLang="ja-JP" dirty="0"/>
          </a:p>
          <a:p>
            <a:r>
              <a:rPr kumimoji="1" lang="en-US" altLang="ja-JP" dirty="0"/>
              <a:t>GIS</a:t>
            </a:r>
            <a:r>
              <a:rPr kumimoji="1" lang="ja-JP" altLang="en-US" dirty="0"/>
              <a:t>は地理空間情報を可視化・分析・作成などをコンピュータ上で行うシステムのことで、これも身近な例としては</a:t>
            </a:r>
            <a:r>
              <a:rPr kumimoji="1" lang="en-US" altLang="ja-JP" dirty="0"/>
              <a:t>Google Map</a:t>
            </a:r>
            <a:r>
              <a:rPr kumimoji="1" lang="ja-JP" altLang="en-US" dirty="0"/>
              <a:t>が</a:t>
            </a:r>
            <a:r>
              <a:rPr kumimoji="1" lang="en-US" altLang="ja-JP" dirty="0"/>
              <a:t>GIS</a:t>
            </a:r>
            <a:r>
              <a:rPr kumimoji="1" lang="ja-JP" altLang="en-US" dirty="0"/>
              <a:t>に当たります。</a:t>
            </a:r>
            <a:endParaRPr kumimoji="1" lang="en-US" altLang="ja-JP" dirty="0"/>
          </a:p>
          <a:p>
            <a:r>
              <a:rPr kumimoji="1" lang="ja-JP" altLang="en-US" dirty="0"/>
              <a:t>この</a:t>
            </a:r>
            <a:r>
              <a:rPr kumimoji="1" lang="en-US" altLang="ja-JP" dirty="0"/>
              <a:t>GIS</a:t>
            </a:r>
            <a:r>
              <a:rPr kumimoji="1" lang="ja-JP" altLang="en-US" dirty="0"/>
              <a:t>の代表的なソフトウェアとして、</a:t>
            </a:r>
            <a:r>
              <a:rPr kumimoji="1" lang="en-US" altLang="ja-JP" dirty="0"/>
              <a:t>QGIS</a:t>
            </a:r>
            <a:r>
              <a:rPr kumimoji="1" lang="ja-JP" altLang="en-US" dirty="0"/>
              <a:t>や</a:t>
            </a:r>
            <a:r>
              <a:rPr kumimoji="1" lang="en-US" altLang="ja-JP" dirty="0"/>
              <a:t>ArcGIS</a:t>
            </a:r>
            <a:r>
              <a:rPr kumimoji="1" lang="ja-JP" altLang="en-US" dirty="0"/>
              <a:t>、</a:t>
            </a:r>
            <a:r>
              <a:rPr kumimoji="1" lang="en-US" altLang="ja-JP" dirty="0"/>
              <a:t>MANDARA</a:t>
            </a:r>
            <a:r>
              <a:rPr kumimoji="1" lang="ja-JP" altLang="en-US" dirty="0"/>
              <a:t>などがあります。</a:t>
            </a:r>
            <a:endParaRPr kumimoji="1" lang="en-US" altLang="ja-JP" dirty="0"/>
          </a:p>
          <a:p>
            <a:r>
              <a:rPr kumimoji="1" lang="ja-JP" altLang="en-US" dirty="0"/>
              <a:t>本セッションでは</a:t>
            </a:r>
            <a:r>
              <a:rPr kumimoji="1" lang="en-US" altLang="ja-JP" dirty="0"/>
              <a:t>QGIS</a:t>
            </a:r>
            <a:r>
              <a:rPr kumimoji="1" lang="ja-JP" altLang="en-US" dirty="0"/>
              <a:t>を取り挙げてご紹介します。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17</a:t>
            </a:fld>
            <a:endParaRPr lang="en-US"/>
          </a:p>
        </p:txBody>
      </p:sp>
    </p:spTree>
    <p:extLst>
      <p:ext uri="{BB962C8B-B14F-4D97-AF65-F5344CB8AC3E}">
        <p14:creationId xmlns:p14="http://schemas.microsoft.com/office/powerpoint/2010/main" val="2139115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QGIS</a:t>
            </a:r>
            <a:r>
              <a:rPr kumimoji="1" lang="ja-JP" altLang="en-US" dirty="0"/>
              <a:t>はオープンソース</a:t>
            </a:r>
            <a:r>
              <a:rPr kumimoji="1" lang="en-US" altLang="ja-JP" dirty="0"/>
              <a:t>GIS</a:t>
            </a:r>
            <a:r>
              <a:rPr kumimoji="1" lang="ja-JP" altLang="en-US" dirty="0"/>
              <a:t>ソフトウェアです。</a:t>
            </a:r>
            <a:endParaRPr kumimoji="1" lang="en-US" altLang="ja-JP" dirty="0"/>
          </a:p>
          <a:p>
            <a:r>
              <a:rPr kumimoji="1" lang="ja-JP" altLang="en-US" dirty="0"/>
              <a:t>フリーで多機能な所が特徴で、</a:t>
            </a:r>
            <a:r>
              <a:rPr kumimoji="1" lang="en-US" altLang="ja-JP" dirty="0"/>
              <a:t>Python</a:t>
            </a:r>
            <a:r>
              <a:rPr kumimoji="1" lang="ja-JP" altLang="en-US" dirty="0"/>
              <a:t>を用いてプラグインの開発も可能となっており、拡張性も高いです。</a:t>
            </a:r>
            <a:endParaRPr kumimoji="1" lang="en-US" altLang="ja-JP" dirty="0"/>
          </a:p>
          <a:p>
            <a:r>
              <a:rPr kumimoji="1" lang="ja-JP" altLang="en-US" dirty="0"/>
              <a:t>後述しますが、空間参照系の変換、つまり座標変換も簡単にできます。</a:t>
            </a:r>
            <a:endParaRPr kumimoji="1" lang="en-US" altLang="ja-JP" dirty="0"/>
          </a:p>
          <a:p>
            <a:r>
              <a:rPr kumimoji="1" lang="ja-JP" altLang="en-US" dirty="0"/>
              <a:t>また、行政機関や民間でも活用例が多くなってきており、今勢いのある</a:t>
            </a:r>
            <a:r>
              <a:rPr kumimoji="1" lang="en-US" altLang="ja-JP" dirty="0"/>
              <a:t>GIS</a:t>
            </a:r>
            <a:r>
              <a:rPr kumimoji="1" lang="ja-JP" altLang="en-US" dirty="0"/>
              <a:t>ソフトウェアかと思います。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18</a:t>
            </a:fld>
            <a:endParaRPr lang="en-US"/>
          </a:p>
        </p:txBody>
      </p:sp>
    </p:spTree>
    <p:extLst>
      <p:ext uri="{BB962C8B-B14F-4D97-AF65-F5344CB8AC3E}">
        <p14:creationId xmlns:p14="http://schemas.microsoft.com/office/powerpoint/2010/main" val="307649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それでは、この</a:t>
            </a:r>
            <a:r>
              <a:rPr kumimoji="1" lang="en-US" altLang="ja-JP" dirty="0"/>
              <a:t>QGIS</a:t>
            </a:r>
            <a:r>
              <a:rPr kumimoji="1" lang="ja-JP" altLang="en-US" dirty="0"/>
              <a:t>でいくつかの地理空間情報を可視化してみましょう。</a:t>
            </a:r>
            <a:endParaRPr kumimoji="1" lang="en-US" altLang="ja-JP" dirty="0"/>
          </a:p>
          <a:p>
            <a:r>
              <a:rPr kumimoji="1" lang="ja-JP" altLang="en-US" dirty="0"/>
              <a:t>左側の図は建物を可視化しており、ベクタデータでインポートしています。</a:t>
            </a:r>
            <a:endParaRPr kumimoji="1" lang="en-US" altLang="ja-JP" dirty="0"/>
          </a:p>
          <a:p>
            <a:r>
              <a:rPr kumimoji="1" lang="ja-JP" altLang="en-US" dirty="0"/>
              <a:t>ベクタデータは点・線・面で表現され、データの粒度は座標値に依存します。</a:t>
            </a:r>
            <a:endParaRPr kumimoji="1" lang="en-US" altLang="ja-JP" dirty="0"/>
          </a:p>
          <a:p>
            <a:r>
              <a:rPr kumimoji="1" lang="ja-JP" altLang="en-US" dirty="0"/>
              <a:t>具体例としては、道路や歩道などがベクタデータで表現されます。</a:t>
            </a:r>
            <a:endParaRPr kumimoji="1" lang="en-US" altLang="ja-JP" dirty="0"/>
          </a:p>
          <a:p>
            <a:r>
              <a:rPr kumimoji="1" lang="ja-JP" altLang="en-US" dirty="0"/>
              <a:t>一方、右側の図は樹冠高モデルを可視化しており、ラスタデータでインポートしています。</a:t>
            </a:r>
            <a:endParaRPr kumimoji="1" lang="en-US" altLang="ja-JP" dirty="0"/>
          </a:p>
          <a:p>
            <a:r>
              <a:rPr kumimoji="1" lang="ja-JP" altLang="en-US" dirty="0"/>
              <a:t>ラスタデータはピクセルで表現され、データの粒度は解像度に依存します。</a:t>
            </a:r>
            <a:endParaRPr kumimoji="1" lang="en-US" altLang="ja-JP" dirty="0"/>
          </a:p>
          <a:p>
            <a:r>
              <a:rPr kumimoji="1" lang="ja-JP" altLang="en-US" dirty="0"/>
              <a:t>具体例としては、航空写真や数値標高モデルなどがラスタデータで表現されます。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19</a:t>
            </a:fld>
            <a:endParaRPr lang="en-US"/>
          </a:p>
        </p:txBody>
      </p:sp>
    </p:spTree>
    <p:extLst>
      <p:ext uri="{BB962C8B-B14F-4D97-AF65-F5344CB8AC3E}">
        <p14:creationId xmlns:p14="http://schemas.microsoft.com/office/powerpoint/2010/main" val="56150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まず始めに簡単な自己紹介になります。</a:t>
            </a:r>
            <a:endParaRPr kumimoji="1" lang="en-US" altLang="ja-JP" dirty="0"/>
          </a:p>
          <a:p>
            <a:r>
              <a:rPr kumimoji="1" lang="ja-JP" altLang="en-US" dirty="0"/>
              <a:t>私はシリコンスタジオに新卒入社をし、研究開発室に所属しています。</a:t>
            </a:r>
            <a:endParaRPr kumimoji="1" lang="en-US" altLang="ja-JP" dirty="0"/>
          </a:p>
          <a:p>
            <a:r>
              <a:rPr kumimoji="1" lang="ja-JP" altLang="en-US" dirty="0"/>
              <a:t>現在は</a:t>
            </a:r>
            <a:r>
              <a:rPr kumimoji="1" lang="en-US" altLang="ja-JP" dirty="0"/>
              <a:t>PLATEAU</a:t>
            </a:r>
            <a:r>
              <a:rPr kumimoji="1" lang="ja-JP" altLang="en-US" dirty="0"/>
              <a:t>などの地理空間情報を活用したデジタルツインの研究開発に従事しています。</a:t>
            </a:r>
            <a:endParaRPr kumimoji="1" lang="en-US" altLang="ja-JP" dirty="0"/>
          </a:p>
          <a:p>
            <a:r>
              <a:rPr kumimoji="1" lang="ja-JP" altLang="en-US" dirty="0"/>
              <a:t>カンファレンスの登壇歴として、昨年の</a:t>
            </a:r>
            <a:r>
              <a:rPr kumimoji="1" lang="en-US" altLang="ja-JP" dirty="0"/>
              <a:t>CEDEC2023</a:t>
            </a:r>
            <a:r>
              <a:rPr kumimoji="1" lang="ja-JP" altLang="en-US" dirty="0"/>
              <a:t>で</a:t>
            </a:r>
            <a:r>
              <a:rPr kumimoji="1" lang="en-US" altLang="ja-JP" dirty="0"/>
              <a:t>Procedural PLATEAU</a:t>
            </a:r>
            <a:r>
              <a:rPr kumimoji="1" lang="ja-JP" altLang="en-US" dirty="0"/>
              <a:t>という上の白い箱モデルに対して、下の図のようにファサードを自動的に生成する取り組みをご紹介しました。</a:t>
            </a:r>
            <a:endParaRPr kumimoji="1" lang="en-US" altLang="ja-JP" dirty="0"/>
          </a:p>
          <a:p>
            <a:r>
              <a:rPr kumimoji="1" lang="ja-JP" altLang="en-US" dirty="0"/>
              <a:t>こちらは</a:t>
            </a:r>
            <a:r>
              <a:rPr kumimoji="1" lang="en-US" altLang="ja-JP" dirty="0" err="1"/>
              <a:t>CEDiL</a:t>
            </a:r>
            <a:r>
              <a:rPr kumimoji="1" lang="ja-JP" altLang="en-US" dirty="0"/>
              <a:t>や弊社のホームページで発表資料を公開していますので、よろしければご覧ください。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a:t>
            </a:fld>
            <a:endParaRPr lang="en-US"/>
          </a:p>
        </p:txBody>
      </p:sp>
    </p:spTree>
    <p:extLst>
      <p:ext uri="{BB962C8B-B14F-4D97-AF65-F5344CB8AC3E}">
        <p14:creationId xmlns:p14="http://schemas.microsoft.com/office/powerpoint/2010/main" val="1994258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先程は地理空間情報を</a:t>
            </a:r>
            <a:r>
              <a:rPr kumimoji="1" lang="en-US" altLang="ja-JP" dirty="0"/>
              <a:t>QGIS</a:t>
            </a:r>
            <a:r>
              <a:rPr kumimoji="1" lang="ja-JP" altLang="en-US" dirty="0"/>
              <a:t>で可視化しましたが、可視化するときに一番大切なのは空間参照系です。</a:t>
            </a:r>
            <a:endParaRPr kumimoji="1" lang="en-US" altLang="ja-JP" dirty="0"/>
          </a:p>
          <a:p>
            <a:r>
              <a:rPr kumimoji="1" lang="ja-JP" altLang="en-US" dirty="0"/>
              <a:t>空間参照系は測地系と座標系から構成されており、測地系は地球の形や原点・高さの基準などを定義した地球上で位置を測る際のルールです。</a:t>
            </a:r>
            <a:endParaRPr kumimoji="1" lang="en-US" altLang="ja-JP" dirty="0"/>
          </a:p>
          <a:p>
            <a:r>
              <a:rPr kumimoji="1" lang="ja-JP" altLang="en-US" dirty="0"/>
              <a:t>一方、座標系は地球上の位置を座標で表すときの原点や座標の単位などのルールです。</a:t>
            </a:r>
            <a:endParaRPr kumimoji="1" lang="en-US" altLang="ja-JP" dirty="0"/>
          </a:p>
          <a:p>
            <a:r>
              <a:rPr kumimoji="1" lang="ja-JP" altLang="en-US" dirty="0"/>
              <a:t>先程の建物や樹冠高モデルなどの地理空間情報を正しく扱うには、この空間参照系の確認が大事になってきます。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20</a:t>
            </a:fld>
            <a:endParaRPr lang="en-US"/>
          </a:p>
        </p:txBody>
      </p:sp>
    </p:spTree>
    <p:extLst>
      <p:ext uri="{BB962C8B-B14F-4D97-AF65-F5344CB8AC3E}">
        <p14:creationId xmlns:p14="http://schemas.microsoft.com/office/powerpoint/2010/main" val="217901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それでは先程の建物と樹冠高モデルの空間参照系を</a:t>
            </a:r>
            <a:r>
              <a:rPr kumimoji="1" lang="en-US" altLang="ja-JP" dirty="0"/>
              <a:t>QGIS</a:t>
            </a:r>
            <a:r>
              <a:rPr kumimoji="1" lang="ja-JP" altLang="en-US" dirty="0"/>
              <a:t>で確認してみましょう。</a:t>
            </a:r>
            <a:endParaRPr kumimoji="1" lang="en-US" altLang="ja-JP" dirty="0"/>
          </a:p>
          <a:p>
            <a:r>
              <a:rPr kumimoji="1" lang="ja-JP" altLang="en-US" dirty="0"/>
              <a:t>空間参照システムの一番上の項目の名前に</a:t>
            </a:r>
            <a:r>
              <a:rPr kumimoji="1" lang="en-US" altLang="ja-JP" dirty="0"/>
              <a:t>EPSG</a:t>
            </a:r>
            <a:r>
              <a:rPr kumimoji="1" lang="ja-JP" altLang="en-US" dirty="0"/>
              <a:t>という文字列がありますが、これは特定の空間参照系を一意に識別する番号です。</a:t>
            </a:r>
            <a:endParaRPr kumimoji="1" lang="en-US" altLang="ja-JP" dirty="0"/>
          </a:p>
          <a:p>
            <a:r>
              <a:rPr kumimoji="1" lang="ja-JP" altLang="en-US" dirty="0"/>
              <a:t>左側の建物は</a:t>
            </a:r>
            <a:r>
              <a:rPr kumimoji="1" lang="en-US" altLang="ja-JP" dirty="0"/>
              <a:t>6668</a:t>
            </a:r>
            <a:r>
              <a:rPr kumimoji="1" lang="ja-JP" altLang="en-US" dirty="0"/>
              <a:t>、右側の樹冠高モデルは</a:t>
            </a:r>
            <a:r>
              <a:rPr kumimoji="1" lang="en-US" altLang="ja-JP" dirty="0"/>
              <a:t>3857</a:t>
            </a:r>
            <a:r>
              <a:rPr kumimoji="1" lang="ja-JP" altLang="en-US" dirty="0"/>
              <a:t>となっており、異なった空間参照系であることがわかります。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21</a:t>
            </a:fld>
            <a:endParaRPr lang="en-US"/>
          </a:p>
        </p:txBody>
      </p:sp>
    </p:spTree>
    <p:extLst>
      <p:ext uri="{BB962C8B-B14F-4D97-AF65-F5344CB8AC3E}">
        <p14:creationId xmlns:p14="http://schemas.microsoft.com/office/powerpoint/2010/main" val="354001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ここまで空間参照系についてお話してきましたが、初めて見る方にとっては、とても難しい内容になっているかと思います。</a:t>
            </a:r>
            <a:endParaRPr kumimoji="1" lang="en-US" altLang="ja-JP" dirty="0"/>
          </a:p>
          <a:p>
            <a:r>
              <a:rPr kumimoji="1" lang="ja-JP" altLang="en-US" dirty="0"/>
              <a:t>そこで、使用頻度の高い空間参照系を表で整理したいと思います。</a:t>
            </a:r>
            <a:endParaRPr kumimoji="1" lang="en-US" altLang="ja-JP" dirty="0"/>
          </a:p>
          <a:p>
            <a:r>
              <a:rPr kumimoji="1" lang="ja-JP" altLang="en-US" dirty="0"/>
              <a:t>基本的に地理空間情報の空間参照系は世界測地系の緯度経度座標系、</a:t>
            </a:r>
            <a:r>
              <a:rPr kumimoji="1" lang="en-US" altLang="ja-JP" dirty="0"/>
              <a:t>EPSG</a:t>
            </a:r>
            <a:r>
              <a:rPr kumimoji="1" lang="ja-JP" altLang="en-US" dirty="0"/>
              <a:t>だと</a:t>
            </a:r>
            <a:r>
              <a:rPr kumimoji="1" lang="en-US" altLang="ja-JP" dirty="0"/>
              <a:t>4326</a:t>
            </a:r>
            <a:r>
              <a:rPr kumimoji="1" lang="ja-JP" altLang="en-US" dirty="0"/>
              <a:t>が多いです。</a:t>
            </a:r>
            <a:endParaRPr kumimoji="1" lang="en-US" altLang="ja-JP" dirty="0"/>
          </a:p>
          <a:p>
            <a:r>
              <a:rPr kumimoji="1" lang="ja-JP" altLang="en-US" dirty="0"/>
              <a:t>ただ、</a:t>
            </a:r>
            <a:r>
              <a:rPr kumimoji="1" lang="en-US" altLang="ja-JP" dirty="0"/>
              <a:t>PLATEAU</a:t>
            </a:r>
            <a:r>
              <a:rPr kumimoji="1" lang="ja-JP" altLang="en-US" dirty="0"/>
              <a:t>などの日本の地理空間情報に関しては、日本測地系の緯度経度座標系、</a:t>
            </a:r>
            <a:r>
              <a:rPr kumimoji="1" lang="en-US" altLang="ja-JP" dirty="0"/>
              <a:t>EPSG</a:t>
            </a:r>
            <a:r>
              <a:rPr kumimoji="1" lang="ja-JP" altLang="en-US" dirty="0"/>
              <a:t>だと</a:t>
            </a:r>
            <a:r>
              <a:rPr kumimoji="1" lang="en-US" altLang="ja-JP" dirty="0"/>
              <a:t>6668</a:t>
            </a:r>
            <a:r>
              <a:rPr kumimoji="1" lang="ja-JP" altLang="en-US" dirty="0"/>
              <a:t>、または</a:t>
            </a:r>
            <a:r>
              <a:rPr kumimoji="1" lang="en-US" altLang="ja-JP" dirty="0"/>
              <a:t>6697</a:t>
            </a:r>
            <a:r>
              <a:rPr kumimoji="1" lang="ja-JP" altLang="en-US" dirty="0"/>
              <a:t>が多いです。</a:t>
            </a:r>
            <a:endParaRPr kumimoji="1" lang="en-US" altLang="ja-JP" dirty="0"/>
          </a:p>
          <a:p>
            <a:r>
              <a:rPr kumimoji="1" lang="ja-JP" altLang="en-US" dirty="0"/>
              <a:t>まずはこの</a:t>
            </a:r>
            <a:r>
              <a:rPr kumimoji="1" lang="en-US" altLang="ja-JP" dirty="0"/>
              <a:t>2</a:t>
            </a:r>
            <a:r>
              <a:rPr kumimoji="1" lang="ja-JP" altLang="en-US" dirty="0"/>
              <a:t>つの座標系を覚えて頂ければと思います。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22</a:t>
            </a:fld>
            <a:endParaRPr lang="en-US"/>
          </a:p>
        </p:txBody>
      </p:sp>
    </p:spTree>
    <p:extLst>
      <p:ext uri="{BB962C8B-B14F-4D97-AF65-F5344CB8AC3E}">
        <p14:creationId xmlns:p14="http://schemas.microsoft.com/office/powerpoint/2010/main" val="262483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そして、地理空間情報を扱う上で「最も重要な」</a:t>
            </a:r>
            <a:r>
              <a:rPr kumimoji="1" lang="en-US" altLang="ja-JP" dirty="0"/>
              <a:t>GIS</a:t>
            </a:r>
            <a:r>
              <a:rPr kumimoji="1" lang="ja-JP" altLang="en-US" dirty="0"/>
              <a:t>の基本的な考え方について、ご紹介します。</a:t>
            </a:r>
            <a:endParaRPr kumimoji="1" lang="en-US" altLang="ja-JP" dirty="0"/>
          </a:p>
          <a:p>
            <a:r>
              <a:rPr kumimoji="1" lang="ja-JP" altLang="en-US" dirty="0"/>
              <a:t>それは、「データを重ねること」です。</a:t>
            </a:r>
            <a:endParaRPr kumimoji="1" lang="en-US" altLang="ja-JP" dirty="0"/>
          </a:p>
          <a:p>
            <a:r>
              <a:rPr kumimoji="1" lang="ja-JP" altLang="en-US" dirty="0"/>
              <a:t>とても単純でなのですが、これが非常に重要な考え方です。</a:t>
            </a:r>
            <a:endParaRPr kumimoji="1" lang="en-US" altLang="ja-JP" dirty="0"/>
          </a:p>
          <a:p>
            <a:r>
              <a:rPr kumimoji="1" lang="ja-JP" altLang="en-US" dirty="0"/>
              <a:t>データを重ねるときは先程の空間参照系がカギとなっており、同じ座標系に合わせることが重要になります。</a:t>
            </a:r>
            <a:endParaRPr kumimoji="1" lang="en-US" altLang="ja-JP" dirty="0"/>
          </a:p>
          <a:p>
            <a:r>
              <a:rPr kumimoji="1" lang="ja-JP" altLang="en-US" dirty="0"/>
              <a:t>このデータを正しく重ねることで、データ間の関係性の可視化や複数のデータを対象にした分析などが可能になります。</a:t>
            </a:r>
            <a:endParaRPr kumimoji="1" lang="en-US" altLang="ja-JP" dirty="0"/>
          </a:p>
          <a:p>
            <a:r>
              <a:rPr kumimoji="1" lang="ja-JP" altLang="en-US" dirty="0"/>
              <a:t>この考え方は、後述する樹木の自動配置手法でも重要になってきます。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23</a:t>
            </a:fld>
            <a:endParaRPr lang="en-US"/>
          </a:p>
        </p:txBody>
      </p:sp>
    </p:spTree>
    <p:extLst>
      <p:ext uri="{BB962C8B-B14F-4D97-AF65-F5344CB8AC3E}">
        <p14:creationId xmlns:p14="http://schemas.microsoft.com/office/powerpoint/2010/main" val="399142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ここまでは地理空間情報の簡単な基礎知識に触れていきましたが、今度は本セッションで使用するオープンな地理空間情報についてご紹介します。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24</a:t>
            </a:fld>
            <a:endParaRPr lang="en-US"/>
          </a:p>
        </p:txBody>
      </p:sp>
    </p:spTree>
    <p:extLst>
      <p:ext uri="{BB962C8B-B14F-4D97-AF65-F5344CB8AC3E}">
        <p14:creationId xmlns:p14="http://schemas.microsoft.com/office/powerpoint/2010/main" val="511821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近年、地理空間情報はオープンデータ化が進んできており、数多くのデータが公開されています。</a:t>
            </a:r>
            <a:endParaRPr kumimoji="1" lang="en-US" altLang="ja-JP" dirty="0"/>
          </a:p>
          <a:p>
            <a:r>
              <a:rPr kumimoji="1" lang="ja-JP" altLang="en-US" dirty="0"/>
              <a:t>このスライドでは簡単に</a:t>
            </a:r>
            <a:r>
              <a:rPr kumimoji="1" lang="en-US" altLang="ja-JP" dirty="0"/>
              <a:t>3D</a:t>
            </a:r>
            <a:r>
              <a:rPr kumimoji="1" lang="ja-JP" altLang="en-US" dirty="0"/>
              <a:t>と</a:t>
            </a:r>
            <a:r>
              <a:rPr kumimoji="1" lang="en-US" altLang="ja-JP" dirty="0"/>
              <a:t>2D</a:t>
            </a:r>
            <a:r>
              <a:rPr kumimoji="1" lang="ja-JP" altLang="en-US" dirty="0"/>
              <a:t>に分けてオープンな地理空間情報を列挙していますが、本当はこのスライドに載せきれないほど、数多くのオープンデータが存在します。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25</a:t>
            </a:fld>
            <a:endParaRPr lang="en-US"/>
          </a:p>
        </p:txBody>
      </p:sp>
    </p:spTree>
    <p:extLst>
      <p:ext uri="{BB962C8B-B14F-4D97-AF65-F5344CB8AC3E}">
        <p14:creationId xmlns:p14="http://schemas.microsoft.com/office/powerpoint/2010/main" val="309283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本セッションではその中でも上記の</a:t>
            </a:r>
            <a:r>
              <a:rPr kumimoji="1" lang="en-US" altLang="ja-JP" dirty="0"/>
              <a:t>3</a:t>
            </a:r>
            <a:r>
              <a:rPr kumimoji="1" lang="ja-JP" altLang="en-US" dirty="0"/>
              <a:t>つのオープンデータを使用します。</a:t>
            </a:r>
            <a:endParaRPr kumimoji="1" lang="en-US" altLang="ja-JP" dirty="0"/>
          </a:p>
          <a:p>
            <a:r>
              <a:rPr kumimoji="1" lang="ja-JP" altLang="en-US" dirty="0"/>
              <a:t>この後のスライドから、これらのデータを簡単にご紹介していきます。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26</a:t>
            </a:fld>
            <a:endParaRPr lang="en-US"/>
          </a:p>
        </p:txBody>
      </p:sp>
    </p:spTree>
    <p:extLst>
      <p:ext uri="{BB962C8B-B14F-4D97-AF65-F5344CB8AC3E}">
        <p14:creationId xmlns:p14="http://schemas.microsoft.com/office/powerpoint/2010/main" val="1556710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Font typeface="+mj-lt"/>
              <a:buNone/>
            </a:pPr>
            <a:r>
              <a:rPr lang="ja-JP" altLang="en-US" dirty="0"/>
              <a:t>まずは</a:t>
            </a:r>
            <a:r>
              <a:rPr lang="en-US" altLang="ja-JP" dirty="0"/>
              <a:t>Project PLATEAU</a:t>
            </a:r>
            <a:r>
              <a:rPr lang="ja-JP" altLang="en-US" dirty="0"/>
              <a:t>です。</a:t>
            </a:r>
            <a:endParaRPr lang="en-US" altLang="ja-JP" dirty="0"/>
          </a:p>
          <a:p>
            <a:pPr marL="0" lvl="0" indent="0">
              <a:buFont typeface="+mj-lt"/>
              <a:buNone/>
            </a:pPr>
            <a:r>
              <a:rPr lang="ja-JP" altLang="en-US" dirty="0"/>
              <a:t>これは本セッションの導入部分でもお話しましたが、改めてご紹介します。</a:t>
            </a:r>
            <a:endParaRPr lang="en-US" altLang="ja-JP" dirty="0"/>
          </a:p>
          <a:p>
            <a:pPr marL="0" lvl="0" indent="0">
              <a:buFont typeface="+mj-lt"/>
              <a:buNone/>
            </a:pPr>
            <a:r>
              <a:rPr lang="en-US" altLang="ja-JP" dirty="0"/>
              <a:t>PLATEAU</a:t>
            </a:r>
            <a:r>
              <a:rPr lang="ja-JP" altLang="en-US" dirty="0"/>
              <a:t>は日本全国の</a:t>
            </a:r>
            <a:r>
              <a:rPr lang="en-US" altLang="ja-JP" dirty="0"/>
              <a:t>3D</a:t>
            </a:r>
            <a:r>
              <a:rPr lang="ja-JP" altLang="en-US" dirty="0"/>
              <a:t>都市モデルのオープンデータであり、</a:t>
            </a:r>
            <a:r>
              <a:rPr lang="en-US" altLang="ja-JP" dirty="0"/>
              <a:t>2023</a:t>
            </a:r>
            <a:r>
              <a:rPr lang="ja-JP" altLang="en-US" dirty="0"/>
              <a:t>年度現在では</a:t>
            </a:r>
            <a:r>
              <a:rPr lang="en-US" altLang="ja-JP" dirty="0"/>
              <a:t>210</a:t>
            </a:r>
            <a:r>
              <a:rPr lang="ja-JP" altLang="en-US" dirty="0"/>
              <a:t>都市を整備しています。</a:t>
            </a:r>
            <a:endParaRPr lang="en-US" altLang="ja-JP" dirty="0"/>
          </a:p>
          <a:p>
            <a:pPr marL="0" lvl="0" indent="0">
              <a:buFont typeface="+mj-lt"/>
              <a:buNone/>
            </a:pPr>
            <a:r>
              <a:rPr lang="en-US" altLang="ja-JP" dirty="0"/>
              <a:t>PLATEAU</a:t>
            </a:r>
            <a:r>
              <a:rPr lang="ja-JP" altLang="en-US" dirty="0"/>
              <a:t>には建物や道路、植生などの地物が整備されており、データフォーマットは</a:t>
            </a:r>
            <a:r>
              <a:rPr lang="en-US" altLang="ja-JP" dirty="0"/>
              <a:t>3D</a:t>
            </a:r>
            <a:r>
              <a:rPr lang="ja-JP" altLang="en-US" dirty="0"/>
              <a:t>都市モデルを扱うための標準フォーマットである</a:t>
            </a:r>
            <a:r>
              <a:rPr lang="en-US" altLang="ja-JP" dirty="0" err="1"/>
              <a:t>CityGML</a:t>
            </a:r>
            <a:r>
              <a:rPr lang="ja-JP" altLang="en-US" dirty="0"/>
              <a:t>になります。</a:t>
            </a:r>
            <a:endParaRPr lang="en-US" altLang="ja-JP" dirty="0"/>
          </a:p>
          <a:p>
            <a:pPr marL="0" lvl="0" indent="0">
              <a:buFont typeface="+mj-lt"/>
              <a:buNone/>
            </a:pPr>
            <a:r>
              <a:rPr lang="ja-JP" altLang="en-US" dirty="0"/>
              <a:t>本セッションでは名古屋市の建物と土地利用モデルを使用します。</a:t>
            </a:r>
            <a:endParaRPr lang="en-US" altLang="ja-JP" dirty="0"/>
          </a:p>
          <a:p>
            <a:pPr marL="0" lvl="0" indent="0">
              <a:buFont typeface="+mj-lt"/>
              <a:buNone/>
            </a:pPr>
            <a:r>
              <a:rPr lang="ja-JP" altLang="en-US" dirty="0"/>
              <a:t>名古屋市を選んだ理由としては、高解像度の航空写真があり、樹木の自動配置結果と比較しやすいからです。</a:t>
            </a:r>
            <a:endParaRPr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27</a:t>
            </a:fld>
            <a:endParaRPr lang="en-US"/>
          </a:p>
        </p:txBody>
      </p:sp>
    </p:spTree>
    <p:extLst>
      <p:ext uri="{BB962C8B-B14F-4D97-AF65-F5344CB8AC3E}">
        <p14:creationId xmlns:p14="http://schemas.microsoft.com/office/powerpoint/2010/main" val="787552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次に基盤地図情報です。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これは国土地理院が整備している、電子地図における位置の基準となる情報のことです。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この情報があることで他の地理空間情報を正しく重なることが可能になります。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基本項目では、測量の基準点、道路縁など</a:t>
            </a:r>
            <a:r>
              <a:rPr lang="en-US" altLang="ja-JP" dirty="0"/>
              <a:t>13</a:t>
            </a:r>
            <a:r>
              <a:rPr lang="ja-JP" altLang="en-US" dirty="0"/>
              <a:t>項目を定めており、データフォーマットは</a:t>
            </a:r>
            <a:r>
              <a:rPr lang="en-US" altLang="ja-JP" dirty="0"/>
              <a:t>GML</a:t>
            </a:r>
            <a:r>
              <a:rPr lang="ja-JP" altLang="en-US" dirty="0"/>
              <a:t>形式です。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本セッションでは、この基本項目の中にある道路構成線を使用します。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具体的には、歩道と分離帯を使用し、街路樹を配置する基準として使用します。</a:t>
            </a:r>
            <a:endParaRPr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28</a:t>
            </a:fld>
            <a:endParaRPr lang="en-US"/>
          </a:p>
        </p:txBody>
      </p:sp>
    </p:spTree>
    <p:extLst>
      <p:ext uri="{BB962C8B-B14F-4D97-AF65-F5344CB8AC3E}">
        <p14:creationId xmlns:p14="http://schemas.microsoft.com/office/powerpoint/2010/main" val="1226039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最後は</a:t>
            </a:r>
            <a:r>
              <a:rPr kumimoji="1" lang="en-US" altLang="ja-JP" dirty="0"/>
              <a:t>High Resolution Canopy Height Maps by WRI and Meta</a:t>
            </a:r>
            <a:r>
              <a:rPr kumimoji="1" lang="ja-JP" altLang="en-US" dirty="0"/>
              <a:t>になります。</a:t>
            </a:r>
            <a:endParaRPr kumimoji="1" lang="en-US" altLang="ja-JP" dirty="0"/>
          </a:p>
          <a:p>
            <a:r>
              <a:rPr kumimoji="1" lang="ja-JP" altLang="en-US" dirty="0"/>
              <a:t>本セッションでは名称が長いので樹冠高モデルと呼称します。</a:t>
            </a:r>
            <a:endParaRPr kumimoji="1" lang="en-US" altLang="ja-JP" dirty="0"/>
          </a:p>
          <a:p>
            <a:r>
              <a:rPr kumimoji="1" lang="ja-JP" altLang="en-US" dirty="0"/>
              <a:t>このデータは全世界を対象にして、樹木の高さを深層学習で推定したデータになっています。</a:t>
            </a:r>
            <a:endParaRPr kumimoji="1" lang="en-US" altLang="ja-JP" dirty="0"/>
          </a:p>
          <a:p>
            <a:r>
              <a:rPr kumimoji="1" lang="ja-JP" altLang="en-US" dirty="0"/>
              <a:t>ピクセルごとに樹木の高さがメートル単位で格納されており、</a:t>
            </a:r>
            <a:r>
              <a:rPr kumimoji="1" lang="en-US" altLang="ja-JP" dirty="0"/>
              <a:t>1pixel</a:t>
            </a:r>
            <a:r>
              <a:rPr kumimoji="1" lang="ja-JP" altLang="en-US" dirty="0"/>
              <a:t>あたり</a:t>
            </a:r>
            <a:r>
              <a:rPr kumimoji="1" lang="en-US" altLang="ja-JP" dirty="0"/>
              <a:t>1m</a:t>
            </a:r>
            <a:r>
              <a:rPr kumimoji="1" lang="ja-JP" altLang="en-US" dirty="0"/>
              <a:t>解像度であるため、単独木の検出も可能です。</a:t>
            </a:r>
            <a:endParaRPr kumimoji="1" lang="en-US" altLang="ja-JP" dirty="0"/>
          </a:p>
          <a:p>
            <a:r>
              <a:rPr kumimoji="1" lang="ja-JP" altLang="en-US" dirty="0"/>
              <a:t>また、データフォーマットは</a:t>
            </a:r>
            <a:r>
              <a:rPr kumimoji="1" lang="en-US" altLang="ja-JP" dirty="0" err="1"/>
              <a:t>GeoTIFF</a:t>
            </a:r>
            <a:r>
              <a:rPr kumimoji="1" lang="ja-JP" altLang="en-US" dirty="0"/>
              <a:t>形式になります。</a:t>
            </a:r>
            <a:endParaRPr kumimoji="1" lang="en-US" altLang="ja-JP" dirty="0"/>
          </a:p>
          <a:p>
            <a:r>
              <a:rPr kumimoji="1" lang="ja-JP" altLang="en-US" dirty="0"/>
              <a:t>本セッションでは名古屋市を含む領域を使用していきます。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29</a:t>
            </a:fld>
            <a:endParaRPr lang="en-US"/>
          </a:p>
        </p:txBody>
      </p:sp>
    </p:spTree>
    <p:extLst>
      <p:ext uri="{BB962C8B-B14F-4D97-AF65-F5344CB8AC3E}">
        <p14:creationId xmlns:p14="http://schemas.microsoft.com/office/powerpoint/2010/main" val="21620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それで、本セッションでは主に地理空間情報を重点的にお話します。</a:t>
            </a:r>
            <a:endParaRPr kumimoji="1" lang="en-US" altLang="ja-JP" dirty="0"/>
          </a:p>
          <a:p>
            <a:r>
              <a:rPr kumimoji="1" lang="ja-JP" altLang="en-US" dirty="0"/>
              <a:t>もちろん、プロシージャル部分もお話しますが、スライドの量としては地理空間情報が多くなっています。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スライド上にある地理空間情報は後程、ご紹介しますので、今すぐに覚える必要性はありませんが、特に断りがない限りは以下の地理空間情報を使用します。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a:t>
            </a:fld>
            <a:endParaRPr lang="en-US"/>
          </a:p>
        </p:txBody>
      </p:sp>
    </p:spTree>
    <p:extLst>
      <p:ext uri="{BB962C8B-B14F-4D97-AF65-F5344CB8AC3E}">
        <p14:creationId xmlns:p14="http://schemas.microsoft.com/office/powerpoint/2010/main" val="1812856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それで、先程</a:t>
            </a:r>
            <a:r>
              <a:rPr kumimoji="1" lang="en-US" altLang="ja-JP" dirty="0"/>
              <a:t>3</a:t>
            </a:r>
            <a:r>
              <a:rPr kumimoji="1" lang="ja-JP" altLang="en-US" dirty="0"/>
              <a:t>つのオープンデータをご紹介しましたが、それを表にしてまとめてみました。</a:t>
            </a:r>
            <a:endParaRPr kumimoji="1" lang="en-US" altLang="ja-JP" dirty="0"/>
          </a:p>
          <a:p>
            <a:r>
              <a:rPr kumimoji="1" lang="ja-JP" altLang="en-US" dirty="0"/>
              <a:t>複数のオープンデータを使用するときは、整備都市だったり、データフォーマット、空間参照系、データの品質などを確認するのが大事かと思います。</a:t>
            </a:r>
            <a:endParaRPr kumimoji="1" lang="en-US" altLang="ja-JP" dirty="0"/>
          </a:p>
          <a:p>
            <a:r>
              <a:rPr kumimoji="1" lang="ja-JP" altLang="en-US" dirty="0"/>
              <a:t>特に空間参照系やデータの品質に関しては注意深く確認しないと、データが重ねられない、データのズレに対応できないなどの問題があります。</a:t>
            </a:r>
            <a:endParaRPr kumimoji="1" lang="en-US" altLang="ja-JP" dirty="0"/>
          </a:p>
          <a:p>
            <a:r>
              <a:rPr kumimoji="1" lang="ja-JP" altLang="en-US" dirty="0"/>
              <a:t>本セッションでは、そのような問題に対応しながら樹木の自動配置を行います。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30</a:t>
            </a:fld>
            <a:endParaRPr lang="en-US"/>
          </a:p>
        </p:txBody>
      </p:sp>
    </p:spTree>
    <p:extLst>
      <p:ext uri="{BB962C8B-B14F-4D97-AF65-F5344CB8AC3E}">
        <p14:creationId xmlns:p14="http://schemas.microsoft.com/office/powerpoint/2010/main" val="372294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そしてようやく、本セッションのメインである樹木の自動配置手法をご説明していきます。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31</a:t>
            </a:fld>
            <a:endParaRPr lang="en-US"/>
          </a:p>
        </p:txBody>
      </p:sp>
    </p:spTree>
    <p:extLst>
      <p:ext uri="{BB962C8B-B14F-4D97-AF65-F5344CB8AC3E}">
        <p14:creationId xmlns:p14="http://schemas.microsoft.com/office/powerpoint/2010/main" val="2810340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こちらが樹木自動配置手法の概要になります。</a:t>
            </a:r>
            <a:endParaRPr kumimoji="1" lang="en-US" altLang="ja-JP" dirty="0"/>
          </a:p>
          <a:p>
            <a:r>
              <a:rPr kumimoji="1" lang="ja-JP" altLang="en-US" dirty="0"/>
              <a:t>本手法は</a:t>
            </a:r>
            <a:r>
              <a:rPr kumimoji="1" lang="en-US" altLang="ja-JP" dirty="0"/>
              <a:t>GIS Process</a:t>
            </a:r>
            <a:r>
              <a:rPr kumimoji="1" lang="ja-JP" altLang="en-US" dirty="0"/>
              <a:t>と</a:t>
            </a:r>
            <a:r>
              <a:rPr kumimoji="1" lang="en-US" altLang="ja-JP" dirty="0"/>
              <a:t>Procedural Process</a:t>
            </a:r>
            <a:r>
              <a:rPr kumimoji="1" lang="ja-JP" altLang="en-US" dirty="0"/>
              <a:t>という</a:t>
            </a:r>
            <a:r>
              <a:rPr kumimoji="1" lang="en-US" altLang="ja-JP" dirty="0"/>
              <a:t>2</a:t>
            </a:r>
            <a:r>
              <a:rPr kumimoji="1" lang="ja-JP" altLang="en-US" dirty="0"/>
              <a:t>段階の処理を採用しています。</a:t>
            </a:r>
            <a:endParaRPr kumimoji="1" lang="en-US" altLang="ja-JP" dirty="0"/>
          </a:p>
          <a:p>
            <a:r>
              <a:rPr kumimoji="1" lang="ja-JP" altLang="en-US" dirty="0"/>
              <a:t>前章でご紹介したオープンな地理空間情報を入力として、</a:t>
            </a:r>
            <a:r>
              <a:rPr kumimoji="1" lang="en-US" altLang="ja-JP" dirty="0"/>
              <a:t>GIS Process</a:t>
            </a:r>
            <a:r>
              <a:rPr kumimoji="1" lang="ja-JP" altLang="en-US" dirty="0"/>
              <a:t>で樹木の自動配置に向けたデータ作りを行います。</a:t>
            </a:r>
            <a:endParaRPr kumimoji="1" lang="en-US" altLang="ja-JP" dirty="0"/>
          </a:p>
          <a:p>
            <a:r>
              <a:rPr kumimoji="1" lang="ja-JP" altLang="en-US" dirty="0"/>
              <a:t>次に</a:t>
            </a:r>
            <a:r>
              <a:rPr kumimoji="1" lang="en-US" altLang="ja-JP" dirty="0"/>
              <a:t>Procedural Process</a:t>
            </a:r>
            <a:r>
              <a:rPr kumimoji="1" lang="ja-JP" altLang="en-US" dirty="0"/>
              <a:t>では</a:t>
            </a:r>
            <a:r>
              <a:rPr kumimoji="1" lang="en-US" altLang="ja-JP" dirty="0"/>
              <a:t>GIS Process</a:t>
            </a:r>
            <a:r>
              <a:rPr kumimoji="1" lang="ja-JP" altLang="en-US" dirty="0"/>
              <a:t>で作成したジオメトリや属性情報に基づいて樹木の自動配置を行います。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32</a:t>
            </a:fld>
            <a:endParaRPr lang="en-US"/>
          </a:p>
        </p:txBody>
      </p:sp>
    </p:spTree>
    <p:extLst>
      <p:ext uri="{BB962C8B-B14F-4D97-AF65-F5344CB8AC3E}">
        <p14:creationId xmlns:p14="http://schemas.microsoft.com/office/powerpoint/2010/main" val="1395582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では早速、</a:t>
            </a:r>
            <a:r>
              <a:rPr kumimoji="1" lang="en-US" altLang="ja-JP" dirty="0"/>
              <a:t>GIS</a:t>
            </a:r>
            <a:r>
              <a:rPr kumimoji="1" lang="ja-JP" altLang="en-US" dirty="0"/>
              <a:t> </a:t>
            </a:r>
            <a:r>
              <a:rPr kumimoji="1" lang="en-US" altLang="ja-JP" dirty="0"/>
              <a:t>Process</a:t>
            </a:r>
            <a:r>
              <a:rPr kumimoji="1" lang="ja-JP" altLang="en-US" dirty="0"/>
              <a:t>からご説明していきます。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33</a:t>
            </a:fld>
            <a:endParaRPr lang="en-US"/>
          </a:p>
        </p:txBody>
      </p:sp>
    </p:spTree>
    <p:extLst>
      <p:ext uri="{BB962C8B-B14F-4D97-AF65-F5344CB8AC3E}">
        <p14:creationId xmlns:p14="http://schemas.microsoft.com/office/powerpoint/2010/main" val="1363769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GIS Process</a:t>
            </a:r>
            <a:r>
              <a:rPr kumimoji="1" lang="ja-JP" altLang="en-US" dirty="0"/>
              <a:t>は</a:t>
            </a:r>
            <a:r>
              <a:rPr kumimoji="1" lang="en-US" altLang="ja-JP" dirty="0"/>
              <a:t>3</a:t>
            </a:r>
            <a:r>
              <a:rPr kumimoji="1" lang="ja-JP" altLang="en-US" dirty="0"/>
              <a:t>つの処理で構成されています。</a:t>
            </a:r>
            <a:endParaRPr kumimoji="1" lang="en-US" altLang="ja-JP" dirty="0"/>
          </a:p>
          <a:p>
            <a:r>
              <a:rPr kumimoji="1" lang="ja-JP" altLang="en-US" dirty="0"/>
              <a:t>フォーマット変換や座標変換などを行う前処理、歩道・分離帯や区画内の樹木データ抽出処理、属性情報の付与などを行う後処理です。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こちらも前処理から詳しく、ご説明します。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a:t>
            </a:fld>
            <a:endParaRPr lang="en-US"/>
          </a:p>
        </p:txBody>
      </p:sp>
    </p:spTree>
    <p:extLst>
      <p:ext uri="{BB962C8B-B14F-4D97-AF65-F5344CB8AC3E}">
        <p14:creationId xmlns:p14="http://schemas.microsoft.com/office/powerpoint/2010/main" val="2923283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前処理では、まずデータフォーマット変換を行います。</a:t>
            </a:r>
            <a:endParaRPr kumimoji="1" lang="en-US" altLang="ja-JP" dirty="0"/>
          </a:p>
          <a:p>
            <a:r>
              <a:rPr kumimoji="1" lang="ja-JP" altLang="en-US" dirty="0"/>
              <a:t>この処理は</a:t>
            </a:r>
            <a:r>
              <a:rPr kumimoji="1" lang="en-US" altLang="ja-JP" dirty="0"/>
              <a:t>PLATEAU</a:t>
            </a:r>
            <a:r>
              <a:rPr kumimoji="1" lang="ja-JP" altLang="en-US" dirty="0"/>
              <a:t>のデータのみに行い、</a:t>
            </a:r>
            <a:r>
              <a:rPr kumimoji="1" lang="en-US" altLang="ja-JP" dirty="0"/>
              <a:t>QGIS</a:t>
            </a:r>
            <a:r>
              <a:rPr kumimoji="1" lang="ja-JP" altLang="en-US" dirty="0"/>
              <a:t>で扱いやすいフォーマットに変換していきます。</a:t>
            </a:r>
            <a:endParaRPr kumimoji="1" lang="en-US" altLang="ja-JP" dirty="0"/>
          </a:p>
          <a:p>
            <a:r>
              <a:rPr kumimoji="1" lang="ja-JP" altLang="en-US" dirty="0"/>
              <a:t>変換方法は</a:t>
            </a:r>
            <a:r>
              <a:rPr kumimoji="1" lang="en-US" altLang="ja-JP" dirty="0"/>
              <a:t>PLATEAU GIS Converter</a:t>
            </a:r>
            <a:r>
              <a:rPr kumimoji="1" lang="ja-JP" altLang="en-US" dirty="0"/>
              <a:t>という</a:t>
            </a:r>
            <a:r>
              <a:rPr kumimoji="1" lang="en-US" altLang="ja-JP" dirty="0" err="1"/>
              <a:t>CityGML</a:t>
            </a:r>
            <a:r>
              <a:rPr kumimoji="1" lang="ja-JP" altLang="en-US" dirty="0"/>
              <a:t>から</a:t>
            </a:r>
            <a:r>
              <a:rPr kumimoji="1" lang="en-US" altLang="ja-JP" dirty="0"/>
              <a:t>GIS</a:t>
            </a:r>
            <a:r>
              <a:rPr kumimoji="1" lang="ja-JP" altLang="en-US" dirty="0"/>
              <a:t>フォーマットに変換するソフトウェアを使用します。</a:t>
            </a:r>
            <a:endParaRPr kumimoji="1" lang="en-US" altLang="ja-JP" dirty="0"/>
          </a:p>
          <a:p>
            <a:r>
              <a:rPr kumimoji="1" lang="ja-JP" altLang="en-US" dirty="0"/>
              <a:t>今回は</a:t>
            </a:r>
            <a:r>
              <a:rPr kumimoji="1" lang="en-US" altLang="ja-JP" dirty="0"/>
              <a:t>GIS</a:t>
            </a:r>
            <a:r>
              <a:rPr kumimoji="1" lang="ja-JP" altLang="en-US" dirty="0"/>
              <a:t>フォーマットとして、</a:t>
            </a:r>
            <a:r>
              <a:rPr kumimoji="1" lang="en-US" altLang="ja-JP" dirty="0" err="1"/>
              <a:t>GeoPackage</a:t>
            </a:r>
            <a:r>
              <a:rPr kumimoji="1" lang="ja-JP" altLang="en-US" dirty="0"/>
              <a:t>を選択し、空間参照系は緯度経度座標系、出力</a:t>
            </a:r>
            <a:r>
              <a:rPr kumimoji="1" lang="en-US" altLang="ja-JP" dirty="0"/>
              <a:t>LOD</a:t>
            </a:r>
            <a:r>
              <a:rPr kumimoji="1" lang="ja-JP" altLang="en-US" dirty="0"/>
              <a:t>は最小の</a:t>
            </a:r>
            <a:r>
              <a:rPr kumimoji="1" lang="en-US" altLang="ja-JP" dirty="0"/>
              <a:t>LOD</a:t>
            </a:r>
            <a:r>
              <a:rPr kumimoji="1" lang="ja-JP" altLang="en-US" dirty="0"/>
              <a:t>に設定します。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35</a:t>
            </a:fld>
            <a:endParaRPr lang="en-US"/>
          </a:p>
        </p:txBody>
      </p:sp>
    </p:spTree>
    <p:extLst>
      <p:ext uri="{BB962C8B-B14F-4D97-AF65-F5344CB8AC3E}">
        <p14:creationId xmlns:p14="http://schemas.microsoft.com/office/powerpoint/2010/main" val="4068665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次に領域指定及び座標変換を行っていきます。</a:t>
            </a:r>
            <a:endParaRPr kumimoji="1" lang="en-US" altLang="ja-JP" dirty="0"/>
          </a:p>
          <a:p>
            <a:r>
              <a:rPr kumimoji="1" lang="ja-JP" altLang="en-US" dirty="0"/>
              <a:t>使用するオープンな地理空間情報はファイルごとでデータ領域と空間参照系がバラバラなので、これを揃える必要があります。</a:t>
            </a:r>
            <a:endParaRPr kumimoji="1" lang="en-US" altLang="ja-JP" dirty="0"/>
          </a:p>
          <a:p>
            <a:r>
              <a:rPr kumimoji="1" lang="ja-JP" altLang="en-US" dirty="0"/>
              <a:t>そこで本セッションでは、対象エリアとして名古屋城周辺</a:t>
            </a:r>
            <a:r>
              <a:rPr kumimoji="1" lang="en-US" altLang="ja-JP" dirty="0"/>
              <a:t>2km</a:t>
            </a:r>
            <a:r>
              <a:rPr kumimoji="1" lang="ja-JP" altLang="en-US" dirty="0"/>
              <a:t>四方を選択し、空間参照系は距離を扱うときに便利な平面直角座標を使用します。</a:t>
            </a:r>
            <a:endParaRPr kumimoji="1" lang="en-US" altLang="ja-JP" dirty="0"/>
          </a:p>
          <a:p>
            <a:r>
              <a:rPr kumimoji="1" lang="ja-JP" altLang="en-US" dirty="0"/>
              <a:t>今回は愛知県ということなので、</a:t>
            </a:r>
            <a:r>
              <a:rPr kumimoji="1" lang="en-US" altLang="ja-JP" dirty="0"/>
              <a:t>EPSG</a:t>
            </a:r>
            <a:r>
              <a:rPr kumimoji="1" lang="ja-JP" altLang="en-US" dirty="0"/>
              <a:t>は</a:t>
            </a:r>
            <a:r>
              <a:rPr kumimoji="1" lang="en-US" altLang="ja-JP" dirty="0"/>
              <a:t>6675</a:t>
            </a:r>
            <a:r>
              <a:rPr kumimoji="1" lang="ja-JP" altLang="en-US" dirty="0"/>
              <a:t>になります。</a:t>
            </a:r>
            <a:endParaRPr kumimoji="1" lang="en-US" altLang="ja-JP" dirty="0"/>
          </a:p>
          <a:p>
            <a:r>
              <a:rPr kumimoji="1" lang="ja-JP" altLang="en-US" dirty="0"/>
              <a:t>平面直角座標については、それぞれの都道府県で</a:t>
            </a:r>
            <a:r>
              <a:rPr kumimoji="1" lang="en-US" altLang="ja-JP" dirty="0"/>
              <a:t>EPSG</a:t>
            </a:r>
            <a:r>
              <a:rPr kumimoji="1" lang="ja-JP" altLang="en-US" dirty="0"/>
              <a:t>コードが異なりますので、適切なコードを指定することが重要です。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36</a:t>
            </a:fld>
            <a:endParaRPr lang="en-US"/>
          </a:p>
        </p:txBody>
      </p:sp>
    </p:spTree>
    <p:extLst>
      <p:ext uri="{BB962C8B-B14F-4D97-AF65-F5344CB8AC3E}">
        <p14:creationId xmlns:p14="http://schemas.microsoft.com/office/powerpoint/2010/main" val="2380813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続いて、樹木データ抽出処理に移っていきますが、樹木データ抽出処理は</a:t>
            </a:r>
            <a:r>
              <a:rPr kumimoji="1" lang="en-US" altLang="ja-JP" dirty="0"/>
              <a:t>2</a:t>
            </a:r>
            <a:r>
              <a:rPr kumimoji="1" lang="ja-JP" altLang="en-US" dirty="0"/>
              <a:t>つの処理に分かれます。</a:t>
            </a:r>
            <a:endParaRPr kumimoji="1" lang="en-US" altLang="ja-JP" dirty="0"/>
          </a:p>
          <a:p>
            <a:r>
              <a:rPr kumimoji="1" lang="en-US" altLang="ja-JP" dirty="0"/>
              <a:t>1</a:t>
            </a:r>
            <a:r>
              <a:rPr kumimoji="1" lang="ja-JP" altLang="en-US" dirty="0"/>
              <a:t>つが歩道・分離帯の処理、もう</a:t>
            </a:r>
            <a:r>
              <a:rPr kumimoji="1" lang="en-US" altLang="ja-JP" dirty="0"/>
              <a:t>1</a:t>
            </a:r>
            <a:r>
              <a:rPr kumimoji="1" lang="ja-JP" altLang="en-US" dirty="0"/>
              <a:t>つが区画内の処理になります。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37</a:t>
            </a:fld>
            <a:endParaRPr lang="en-US"/>
          </a:p>
        </p:txBody>
      </p:sp>
    </p:spTree>
    <p:extLst>
      <p:ext uri="{BB962C8B-B14F-4D97-AF65-F5344CB8AC3E}">
        <p14:creationId xmlns:p14="http://schemas.microsoft.com/office/powerpoint/2010/main" val="3719954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こちらも早速、歩道・分離帯の処理からご説明します。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38</a:t>
            </a:fld>
            <a:endParaRPr lang="en-US"/>
          </a:p>
        </p:txBody>
      </p:sp>
    </p:spTree>
    <p:extLst>
      <p:ext uri="{BB962C8B-B14F-4D97-AF65-F5344CB8AC3E}">
        <p14:creationId xmlns:p14="http://schemas.microsoft.com/office/powerpoint/2010/main" val="1088543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歩道・分離帯の処理のスタートは樹冠高モデルから樹頂点を抽出することです。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樹冠高モデルから画像処理を用いてピーク値を抽出します。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39</a:t>
            </a:fld>
            <a:endParaRPr lang="en-US"/>
          </a:p>
        </p:txBody>
      </p:sp>
    </p:spTree>
    <p:extLst>
      <p:ext uri="{BB962C8B-B14F-4D97-AF65-F5344CB8AC3E}">
        <p14:creationId xmlns:p14="http://schemas.microsoft.com/office/powerpoint/2010/main" val="22878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では本セッションの目次になります。</a:t>
            </a:r>
            <a:endParaRPr kumimoji="1" lang="en-US" altLang="ja-JP" dirty="0"/>
          </a:p>
          <a:p>
            <a:r>
              <a:rPr kumimoji="1" lang="ja-JP" altLang="en-US" dirty="0"/>
              <a:t>最初に背景と現状の課題、地理空間情報の簡単な基礎知識と考え方、それからオープンな地理空間情報についてご紹介します。</a:t>
            </a:r>
            <a:endParaRPr kumimoji="1" lang="en-US" altLang="ja-JP" dirty="0"/>
          </a:p>
          <a:p>
            <a:r>
              <a:rPr kumimoji="1" lang="ja-JP" altLang="en-US" dirty="0"/>
              <a:t>そして、本セッションのメインである樹木自動配置手法の説明を行い、本手法の結果と課題をお話します。</a:t>
            </a:r>
            <a:endParaRPr kumimoji="1" lang="en-US" altLang="ja-JP" dirty="0"/>
          </a:p>
          <a:p>
            <a:r>
              <a:rPr kumimoji="1" lang="ja-JP" altLang="en-US" dirty="0"/>
              <a:t>最後にまとめでセッションを終えたいと思います。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a:t>
            </a:fld>
            <a:endParaRPr lang="en-US"/>
          </a:p>
        </p:txBody>
      </p:sp>
    </p:spTree>
    <p:extLst>
      <p:ext uri="{BB962C8B-B14F-4D97-AF65-F5344CB8AC3E}">
        <p14:creationId xmlns:p14="http://schemas.microsoft.com/office/powerpoint/2010/main" val="647649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先程の処理で樹頂点を抽出することはできましたが、この樹頂点は必ずしも正しい位置にあるわけではありません。</a:t>
            </a:r>
            <a:endParaRPr kumimoji="1" lang="en-US" altLang="ja-JP" dirty="0"/>
          </a:p>
          <a:p>
            <a:r>
              <a:rPr kumimoji="1" lang="ja-JP" altLang="en-US" dirty="0"/>
              <a:t>左側の図は樹頂点に航空写真や道路を重ねて表示していますが、明らかに左側の樹頂点が道路外に飛び出しています。</a:t>
            </a:r>
            <a:endParaRPr kumimoji="1" lang="en-US" altLang="ja-JP" dirty="0"/>
          </a:p>
          <a:p>
            <a:r>
              <a:rPr kumimoji="1" lang="ja-JP" altLang="en-US" dirty="0"/>
              <a:t>この状態だとこれらの点は歩道の樹頂点として使われず、データを失うことなります。</a:t>
            </a:r>
            <a:endParaRPr kumimoji="1" lang="en-US" altLang="ja-JP" dirty="0"/>
          </a:p>
          <a:p>
            <a:r>
              <a:rPr kumimoji="1" lang="ja-JP" altLang="en-US" dirty="0"/>
              <a:t>そこで、誤差を考慮するため、右側の図のように、道路にバッファを持たせて樹頂点を抽出します。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40</a:t>
            </a:fld>
            <a:endParaRPr lang="en-US"/>
          </a:p>
        </p:txBody>
      </p:sp>
    </p:spTree>
    <p:extLst>
      <p:ext uri="{BB962C8B-B14F-4D97-AF65-F5344CB8AC3E}">
        <p14:creationId xmlns:p14="http://schemas.microsoft.com/office/powerpoint/2010/main" val="313544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誤差を考慮して樹頂点を抽出した後は、歩道と分離帯を重ねて樹頂点をアライメントします。</a:t>
            </a:r>
            <a:endParaRPr kumimoji="1" lang="en-US" altLang="ja-JP" dirty="0"/>
          </a:p>
          <a:p>
            <a:r>
              <a:rPr kumimoji="1" lang="ja-JP" altLang="en-US" dirty="0"/>
              <a:t>一定距離の閾値で樹頂点を歩道と分離帯にそれぞれスナップします。</a:t>
            </a:r>
            <a:endParaRPr kumimoji="1" lang="en-US" altLang="ja-JP" dirty="0"/>
          </a:p>
          <a:p>
            <a:r>
              <a:rPr kumimoji="1" lang="ja-JP" altLang="en-US" dirty="0"/>
              <a:t>この時、点同士の距離は街路樹の植樹間隔を参考にして、調整を行っています。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41</a:t>
            </a:fld>
            <a:endParaRPr lang="en-US"/>
          </a:p>
        </p:txBody>
      </p:sp>
    </p:spTree>
    <p:extLst>
      <p:ext uri="{BB962C8B-B14F-4D97-AF65-F5344CB8AC3E}">
        <p14:creationId xmlns:p14="http://schemas.microsoft.com/office/powerpoint/2010/main" val="3622486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歩道における樹頂点はオフセット処理を行います。</a:t>
            </a:r>
            <a:endParaRPr kumimoji="1" lang="en-US" altLang="ja-JP" dirty="0"/>
          </a:p>
          <a:p>
            <a:r>
              <a:rPr kumimoji="1" lang="ja-JP" altLang="en-US" dirty="0"/>
              <a:t>各樹頂点からピンクの区画データに向けて一定距離にオフセットします。</a:t>
            </a:r>
            <a:endParaRPr kumimoji="1" lang="en-US" altLang="ja-JP" dirty="0"/>
          </a:p>
          <a:p>
            <a:r>
              <a:rPr kumimoji="1" lang="ja-JP" altLang="en-US" dirty="0"/>
              <a:t>オフセットするときは、歩道からの距離や幅員による街路樹の配置基準などを参考にして、処理を行っています。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42</a:t>
            </a:fld>
            <a:endParaRPr lang="en-US"/>
          </a:p>
        </p:txBody>
      </p:sp>
    </p:spTree>
    <p:extLst>
      <p:ext uri="{BB962C8B-B14F-4D97-AF65-F5344CB8AC3E}">
        <p14:creationId xmlns:p14="http://schemas.microsoft.com/office/powerpoint/2010/main" val="2439021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歩道・分離帯の処理の最後では、道路に樹木の高さ情報を保存します。</a:t>
            </a:r>
          </a:p>
          <a:p>
            <a:r>
              <a:rPr kumimoji="1" lang="ja-JP" altLang="en-US" dirty="0"/>
              <a:t>樹冠高モデルと道路を重ねて、各樹木領域の高さ（最大値）を計算します。</a:t>
            </a:r>
          </a:p>
          <a:p>
            <a:r>
              <a:rPr kumimoji="1" lang="ja-JP" altLang="en-US" dirty="0"/>
              <a:t>そして、道路にある各樹木領域の最大値から中央値を抽出して、属性情報として保存します。</a:t>
            </a:r>
          </a:p>
          <a:p>
            <a:r>
              <a:rPr kumimoji="1" lang="ja-JP" altLang="en-US" dirty="0"/>
              <a:t>図でご説明すると、真ん中の図で各樹木領域の最大値が</a:t>
            </a:r>
            <a:r>
              <a:rPr kumimoji="1" lang="en-US" altLang="ja-JP" dirty="0"/>
              <a:t>12, 13, 23m</a:t>
            </a:r>
            <a:r>
              <a:rPr kumimoji="1" lang="ja-JP" altLang="en-US" dirty="0"/>
              <a:t>と計算されたとします。</a:t>
            </a:r>
          </a:p>
          <a:p>
            <a:r>
              <a:rPr kumimoji="1" lang="ja-JP" altLang="en-US" dirty="0"/>
              <a:t>この樹木領域と道路を重ねて、右側の図のように道路領域内にある最大値から中央値を抽出、すなわち</a:t>
            </a:r>
            <a:r>
              <a:rPr kumimoji="1" lang="en-US" altLang="ja-JP" dirty="0"/>
              <a:t>13m</a:t>
            </a:r>
            <a:r>
              <a:rPr kumimoji="1" lang="ja-JP" altLang="en-US" dirty="0"/>
              <a:t>が属性情報として道路に付与されます。</a:t>
            </a:r>
            <a:endParaRPr kumimoji="1" lang="en-US" altLang="ja-JP" dirty="0"/>
          </a:p>
          <a:p>
            <a:r>
              <a:rPr kumimoji="1" lang="ja-JP" altLang="en-US" dirty="0"/>
              <a:t>この処理は、データのバラつきを考慮し、もっともらしい樹木の高さを抽出するために行っています。</a:t>
            </a:r>
            <a:endParaRPr kumimoji="1" lang="en-US" altLang="ja-JP" dirty="0"/>
          </a:p>
          <a:p>
            <a:r>
              <a:rPr kumimoji="1" lang="ja-JP" altLang="en-US" dirty="0"/>
              <a:t>そして、樹木の高さ情報は、後処理で樹頂点に属性情報を付与するときに使用します。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43</a:t>
            </a:fld>
            <a:endParaRPr lang="en-US"/>
          </a:p>
        </p:txBody>
      </p:sp>
    </p:spTree>
    <p:extLst>
      <p:ext uri="{BB962C8B-B14F-4D97-AF65-F5344CB8AC3E}">
        <p14:creationId xmlns:p14="http://schemas.microsoft.com/office/powerpoint/2010/main" val="1035466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続いて区画内の処理について、ご説明します。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44</a:t>
            </a:fld>
            <a:endParaRPr lang="en-US"/>
          </a:p>
        </p:txBody>
      </p:sp>
    </p:spTree>
    <p:extLst>
      <p:ext uri="{BB962C8B-B14F-4D97-AF65-F5344CB8AC3E}">
        <p14:creationId xmlns:p14="http://schemas.microsoft.com/office/powerpoint/2010/main" val="2273100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区画内の樹木データ</a:t>
            </a:r>
            <a:r>
              <a:rPr kumimoji="1" lang="en-US" altLang="ja-JP" dirty="0"/>
              <a:t>/</a:t>
            </a:r>
            <a:r>
              <a:rPr kumimoji="1" lang="ja-JP" altLang="en-US" dirty="0"/>
              <a:t>抽出処理の前に、なぜ区画内は歩道・分離帯の処理とは別なのでしょうか？</a:t>
            </a:r>
            <a:endParaRPr kumimoji="1" lang="en-US" altLang="ja-JP" dirty="0"/>
          </a:p>
          <a:p>
            <a:r>
              <a:rPr kumimoji="1" lang="ja-JP" altLang="en-US" dirty="0"/>
              <a:t>それは高さ情報の信頼性に問題があるからです。</a:t>
            </a:r>
            <a:endParaRPr kumimoji="1" lang="en-US" altLang="ja-JP" dirty="0"/>
          </a:p>
          <a:p>
            <a:r>
              <a:rPr kumimoji="1" lang="ja-JP" altLang="en-US" dirty="0"/>
              <a:t>樹冠高モデルはあくまで深層学習の推定結果であり、現実の樹木の高さではありません。</a:t>
            </a:r>
            <a:endParaRPr kumimoji="1" lang="en-US" altLang="ja-JP" dirty="0"/>
          </a:p>
          <a:p>
            <a:r>
              <a:rPr kumimoji="1" lang="ja-JP" altLang="en-US" dirty="0"/>
              <a:t>図を例にご説明しますと、左側の図は樹冠高モデルと樹頂点を重ねていますが、この樹頂点に航空写真を重ねると右側の図になります。</a:t>
            </a:r>
            <a:endParaRPr kumimoji="1" lang="en-US" altLang="ja-JP" dirty="0"/>
          </a:p>
          <a:p>
            <a:r>
              <a:rPr kumimoji="1" lang="ja-JP" altLang="en-US" dirty="0"/>
              <a:t>赤丸に注目すると、樹木は確認できるのに樹頂点がないことがわかります。</a:t>
            </a:r>
            <a:endParaRPr kumimoji="1" lang="en-US" altLang="ja-JP" dirty="0"/>
          </a:p>
          <a:p>
            <a:r>
              <a:rPr kumimoji="1" lang="ja-JP" altLang="en-US" dirty="0"/>
              <a:t>このように密な樹木に対して、ピーク値から樹頂点を抽出する方法には限界があります。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45</a:t>
            </a:fld>
            <a:endParaRPr lang="en-US"/>
          </a:p>
        </p:txBody>
      </p:sp>
    </p:spTree>
    <p:extLst>
      <p:ext uri="{BB962C8B-B14F-4D97-AF65-F5344CB8AC3E}">
        <p14:creationId xmlns:p14="http://schemas.microsoft.com/office/powerpoint/2010/main" val="3773186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そこで本手法では、区画内の樹木はプロシージャル側で樹木領域から樹頂点をサンプリングするようにしていきます。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46</a:t>
            </a:fld>
            <a:endParaRPr lang="en-US"/>
          </a:p>
        </p:txBody>
      </p:sp>
    </p:spTree>
    <p:extLst>
      <p:ext uri="{BB962C8B-B14F-4D97-AF65-F5344CB8AC3E}">
        <p14:creationId xmlns:p14="http://schemas.microsoft.com/office/powerpoint/2010/main" val="100035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では、プロシージャル側で樹頂点をサンプリングするためのデータ作りを</a:t>
            </a:r>
            <a:r>
              <a:rPr kumimoji="1" lang="en-US" altLang="ja-JP" dirty="0"/>
              <a:t>GIS</a:t>
            </a:r>
            <a:r>
              <a:rPr kumimoji="1" lang="ja-JP" altLang="en-US" dirty="0"/>
              <a:t>で行います。</a:t>
            </a:r>
            <a:endParaRPr kumimoji="1" lang="en-US" altLang="ja-JP" dirty="0"/>
          </a:p>
          <a:p>
            <a:r>
              <a:rPr kumimoji="1" lang="ja-JP" altLang="en-US" dirty="0"/>
              <a:t>樹冠高モデルのラスタデータからベクタデータに変換し、樹木領域をベクタデータとして抽出します。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47</a:t>
            </a:fld>
            <a:endParaRPr lang="en-US"/>
          </a:p>
        </p:txBody>
      </p:sp>
    </p:spTree>
    <p:extLst>
      <p:ext uri="{BB962C8B-B14F-4D97-AF65-F5344CB8AC3E}">
        <p14:creationId xmlns:p14="http://schemas.microsoft.com/office/powerpoint/2010/main" val="7981410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樹木領域を粗く抽出した後は、不適切な樹木領域を削除していきます。</a:t>
            </a:r>
            <a:endParaRPr kumimoji="1" lang="en-US" altLang="ja-JP" dirty="0"/>
          </a:p>
          <a:p>
            <a:r>
              <a:rPr kumimoji="1" lang="ja-JP" altLang="en-US" dirty="0"/>
              <a:t>土地利用モデルから道路や水面などを除いた区画データと建物を重ねて、水面や道路内などの不適切な樹木領域を取り除きます。</a:t>
            </a:r>
            <a:endParaRPr kumimoji="1" lang="en-US" altLang="ja-JP" dirty="0"/>
          </a:p>
          <a:p>
            <a:r>
              <a:rPr kumimoji="1" lang="ja-JP" altLang="en-US" dirty="0"/>
              <a:t>このとき、建物や道路などに多少余分な大きさを持たせて樹木領域を調整しています。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48</a:t>
            </a:fld>
            <a:endParaRPr lang="en-US"/>
          </a:p>
        </p:txBody>
      </p:sp>
    </p:spTree>
    <p:extLst>
      <p:ext uri="{BB962C8B-B14F-4D97-AF65-F5344CB8AC3E}">
        <p14:creationId xmlns:p14="http://schemas.microsoft.com/office/powerpoint/2010/main" val="2635563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そして、歩道・分離帯の処理と同様に、樹木領域の高さ情報を抽出します。</a:t>
            </a:r>
            <a:endParaRPr kumimoji="1" lang="en-US" altLang="ja-JP" dirty="0"/>
          </a:p>
          <a:p>
            <a:r>
              <a:rPr kumimoji="1" lang="ja-JP" altLang="en-US" dirty="0"/>
              <a:t>具体的には</a:t>
            </a:r>
            <a:r>
              <a:rPr kumimoji="1" lang="en-US" altLang="ja-JP" dirty="0"/>
              <a:t>2</a:t>
            </a:r>
            <a:r>
              <a:rPr kumimoji="1" lang="ja-JP" altLang="en-US" dirty="0"/>
              <a:t>段階の属性情報抽出を行っており、</a:t>
            </a:r>
            <a:r>
              <a:rPr kumimoji="1" lang="en-US" altLang="ja-JP" dirty="0"/>
              <a:t>1</a:t>
            </a:r>
            <a:r>
              <a:rPr kumimoji="1" lang="ja-JP" altLang="en-US" dirty="0"/>
              <a:t>段階目で樹木領域を細かい単位で空間分割を行います。</a:t>
            </a:r>
            <a:endParaRPr kumimoji="1" lang="en-US" altLang="ja-JP" dirty="0"/>
          </a:p>
          <a:p>
            <a:r>
              <a:rPr kumimoji="1" lang="ja-JP" altLang="en-US" dirty="0"/>
              <a:t>その分割した領域ごとで樹冠高モデルから高さの最大値を抽出します。</a:t>
            </a:r>
            <a:endParaRPr kumimoji="1" lang="en-US" altLang="ja-JP" dirty="0"/>
          </a:p>
          <a:p>
            <a:r>
              <a:rPr kumimoji="1" lang="en-US" altLang="ja-JP" dirty="0"/>
              <a:t>2</a:t>
            </a:r>
            <a:r>
              <a:rPr kumimoji="1" lang="ja-JP" altLang="en-US" dirty="0"/>
              <a:t>段階目では、</a:t>
            </a:r>
            <a:r>
              <a:rPr kumimoji="1" lang="en-US" altLang="ja-JP" dirty="0"/>
              <a:t>1</a:t>
            </a:r>
            <a:r>
              <a:rPr kumimoji="1" lang="ja-JP" altLang="en-US" dirty="0"/>
              <a:t>段階目より大きい単位で樹木領域を空間分割し、その大きい単位ごとで高さの中央値を抽出します。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49</a:t>
            </a:fld>
            <a:endParaRPr lang="en-US"/>
          </a:p>
        </p:txBody>
      </p:sp>
    </p:spTree>
    <p:extLst>
      <p:ext uri="{BB962C8B-B14F-4D97-AF65-F5344CB8AC3E}">
        <p14:creationId xmlns:p14="http://schemas.microsoft.com/office/powerpoint/2010/main" val="65402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まずは背景と現状の課題についてです。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a:t>
            </a:fld>
            <a:endParaRPr lang="en-US"/>
          </a:p>
        </p:txBody>
      </p:sp>
    </p:spTree>
    <p:extLst>
      <p:ext uri="{BB962C8B-B14F-4D97-AF65-F5344CB8AC3E}">
        <p14:creationId xmlns:p14="http://schemas.microsoft.com/office/powerpoint/2010/main" val="693325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具体的に図でご説明しますと、まず、左上の樹木領域から真ん中の図のように細かく空間分割を行います。</a:t>
            </a:r>
            <a:endParaRPr kumimoji="1" lang="en-US" altLang="ja-JP" dirty="0"/>
          </a:p>
          <a:p>
            <a:r>
              <a:rPr kumimoji="1" lang="ja-JP" altLang="en-US" dirty="0"/>
              <a:t>次に、その分割された領域に樹冠高モデルを重ねて各領域の高さの最大値を抽出します。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50</a:t>
            </a:fld>
            <a:endParaRPr lang="en-US"/>
          </a:p>
        </p:txBody>
      </p:sp>
    </p:spTree>
    <p:extLst>
      <p:ext uri="{BB962C8B-B14F-4D97-AF65-F5344CB8AC3E}">
        <p14:creationId xmlns:p14="http://schemas.microsoft.com/office/powerpoint/2010/main" val="2568176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段階目では、樹木領域から先程より大まかに空間分割を行います。</a:t>
            </a:r>
            <a:endParaRPr kumimoji="1" lang="en-US" altLang="ja-JP" dirty="0"/>
          </a:p>
          <a:p>
            <a:r>
              <a:rPr kumimoji="1" lang="ja-JP" altLang="en-US" dirty="0"/>
              <a:t>次に、その大まかに分割された領域に、先程の最大値を抽出した領域を重ねて、各領域の高さの中央値を抽出します。</a:t>
            </a:r>
            <a:endParaRPr kumimoji="1" lang="en-US" altLang="ja-JP" dirty="0"/>
          </a:p>
          <a:p>
            <a:r>
              <a:rPr kumimoji="1" lang="ja-JP" altLang="en-US" dirty="0"/>
              <a:t>例として、右上の図で抽出された各領域の最大値が</a:t>
            </a:r>
            <a:r>
              <a:rPr kumimoji="1" lang="en-US" altLang="ja-JP" dirty="0"/>
              <a:t>16</a:t>
            </a:r>
            <a:r>
              <a:rPr kumimoji="1" lang="ja-JP" altLang="en-US" dirty="0"/>
              <a:t>、</a:t>
            </a:r>
            <a:r>
              <a:rPr kumimoji="1" lang="en-US" altLang="ja-JP" dirty="0"/>
              <a:t>13</a:t>
            </a:r>
            <a:r>
              <a:rPr kumimoji="1" lang="ja-JP" altLang="en-US" dirty="0"/>
              <a:t>、</a:t>
            </a:r>
            <a:r>
              <a:rPr kumimoji="1" lang="en-US" altLang="ja-JP" dirty="0"/>
              <a:t>15m</a:t>
            </a:r>
            <a:r>
              <a:rPr kumimoji="1" lang="ja-JP" altLang="en-US" dirty="0"/>
              <a:t>、となったとします。</a:t>
            </a:r>
            <a:endParaRPr kumimoji="1" lang="en-US" altLang="ja-JP" dirty="0"/>
          </a:p>
          <a:p>
            <a:r>
              <a:rPr kumimoji="1" lang="ja-JP" altLang="en-US" dirty="0"/>
              <a:t>下の図だと、これらは</a:t>
            </a:r>
            <a:r>
              <a:rPr kumimoji="1" lang="en-US" altLang="ja-JP" dirty="0"/>
              <a:t>1</a:t>
            </a:r>
            <a:r>
              <a:rPr kumimoji="1" lang="ja-JP" altLang="en-US" dirty="0"/>
              <a:t>つの領域になっていますので、これらの中央値、すなわち</a:t>
            </a:r>
            <a:r>
              <a:rPr kumimoji="1" lang="en-US" altLang="ja-JP" dirty="0"/>
              <a:t>15m</a:t>
            </a:r>
            <a:r>
              <a:rPr kumimoji="1" lang="ja-JP" altLang="en-US" dirty="0"/>
              <a:t>が選ばれるということになります。</a:t>
            </a:r>
            <a:endParaRPr kumimoji="1" lang="en-US" altLang="ja-JP" dirty="0"/>
          </a:p>
          <a:p>
            <a:r>
              <a:rPr kumimoji="1" lang="ja-JP" altLang="en-US" dirty="0"/>
              <a:t>こちらも同様にデータのバラつきを考慮して、もっともらしい樹木の高さを抽出して</a:t>
            </a:r>
            <a:r>
              <a:rPr kumimoji="1" lang="ja-JP" altLang="en-US"/>
              <a:t>います。</a:t>
            </a:r>
            <a:endParaRPr kumimoji="1" lang="en-US" altLang="ja-JP" dirty="0"/>
          </a:p>
          <a:p>
            <a:r>
              <a:rPr kumimoji="1" lang="ja-JP" altLang="en-US" dirty="0"/>
              <a:t>ここまでが、樹木データ抽出処理になります。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51</a:t>
            </a:fld>
            <a:endParaRPr lang="en-US"/>
          </a:p>
        </p:txBody>
      </p:sp>
    </p:spTree>
    <p:extLst>
      <p:ext uri="{BB962C8B-B14F-4D97-AF65-F5344CB8AC3E}">
        <p14:creationId xmlns:p14="http://schemas.microsoft.com/office/powerpoint/2010/main" val="11480145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GIS Process</a:t>
            </a:r>
            <a:r>
              <a:rPr kumimoji="1" lang="ja-JP" altLang="en-US" dirty="0"/>
              <a:t>の最後の処理として、後処理では属性情報の付与・追加を行います。</a:t>
            </a:r>
            <a:endParaRPr kumimoji="1" lang="en-US" altLang="ja-JP" dirty="0"/>
          </a:p>
          <a:p>
            <a:r>
              <a:rPr kumimoji="1" lang="ja-JP" altLang="en-US" dirty="0"/>
              <a:t>歩道・分離帯の樹頂点では、道路が持つ樹木の高さ情報を樹頂点に属性情報として付与します。</a:t>
            </a:r>
            <a:endParaRPr kumimoji="1" lang="en-US" altLang="ja-JP" dirty="0"/>
          </a:p>
          <a:p>
            <a:r>
              <a:rPr kumimoji="1" lang="ja-JP" altLang="en-US" dirty="0"/>
              <a:t>対して、区画内の樹木領域では、大まかに空間分割した樹木領域ごとに面積情報を追加します。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52</a:t>
            </a:fld>
            <a:endParaRPr lang="en-US"/>
          </a:p>
        </p:txBody>
      </p:sp>
    </p:spTree>
    <p:extLst>
      <p:ext uri="{BB962C8B-B14F-4D97-AF65-F5344CB8AC3E}">
        <p14:creationId xmlns:p14="http://schemas.microsoft.com/office/powerpoint/2010/main" val="468046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属性情報を付与・追加した後は、作成した地物を保存します。</a:t>
            </a:r>
            <a:endParaRPr kumimoji="1" lang="en-US" altLang="ja-JP" dirty="0"/>
          </a:p>
          <a:p>
            <a:r>
              <a:rPr kumimoji="1" lang="ja-JP" altLang="en-US" dirty="0"/>
              <a:t>歩道・分離帯の樹頂点は</a:t>
            </a:r>
            <a:r>
              <a:rPr kumimoji="1" lang="en-US" altLang="ja-JP" dirty="0"/>
              <a:t>CSV</a:t>
            </a:r>
            <a:r>
              <a:rPr kumimoji="1" lang="ja-JP" altLang="en-US" dirty="0"/>
              <a:t>、区画内の樹木領域は</a:t>
            </a:r>
            <a:r>
              <a:rPr kumimoji="1" lang="en-US" altLang="ja-JP" dirty="0"/>
              <a:t>shape</a:t>
            </a:r>
            <a:r>
              <a:rPr kumimoji="1" lang="ja-JP" altLang="en-US" dirty="0"/>
              <a:t>と</a:t>
            </a:r>
            <a:r>
              <a:rPr kumimoji="1" lang="en-US" altLang="ja-JP" dirty="0"/>
              <a:t>CSV</a:t>
            </a:r>
            <a:r>
              <a:rPr kumimoji="1" lang="ja-JP" altLang="en-US" dirty="0"/>
              <a:t>に分けて保存します。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これで、樹木自動配置に向けたデータ作りが完了しました。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53</a:t>
            </a:fld>
            <a:endParaRPr lang="en-US"/>
          </a:p>
        </p:txBody>
      </p:sp>
    </p:spTree>
    <p:extLst>
      <p:ext uri="{BB962C8B-B14F-4D97-AF65-F5344CB8AC3E}">
        <p14:creationId xmlns:p14="http://schemas.microsoft.com/office/powerpoint/2010/main" val="15770978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今度は</a:t>
            </a:r>
            <a:r>
              <a:rPr kumimoji="1" lang="en-US" altLang="ja-JP" dirty="0"/>
              <a:t>Procedural Process</a:t>
            </a:r>
            <a:r>
              <a:rPr kumimoji="1" lang="ja-JP" altLang="en-US" dirty="0"/>
              <a:t>についてご説明します。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54</a:t>
            </a:fld>
            <a:endParaRPr lang="en-US"/>
          </a:p>
        </p:txBody>
      </p:sp>
    </p:spTree>
    <p:extLst>
      <p:ext uri="{BB962C8B-B14F-4D97-AF65-F5344CB8AC3E}">
        <p14:creationId xmlns:p14="http://schemas.microsoft.com/office/powerpoint/2010/main" val="3278151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Procedural Process</a:t>
            </a:r>
            <a:r>
              <a:rPr kumimoji="1" lang="ja-JP" altLang="en-US" dirty="0"/>
              <a:t>ではまず、データの受け取りとして</a:t>
            </a:r>
            <a:r>
              <a:rPr kumimoji="1" lang="en-US" altLang="ja-JP" dirty="0"/>
              <a:t>QGIS</a:t>
            </a:r>
            <a:r>
              <a:rPr kumimoji="1" lang="ja-JP" altLang="en-US" dirty="0"/>
              <a:t>で作成した地物を</a:t>
            </a:r>
            <a:r>
              <a:rPr kumimoji="1" lang="en-US" altLang="ja-JP" dirty="0"/>
              <a:t>Blender</a:t>
            </a:r>
            <a:r>
              <a:rPr kumimoji="1" lang="ja-JP" altLang="en-US" dirty="0"/>
              <a:t>アドオンを用いてインポートします。</a:t>
            </a:r>
            <a:endParaRPr kumimoji="1" lang="en-US" altLang="ja-JP" dirty="0"/>
          </a:p>
          <a:p>
            <a:r>
              <a:rPr kumimoji="1" lang="ja-JP" altLang="en-US" dirty="0"/>
              <a:t>使用するアドオンは</a:t>
            </a:r>
            <a:r>
              <a:rPr kumimoji="1" lang="en-US" altLang="ja-JP" dirty="0"/>
              <a:t>Blender GIS</a:t>
            </a:r>
            <a:r>
              <a:rPr kumimoji="1" lang="ja-JP" altLang="en-US" dirty="0"/>
              <a:t>と</a:t>
            </a:r>
            <a:r>
              <a:rPr kumimoji="1" lang="en-US" altLang="ja-JP" dirty="0"/>
              <a:t>Blender Spreadsheet Importer</a:t>
            </a:r>
            <a:r>
              <a:rPr kumimoji="1" lang="ja-JP" altLang="en-US" dirty="0"/>
              <a:t>になります。</a:t>
            </a:r>
            <a:endParaRPr kumimoji="1" lang="en-US" altLang="ja-JP" dirty="0"/>
          </a:p>
          <a:p>
            <a:r>
              <a:rPr kumimoji="1" lang="en-US" altLang="ja-JP" dirty="0" err="1"/>
              <a:t>BlenderGIS</a:t>
            </a:r>
            <a:r>
              <a:rPr kumimoji="1" lang="ja-JP" altLang="en-US" dirty="0"/>
              <a:t>は区画内の樹木領域、</a:t>
            </a:r>
            <a:r>
              <a:rPr kumimoji="1" lang="en-US" altLang="ja-JP" dirty="0"/>
              <a:t>Blender Spreadsheet Importer</a:t>
            </a:r>
            <a:r>
              <a:rPr kumimoji="1" lang="ja-JP" altLang="en-US" dirty="0"/>
              <a:t>は歩道・分離帯の樹頂点などをインポートするのに使用します。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55</a:t>
            </a:fld>
            <a:endParaRPr lang="en-US"/>
          </a:p>
        </p:txBody>
      </p:sp>
    </p:spTree>
    <p:extLst>
      <p:ext uri="{BB962C8B-B14F-4D97-AF65-F5344CB8AC3E}">
        <p14:creationId xmlns:p14="http://schemas.microsoft.com/office/powerpoint/2010/main" val="25464089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こちらがインポートの様子になります。</a:t>
            </a:r>
            <a:endParaRPr kumimoji="1" lang="en-US" altLang="ja-JP" dirty="0"/>
          </a:p>
          <a:p>
            <a:r>
              <a:rPr kumimoji="1" lang="ja-JP" altLang="en-US" dirty="0"/>
              <a:t>左側が</a:t>
            </a:r>
            <a:r>
              <a:rPr kumimoji="1" lang="en-US" altLang="ja-JP" dirty="0"/>
              <a:t>QGIS</a:t>
            </a:r>
            <a:r>
              <a:rPr kumimoji="1" lang="ja-JP" altLang="en-US" dirty="0"/>
              <a:t>、右側が</a:t>
            </a:r>
            <a:r>
              <a:rPr kumimoji="1" lang="en-US" altLang="ja-JP" dirty="0"/>
              <a:t>Blender</a:t>
            </a:r>
            <a:r>
              <a:rPr kumimoji="1" lang="ja-JP" altLang="en-US" dirty="0"/>
              <a:t>でそれぞれの地物を表示しています。</a:t>
            </a:r>
            <a:endParaRPr kumimoji="1" lang="en-US" altLang="ja-JP" dirty="0"/>
          </a:p>
          <a:p>
            <a:r>
              <a:rPr kumimoji="1" lang="ja-JP" altLang="en-US" dirty="0"/>
              <a:t>これでデータの受け取りは完了しました。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56</a:t>
            </a:fld>
            <a:endParaRPr lang="en-US"/>
          </a:p>
        </p:txBody>
      </p:sp>
    </p:spTree>
    <p:extLst>
      <p:ext uri="{BB962C8B-B14F-4D97-AF65-F5344CB8AC3E}">
        <p14:creationId xmlns:p14="http://schemas.microsoft.com/office/powerpoint/2010/main" val="2879091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ここからプロシージャル処理に移っていきます。</a:t>
            </a:r>
            <a:endParaRPr kumimoji="1" lang="en-US" altLang="ja-JP" dirty="0"/>
          </a:p>
          <a:p>
            <a:r>
              <a:rPr kumimoji="1" lang="ja-JP" altLang="en-US" dirty="0"/>
              <a:t>本セッションでは</a:t>
            </a:r>
            <a:r>
              <a:rPr kumimoji="1" lang="en-US" altLang="ja-JP" dirty="0"/>
              <a:t>Geometry Nodes</a:t>
            </a:r>
            <a:r>
              <a:rPr kumimoji="1" lang="ja-JP" altLang="en-US" dirty="0"/>
              <a:t>を使用して、歩道・分離帯の処理と区画内の処理に分けて、ご説明します。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57</a:t>
            </a:fld>
            <a:endParaRPr lang="en-US"/>
          </a:p>
        </p:txBody>
      </p:sp>
    </p:spTree>
    <p:extLst>
      <p:ext uri="{BB962C8B-B14F-4D97-AF65-F5344CB8AC3E}">
        <p14:creationId xmlns:p14="http://schemas.microsoft.com/office/powerpoint/2010/main" val="474277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まずは歩道・分離帯の処理についてです。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58</a:t>
            </a:fld>
            <a:endParaRPr lang="en-US"/>
          </a:p>
        </p:txBody>
      </p:sp>
    </p:spTree>
    <p:extLst>
      <p:ext uri="{BB962C8B-B14F-4D97-AF65-F5344CB8AC3E}">
        <p14:creationId xmlns:p14="http://schemas.microsoft.com/office/powerpoint/2010/main" val="2185976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歩道・分離帯の処理では、まず属性情報から樹頂点の座標を設定します。</a:t>
            </a:r>
            <a:endParaRPr kumimoji="1" lang="en-US" altLang="ja-JP" dirty="0"/>
          </a:p>
          <a:p>
            <a:r>
              <a:rPr kumimoji="1" lang="ja-JP" altLang="en-US" dirty="0"/>
              <a:t>平面直角座標の</a:t>
            </a:r>
            <a:r>
              <a:rPr kumimoji="1" lang="en-US" altLang="ja-JP" dirty="0"/>
              <a:t>x</a:t>
            </a:r>
            <a:r>
              <a:rPr kumimoji="1" lang="ja-JP" altLang="en-US" dirty="0"/>
              <a:t>、</a:t>
            </a:r>
            <a:r>
              <a:rPr kumimoji="1" lang="en-US" altLang="ja-JP" dirty="0"/>
              <a:t>y</a:t>
            </a:r>
            <a:r>
              <a:rPr kumimoji="1" lang="ja-JP" altLang="en-US" dirty="0"/>
              <a:t>座標の属性情報を</a:t>
            </a:r>
            <a:r>
              <a:rPr kumimoji="1" lang="en-US" altLang="ja-JP" dirty="0"/>
              <a:t>position</a:t>
            </a:r>
            <a:r>
              <a:rPr kumimoji="1" lang="ja-JP" altLang="en-US" dirty="0"/>
              <a:t>の</a:t>
            </a:r>
            <a:r>
              <a:rPr kumimoji="1" lang="en-US" altLang="ja-JP" dirty="0"/>
              <a:t>x</a:t>
            </a:r>
            <a:r>
              <a:rPr kumimoji="1" lang="ja-JP" altLang="en-US" dirty="0"/>
              <a:t>、</a:t>
            </a:r>
            <a:r>
              <a:rPr kumimoji="1" lang="en-US" altLang="ja-JP" dirty="0"/>
              <a:t>y</a:t>
            </a:r>
            <a:r>
              <a:rPr kumimoji="1" lang="ja-JP" altLang="en-US" dirty="0"/>
              <a:t>座標に設定します。</a:t>
            </a:r>
            <a:endParaRPr kumimoji="1" lang="en-US" altLang="ja-JP" dirty="0"/>
          </a:p>
          <a:p>
            <a:r>
              <a:rPr kumimoji="1" lang="ja-JP" altLang="en-US" dirty="0"/>
              <a:t>この時、樹木の高さはすでに属性情報に格納されています。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59</a:t>
            </a:fld>
            <a:endParaRPr lang="en-US"/>
          </a:p>
        </p:txBody>
      </p:sp>
    </p:spTree>
    <p:extLst>
      <p:ext uri="{BB962C8B-B14F-4D97-AF65-F5344CB8AC3E}">
        <p14:creationId xmlns:p14="http://schemas.microsoft.com/office/powerpoint/2010/main" val="2201909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デジタルツインは、社会課題の解決や新しい価値を創造する上で、欠かせない技術になっています。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今年の夏は、特に暑かったと記憶されている方も多いと思いますが、そういった社会課題に対してヒートアイランド・シミュレーションを行ったり、ゲーミフィケーションを用いて市民がまちづくりに参加して、行政と共に新しい価値を創造することが進められ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a:t>
            </a:fld>
            <a:endParaRPr lang="en-US"/>
          </a:p>
        </p:txBody>
      </p:sp>
    </p:spTree>
    <p:extLst>
      <p:ext uri="{BB962C8B-B14F-4D97-AF65-F5344CB8AC3E}">
        <p14:creationId xmlns:p14="http://schemas.microsoft.com/office/powerpoint/2010/main" val="39536796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次に樹木の高さ情報と樹頂点の位置情報から木の属性情報を計算します。</a:t>
            </a:r>
            <a:endParaRPr kumimoji="1" lang="en-US" altLang="ja-JP" dirty="0"/>
          </a:p>
          <a:p>
            <a:r>
              <a:rPr kumimoji="1" lang="ja-JP" altLang="en-US" dirty="0"/>
              <a:t>簡単な樹木を手続き的に作るために、木の幹の高さなどを自動計算してしています。</a:t>
            </a:r>
            <a:endParaRPr kumimoji="1" lang="en-US" altLang="ja-JP" dirty="0"/>
          </a:p>
          <a:p>
            <a:r>
              <a:rPr kumimoji="1" lang="ja-JP" altLang="en-US" dirty="0"/>
              <a:t>このとき、手続き内で樹木の高さにバラつきを持たせて、均一な樹木が作られないようにします。</a:t>
            </a:r>
            <a:endParaRPr kumimoji="1" lang="en-US" altLang="ja-JP" dirty="0"/>
          </a:p>
          <a:p>
            <a:r>
              <a:rPr kumimoji="1" lang="ja-JP" altLang="en-US" dirty="0"/>
              <a:t>樹冠の大きさは樹頂点間の距離や樹木の高さ、建物などを考慮して自動計算しています。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60</a:t>
            </a:fld>
            <a:endParaRPr lang="en-US"/>
          </a:p>
        </p:txBody>
      </p:sp>
    </p:spTree>
    <p:extLst>
      <p:ext uri="{BB962C8B-B14F-4D97-AF65-F5344CB8AC3E}">
        <p14:creationId xmlns:p14="http://schemas.microsoft.com/office/powerpoint/2010/main" val="3234976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そして木の属性情報を基に樹木を作成し、配置を行います。</a:t>
            </a:r>
            <a:endParaRPr kumimoji="1" lang="en-US" altLang="ja-JP" dirty="0"/>
          </a:p>
          <a:p>
            <a:r>
              <a:rPr kumimoji="1" lang="ja-JP" altLang="en-US" dirty="0"/>
              <a:t>位置情報に関しては、</a:t>
            </a:r>
            <a:r>
              <a:rPr kumimoji="1" lang="en-US" altLang="ja-JP" dirty="0"/>
              <a:t>QGIS</a:t>
            </a:r>
            <a:r>
              <a:rPr kumimoji="1" lang="ja-JP" altLang="en-US" dirty="0"/>
              <a:t>側で処理を行っているので、特に操作は行っていません。</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61</a:t>
            </a:fld>
            <a:endParaRPr lang="en-US"/>
          </a:p>
        </p:txBody>
      </p:sp>
    </p:spTree>
    <p:extLst>
      <p:ext uri="{BB962C8B-B14F-4D97-AF65-F5344CB8AC3E}">
        <p14:creationId xmlns:p14="http://schemas.microsoft.com/office/powerpoint/2010/main" val="16926618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続いて、区画内の処理についてご説明します。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62</a:t>
            </a:fld>
            <a:endParaRPr lang="en-US"/>
          </a:p>
        </p:txBody>
      </p:sp>
    </p:spTree>
    <p:extLst>
      <p:ext uri="{BB962C8B-B14F-4D97-AF65-F5344CB8AC3E}">
        <p14:creationId xmlns:p14="http://schemas.microsoft.com/office/powerpoint/2010/main" val="4088815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区画内の処理では、まずジオメトリに属性情報を設定します。</a:t>
            </a:r>
            <a:endParaRPr kumimoji="1" lang="en-US" altLang="ja-JP" dirty="0"/>
          </a:p>
          <a:p>
            <a:r>
              <a:rPr kumimoji="1" lang="en-US" altLang="ja-JP" dirty="0"/>
              <a:t>Blender</a:t>
            </a:r>
            <a:r>
              <a:rPr kumimoji="1" lang="ja-JP" altLang="en-US" dirty="0"/>
              <a:t>にインポートした樹木領域は、</a:t>
            </a:r>
            <a:r>
              <a:rPr kumimoji="1" lang="en-US" altLang="ja-JP" dirty="0"/>
              <a:t>Geometry Nodes</a:t>
            </a:r>
            <a:r>
              <a:rPr kumimoji="1" lang="ja-JP" altLang="en-US" dirty="0"/>
              <a:t>上では属性情報が設定されていないので、</a:t>
            </a:r>
            <a:r>
              <a:rPr kumimoji="1" lang="en-US" altLang="ja-JP" dirty="0"/>
              <a:t>CSV</a:t>
            </a:r>
            <a:r>
              <a:rPr kumimoji="1" lang="ja-JP" altLang="en-US" dirty="0"/>
              <a:t>形式のデータで対応付けを行っています。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63</a:t>
            </a:fld>
            <a:endParaRPr lang="en-US"/>
          </a:p>
        </p:txBody>
      </p:sp>
    </p:spTree>
    <p:extLst>
      <p:ext uri="{BB962C8B-B14F-4D97-AF65-F5344CB8AC3E}">
        <p14:creationId xmlns:p14="http://schemas.microsoft.com/office/powerpoint/2010/main" val="2917684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ジオメトリに属性情報を対応付けした後は、ジオメトリと属性情報に基づいて点をサンプリングしていきます。</a:t>
            </a:r>
            <a:endParaRPr kumimoji="1" lang="en-US" altLang="ja-JP" dirty="0"/>
          </a:p>
          <a:p>
            <a:r>
              <a:rPr kumimoji="1" lang="ja-JP" altLang="en-US" dirty="0"/>
              <a:t>具体的には樹木の高さと面積からサンプリングの間隔を制御しています。</a:t>
            </a:r>
            <a:endParaRPr kumimoji="1" lang="en-US" altLang="ja-JP" dirty="0"/>
          </a:p>
          <a:p>
            <a:r>
              <a:rPr kumimoji="1" lang="ja-JP" altLang="en-US" dirty="0"/>
              <a:t>基本的には樹木の高さが高いほど、点同士の間隔を大きく設定します。</a:t>
            </a:r>
            <a:endParaRPr kumimoji="1" lang="en-US" altLang="ja-JP" dirty="0"/>
          </a:p>
          <a:p>
            <a:r>
              <a:rPr kumimoji="1" lang="ja-JP" altLang="en-US" dirty="0"/>
              <a:t>詳細な配置方法に関しては、ニーゼらの</a:t>
            </a:r>
            <a:r>
              <a:rPr kumimoji="1" lang="en-US" altLang="ja-JP" dirty="0"/>
              <a:t>Procedural Urban Forestry</a:t>
            </a:r>
            <a:r>
              <a:rPr kumimoji="1" lang="ja-JP" altLang="en-US" dirty="0"/>
              <a:t>という論文を参考にしています。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64</a:t>
            </a:fld>
            <a:endParaRPr lang="en-US"/>
          </a:p>
        </p:txBody>
      </p:sp>
    </p:spTree>
    <p:extLst>
      <p:ext uri="{BB962C8B-B14F-4D97-AF65-F5344CB8AC3E}">
        <p14:creationId xmlns:p14="http://schemas.microsoft.com/office/powerpoint/2010/main" val="9057196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そしてサンプリングした後は歩道・分離帯と同様にして、樹木を作成＆配置を行います。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65</a:t>
            </a:fld>
            <a:endParaRPr lang="en-US"/>
          </a:p>
        </p:txBody>
      </p:sp>
    </p:spTree>
    <p:extLst>
      <p:ext uri="{BB962C8B-B14F-4D97-AF65-F5344CB8AC3E}">
        <p14:creationId xmlns:p14="http://schemas.microsoft.com/office/powerpoint/2010/main" val="14677035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先程の歩道・分離帯と区画内の処理を組み合わせて、都市における樹木の自動配置が完成です。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66</a:t>
            </a:fld>
            <a:endParaRPr lang="en-US"/>
          </a:p>
        </p:txBody>
      </p:sp>
    </p:spTree>
    <p:extLst>
      <p:ext uri="{BB962C8B-B14F-4D97-AF65-F5344CB8AC3E}">
        <p14:creationId xmlns:p14="http://schemas.microsoft.com/office/powerpoint/2010/main" val="4244702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ここからは本手法の結果と課題についてお話します。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67</a:t>
            </a:fld>
            <a:endParaRPr lang="en-US"/>
          </a:p>
        </p:txBody>
      </p:sp>
    </p:spTree>
    <p:extLst>
      <p:ext uri="{BB962C8B-B14F-4D97-AF65-F5344CB8AC3E}">
        <p14:creationId xmlns:p14="http://schemas.microsoft.com/office/powerpoint/2010/main" val="1891500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en-US" dirty="0"/>
              <a:t>本手法の結果では、先程の自動配置結果を航空写真と比較したり、樹木の有無での比較を行います。</a:t>
            </a:r>
            <a:endParaRPr kumimoji="1" lang="en-US" altLang="ja-JP" dirty="0"/>
          </a:p>
          <a:p>
            <a:pPr lvl="0"/>
            <a:r>
              <a:rPr kumimoji="1" lang="ja-JP" altLang="en-US" dirty="0"/>
              <a:t>また、本手法の効果検証として地理空間情報がどれだけ貢献しているかについてもお話します。</a:t>
            </a:r>
            <a:endParaRPr kumimoji="1" lang="en-US" altLang="ja-JP" dirty="0"/>
          </a:p>
          <a:p>
            <a:pPr lvl="0"/>
            <a:r>
              <a:rPr kumimoji="1" lang="ja-JP" altLang="en-US" dirty="0"/>
              <a:t>最後に処理時間の確認もしていきます。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68</a:t>
            </a:fld>
            <a:endParaRPr lang="en-US"/>
          </a:p>
        </p:txBody>
      </p:sp>
    </p:spTree>
    <p:extLst>
      <p:ext uri="{BB962C8B-B14F-4D97-AF65-F5344CB8AC3E}">
        <p14:creationId xmlns:p14="http://schemas.microsoft.com/office/powerpoint/2010/main" val="12431823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まず、こちらはオルソ比較として、航空写真と自動配置結果を表示しています。</a:t>
            </a:r>
            <a:endParaRPr kumimoji="1" lang="en-US" altLang="ja-JP" dirty="0"/>
          </a:p>
          <a:p>
            <a:r>
              <a:rPr kumimoji="1" lang="ja-JP" altLang="en-US" dirty="0"/>
              <a:t>中心部分にある名古屋城の周辺やその上にある公園などの樹木が航空写真と似た配置になっていると思います。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69</a:t>
            </a:fld>
            <a:endParaRPr lang="en-US"/>
          </a:p>
        </p:txBody>
      </p:sp>
    </p:spTree>
    <p:extLst>
      <p:ext uri="{BB962C8B-B14F-4D97-AF65-F5344CB8AC3E}">
        <p14:creationId xmlns:p14="http://schemas.microsoft.com/office/powerpoint/2010/main" val="89130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そのデジタルツインを考える上で、都市のオープンデータは非常に重要な存在です。</a:t>
            </a:r>
            <a:endParaRPr kumimoji="1" lang="en-US" altLang="ja-JP" dirty="0"/>
          </a:p>
          <a:p>
            <a:r>
              <a:rPr kumimoji="1" lang="ja-JP" altLang="en-US" dirty="0"/>
              <a:t>その代表例として、</a:t>
            </a:r>
            <a:r>
              <a:rPr kumimoji="1" lang="en-US" altLang="ja-JP" dirty="0"/>
              <a:t>Project PLATEAU</a:t>
            </a:r>
            <a:r>
              <a:rPr kumimoji="1" lang="ja-JP" altLang="en-US" dirty="0"/>
              <a:t>があります。</a:t>
            </a:r>
            <a:endParaRPr kumimoji="1" lang="en-US" altLang="ja-JP" dirty="0"/>
          </a:p>
          <a:p>
            <a:r>
              <a:rPr kumimoji="1" lang="en-US" altLang="ja-JP" dirty="0"/>
              <a:t>Project PLATEAU</a:t>
            </a:r>
            <a:r>
              <a:rPr kumimoji="1" lang="ja-JP" altLang="en-US" dirty="0"/>
              <a:t>は日本全国の</a:t>
            </a:r>
            <a:r>
              <a:rPr kumimoji="1" lang="en-US" altLang="ja-JP" dirty="0"/>
              <a:t>3D</a:t>
            </a:r>
            <a:r>
              <a:rPr kumimoji="1" lang="ja-JP" altLang="en-US" dirty="0"/>
              <a:t>都市モデルの整備を行い、オープンデータ化するプロジェクトのことで、国土交通省が主導しています。</a:t>
            </a:r>
            <a:endParaRPr kumimoji="1" lang="en-US" altLang="ja-JP" dirty="0"/>
          </a:p>
          <a:p>
            <a:r>
              <a:rPr kumimoji="1" lang="en-US" altLang="ja-JP" dirty="0"/>
              <a:t>2023</a:t>
            </a:r>
            <a:r>
              <a:rPr kumimoji="1" lang="ja-JP" altLang="en-US" dirty="0"/>
              <a:t>年度現在では</a:t>
            </a:r>
            <a:r>
              <a:rPr kumimoji="1" lang="en-US" altLang="ja-JP" dirty="0"/>
              <a:t>210</a:t>
            </a:r>
            <a:r>
              <a:rPr kumimoji="1" lang="ja-JP" altLang="en-US" dirty="0"/>
              <a:t>都市を整備しており、年々整備都市を増やしています。</a:t>
            </a:r>
            <a:endParaRPr kumimoji="1" lang="en-US" altLang="ja-JP" dirty="0"/>
          </a:p>
          <a:p>
            <a:r>
              <a:rPr kumimoji="1" lang="en-US" altLang="ja-JP" dirty="0"/>
              <a:t>PLATEAU</a:t>
            </a:r>
            <a:r>
              <a:rPr kumimoji="1" lang="ja-JP" altLang="en-US" dirty="0"/>
              <a:t>は建物や道路、植生など様々な地物を整備しており、デジタルツインを実装していく上で必要なデータがそろっています。</a:t>
            </a:r>
            <a:endParaRPr kumimoji="1" lang="en-US" altLang="ja-JP" dirty="0"/>
          </a:p>
          <a:p>
            <a:r>
              <a:rPr kumimoji="1" lang="ja-JP" altLang="en-US" dirty="0"/>
              <a:t>この地物と言うのは、地球上にあるありとあらゆる対象物のことを指しており、建物や植生はもちろん、気象なども地物になります。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a:t>
            </a:fld>
            <a:endParaRPr lang="en-US"/>
          </a:p>
        </p:txBody>
      </p:sp>
    </p:spTree>
    <p:extLst>
      <p:ext uri="{BB962C8B-B14F-4D97-AF65-F5344CB8AC3E}">
        <p14:creationId xmlns:p14="http://schemas.microsoft.com/office/powerpoint/2010/main" val="23189845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もう少しズームしてみて、街路樹などを比較してみましょう。</a:t>
            </a:r>
            <a:endParaRPr kumimoji="1" lang="en-US" altLang="ja-JP" dirty="0"/>
          </a:p>
          <a:p>
            <a:r>
              <a:rPr kumimoji="1" lang="ja-JP" altLang="en-US" dirty="0"/>
              <a:t>樹冠の大きさまでは完全に再現できている感じではありませんが、様々な地理空間情報から、航空写真に近い樹木の表現が得られていると思います。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70</a:t>
            </a:fld>
            <a:endParaRPr lang="en-US"/>
          </a:p>
        </p:txBody>
      </p:sp>
    </p:spTree>
    <p:extLst>
      <p:ext uri="{BB962C8B-B14F-4D97-AF65-F5344CB8AC3E}">
        <p14:creationId xmlns:p14="http://schemas.microsoft.com/office/powerpoint/2010/main" val="3949045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今度は樹木の有無についてみていきます。</a:t>
            </a:r>
            <a:endParaRPr kumimoji="1" lang="en-US" altLang="ja-JP" dirty="0"/>
          </a:p>
          <a:p>
            <a:r>
              <a:rPr kumimoji="1" lang="ja-JP" altLang="en-US" dirty="0"/>
              <a:t>名古屋市は植生データがないので左側の図のように樹木がありませんが、自動配置を行うと、右側の図のように歩道や分離帯、区画に基づいて樹木が配置されていることが確認できます。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71</a:t>
            </a:fld>
            <a:endParaRPr lang="en-US"/>
          </a:p>
        </p:txBody>
      </p:sp>
    </p:spTree>
    <p:extLst>
      <p:ext uri="{BB962C8B-B14F-4D97-AF65-F5344CB8AC3E}">
        <p14:creationId xmlns:p14="http://schemas.microsoft.com/office/powerpoint/2010/main" val="3376791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ここまで樹木の自動配置結果を確認してきましたが、本手法のキモである地理空間情報はどの程度貢献しているのかを見ていきたいと思います。</a:t>
            </a:r>
            <a:endParaRPr kumimoji="1" lang="en-US" altLang="ja-JP" dirty="0"/>
          </a:p>
          <a:p>
            <a:r>
              <a:rPr kumimoji="1" lang="ja-JP" altLang="en-US" dirty="0"/>
              <a:t>具体的には、位置情報や属性情報がどこまで樹木の自動配置に影響を与えるのかを確認していきます。</a:t>
            </a:r>
            <a:endParaRPr kumimoji="1" lang="en-US" altLang="ja-JP" dirty="0"/>
          </a:p>
          <a:p>
            <a:r>
              <a:rPr kumimoji="1" lang="ja-JP" altLang="en-US" dirty="0"/>
              <a:t>検証は以下の</a:t>
            </a:r>
            <a:r>
              <a:rPr kumimoji="1" lang="en-US" altLang="ja-JP" dirty="0"/>
              <a:t>3</a:t>
            </a:r>
            <a:r>
              <a:rPr kumimoji="1" lang="ja-JP" altLang="en-US" dirty="0"/>
              <a:t>パターンで行いました。</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72</a:t>
            </a:fld>
            <a:endParaRPr lang="en-US"/>
          </a:p>
        </p:txBody>
      </p:sp>
    </p:spTree>
    <p:extLst>
      <p:ext uri="{BB962C8B-B14F-4D97-AF65-F5344CB8AC3E}">
        <p14:creationId xmlns:p14="http://schemas.microsoft.com/office/powerpoint/2010/main" val="23418658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検証結果を見ると、まず左側の図は位置補正なし・属性情報なしの結果ですが、すでに樹木の位置が適切でないことがわかると思います。</a:t>
            </a:r>
            <a:endParaRPr kumimoji="1" lang="en-US" altLang="ja-JP" dirty="0"/>
          </a:p>
          <a:p>
            <a:r>
              <a:rPr kumimoji="1" lang="ja-JP" altLang="en-US" dirty="0"/>
              <a:t>歩道や分離帯から離れて樹木が配置されていたり、樹木の高さ情報がないと、凸凹した見た目になり一体感がありません。</a:t>
            </a:r>
            <a:endParaRPr kumimoji="1" lang="en-US" altLang="ja-JP" dirty="0"/>
          </a:p>
          <a:p>
            <a:r>
              <a:rPr kumimoji="1" lang="ja-JP" altLang="en-US" dirty="0"/>
              <a:t>真ん中の図だと位置補正がありますので、適切な位置に樹木が配置されていますが、高さ情報がないため一体感がありません。</a:t>
            </a:r>
            <a:endParaRPr kumimoji="1" lang="en-US" altLang="ja-JP" dirty="0"/>
          </a:p>
          <a:p>
            <a:r>
              <a:rPr kumimoji="1" lang="ja-JP" altLang="en-US" dirty="0"/>
              <a:t>右側の図は位置補正・属性情報共にありますので、適切な位置に樹木が配置され、一体感のある景観が作り出せていると思います。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73</a:t>
            </a:fld>
            <a:endParaRPr lang="en-US"/>
          </a:p>
        </p:txBody>
      </p:sp>
    </p:spTree>
    <p:extLst>
      <p:ext uri="{BB962C8B-B14F-4D97-AF65-F5344CB8AC3E}">
        <p14:creationId xmlns:p14="http://schemas.microsoft.com/office/powerpoint/2010/main" val="18326837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本手法の処理時間は</a:t>
            </a:r>
            <a:r>
              <a:rPr kumimoji="1" lang="en-US" altLang="ja-JP" dirty="0"/>
              <a:t>GIS</a:t>
            </a:r>
            <a:r>
              <a:rPr kumimoji="1" lang="ja-JP" altLang="en-US" dirty="0"/>
              <a:t> </a:t>
            </a:r>
            <a:r>
              <a:rPr kumimoji="1" lang="en-US" altLang="ja-JP" dirty="0"/>
              <a:t>Process</a:t>
            </a:r>
            <a:r>
              <a:rPr kumimoji="1" lang="ja-JP" altLang="en-US" dirty="0"/>
              <a:t>では歩道・分離帯は約</a:t>
            </a:r>
            <a:r>
              <a:rPr kumimoji="1" lang="en-US" altLang="ja-JP" dirty="0"/>
              <a:t>90</a:t>
            </a:r>
            <a:r>
              <a:rPr kumimoji="1" lang="ja-JP" altLang="en-US" dirty="0"/>
              <a:t>秒、区画内は約</a:t>
            </a:r>
            <a:r>
              <a:rPr kumimoji="1" lang="en-US" altLang="ja-JP" dirty="0"/>
              <a:t>30</a:t>
            </a:r>
            <a:r>
              <a:rPr kumimoji="1" lang="ja-JP" altLang="en-US" dirty="0"/>
              <a:t>秒でした。</a:t>
            </a:r>
            <a:endParaRPr kumimoji="1" lang="en-US" altLang="ja-JP" dirty="0"/>
          </a:p>
          <a:p>
            <a:r>
              <a:rPr kumimoji="1" lang="ja-JP" altLang="en-US" dirty="0"/>
              <a:t>歩道・分離帯の処理が長いのは歩道と分離帯の処理をそれぞれ独立して行っていることが原因かと思います。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Procedural Process</a:t>
            </a:r>
            <a:r>
              <a:rPr kumimoji="1" lang="ja-JP" altLang="en-US" dirty="0"/>
              <a:t>では歩道・分離帯は約</a:t>
            </a:r>
            <a:r>
              <a:rPr kumimoji="1" lang="en-US" altLang="ja-JP" dirty="0"/>
              <a:t>0.08</a:t>
            </a:r>
            <a:r>
              <a:rPr kumimoji="1" lang="ja-JP" altLang="en-US" dirty="0"/>
              <a:t>秒、区画内は約</a:t>
            </a:r>
            <a:r>
              <a:rPr kumimoji="1" lang="en-US" altLang="ja-JP" dirty="0"/>
              <a:t>1</a:t>
            </a:r>
            <a:r>
              <a:rPr kumimoji="1" lang="ja-JP" altLang="en-US" dirty="0"/>
              <a:t>秒でした。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74</a:t>
            </a:fld>
            <a:endParaRPr lang="en-US"/>
          </a:p>
        </p:txBody>
      </p:sp>
    </p:spTree>
    <p:extLst>
      <p:ext uri="{BB962C8B-B14F-4D97-AF65-F5344CB8AC3E}">
        <p14:creationId xmlns:p14="http://schemas.microsoft.com/office/powerpoint/2010/main" val="26905558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一方、本手法の課題としては、まずイチョウやケヤキなどの樹種を考慮しておりません。</a:t>
            </a:r>
            <a:endParaRPr kumimoji="1" lang="en-US" altLang="ja-JP" dirty="0"/>
          </a:p>
          <a:p>
            <a:r>
              <a:rPr kumimoji="1" lang="ja-JP" altLang="en-US" dirty="0"/>
              <a:t>また、低木・植被などは非対応で、</a:t>
            </a:r>
            <a:r>
              <a:rPr kumimoji="1" lang="en-US" altLang="ja-JP" dirty="0"/>
              <a:t>3m</a:t>
            </a:r>
            <a:r>
              <a:rPr kumimoji="1" lang="ja-JP" altLang="en-US" dirty="0"/>
              <a:t>以上の高木のみを対象にしています。</a:t>
            </a:r>
            <a:endParaRPr kumimoji="1" lang="en-US" altLang="ja-JP" dirty="0"/>
          </a:p>
          <a:p>
            <a:r>
              <a:rPr kumimoji="1" lang="ja-JP" altLang="en-US" dirty="0"/>
              <a:t>それと自動配置結果は現実の樹木の位置情報とは完全に一致しないことです。</a:t>
            </a:r>
            <a:endParaRPr kumimoji="1" lang="en-US" altLang="ja-JP" dirty="0"/>
          </a:p>
          <a:p>
            <a:r>
              <a:rPr kumimoji="1" lang="ja-JP" altLang="en-US" dirty="0"/>
              <a:t>あくまで「似たような位置や高さである」ということになります。</a:t>
            </a:r>
            <a:endParaRPr kumimoji="1" lang="en-US" altLang="ja-JP" dirty="0"/>
          </a:p>
          <a:p>
            <a:r>
              <a:rPr kumimoji="1" lang="ja-JP" altLang="en-US" dirty="0"/>
              <a:t>そして、時代ごとで樹木の様子も変わりますので、樹冠高モデルなどの更新頻度に関しても課題になるかと思います。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75</a:t>
            </a:fld>
            <a:endParaRPr lang="en-US"/>
          </a:p>
        </p:txBody>
      </p:sp>
    </p:spTree>
    <p:extLst>
      <p:ext uri="{BB962C8B-B14F-4D97-AF65-F5344CB8AC3E}">
        <p14:creationId xmlns:p14="http://schemas.microsoft.com/office/powerpoint/2010/main" val="29743107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それではまとめになります。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76</a:t>
            </a:fld>
            <a:endParaRPr lang="en-US"/>
          </a:p>
        </p:txBody>
      </p:sp>
    </p:spTree>
    <p:extLst>
      <p:ext uri="{BB962C8B-B14F-4D97-AF65-F5344CB8AC3E}">
        <p14:creationId xmlns:p14="http://schemas.microsoft.com/office/powerpoint/2010/main" val="23206719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本セッションではデジタルツインがつくる社会と都市のオープンデータをご紹介し、現状の課題を整理しました。</a:t>
            </a:r>
            <a:endParaRPr kumimoji="1" lang="en-US" altLang="ja-JP" dirty="0"/>
          </a:p>
          <a:p>
            <a:r>
              <a:rPr kumimoji="1" lang="ja-JP" altLang="en-US" dirty="0"/>
              <a:t>都市のオープンデータである</a:t>
            </a:r>
            <a:r>
              <a:rPr kumimoji="1" lang="en-US" altLang="ja-JP" dirty="0"/>
              <a:t>PLATEAU</a:t>
            </a:r>
            <a:r>
              <a:rPr kumimoji="1" lang="ja-JP" altLang="en-US" dirty="0"/>
              <a:t>は建物や土地利用モデルなどと比べて、植生データが少ないことが課題でした。</a:t>
            </a:r>
            <a:endParaRPr kumimoji="1" lang="en-US" altLang="ja-JP" dirty="0"/>
          </a:p>
          <a:p>
            <a:r>
              <a:rPr kumimoji="1" lang="ja-JP" altLang="en-US" dirty="0"/>
              <a:t>さらに現実世界は複雑な都市構造であり、「意味のある樹木の位置や高さ情報」が必要でした。</a:t>
            </a:r>
            <a:endParaRPr kumimoji="1" lang="en-US" altLang="ja-JP" dirty="0"/>
          </a:p>
          <a:p>
            <a:r>
              <a:rPr kumimoji="1" lang="ja-JP" altLang="en-US" dirty="0"/>
              <a:t>そこで本セッションでは広範囲に整備されたオープンな地理空間情報を用いた樹木の自動配置手法を提案しました。</a:t>
            </a:r>
            <a:endParaRPr kumimoji="1" lang="en-US" altLang="ja-JP" dirty="0"/>
          </a:p>
          <a:p>
            <a:r>
              <a:rPr kumimoji="1" lang="ja-JP" altLang="en-US" dirty="0"/>
              <a:t>この手法は</a:t>
            </a:r>
            <a:r>
              <a:rPr kumimoji="1" lang="en-US" altLang="ja-JP" dirty="0"/>
              <a:t>GIS</a:t>
            </a:r>
            <a:r>
              <a:rPr kumimoji="1" lang="ja-JP" altLang="en-US" dirty="0"/>
              <a:t>とプロシージャルの役割分担が重要で、</a:t>
            </a:r>
            <a:r>
              <a:rPr kumimoji="1" lang="en-US" altLang="ja-JP" dirty="0"/>
              <a:t>GIS</a:t>
            </a:r>
            <a:r>
              <a:rPr kumimoji="1" lang="ja-JP" altLang="en-US" dirty="0"/>
              <a:t>では樹木の自動配置に向けたデータ作りを行い、プロシージャルはジオメトリと属性情報に基づいた樹木の自動配置を行いました。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77</a:t>
            </a:fld>
            <a:endParaRPr lang="en-US"/>
          </a:p>
        </p:txBody>
      </p:sp>
    </p:spTree>
    <p:extLst>
      <p:ext uri="{BB962C8B-B14F-4D97-AF65-F5344CB8AC3E}">
        <p14:creationId xmlns:p14="http://schemas.microsoft.com/office/powerpoint/2010/main" val="19049180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本手法の強みとしては、まずクローズドなデータに依存しないアプローチになっています。</a:t>
            </a:r>
            <a:endParaRPr kumimoji="1" lang="en-US" altLang="ja-JP" dirty="0"/>
          </a:p>
          <a:p>
            <a:r>
              <a:rPr kumimoji="1" lang="ja-JP" altLang="en-US" dirty="0"/>
              <a:t>つまり、オープンデータのみを用いたアプローチで、誰でもアクセスできるデータを用いています。</a:t>
            </a:r>
            <a:endParaRPr kumimoji="1" lang="en-US" altLang="ja-JP" dirty="0"/>
          </a:p>
          <a:p>
            <a:r>
              <a:rPr kumimoji="1" lang="ja-JP" altLang="en-US" dirty="0"/>
              <a:t>次に信頼性のあるデータに基づいた樹木の配置を実現し、樹木の高さ情報も考慮しています。</a:t>
            </a:r>
            <a:endParaRPr kumimoji="1" lang="en-US" altLang="ja-JP" dirty="0"/>
          </a:p>
          <a:p>
            <a:r>
              <a:rPr kumimoji="1" lang="ja-JP" altLang="en-US" dirty="0"/>
              <a:t>さらに、本手法は</a:t>
            </a:r>
            <a:r>
              <a:rPr kumimoji="1" lang="en-US" altLang="ja-JP" dirty="0"/>
              <a:t>PLATEAU</a:t>
            </a:r>
            <a:r>
              <a:rPr kumimoji="1" lang="ja-JP" altLang="en-US" dirty="0"/>
              <a:t>の整備都市が広がるほど適用可能な自治体が増える仕組みになっています。</a:t>
            </a:r>
            <a:endParaRPr kumimoji="1" lang="en-US" altLang="ja-JP" dirty="0"/>
          </a:p>
          <a:p>
            <a:r>
              <a:rPr kumimoji="1" lang="ja-JP" altLang="en-US" dirty="0"/>
              <a:t>ですので、</a:t>
            </a:r>
            <a:r>
              <a:rPr kumimoji="1" lang="en-US" altLang="ja-JP" dirty="0"/>
              <a:t>PLATEAU</a:t>
            </a:r>
            <a:r>
              <a:rPr kumimoji="1" lang="ja-JP" altLang="en-US" dirty="0"/>
              <a:t>がどんどん大きくなれば、それに従って本手法もより多様になることを意味しています。</a:t>
            </a:r>
            <a:endParaRPr kumimoji="1" lang="en-US" altLang="ja-JP" dirty="0"/>
          </a:p>
          <a:p>
            <a:r>
              <a:rPr kumimoji="1" lang="ja-JP" altLang="en-US" dirty="0"/>
              <a:t>一方、弱みとしては自動配置結果は現実世界と「似た」位置情報や高さ情報であることと、樹種や低木などは考慮していないことです。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78</a:t>
            </a:fld>
            <a:endParaRPr lang="en-US"/>
          </a:p>
        </p:txBody>
      </p:sp>
    </p:spTree>
    <p:extLst>
      <p:ext uri="{BB962C8B-B14F-4D97-AF65-F5344CB8AC3E}">
        <p14:creationId xmlns:p14="http://schemas.microsoft.com/office/powerpoint/2010/main" val="19606707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今後については、低木・植被なども対象にした植生配置を検討したり、他の地理空間情報との連携などを考えています。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79</a:t>
            </a:fld>
            <a:endParaRPr lang="en-US"/>
          </a:p>
        </p:txBody>
      </p:sp>
    </p:spTree>
    <p:extLst>
      <p:ext uri="{BB962C8B-B14F-4D97-AF65-F5344CB8AC3E}">
        <p14:creationId xmlns:p14="http://schemas.microsoft.com/office/powerpoint/2010/main" val="383715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それで、本セッションではこの植生データに焦点を当てて、お話していきます。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a:t>
            </a:fld>
            <a:endParaRPr lang="en-US"/>
          </a:p>
        </p:txBody>
      </p:sp>
    </p:spTree>
    <p:extLst>
      <p:ext uri="{BB962C8B-B14F-4D97-AF65-F5344CB8AC3E}">
        <p14:creationId xmlns:p14="http://schemas.microsoft.com/office/powerpoint/2010/main" val="32287543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本セッションの発表は以上になります。</a:t>
            </a:r>
            <a:endParaRPr kumimoji="1" lang="en-US" altLang="ja-JP" dirty="0"/>
          </a:p>
          <a:p>
            <a:r>
              <a:rPr kumimoji="1" lang="ja-JP" altLang="en-US" dirty="0"/>
              <a:t>ご清聴ありがとうございました。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80</a:t>
            </a:fld>
            <a:endParaRPr lang="en-US"/>
          </a:p>
        </p:txBody>
      </p:sp>
    </p:spTree>
    <p:extLst>
      <p:ext uri="{BB962C8B-B14F-4D97-AF65-F5344CB8AC3E}">
        <p14:creationId xmlns:p14="http://schemas.microsoft.com/office/powerpoint/2010/main" val="3980438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81</a:t>
            </a:fld>
            <a:endParaRPr lang="en-US"/>
          </a:p>
        </p:txBody>
      </p:sp>
    </p:spTree>
    <p:extLst>
      <p:ext uri="{BB962C8B-B14F-4D97-AF65-F5344CB8AC3E}">
        <p14:creationId xmlns:p14="http://schemas.microsoft.com/office/powerpoint/2010/main" val="2166696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都市における植生は景観を構築していく上で、非常に重要です。</a:t>
            </a:r>
            <a:endParaRPr kumimoji="1" lang="en-US" altLang="ja-JP" dirty="0"/>
          </a:p>
          <a:p>
            <a:r>
              <a:rPr kumimoji="1" lang="en-US" altLang="ja-JP" dirty="0"/>
              <a:t>PLATEAU</a:t>
            </a:r>
            <a:r>
              <a:rPr kumimoji="1" lang="ja-JP" altLang="en-US" dirty="0"/>
              <a:t>の植生データは「単独木」と「植被」から構成されています。</a:t>
            </a:r>
            <a:endParaRPr kumimoji="1" lang="en-US" altLang="ja-JP" dirty="0"/>
          </a:p>
          <a:p>
            <a:r>
              <a:rPr kumimoji="1" lang="en-US" altLang="ja-JP" dirty="0"/>
              <a:t>2</a:t>
            </a:r>
            <a:r>
              <a:rPr kumimoji="1" lang="ja-JP" altLang="en-US" dirty="0"/>
              <a:t>次元的な位置情報だけでなく、高さ情報を持ったデータであることが特徴です。</a:t>
            </a:r>
            <a:endParaRPr kumimoji="1" lang="en-US" altLang="ja-JP" dirty="0"/>
          </a:p>
          <a:p>
            <a:r>
              <a:rPr kumimoji="1" lang="en-US" altLang="ja-JP" dirty="0"/>
              <a:t>LOD</a:t>
            </a:r>
            <a:r>
              <a:rPr kumimoji="1" lang="ja-JP" altLang="en-US" dirty="0"/>
              <a:t>（詳細度）に関しては、整備都市によって様々で、詳細度の一番高い</a:t>
            </a:r>
            <a:r>
              <a:rPr kumimoji="1" lang="en-US" altLang="ja-JP" dirty="0"/>
              <a:t>LOD3</a:t>
            </a:r>
            <a:r>
              <a:rPr kumimoji="1" lang="ja-JP" altLang="en-US" dirty="0"/>
              <a:t>のみが存在する都市もあります。</a:t>
            </a:r>
            <a:endParaRPr kumimoji="1" lang="en-US" altLang="ja-JP" dirty="0"/>
          </a:p>
          <a:p>
            <a:r>
              <a:rPr kumimoji="1" lang="ja-JP" altLang="en-US" dirty="0"/>
              <a:t>ここで注意点なのは、</a:t>
            </a:r>
            <a:r>
              <a:rPr kumimoji="1" lang="en-US" altLang="ja-JP" dirty="0"/>
              <a:t>CG</a:t>
            </a:r>
            <a:r>
              <a:rPr kumimoji="1" lang="ja-JP" altLang="en-US" dirty="0"/>
              <a:t>業界だと</a:t>
            </a:r>
            <a:r>
              <a:rPr kumimoji="1" lang="en-US" altLang="ja-JP" dirty="0"/>
              <a:t>LOD</a:t>
            </a:r>
            <a:r>
              <a:rPr kumimoji="1" lang="ja-JP" altLang="en-US" dirty="0"/>
              <a:t>は数値が大きくなるほど粗くなりますが、</a:t>
            </a:r>
            <a:r>
              <a:rPr kumimoji="1" lang="en-US" altLang="ja-JP" dirty="0"/>
              <a:t>PLATEAU</a:t>
            </a:r>
            <a:r>
              <a:rPr kumimoji="1" lang="ja-JP" altLang="en-US" dirty="0"/>
              <a:t>の場合は逆の関係になりますので少し注意が必要です。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a:t>
            </a:fld>
            <a:endParaRPr lang="en-US"/>
          </a:p>
        </p:txBody>
      </p:sp>
    </p:spTree>
    <p:extLst>
      <p:ext uri="{BB962C8B-B14F-4D97-AF65-F5344CB8AC3E}">
        <p14:creationId xmlns:p14="http://schemas.microsoft.com/office/powerpoint/2010/main" val="1159917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文字オレンジ）">
    <p:spTree>
      <p:nvGrpSpPr>
        <p:cNvPr id="1" name=""/>
        <p:cNvGrpSpPr/>
        <p:nvPr/>
      </p:nvGrpSpPr>
      <p:grpSpPr>
        <a:xfrm>
          <a:off x="0" y="0"/>
          <a:ext cx="0" cy="0"/>
          <a:chOff x="0" y="0"/>
          <a:chExt cx="0" cy="0"/>
        </a:xfrm>
      </p:grpSpPr>
      <p:pic>
        <p:nvPicPr>
          <p:cNvPr id="3" name="図 2" descr="線画 が含まれている画像&#10;&#10;自動的に生成された説明">
            <a:extLst>
              <a:ext uri="{FF2B5EF4-FFF2-40B4-BE49-F238E27FC236}">
                <a16:creationId xmlns:a16="http://schemas.microsoft.com/office/drawing/2014/main" id="{BA926BD4-885E-4EBC-A3A3-E11662F21B31}"/>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11" name="Title 1"/>
          <p:cNvSpPr>
            <a:spLocks noGrp="1"/>
          </p:cNvSpPr>
          <p:nvPr>
            <p:ph type="ctrTitle"/>
          </p:nvPr>
        </p:nvSpPr>
        <p:spPr>
          <a:xfrm>
            <a:off x="197582" y="1816783"/>
            <a:ext cx="6096685" cy="647393"/>
          </a:xfrm>
          <a:prstGeom prst="rect">
            <a:avLst/>
          </a:prstGeom>
        </p:spPr>
        <p:txBody>
          <a:bodyPr>
            <a:noAutofit/>
          </a:bodyPr>
          <a:lstStyle>
            <a:lvl1pPr algn="l">
              <a:lnSpc>
                <a:spcPct val="120000"/>
              </a:lnSpc>
              <a:defRPr sz="2800" b="1" i="0">
                <a:solidFill>
                  <a:srgbClr val="D16C15"/>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a:t>マスター タイトルの書式設定</a:t>
            </a:r>
            <a:endParaRPr lang="en-US" dirty="0"/>
          </a:p>
        </p:txBody>
      </p:sp>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62659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8" name="コンテンツ プレースホルダー 7">
            <a:extLst>
              <a:ext uri="{FF2B5EF4-FFF2-40B4-BE49-F238E27FC236}">
                <a16:creationId xmlns:a16="http://schemas.microsoft.com/office/drawing/2014/main" id="{53EA3DAF-A06A-45BF-BCFD-8560C84CFA3D}"/>
              </a:ext>
            </a:extLst>
          </p:cNvPr>
          <p:cNvSpPr>
            <a:spLocks noGrp="1"/>
          </p:cNvSpPr>
          <p:nvPr>
            <p:ph sz="quarter" idx="10" hasCustomPrompt="1"/>
          </p:nvPr>
        </p:nvSpPr>
        <p:spPr>
          <a:xfrm>
            <a:off x="196850" y="304966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26" name="コンテンツ プレースホルダー 7">
            <a:extLst>
              <a:ext uri="{FF2B5EF4-FFF2-40B4-BE49-F238E27FC236}">
                <a16:creationId xmlns:a16="http://schemas.microsoft.com/office/drawing/2014/main" id="{83A1A8A8-525D-49A7-90A4-EE00EEBC9E62}"/>
              </a:ext>
            </a:extLst>
          </p:cNvPr>
          <p:cNvSpPr>
            <a:spLocks noGrp="1"/>
          </p:cNvSpPr>
          <p:nvPr>
            <p:ph sz="quarter" idx="11" hasCustomPrompt="1"/>
          </p:nvPr>
        </p:nvSpPr>
        <p:spPr>
          <a:xfrm>
            <a:off x="197583" y="393553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16783"/>
            <a:ext cx="132617" cy="647393"/>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61389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85A4CD5-CE70-4753-AFCF-881D931FDA20}"/>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4" name="コンテンツ プレースホルダー 7">
            <a:extLst>
              <a:ext uri="{FF2B5EF4-FFF2-40B4-BE49-F238E27FC236}">
                <a16:creationId xmlns:a16="http://schemas.microsoft.com/office/drawing/2014/main" id="{8DD20C93-91D2-4D63-A3D4-25EB7D12012F}"/>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252191618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ブランディングメッセージ">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9" name="図 16">
            <a:extLst>
              <a:ext uri="{FF2B5EF4-FFF2-40B4-BE49-F238E27FC236}">
                <a16:creationId xmlns:a16="http://schemas.microsoft.com/office/drawing/2014/main" id="{D46FA14A-E0FA-4B40-B159-6EF4772201B0}"/>
              </a:ext>
            </a:extLst>
          </p:cNvPr>
          <p:cNvPicPr>
            <a:picLocks noChangeAspect="1"/>
          </p:cNvPicPr>
          <p:nvPr userDrawn="1"/>
        </p:nvPicPr>
        <p:blipFill>
          <a:blip r:embed="rId2"/>
          <a:stretch>
            <a:fillRect/>
          </a:stretch>
        </p:blipFill>
        <p:spPr>
          <a:xfrm>
            <a:off x="7299831" y="4326799"/>
            <a:ext cx="1506069" cy="490979"/>
          </a:xfrm>
          <a:prstGeom prst="rect">
            <a:avLst/>
          </a:prstGeom>
        </p:spPr>
      </p:pic>
      <p:sp>
        <p:nvSpPr>
          <p:cNvPr id="11" name="Rectangle 10">
            <a:extLst>
              <a:ext uri="{FF2B5EF4-FFF2-40B4-BE49-F238E27FC236}">
                <a16:creationId xmlns:a16="http://schemas.microsoft.com/office/drawing/2014/main" id="{C8AA77ED-7366-6A43-B9C2-24A123A6AA2E}"/>
              </a:ext>
            </a:extLst>
          </p:cNvPr>
          <p:cNvSpPr/>
          <p:nvPr userDrawn="1"/>
        </p:nvSpPr>
        <p:spPr>
          <a:xfrm>
            <a:off x="399571" y="947156"/>
            <a:ext cx="8414016" cy="3881198"/>
          </a:xfrm>
          <a:prstGeom prst="rect">
            <a:avLst/>
          </a:prstGeom>
        </p:spPr>
        <p:txBody>
          <a:bodyPr wrap="square" numCol="2" spcCol="540000">
            <a:noAutofit/>
          </a:bodyPr>
          <a:lstStyle/>
          <a:p>
            <a:pPr algn="just">
              <a:lnSpc>
                <a:spcPct val="150000"/>
              </a:lnSpc>
            </a:pPr>
            <a:r>
              <a:rPr lang="ja-JP" altLang="en-US" sz="1000" b="0" i="0" kern="1200" spc="10" baseline="0" dirty="0">
                <a:solidFill>
                  <a:srgbClr val="515151"/>
                </a:solidFill>
                <a:effectLst/>
                <a:latin typeface="+mn-ea"/>
                <a:ea typeface="+mn-ea"/>
                <a:cs typeface="+mn-cs"/>
              </a:rPr>
              <a:t>私たちシリコンスタジオは、自社開発による数々のミドルウェアを有し、</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の黎明期から今日に至るまで</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関連事業に取り組み、技術力（</a:t>
            </a:r>
            <a:r>
              <a:rPr lang="en-US" altLang="ja-JP" sz="1000" b="0" i="0" kern="1200" spc="10" baseline="0" dirty="0">
                <a:solidFill>
                  <a:srgbClr val="515151"/>
                </a:solidFill>
                <a:effectLst/>
                <a:latin typeface="+mn-ea"/>
                <a:ea typeface="+mn-ea"/>
                <a:cs typeface="+mn-cs"/>
              </a:rPr>
              <a:t>Technology</a:t>
            </a:r>
            <a:r>
              <a:rPr lang="ja-JP" altLang="en-US" sz="1000" b="0" i="0" kern="1200" spc="10" baseline="0" dirty="0">
                <a:solidFill>
                  <a:srgbClr val="515151"/>
                </a:solidFill>
                <a:effectLst/>
                <a:latin typeface="+mn-ea"/>
                <a:ea typeface="+mn-ea"/>
                <a:cs typeface="+mn-cs"/>
              </a:rPr>
              <a:t>）、表現力（</a:t>
            </a:r>
            <a:r>
              <a:rPr lang="en-US" altLang="ja-JP" sz="1000" b="0" i="0" kern="1200" spc="10" baseline="0" dirty="0">
                <a:solidFill>
                  <a:srgbClr val="515151"/>
                </a:solidFill>
                <a:effectLst/>
                <a:latin typeface="+mn-ea"/>
                <a:ea typeface="+mn-ea"/>
                <a:cs typeface="+mn-cs"/>
              </a:rPr>
              <a:t>Art</a:t>
            </a:r>
            <a:r>
              <a:rPr lang="ja-JP" altLang="en-US" sz="1000" b="0" i="0" kern="1200" spc="10" baseline="0" dirty="0">
                <a:solidFill>
                  <a:srgbClr val="515151"/>
                </a:solidFill>
                <a:effectLst/>
                <a:latin typeface="+mn-ea"/>
                <a:ea typeface="+mn-ea"/>
                <a:cs typeface="+mn-cs"/>
              </a:rPr>
              <a:t>）、発想力（</a:t>
            </a:r>
            <a:r>
              <a:rPr lang="en-US" altLang="ja-JP" sz="1000" b="0" i="0" kern="1200" spc="10" baseline="0" dirty="0">
                <a:solidFill>
                  <a:srgbClr val="515151"/>
                </a:solidFill>
                <a:effectLst/>
                <a:latin typeface="+mn-ea"/>
                <a:ea typeface="+mn-ea"/>
                <a:cs typeface="+mn-cs"/>
              </a:rPr>
              <a:t>Ideas</a:t>
            </a:r>
            <a:r>
              <a:rPr lang="ja-JP" altLang="en-US" sz="1000" b="0" i="0" kern="1200" spc="10" baseline="0" dirty="0">
                <a:solidFill>
                  <a:srgbClr val="515151"/>
                </a:solidFill>
                <a:effectLst/>
                <a:latin typeface="+mn-ea"/>
                <a:ea typeface="+mn-ea"/>
                <a:cs typeface="+mn-cs"/>
              </a:rPr>
              <a:t>）の研鑽を積み重ねてきました。これら</a:t>
            </a:r>
            <a:r>
              <a:rPr lang="en-US" altLang="ja-JP" sz="1000" b="0" i="0" kern="1200" spc="10" baseline="0" dirty="0">
                <a:solidFill>
                  <a:srgbClr val="515151"/>
                </a:solidFill>
                <a:effectLst/>
                <a:latin typeface="+mn-ea"/>
                <a:ea typeface="+mn-ea"/>
                <a:cs typeface="+mn-cs"/>
              </a:rPr>
              <a:t>3</a:t>
            </a:r>
            <a:r>
              <a:rPr lang="ja-JP" altLang="en-US" sz="1000" b="0" i="0" kern="1200" spc="10" baseline="0" dirty="0">
                <a:solidFill>
                  <a:srgbClr val="515151"/>
                </a:solidFill>
                <a:effectLst/>
                <a:latin typeface="+mn-ea"/>
                <a:ea typeface="+mn-ea"/>
                <a:cs typeface="+mn-cs"/>
              </a:rPr>
              <a:t>つの力を高い次元で融合させ、</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が持つ可能性を最大限に発揮させられること、それが私たちの強みです。</a:t>
            </a:r>
            <a:endParaRPr lang="en-US" altLang="ja-JP" sz="1000" b="0" i="0" kern="1200" spc="10" baseline="0" dirty="0">
              <a:solidFill>
                <a:srgbClr val="515151"/>
              </a:solidFill>
              <a:effectLst/>
              <a:latin typeface="+mn-ea"/>
              <a:ea typeface="+mn-ea"/>
              <a:cs typeface="+mn-cs"/>
            </a:endParaRPr>
          </a:p>
          <a:p>
            <a:pPr algn="just">
              <a:lnSpc>
                <a:spcPct val="150000"/>
              </a:lnSpc>
            </a:pP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コンピューターグラフィックス（</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）は無限の可能性を秘めています。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映像・エンターテインメント分野では、</a:t>
            </a:r>
            <a:r>
              <a:rPr lang="en-US" altLang="ja-JP" sz="1000" b="0" i="0" kern="1200" spc="10" baseline="0" dirty="0">
                <a:solidFill>
                  <a:srgbClr val="515151"/>
                </a:solidFill>
                <a:effectLst/>
                <a:latin typeface="+mn-ea"/>
                <a:ea typeface="+mn-ea"/>
                <a:cs typeface="+mn-cs"/>
              </a:rPr>
              <a:t>AI</a:t>
            </a:r>
            <a:r>
              <a:rPr lang="ja-JP" altLang="en-US" sz="1000" b="0" i="0" kern="1200" spc="10" baseline="0" dirty="0">
                <a:solidFill>
                  <a:srgbClr val="515151"/>
                </a:solidFill>
                <a:effectLst/>
                <a:latin typeface="+mn-ea"/>
                <a:ea typeface="+mn-ea"/>
                <a:cs typeface="+mn-cs"/>
              </a:rPr>
              <a:t>活用やリアルタイムレイトレーシング、グローバルイルミネーションなどの革新的な技術とデバイスの進化が表現の幅を拡げ、美しくリアリティ溢れる描画が深い臨場感をもたらしています。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一方、自動車、製造、土木・建築といった産業分野では、デジタルトランスフォーメーション（</a:t>
            </a:r>
            <a:r>
              <a:rPr lang="en-US" altLang="ja-JP" sz="1000" b="0" i="0" kern="1200" spc="10" baseline="0" dirty="0">
                <a:solidFill>
                  <a:srgbClr val="515151"/>
                </a:solidFill>
                <a:effectLst/>
                <a:latin typeface="+mn-ea"/>
                <a:ea typeface="+mn-ea"/>
                <a:cs typeface="+mn-cs"/>
              </a:rPr>
              <a:t>DX</a:t>
            </a:r>
            <a:r>
              <a:rPr lang="ja-JP" altLang="en-US" sz="1000" b="0" i="0" kern="1200" spc="10" baseline="0" dirty="0">
                <a:solidFill>
                  <a:srgbClr val="515151"/>
                </a:solidFill>
                <a:effectLst/>
                <a:latin typeface="+mn-ea"/>
                <a:ea typeface="+mn-ea"/>
                <a:cs typeface="+mn-cs"/>
              </a:rPr>
              <a:t>）への取り組みが進む中、⾃動運転や製品検査における機械学習向け教師データやシミュレーター開発、デジタルツインなどにおいて</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・ゲームエンジンが活用され、成果を出し始めているところです。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また、</a:t>
            </a:r>
            <a:r>
              <a:rPr lang="en-US" altLang="ja-JP" sz="1000" b="0" i="0" kern="1200" spc="10" baseline="0" dirty="0">
                <a:solidFill>
                  <a:srgbClr val="515151"/>
                </a:solidFill>
                <a:effectLst/>
                <a:latin typeface="+mn-ea"/>
                <a:ea typeface="+mn-ea"/>
                <a:cs typeface="+mn-cs"/>
              </a:rPr>
              <a:t>5G</a:t>
            </a:r>
            <a:r>
              <a:rPr lang="ja-JP" altLang="en-US" sz="1000" b="0" i="0" kern="1200" spc="10" baseline="0" dirty="0">
                <a:solidFill>
                  <a:srgbClr val="515151"/>
                </a:solidFill>
                <a:effectLst/>
                <a:latin typeface="+mn-ea"/>
                <a:ea typeface="+mn-ea"/>
                <a:cs typeface="+mn-cs"/>
              </a:rPr>
              <a:t>のような高速大容量で低遅延を実現するネットワーク環境やクラウドの活用は、ゲーム、</a:t>
            </a:r>
            <a:r>
              <a:rPr lang="en-US" altLang="ja-JP" sz="1000" b="0" i="0" kern="1200" spc="10" baseline="0" dirty="0">
                <a:solidFill>
                  <a:srgbClr val="515151"/>
                </a:solidFill>
                <a:effectLst/>
                <a:latin typeface="+mn-ea"/>
                <a:ea typeface="+mn-ea"/>
                <a:cs typeface="+mn-cs"/>
              </a:rPr>
              <a:t>SNS</a:t>
            </a:r>
            <a:r>
              <a:rPr lang="ja-JP" altLang="en-US" sz="1000" b="0" i="0" kern="1200" spc="10" baseline="0" dirty="0">
                <a:solidFill>
                  <a:srgbClr val="515151"/>
                </a:solidFill>
                <a:effectLst/>
                <a:latin typeface="+mn-ea"/>
                <a:ea typeface="+mn-ea"/>
                <a:cs typeface="+mn-cs"/>
              </a:rPr>
              <a:t>、動画配信との融合や数千人単位でのマルチプレイ、</a:t>
            </a:r>
            <a:r>
              <a:rPr lang="en-US" altLang="ja-JP" sz="1000" b="0" i="0" kern="1200" spc="10" baseline="0" dirty="0">
                <a:solidFill>
                  <a:srgbClr val="515151"/>
                </a:solidFill>
                <a:effectLst/>
                <a:latin typeface="+mn-ea"/>
                <a:ea typeface="+mn-ea"/>
                <a:cs typeface="+mn-cs"/>
              </a:rPr>
              <a:t>VR</a:t>
            </a:r>
            <a:r>
              <a:rPr lang="ja-JP" altLang="en-US" sz="1000" b="0" i="0" kern="1200" spc="10" baseline="0" dirty="0">
                <a:solidFill>
                  <a:srgbClr val="515151"/>
                </a:solidFill>
                <a:effectLst/>
                <a:latin typeface="+mn-ea"/>
                <a:ea typeface="+mn-ea"/>
                <a:cs typeface="+mn-cs"/>
              </a:rPr>
              <a:t>・</a:t>
            </a:r>
            <a:r>
              <a:rPr lang="en-US" altLang="ja-JP" sz="1000" b="0" i="0" kern="1200" spc="10" baseline="0" dirty="0">
                <a:solidFill>
                  <a:srgbClr val="515151"/>
                </a:solidFill>
                <a:effectLst/>
                <a:latin typeface="+mn-ea"/>
                <a:ea typeface="+mn-ea"/>
                <a:cs typeface="+mn-cs"/>
              </a:rPr>
              <a:t>AR</a:t>
            </a:r>
            <a:r>
              <a:rPr lang="ja-JP" altLang="en-US" sz="1000" b="0" i="0" kern="1200" spc="10" baseline="0" dirty="0">
                <a:solidFill>
                  <a:srgbClr val="515151"/>
                </a:solidFill>
                <a:effectLst/>
                <a:latin typeface="+mn-ea"/>
                <a:ea typeface="+mn-ea"/>
                <a:cs typeface="+mn-cs"/>
              </a:rPr>
              <a:t>・</a:t>
            </a:r>
            <a:r>
              <a:rPr lang="en-US" altLang="ja-JP" sz="1000" b="0" i="0" kern="1200" spc="10" baseline="0" dirty="0">
                <a:solidFill>
                  <a:srgbClr val="515151"/>
                </a:solidFill>
                <a:effectLst/>
                <a:latin typeface="+mn-ea"/>
                <a:ea typeface="+mn-ea"/>
                <a:cs typeface="+mn-cs"/>
              </a:rPr>
              <a:t>MR</a:t>
            </a:r>
            <a:r>
              <a:rPr lang="ja-JP" altLang="en-US" sz="1000" b="0" i="0" kern="1200" spc="10" baseline="0" dirty="0">
                <a:solidFill>
                  <a:srgbClr val="515151"/>
                </a:solidFill>
                <a:effectLst/>
                <a:latin typeface="+mn-ea"/>
                <a:ea typeface="+mn-ea"/>
                <a:cs typeface="+mn-cs"/>
              </a:rPr>
              <a:t>といった</a:t>
            </a:r>
            <a:r>
              <a:rPr lang="en-US" altLang="ja-JP" sz="1000" b="0" i="0" kern="1200" spc="10" baseline="0" dirty="0">
                <a:solidFill>
                  <a:srgbClr val="515151"/>
                </a:solidFill>
                <a:effectLst/>
                <a:latin typeface="+mn-ea"/>
                <a:ea typeface="+mn-ea"/>
                <a:cs typeface="+mn-cs"/>
              </a:rPr>
              <a:t>xR</a:t>
            </a:r>
            <a:r>
              <a:rPr lang="ja-JP" altLang="en-US" sz="1000" b="0" i="0" kern="1200" spc="10" baseline="0" dirty="0">
                <a:solidFill>
                  <a:srgbClr val="515151"/>
                </a:solidFill>
                <a:effectLst/>
                <a:latin typeface="+mn-ea"/>
                <a:ea typeface="+mn-ea"/>
                <a:cs typeface="+mn-cs"/>
              </a:rPr>
              <a:t>やメタバースをはじめとした新たなコミュニケーション手段を作り出し、今後もユーザーエクスペリエンス（</a:t>
            </a:r>
            <a:r>
              <a:rPr lang="en-US" altLang="ja-JP" sz="1000" b="0" i="0" kern="1200" spc="10" baseline="0" dirty="0">
                <a:solidFill>
                  <a:srgbClr val="515151"/>
                </a:solidFill>
                <a:effectLst/>
                <a:latin typeface="+mn-ea"/>
                <a:ea typeface="+mn-ea"/>
                <a:cs typeface="+mn-cs"/>
              </a:rPr>
              <a:t>UX</a:t>
            </a:r>
            <a:r>
              <a:rPr lang="ja-JP" altLang="en-US" sz="1000" b="0" i="0" kern="1200" spc="10" baseline="0" dirty="0">
                <a:solidFill>
                  <a:srgbClr val="515151"/>
                </a:solidFill>
                <a:effectLst/>
                <a:latin typeface="+mn-ea"/>
                <a:ea typeface="+mn-ea"/>
                <a:cs typeface="+mn-cs"/>
              </a:rPr>
              <a:t>）にさらなる変革をもたらすでしょう。</a:t>
            </a:r>
            <a:endParaRPr lang="en-US" altLang="ja-JP" sz="1000" b="0" i="0" kern="1200" spc="10" baseline="0" dirty="0">
              <a:solidFill>
                <a:srgbClr val="515151"/>
              </a:solidFill>
              <a:effectLst/>
              <a:latin typeface="+mn-ea"/>
              <a:ea typeface="+mn-ea"/>
              <a:cs typeface="+mn-cs"/>
            </a:endParaRPr>
          </a:p>
          <a:p>
            <a:pPr algn="just">
              <a:lnSpc>
                <a:spcPct val="150000"/>
              </a:lnSpc>
            </a:pP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私たちは</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業界をリードするソリューションプロバイダーとして、技術力・表現力・発想力でこの変革に挑戦し続けることにより、ゲーム・エンターテインメント、非ゲーム・エンターテインメントの産業分野を問わず、お客さまの課題解決はもちろん、付加価値のあるアウトプットの提供をお約束いたします。</a:t>
            </a:r>
            <a:endParaRPr lang="en-JP" sz="1000" spc="10" baseline="0" dirty="0">
              <a:solidFill>
                <a:srgbClr val="515151"/>
              </a:solidFill>
              <a:effectLst/>
              <a:latin typeface="+mn-ea"/>
              <a:ea typeface="+mn-ea"/>
              <a:cs typeface="MS PGothic" panose="020B0600070205080204" pitchFamily="34" charset="-128"/>
            </a:endParaRPr>
          </a:p>
        </p:txBody>
      </p:sp>
      <p:pic>
        <p:nvPicPr>
          <p:cNvPr id="13" name="図 3" descr="テキスト&#10;&#10;自動的に生成された説明">
            <a:extLst>
              <a:ext uri="{FF2B5EF4-FFF2-40B4-BE49-F238E27FC236}">
                <a16:creationId xmlns:a16="http://schemas.microsoft.com/office/drawing/2014/main" id="{3EF5DF22-2992-9E4F-9665-45491DA9577A}"/>
              </a:ext>
            </a:extLst>
          </p:cNvPr>
          <p:cNvPicPr>
            <a:picLocks noChangeAspect="1"/>
          </p:cNvPicPr>
          <p:nvPr userDrawn="1"/>
        </p:nvPicPr>
        <p:blipFill>
          <a:blip r:embed="rId3"/>
          <a:stretch>
            <a:fillRect/>
          </a:stretch>
        </p:blipFill>
        <p:spPr>
          <a:xfrm>
            <a:off x="414939" y="222938"/>
            <a:ext cx="3160534" cy="543612"/>
          </a:xfrm>
          <a:prstGeom prst="rect">
            <a:avLst/>
          </a:prstGeom>
        </p:spPr>
      </p:pic>
      <p:sp>
        <p:nvSpPr>
          <p:cNvPr id="14" name="テキスト ボックス 4">
            <a:extLst>
              <a:ext uri="{FF2B5EF4-FFF2-40B4-BE49-F238E27FC236}">
                <a16:creationId xmlns:a16="http://schemas.microsoft.com/office/drawing/2014/main" id="{72F61413-7878-BA45-AE34-AAAF91385CDA}"/>
              </a:ext>
            </a:extLst>
          </p:cNvPr>
          <p:cNvSpPr txBox="1"/>
          <p:nvPr userDrawn="1"/>
        </p:nvSpPr>
        <p:spPr>
          <a:xfrm>
            <a:off x="6936150" y="510212"/>
            <a:ext cx="1877437" cy="276999"/>
          </a:xfrm>
          <a:prstGeom prst="rect">
            <a:avLst/>
          </a:prstGeom>
          <a:noFill/>
        </p:spPr>
        <p:txBody>
          <a:bodyPr wrap="none" rtlCol="0">
            <a:spAutoFit/>
          </a:bodyPr>
          <a:lstStyle/>
          <a:p>
            <a:pPr algn="r"/>
            <a:r>
              <a:rPr kumimoji="1" lang="ja-JP" altLang="en-US" sz="1200" b="0">
                <a:solidFill>
                  <a:srgbClr val="6A6D70"/>
                </a:solidFill>
              </a:rPr>
              <a:t>ブランドステートメント</a:t>
            </a:r>
          </a:p>
        </p:txBody>
      </p:sp>
      <p:cxnSp>
        <p:nvCxnSpPr>
          <p:cNvPr id="18" name="直線コネクタ 6">
            <a:extLst>
              <a:ext uri="{FF2B5EF4-FFF2-40B4-BE49-F238E27FC236}">
                <a16:creationId xmlns:a16="http://schemas.microsoft.com/office/drawing/2014/main" id="{D1BA25F5-E0B4-6A43-8900-AC2AFD7A3076}"/>
              </a:ext>
            </a:extLst>
          </p:cNvPr>
          <p:cNvCxnSpPr/>
          <p:nvPr userDrawn="1"/>
        </p:nvCxnSpPr>
        <p:spPr>
          <a:xfrm>
            <a:off x="414939" y="847264"/>
            <a:ext cx="832180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859364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Finish">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AFEF3275-BD6F-4A8E-8FF3-B9279D6B0936}"/>
              </a:ext>
            </a:extLst>
          </p:cNvPr>
          <p:cNvPicPr>
            <a:picLocks noChangeAspect="1"/>
          </p:cNvPicPr>
          <p:nvPr userDrawn="1"/>
        </p:nvPicPr>
        <p:blipFill>
          <a:blip r:embed="rId2"/>
          <a:stretch>
            <a:fillRect/>
          </a:stretch>
        </p:blipFill>
        <p:spPr>
          <a:xfrm>
            <a:off x="1377777" y="1995096"/>
            <a:ext cx="6388447" cy="658009"/>
          </a:xfrm>
          <a:prstGeom prst="rect">
            <a:avLst/>
          </a:prstGeom>
        </p:spPr>
      </p:pic>
    </p:spTree>
    <p:extLst>
      <p:ext uri="{BB962C8B-B14F-4D97-AF65-F5344CB8AC3E}">
        <p14:creationId xmlns:p14="http://schemas.microsoft.com/office/powerpoint/2010/main" val="8397454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文字クロ）">
    <p:spTree>
      <p:nvGrpSpPr>
        <p:cNvPr id="1" name=""/>
        <p:cNvGrpSpPr/>
        <p:nvPr/>
      </p:nvGrpSpPr>
      <p:grpSpPr>
        <a:xfrm>
          <a:off x="0" y="0"/>
          <a:ext cx="0" cy="0"/>
          <a:chOff x="0" y="0"/>
          <a:chExt cx="0" cy="0"/>
        </a:xfrm>
      </p:grpSpPr>
      <p:pic>
        <p:nvPicPr>
          <p:cNvPr id="12" name="図 11" descr="線画 が含まれている画像&#10;&#10;自動的に生成された説明">
            <a:extLst>
              <a:ext uri="{FF2B5EF4-FFF2-40B4-BE49-F238E27FC236}">
                <a16:creationId xmlns:a16="http://schemas.microsoft.com/office/drawing/2014/main" id="{085AE418-6B26-498F-9B33-A6A1983003F1}"/>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11" name="Title 1"/>
          <p:cNvSpPr>
            <a:spLocks noGrp="1"/>
          </p:cNvSpPr>
          <p:nvPr>
            <p:ph type="ctrTitle"/>
          </p:nvPr>
        </p:nvSpPr>
        <p:spPr>
          <a:xfrm>
            <a:off x="197582" y="1816783"/>
            <a:ext cx="6096685" cy="647393"/>
          </a:xfrm>
          <a:prstGeom prst="rect">
            <a:avLst/>
          </a:prstGeom>
        </p:spPr>
        <p:txBody>
          <a:bodyPr>
            <a:noAutofit/>
          </a:bodyPr>
          <a:lstStyle>
            <a:lvl1pPr algn="l">
              <a:lnSpc>
                <a:spcPct val="120000"/>
              </a:lnSpc>
              <a:defRPr sz="2800" b="1" i="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a:t>マスター タイトルの書式設定</a:t>
            </a:r>
            <a:endParaRPr lang="en-US" dirty="0"/>
          </a:p>
        </p:txBody>
      </p:sp>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62659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16783"/>
            <a:ext cx="132617" cy="647393"/>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61389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85504341-9829-45A4-A588-B44C3B31C1EC}"/>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4" name="コンテンツ プレースホルダー 7">
            <a:extLst>
              <a:ext uri="{FF2B5EF4-FFF2-40B4-BE49-F238E27FC236}">
                <a16:creationId xmlns:a16="http://schemas.microsoft.com/office/drawing/2014/main" id="{29AF07BF-E629-494E-B4A4-A7D5C8F4AD96}"/>
              </a:ext>
            </a:extLst>
          </p:cNvPr>
          <p:cNvSpPr>
            <a:spLocks noGrp="1"/>
          </p:cNvSpPr>
          <p:nvPr>
            <p:ph sz="quarter" idx="10" hasCustomPrompt="1"/>
          </p:nvPr>
        </p:nvSpPr>
        <p:spPr>
          <a:xfrm>
            <a:off x="196850" y="304966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15" name="コンテンツ プレースホルダー 7">
            <a:extLst>
              <a:ext uri="{FF2B5EF4-FFF2-40B4-BE49-F238E27FC236}">
                <a16:creationId xmlns:a16="http://schemas.microsoft.com/office/drawing/2014/main" id="{9A306242-FAA8-4B67-A280-88835DF642C5}"/>
              </a:ext>
            </a:extLst>
          </p:cNvPr>
          <p:cNvSpPr>
            <a:spLocks noGrp="1"/>
          </p:cNvSpPr>
          <p:nvPr>
            <p:ph sz="quarter" idx="11" hasCustomPrompt="1"/>
          </p:nvPr>
        </p:nvSpPr>
        <p:spPr>
          <a:xfrm>
            <a:off x="197583" y="393553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18" name="コンテンツ プレースホルダー 7">
            <a:extLst>
              <a:ext uri="{FF2B5EF4-FFF2-40B4-BE49-F238E27FC236}">
                <a16:creationId xmlns:a16="http://schemas.microsoft.com/office/drawing/2014/main" id="{FB21B368-8F3E-4D3A-B225-A4F177AF7AE0}"/>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49310346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 スライド（文字オレンジ_2行）">
    <p:spTree>
      <p:nvGrpSpPr>
        <p:cNvPr id="1" name=""/>
        <p:cNvGrpSpPr/>
        <p:nvPr/>
      </p:nvGrpSpPr>
      <p:grpSpPr>
        <a:xfrm>
          <a:off x="0" y="0"/>
          <a:ext cx="0" cy="0"/>
          <a:chOff x="0" y="0"/>
          <a:chExt cx="0" cy="0"/>
        </a:xfrm>
      </p:grpSpPr>
      <p:pic>
        <p:nvPicPr>
          <p:cNvPr id="14" name="図 13" descr="線画 が含まれている画像&#10;&#10;自動的に生成された説明">
            <a:extLst>
              <a:ext uri="{FF2B5EF4-FFF2-40B4-BE49-F238E27FC236}">
                <a16:creationId xmlns:a16="http://schemas.microsoft.com/office/drawing/2014/main" id="{29852E55-E1C6-4A8C-8B1F-08362F0BF19B}"/>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96866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00589"/>
            <a:ext cx="132617" cy="1005657"/>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95596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itle 1">
            <a:extLst>
              <a:ext uri="{FF2B5EF4-FFF2-40B4-BE49-F238E27FC236}">
                <a16:creationId xmlns:a16="http://schemas.microsoft.com/office/drawing/2014/main" id="{1CD3F244-9DF2-4A4C-9965-97241C604501}"/>
              </a:ext>
            </a:extLst>
          </p:cNvPr>
          <p:cNvSpPr>
            <a:spLocks noGrp="1"/>
          </p:cNvSpPr>
          <p:nvPr>
            <p:ph type="ctrTitle" hasCustomPrompt="1"/>
          </p:nvPr>
        </p:nvSpPr>
        <p:spPr>
          <a:xfrm>
            <a:off x="197582" y="1765085"/>
            <a:ext cx="6096685" cy="1047511"/>
          </a:xfrm>
          <a:prstGeom prst="rect">
            <a:avLst/>
          </a:prstGeom>
        </p:spPr>
        <p:txBody>
          <a:bodyPr>
            <a:noAutofit/>
          </a:bodyPr>
          <a:lstStyle>
            <a:lvl1pPr algn="l">
              <a:lnSpc>
                <a:spcPct val="120000"/>
              </a:lnSpc>
              <a:defRPr sz="2800" b="1" i="0">
                <a:solidFill>
                  <a:srgbClr val="D16C15"/>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dirty="0"/>
              <a:t>マスター タイトルの書式設定</a:t>
            </a:r>
            <a:br>
              <a:rPr lang="en-US" altLang="ja-JP" dirty="0"/>
            </a:br>
            <a:r>
              <a:rPr lang="ja-JP" altLang="en-US" dirty="0"/>
              <a:t>マスター タイトルの書式設定</a:t>
            </a:r>
            <a:endParaRPr lang="en-US" dirty="0"/>
          </a:p>
        </p:txBody>
      </p:sp>
      <p:pic>
        <p:nvPicPr>
          <p:cNvPr id="15" name="図 14">
            <a:extLst>
              <a:ext uri="{FF2B5EF4-FFF2-40B4-BE49-F238E27FC236}">
                <a16:creationId xmlns:a16="http://schemas.microsoft.com/office/drawing/2014/main" id="{27F94470-73CA-489D-848B-C067595BBC08}"/>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1" name="コンテンツ プレースホルダー 7">
            <a:extLst>
              <a:ext uri="{FF2B5EF4-FFF2-40B4-BE49-F238E27FC236}">
                <a16:creationId xmlns:a16="http://schemas.microsoft.com/office/drawing/2014/main" id="{56C2D7A5-94EE-4E12-A625-0B0C39643671}"/>
              </a:ext>
            </a:extLst>
          </p:cNvPr>
          <p:cNvSpPr>
            <a:spLocks noGrp="1"/>
          </p:cNvSpPr>
          <p:nvPr>
            <p:ph sz="quarter" idx="10" hasCustomPrompt="1"/>
          </p:nvPr>
        </p:nvSpPr>
        <p:spPr>
          <a:xfrm>
            <a:off x="196850" y="339173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18" name="コンテンツ プレースホルダー 7">
            <a:extLst>
              <a:ext uri="{FF2B5EF4-FFF2-40B4-BE49-F238E27FC236}">
                <a16:creationId xmlns:a16="http://schemas.microsoft.com/office/drawing/2014/main" id="{34C08197-F71A-4EDB-95D9-523937B29153}"/>
              </a:ext>
            </a:extLst>
          </p:cNvPr>
          <p:cNvSpPr>
            <a:spLocks noGrp="1"/>
          </p:cNvSpPr>
          <p:nvPr>
            <p:ph sz="quarter" idx="11" hasCustomPrompt="1"/>
          </p:nvPr>
        </p:nvSpPr>
        <p:spPr>
          <a:xfrm>
            <a:off x="197583" y="427760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19" name="コンテンツ プレースホルダー 7">
            <a:extLst>
              <a:ext uri="{FF2B5EF4-FFF2-40B4-BE49-F238E27FC236}">
                <a16:creationId xmlns:a16="http://schemas.microsoft.com/office/drawing/2014/main" id="{0577A710-CD96-468E-889A-3B15E47F80D1}"/>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189636651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タイトル スライド（文字クロ_2行）">
    <p:spTree>
      <p:nvGrpSpPr>
        <p:cNvPr id="1" name=""/>
        <p:cNvGrpSpPr/>
        <p:nvPr/>
      </p:nvGrpSpPr>
      <p:grpSpPr>
        <a:xfrm>
          <a:off x="0" y="0"/>
          <a:ext cx="0" cy="0"/>
          <a:chOff x="0" y="0"/>
          <a:chExt cx="0" cy="0"/>
        </a:xfrm>
      </p:grpSpPr>
      <p:pic>
        <p:nvPicPr>
          <p:cNvPr id="14" name="図 13" descr="線画 が含まれている画像&#10;&#10;自動的に生成された説明">
            <a:extLst>
              <a:ext uri="{FF2B5EF4-FFF2-40B4-BE49-F238E27FC236}">
                <a16:creationId xmlns:a16="http://schemas.microsoft.com/office/drawing/2014/main" id="{29852E55-E1C6-4A8C-8B1F-08362F0BF19B}"/>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5F8080BA-7F1A-4DD2-B737-F7C17DB2ACA6}"/>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9" name="Subtitle 2">
            <a:extLst>
              <a:ext uri="{FF2B5EF4-FFF2-40B4-BE49-F238E27FC236}">
                <a16:creationId xmlns:a16="http://schemas.microsoft.com/office/drawing/2014/main" id="{3CA8AAE2-D479-4A81-8856-A8A2204ACD61}"/>
              </a:ext>
            </a:extLst>
          </p:cNvPr>
          <p:cNvSpPr>
            <a:spLocks noGrp="1"/>
          </p:cNvSpPr>
          <p:nvPr>
            <p:ph type="subTitle" idx="1" hasCustomPrompt="1"/>
          </p:nvPr>
        </p:nvSpPr>
        <p:spPr>
          <a:xfrm>
            <a:off x="197583" y="296866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1" name="正方形/長方形 20">
            <a:extLst>
              <a:ext uri="{FF2B5EF4-FFF2-40B4-BE49-F238E27FC236}">
                <a16:creationId xmlns:a16="http://schemas.microsoft.com/office/drawing/2014/main" id="{46E406BD-927C-44AF-876C-261806835E78}"/>
              </a:ext>
            </a:extLst>
          </p:cNvPr>
          <p:cNvSpPr/>
          <p:nvPr userDrawn="1"/>
        </p:nvSpPr>
        <p:spPr>
          <a:xfrm>
            <a:off x="733" y="1800589"/>
            <a:ext cx="132617" cy="1005657"/>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56FF348-818D-4F7A-9C12-3339799F41D3}"/>
              </a:ext>
            </a:extLst>
          </p:cNvPr>
          <p:cNvSpPr/>
          <p:nvPr userDrawn="1"/>
        </p:nvSpPr>
        <p:spPr>
          <a:xfrm>
            <a:off x="733" y="295596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itle 1">
            <a:extLst>
              <a:ext uri="{FF2B5EF4-FFF2-40B4-BE49-F238E27FC236}">
                <a16:creationId xmlns:a16="http://schemas.microsoft.com/office/drawing/2014/main" id="{1D3A2B16-75F9-4704-A1C5-E74B0155C70F}"/>
              </a:ext>
            </a:extLst>
          </p:cNvPr>
          <p:cNvSpPr>
            <a:spLocks noGrp="1"/>
          </p:cNvSpPr>
          <p:nvPr>
            <p:ph type="ctrTitle" hasCustomPrompt="1"/>
          </p:nvPr>
        </p:nvSpPr>
        <p:spPr>
          <a:xfrm>
            <a:off x="197582" y="1765085"/>
            <a:ext cx="6096685" cy="1047511"/>
          </a:xfrm>
          <a:prstGeom prst="rect">
            <a:avLst/>
          </a:prstGeom>
        </p:spPr>
        <p:txBody>
          <a:bodyPr>
            <a:noAutofit/>
          </a:bodyPr>
          <a:lstStyle>
            <a:lvl1pPr algn="l">
              <a:lnSpc>
                <a:spcPct val="120000"/>
              </a:lnSpc>
              <a:defRPr sz="2800" b="1" i="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dirty="0"/>
              <a:t>マスター タイトルの書式設定</a:t>
            </a:r>
            <a:br>
              <a:rPr lang="en-US" altLang="ja-JP" dirty="0"/>
            </a:br>
            <a:r>
              <a:rPr lang="ja-JP" altLang="en-US" dirty="0"/>
              <a:t>マスター タイトルの書式設定</a:t>
            </a:r>
            <a:endParaRPr lang="en-US" dirty="0"/>
          </a:p>
        </p:txBody>
      </p:sp>
      <p:sp>
        <p:nvSpPr>
          <p:cNvPr id="25" name="コンテンツ プレースホルダー 7">
            <a:extLst>
              <a:ext uri="{FF2B5EF4-FFF2-40B4-BE49-F238E27FC236}">
                <a16:creationId xmlns:a16="http://schemas.microsoft.com/office/drawing/2014/main" id="{ED12673C-36B8-41ED-BE3F-1028BFC9E162}"/>
              </a:ext>
            </a:extLst>
          </p:cNvPr>
          <p:cNvSpPr>
            <a:spLocks noGrp="1"/>
          </p:cNvSpPr>
          <p:nvPr>
            <p:ph sz="quarter" idx="10" hasCustomPrompt="1"/>
          </p:nvPr>
        </p:nvSpPr>
        <p:spPr>
          <a:xfrm>
            <a:off x="196850" y="339173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26" name="コンテンツ プレースホルダー 7">
            <a:extLst>
              <a:ext uri="{FF2B5EF4-FFF2-40B4-BE49-F238E27FC236}">
                <a16:creationId xmlns:a16="http://schemas.microsoft.com/office/drawing/2014/main" id="{113FD5F4-5D80-452A-81CD-363A619D4C55}"/>
              </a:ext>
            </a:extLst>
          </p:cNvPr>
          <p:cNvSpPr>
            <a:spLocks noGrp="1"/>
          </p:cNvSpPr>
          <p:nvPr>
            <p:ph sz="quarter" idx="11" hasCustomPrompt="1"/>
          </p:nvPr>
        </p:nvSpPr>
        <p:spPr>
          <a:xfrm>
            <a:off x="197583" y="427760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27" name="コンテンツ プレースホルダー 7">
            <a:extLst>
              <a:ext uri="{FF2B5EF4-FFF2-40B4-BE49-F238E27FC236}">
                <a16:creationId xmlns:a16="http://schemas.microsoft.com/office/drawing/2014/main" id="{9FD60D9B-1DDA-406F-9404-DD05947F52C1}"/>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21049705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タイトルとコンテンツ（文字オレンジ）">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Tree>
    <p:extLst>
      <p:ext uri="{BB962C8B-B14F-4D97-AF65-F5344CB8AC3E}">
        <p14:creationId xmlns:p14="http://schemas.microsoft.com/office/powerpoint/2010/main" val="9386945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タイトルとコンテンツ（文字クロ）">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Tree>
    <p:extLst>
      <p:ext uri="{BB962C8B-B14F-4D97-AF65-F5344CB8AC3E}">
        <p14:creationId xmlns:p14="http://schemas.microsoft.com/office/powerpoint/2010/main" val="8568597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タイトルとコンテンツ（文字オレンジ）">
    <p:bg>
      <p:bgPr>
        <a:solidFill>
          <a:schemeClr val="tx1"/>
        </a:solidFill>
        <a:effectLst/>
      </p:bgPr>
    </p:bg>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3" name="図 2">
            <a:extLst>
              <a:ext uri="{FF2B5EF4-FFF2-40B4-BE49-F238E27FC236}">
                <a16:creationId xmlns:a16="http://schemas.microsoft.com/office/drawing/2014/main" id="{065FDC44-9846-4191-94C8-16B7F6A5DAC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57808" y="84139"/>
            <a:ext cx="1440000" cy="468000"/>
          </a:xfrm>
          <a:prstGeom prst="rect">
            <a:avLst/>
          </a:prstGeom>
        </p:spPr>
      </p:pic>
    </p:spTree>
    <p:extLst>
      <p:ext uri="{BB962C8B-B14F-4D97-AF65-F5344CB8AC3E}">
        <p14:creationId xmlns:p14="http://schemas.microsoft.com/office/powerpoint/2010/main" val="199882199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白紙（タイトルとコンテンツなし）">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
        <p:nvSpPr>
          <p:cNvPr id="6" name="Slide Number Placeholder 5">
            <a:extLst>
              <a:ext uri="{FF2B5EF4-FFF2-40B4-BE49-F238E27FC236}">
                <a16:creationId xmlns:a16="http://schemas.microsoft.com/office/drawing/2014/main" id="{893B43E6-BA04-4241-B581-E8FE6B0E6C3C}"/>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759272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黒紙（タイトルとコンテンツなし）">
    <p:bg>
      <p:bgPr>
        <a:solidFill>
          <a:schemeClr val="tx1"/>
        </a:solidFill>
        <a:effectLst/>
      </p:bgPr>
    </p:bg>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A15CB78E-FBF1-4FA2-82FB-1DCDD4DBE94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57808" y="84139"/>
            <a:ext cx="1440000" cy="468000"/>
          </a:xfrm>
          <a:prstGeom prst="rect">
            <a:avLst/>
          </a:prstGeom>
        </p:spPr>
      </p:pic>
      <p:sp>
        <p:nvSpPr>
          <p:cNvPr id="7" name="Slide Number Placeholder 5">
            <a:extLst>
              <a:ext uri="{FF2B5EF4-FFF2-40B4-BE49-F238E27FC236}">
                <a16:creationId xmlns:a16="http://schemas.microsoft.com/office/drawing/2014/main" id="{D2FB1E9C-4253-4119-9DFE-8305F10E7478}"/>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735914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10096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ja-JP" dirty="0"/>
          </a:p>
        </p:txBody>
      </p:sp>
      <p:sp>
        <p:nvSpPr>
          <p:cNvPr id="1028" name="Text Placeholder 2"/>
          <p:cNvSpPr>
            <a:spLocks noGrp="1"/>
          </p:cNvSpPr>
          <p:nvPr>
            <p:ph type="body" idx="1"/>
          </p:nvPr>
        </p:nvSpPr>
        <p:spPr bwMode="auto">
          <a:xfrm>
            <a:off x="457200" y="2299097"/>
            <a:ext cx="8229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Tree>
    <p:extLst>
      <p:ext uri="{BB962C8B-B14F-4D97-AF65-F5344CB8AC3E}">
        <p14:creationId xmlns:p14="http://schemas.microsoft.com/office/powerpoint/2010/main" val="3195275366"/>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7" r:id="rId3"/>
    <p:sldLayoutId id="2147483689" r:id="rId4"/>
    <p:sldLayoutId id="2147483681" r:id="rId5"/>
    <p:sldLayoutId id="2147483690" r:id="rId6"/>
    <p:sldLayoutId id="2147483696" r:id="rId7"/>
    <p:sldLayoutId id="2147483692" r:id="rId8"/>
    <p:sldLayoutId id="2147483694" r:id="rId9"/>
    <p:sldLayoutId id="2147483693" r:id="rId10"/>
    <p:sldLayoutId id="2147483691" r:id="rId11"/>
  </p:sldLayoutIdLst>
  <p:hf hdr="0" ftr="0" dt="0"/>
  <p:txStyles>
    <p:titleStyle>
      <a:lvl1pPr algn="ctr" defTabSz="342900" rtl="0" eaLnBrk="1" fontAlgn="base" hangingPunct="1">
        <a:spcBef>
          <a:spcPct val="0"/>
        </a:spcBef>
        <a:spcAft>
          <a:spcPct val="0"/>
        </a:spcAft>
        <a:defRPr kumimoji="1" sz="2700" b="1" kern="120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vl2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2pPr>
      <a:lvl3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3pPr>
      <a:lvl4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4pPr>
      <a:lvl5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5pPr>
      <a:lvl6pPr marL="3429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6pPr>
      <a:lvl7pPr marL="6858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7pPr>
      <a:lvl8pPr marL="10287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8pPr>
      <a:lvl9pPr marL="13716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kumimoji="1" sz="2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www.mlit.go.jp/plateau/learning/tpc03-4/#p3_5_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meta-forest-monitoring-okw37.projects.earthengine.app/view/canopyheight" TargetMode="External"/><Relationship Id="rId5" Type="http://schemas.openxmlformats.org/officeDocument/2006/relationships/hyperlink" Target="https://plateauview.mlit.go.jp/"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meta-forest-monitoring-okw37.projects.earthengine.app/view/canopyheight" TargetMode="External"/><Relationship Id="rId5" Type="http://schemas.openxmlformats.org/officeDocument/2006/relationships/hyperlink" Target="https://plateauview.mlit.go.jp/" TargetMode="Externa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7.png"/><Relationship Id="rId10" Type="http://schemas.openxmlformats.org/officeDocument/2006/relationships/image" Target="../media/image45.jpeg"/><Relationship Id="rId4" Type="http://schemas.openxmlformats.org/officeDocument/2006/relationships/image" Target="../media/image27.sv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sv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hyperlink" Target="https://github.com/MIERUNE/qgis-japan-mesh"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svg"/></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52.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49.sv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9.sv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49.sv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9.sv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52.png"/><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49.sv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75.jpeg"/><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7.png"/><Relationship Id="rId10" Type="http://schemas.openxmlformats.org/officeDocument/2006/relationships/image" Target="../media/image45.jpeg"/><Relationship Id="rId4" Type="http://schemas.openxmlformats.org/officeDocument/2006/relationships/image" Target="../media/image27.svg"/><Relationship Id="rId9"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mlit.go.jp/plateau/file/libraries/doc/plateau_tech_doc_0082_ver01.pdf" TargetMode="External"/><Relationship Id="rId5" Type="http://schemas.openxmlformats.org/officeDocument/2006/relationships/hyperlink" Target="https://www.mlit.go.jp/plateau/file/libraries/doc/plateau_tech_doc_0029_ver01.pdf" TargetMode="Externa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soumu.go.jp/main_content/000839747.pdf" TargetMode="External"/><Relationship Id="rId5" Type="http://schemas.openxmlformats.org/officeDocument/2006/relationships/hyperlink" Target="https://plateauview.mlit.go.jp/" TargetMode="Externa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soumu.go.jp/main_content/000839747.pdf" TargetMode="External"/><Relationship Id="rId5" Type="http://schemas.openxmlformats.org/officeDocument/2006/relationships/hyperlink" Target="https://plateauview.mlit.go.jp/" TargetMode="Externa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mlit.go.jp/plateaudocument02/" TargetMode="External"/><Relationship Id="rId5" Type="http://schemas.openxmlformats.org/officeDocument/2006/relationships/hyperlink" Target="https://plateauview.mlit.go.jp/"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6AF0D3-C053-E818-9295-42DE91B518F8}"/>
              </a:ext>
            </a:extLst>
          </p:cNvPr>
          <p:cNvSpPr>
            <a:spLocks noGrp="1"/>
          </p:cNvSpPr>
          <p:nvPr>
            <p:ph type="ctrTitle"/>
          </p:nvPr>
        </p:nvSpPr>
        <p:spPr/>
        <p:txBody>
          <a:bodyPr/>
          <a:lstStyle/>
          <a:p>
            <a:r>
              <a:rPr kumimoji="1" lang="ja-JP" altLang="en-US" sz="1800" dirty="0"/>
              <a:t>地理空間情報のススメ！</a:t>
            </a:r>
            <a:br>
              <a:rPr kumimoji="1" lang="en-US" altLang="ja-JP" sz="1800" dirty="0"/>
            </a:br>
            <a:r>
              <a:rPr kumimoji="1" lang="ja-JP" altLang="en-US" sz="1800" dirty="0"/>
              <a:t>オープンデータ</a:t>
            </a:r>
            <a:r>
              <a:rPr kumimoji="1" lang="en-US" altLang="ja-JP" sz="1800" dirty="0"/>
              <a:t>×</a:t>
            </a:r>
            <a:r>
              <a:rPr kumimoji="1" lang="ja-JP" altLang="en-US" sz="1800" dirty="0"/>
              <a:t>データドリブンな</a:t>
            </a:r>
            <a:br>
              <a:rPr kumimoji="1" lang="en-US" altLang="ja-JP" sz="1800" dirty="0"/>
            </a:br>
            <a:r>
              <a:rPr kumimoji="1" lang="ja-JP" altLang="en-US" sz="1800" dirty="0"/>
              <a:t>プロシージャル処理による都市の樹木自動配置</a:t>
            </a:r>
          </a:p>
        </p:txBody>
      </p:sp>
      <p:sp>
        <p:nvSpPr>
          <p:cNvPr id="3" name="字幕 2">
            <a:extLst>
              <a:ext uri="{FF2B5EF4-FFF2-40B4-BE49-F238E27FC236}">
                <a16:creationId xmlns:a16="http://schemas.microsoft.com/office/drawing/2014/main" id="{1E062BF3-67B5-E080-0A7D-C33ABC0C6D4D}"/>
              </a:ext>
            </a:extLst>
          </p:cNvPr>
          <p:cNvSpPr>
            <a:spLocks noGrp="1"/>
          </p:cNvSpPr>
          <p:nvPr>
            <p:ph type="subTitle" idx="1"/>
          </p:nvPr>
        </p:nvSpPr>
        <p:spPr/>
        <p:txBody>
          <a:bodyPr>
            <a:normAutofit fontScale="92500" lnSpcReduction="20000"/>
          </a:bodyPr>
          <a:lstStyle/>
          <a:p>
            <a:endParaRPr kumimoji="1" lang="ja-JP" altLang="en-US" dirty="0"/>
          </a:p>
        </p:txBody>
      </p:sp>
      <p:sp>
        <p:nvSpPr>
          <p:cNvPr id="4" name="コンテンツ プレースホルダー 3">
            <a:extLst>
              <a:ext uri="{FF2B5EF4-FFF2-40B4-BE49-F238E27FC236}">
                <a16:creationId xmlns:a16="http://schemas.microsoft.com/office/drawing/2014/main" id="{0414610D-BADD-6952-9D89-61ADEFBB5D12}"/>
              </a:ext>
            </a:extLst>
          </p:cNvPr>
          <p:cNvSpPr>
            <a:spLocks noGrp="1"/>
          </p:cNvSpPr>
          <p:nvPr>
            <p:ph sz="quarter" idx="10"/>
          </p:nvPr>
        </p:nvSpPr>
        <p:spPr/>
        <p:txBody>
          <a:bodyPr/>
          <a:lstStyle/>
          <a:p>
            <a:r>
              <a:rPr lang="ja-JP" altLang="en-US" dirty="0"/>
              <a:t>シリコンスタジオ株式会社</a:t>
            </a:r>
            <a:endParaRPr lang="en-US" altLang="ja-JP" dirty="0"/>
          </a:p>
          <a:p>
            <a:r>
              <a:rPr kumimoji="1" lang="ja-JP" altLang="en-US" dirty="0"/>
              <a:t>研究開発室</a:t>
            </a:r>
            <a:endParaRPr kumimoji="1" lang="en-US" altLang="ja-JP" dirty="0"/>
          </a:p>
          <a:p>
            <a:r>
              <a:rPr lang="ja-JP" altLang="en-US" dirty="0"/>
              <a:t>大道　博文</a:t>
            </a:r>
            <a:endParaRPr kumimoji="1" lang="ja-JP" altLang="en-US" dirty="0"/>
          </a:p>
        </p:txBody>
      </p:sp>
      <p:sp>
        <p:nvSpPr>
          <p:cNvPr id="5" name="コンテンツ プレースホルダー 4">
            <a:extLst>
              <a:ext uri="{FF2B5EF4-FFF2-40B4-BE49-F238E27FC236}">
                <a16:creationId xmlns:a16="http://schemas.microsoft.com/office/drawing/2014/main" id="{3919B30B-2DD7-E662-28FA-3B77128242C7}"/>
              </a:ext>
            </a:extLst>
          </p:cNvPr>
          <p:cNvSpPr>
            <a:spLocks noGrp="1"/>
          </p:cNvSpPr>
          <p:nvPr>
            <p:ph sz="quarter" idx="11"/>
          </p:nvPr>
        </p:nvSpPr>
        <p:spPr/>
        <p:txBody>
          <a:bodyPr/>
          <a:lstStyle/>
          <a:p>
            <a:r>
              <a:rPr kumimoji="1" lang="en-US" altLang="ja-JP" dirty="0"/>
              <a:t>2024/11/23</a:t>
            </a:r>
            <a:endParaRPr kumimoji="1" lang="ja-JP" altLang="en-US" dirty="0"/>
          </a:p>
        </p:txBody>
      </p:sp>
      <p:sp>
        <p:nvSpPr>
          <p:cNvPr id="6" name="コンテンツ プレースホルダー 5">
            <a:extLst>
              <a:ext uri="{FF2B5EF4-FFF2-40B4-BE49-F238E27FC236}">
                <a16:creationId xmlns:a16="http://schemas.microsoft.com/office/drawing/2014/main" id="{37B42F8E-3059-DADD-DA87-B9D0B3755B39}"/>
              </a:ext>
            </a:extLst>
          </p:cNvPr>
          <p:cNvSpPr>
            <a:spLocks noGrp="1"/>
          </p:cNvSpPr>
          <p:nvPr>
            <p:ph sz="quarter" idx="12"/>
          </p:nvPr>
        </p:nvSpPr>
        <p:spPr/>
        <p:txBody>
          <a:bodyPr/>
          <a:lstStyle/>
          <a:p>
            <a:r>
              <a:rPr kumimoji="1" lang="en-US" altLang="ja-JP" dirty="0"/>
              <a:t>CEDEC+KYUSHU2024</a:t>
            </a:r>
            <a:endParaRPr kumimoji="1" lang="ja-JP" altLang="en-US" dirty="0"/>
          </a:p>
        </p:txBody>
      </p:sp>
      <p:pic>
        <p:nvPicPr>
          <p:cNvPr id="12" name="図 11" descr="アイコン&#10;&#10;自動的に生成された説明">
            <a:extLst>
              <a:ext uri="{FF2B5EF4-FFF2-40B4-BE49-F238E27FC236}">
                <a16:creationId xmlns:a16="http://schemas.microsoft.com/office/drawing/2014/main" id="{D774EF0B-6D7F-E490-CE26-9A9223A14375}"/>
              </a:ext>
            </a:extLst>
          </p:cNvPr>
          <p:cNvPicPr>
            <a:picLocks noChangeAspect="1"/>
          </p:cNvPicPr>
          <p:nvPr/>
        </p:nvPicPr>
        <p:blipFill>
          <a:blip r:embed="rId3"/>
          <a:stretch>
            <a:fillRect/>
          </a:stretch>
        </p:blipFill>
        <p:spPr>
          <a:xfrm>
            <a:off x="2545574" y="3356407"/>
            <a:ext cx="1645426" cy="1645426"/>
          </a:xfrm>
          <a:prstGeom prst="rect">
            <a:avLst/>
          </a:prstGeom>
        </p:spPr>
      </p:pic>
      <p:pic>
        <p:nvPicPr>
          <p:cNvPr id="14" name="図 13" descr="アイコン&#10;&#10;低い精度で自動的に生成された説明">
            <a:extLst>
              <a:ext uri="{FF2B5EF4-FFF2-40B4-BE49-F238E27FC236}">
                <a16:creationId xmlns:a16="http://schemas.microsoft.com/office/drawing/2014/main" id="{F66177B6-BE85-B4D2-B41A-4582E66C474E}"/>
              </a:ext>
            </a:extLst>
          </p:cNvPr>
          <p:cNvPicPr>
            <a:picLocks noChangeAspect="1"/>
          </p:cNvPicPr>
          <p:nvPr/>
        </p:nvPicPr>
        <p:blipFill>
          <a:blip r:embed="rId4"/>
          <a:stretch>
            <a:fillRect/>
          </a:stretch>
        </p:blipFill>
        <p:spPr>
          <a:xfrm>
            <a:off x="4572000" y="3356407"/>
            <a:ext cx="1645426" cy="1645426"/>
          </a:xfrm>
          <a:prstGeom prst="rect">
            <a:avLst/>
          </a:prstGeom>
        </p:spPr>
      </p:pic>
      <p:sp>
        <p:nvSpPr>
          <p:cNvPr id="10" name="テキスト ボックス 9">
            <a:extLst>
              <a:ext uri="{FF2B5EF4-FFF2-40B4-BE49-F238E27FC236}">
                <a16:creationId xmlns:a16="http://schemas.microsoft.com/office/drawing/2014/main" id="{DD5F271F-9434-A6C3-02A6-C273EDBC244C}"/>
              </a:ext>
            </a:extLst>
          </p:cNvPr>
          <p:cNvSpPr txBox="1"/>
          <p:nvPr/>
        </p:nvSpPr>
        <p:spPr>
          <a:xfrm>
            <a:off x="7846646" y="4767505"/>
            <a:ext cx="1135990" cy="276999"/>
          </a:xfrm>
          <a:prstGeom prst="rect">
            <a:avLst/>
          </a:prstGeom>
          <a:noFill/>
          <a:ln w="57150">
            <a:solidFill>
              <a:srgbClr val="00B050"/>
            </a:solidFill>
          </a:ln>
        </p:spPr>
        <p:txBody>
          <a:bodyPr wrap="square" rtlCol="0">
            <a:spAutoFit/>
          </a:bodyPr>
          <a:lstStyle/>
          <a:p>
            <a:pPr algn="ctr"/>
            <a:r>
              <a:rPr kumimoji="1" lang="ja-JP" altLang="en-US" sz="1200" b="1" dirty="0"/>
              <a:t>後日資料公開</a:t>
            </a:r>
          </a:p>
        </p:txBody>
      </p:sp>
    </p:spTree>
    <p:extLst>
      <p:ext uri="{BB962C8B-B14F-4D97-AF65-F5344CB8AC3E}">
        <p14:creationId xmlns:p14="http://schemas.microsoft.com/office/powerpoint/2010/main" val="681548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8AD65-676B-A79A-EB54-417857E8FD2A}"/>
              </a:ext>
            </a:extLst>
          </p:cNvPr>
          <p:cNvSpPr>
            <a:spLocks noGrp="1"/>
          </p:cNvSpPr>
          <p:nvPr>
            <p:ph type="title"/>
          </p:nvPr>
        </p:nvSpPr>
        <p:spPr/>
        <p:txBody>
          <a:bodyPr/>
          <a:lstStyle/>
          <a:p>
            <a:r>
              <a:rPr kumimoji="1" lang="ja-JP" altLang="en-US" dirty="0"/>
              <a:t>現状のオープンな植生データの課題</a:t>
            </a:r>
          </a:p>
        </p:txBody>
      </p:sp>
      <p:sp>
        <p:nvSpPr>
          <p:cNvPr id="3" name="コンテンツ プレースホルダー 2">
            <a:extLst>
              <a:ext uri="{FF2B5EF4-FFF2-40B4-BE49-F238E27FC236}">
                <a16:creationId xmlns:a16="http://schemas.microsoft.com/office/drawing/2014/main" id="{138EF6BA-7402-7E35-6A4F-A8AB59C2766F}"/>
              </a:ext>
            </a:extLst>
          </p:cNvPr>
          <p:cNvSpPr>
            <a:spLocks noGrp="1"/>
          </p:cNvSpPr>
          <p:nvPr>
            <p:ph idx="1"/>
          </p:nvPr>
        </p:nvSpPr>
        <p:spPr/>
        <p:txBody>
          <a:bodyPr/>
          <a:lstStyle/>
          <a:p>
            <a:r>
              <a:rPr lang="ja-JP" altLang="en-US" dirty="0"/>
              <a:t>整備都市数</a:t>
            </a:r>
            <a:endParaRPr lang="en-US" altLang="ja-JP" dirty="0"/>
          </a:p>
          <a:p>
            <a:pPr lvl="1"/>
            <a:r>
              <a:rPr lang="ja-JP" altLang="en-US" dirty="0"/>
              <a:t>地物ごとの整備都市数（</a:t>
            </a:r>
            <a:r>
              <a:rPr lang="en-US" altLang="ja-JP" dirty="0"/>
              <a:t>2023</a:t>
            </a:r>
            <a:r>
              <a:rPr lang="ja-JP" altLang="en-US" dirty="0"/>
              <a:t>年度現在）</a:t>
            </a:r>
            <a:endParaRPr lang="en-US" altLang="ja-JP" dirty="0"/>
          </a:p>
          <a:p>
            <a:pPr lvl="2"/>
            <a:r>
              <a:rPr lang="ja-JP" altLang="en-US" dirty="0"/>
              <a:t>建築物：</a:t>
            </a:r>
            <a:r>
              <a:rPr lang="en-US" altLang="ja-JP" dirty="0"/>
              <a:t>210</a:t>
            </a:r>
            <a:r>
              <a:rPr lang="ja-JP" altLang="en-US" dirty="0"/>
              <a:t>都市</a:t>
            </a:r>
            <a:endParaRPr lang="en-US" altLang="ja-JP" dirty="0"/>
          </a:p>
          <a:p>
            <a:pPr lvl="2"/>
            <a:r>
              <a:rPr lang="ja-JP" altLang="en-US" dirty="0"/>
              <a:t>土地利用モデル</a:t>
            </a:r>
            <a:r>
              <a:rPr lang="en-US" altLang="ja-JP" baseline="30000" dirty="0"/>
              <a:t>*1</a:t>
            </a:r>
            <a:r>
              <a:rPr lang="ja-JP" altLang="en-US" dirty="0"/>
              <a:t>：</a:t>
            </a:r>
            <a:r>
              <a:rPr lang="en-US" altLang="ja-JP" dirty="0"/>
              <a:t>195</a:t>
            </a:r>
            <a:r>
              <a:rPr lang="ja-JP" altLang="en-US" dirty="0"/>
              <a:t>都市</a:t>
            </a:r>
            <a:endParaRPr lang="en-US" altLang="ja-JP" dirty="0"/>
          </a:p>
          <a:p>
            <a:pPr lvl="2"/>
            <a:r>
              <a:rPr lang="ja-JP" altLang="en-US" dirty="0"/>
              <a:t>植生：</a:t>
            </a:r>
            <a:r>
              <a:rPr lang="en-US" altLang="ja-JP" dirty="0"/>
              <a:t>28</a:t>
            </a:r>
            <a:r>
              <a:rPr lang="ja-JP" altLang="en-US" dirty="0"/>
              <a:t>都市</a:t>
            </a:r>
            <a:endParaRPr lang="en-US" altLang="ja-JP" dirty="0"/>
          </a:p>
          <a:p>
            <a:r>
              <a:rPr lang="ja-JP" altLang="en-US" dirty="0"/>
              <a:t>整備範囲</a:t>
            </a:r>
            <a:endParaRPr lang="en-US" altLang="ja-JP" dirty="0"/>
          </a:p>
          <a:p>
            <a:pPr lvl="1"/>
            <a:r>
              <a:rPr lang="ja-JP" altLang="en-US" dirty="0"/>
              <a:t>基本的に駅周辺などに限られる</a:t>
            </a:r>
            <a:endParaRPr lang="en-US" altLang="ja-JP" dirty="0"/>
          </a:p>
          <a:p>
            <a:pPr lvl="2"/>
            <a:r>
              <a:rPr lang="ja-JP" altLang="en-US" dirty="0"/>
              <a:t>例：静岡県沼津市の他の地物との比較</a:t>
            </a:r>
            <a:r>
              <a:rPr lang="en-US" altLang="ja-JP" dirty="0"/>
              <a:t>	</a:t>
            </a:r>
          </a:p>
          <a:p>
            <a:pPr lvl="1"/>
            <a:endParaRPr lang="ja-JP" altLang="en-US" dirty="0"/>
          </a:p>
        </p:txBody>
      </p:sp>
      <p:sp>
        <p:nvSpPr>
          <p:cNvPr id="45" name="テキスト ボックス 44">
            <a:extLst>
              <a:ext uri="{FF2B5EF4-FFF2-40B4-BE49-F238E27FC236}">
                <a16:creationId xmlns:a16="http://schemas.microsoft.com/office/drawing/2014/main" id="{701BAEC8-D976-56D7-ACD0-9DFF49929684}"/>
              </a:ext>
            </a:extLst>
          </p:cNvPr>
          <p:cNvSpPr txBox="1"/>
          <p:nvPr/>
        </p:nvSpPr>
        <p:spPr>
          <a:xfrm>
            <a:off x="5603910" y="3455458"/>
            <a:ext cx="3064014" cy="507831"/>
          </a:xfrm>
          <a:prstGeom prst="rect">
            <a:avLst/>
          </a:prstGeom>
          <a:noFill/>
        </p:spPr>
        <p:txBody>
          <a:bodyPr wrap="square" rtlCol="0">
            <a:spAutoFit/>
          </a:bodyPr>
          <a:lstStyle/>
          <a:p>
            <a:pPr algn="ctr"/>
            <a:r>
              <a:rPr kumimoji="1" lang="ja-JP" altLang="en-US" sz="900" dirty="0"/>
              <a:t>静岡県沼津市の地物を可視化</a:t>
            </a:r>
            <a:br>
              <a:rPr kumimoji="1" lang="en-US" altLang="ja-JP" sz="900" dirty="0"/>
            </a:br>
            <a:r>
              <a:rPr kumimoji="1" lang="ja-JP" altLang="en-US" sz="900" dirty="0"/>
              <a:t>（出典：</a:t>
            </a:r>
            <a:r>
              <a:rPr kumimoji="1" lang="en-US" altLang="ja-JP" sz="900" dirty="0"/>
              <a:t>PLATEAU</a:t>
            </a:r>
            <a:r>
              <a:rPr kumimoji="1" lang="ja-JP" altLang="en-US" sz="900" dirty="0"/>
              <a:t>の建築物、土地利用モデルを使用し、植生は加工して表示）</a:t>
            </a:r>
            <a:endParaRPr kumimoji="1" lang="en-US" altLang="ja-JP" sz="900" dirty="0"/>
          </a:p>
        </p:txBody>
      </p:sp>
      <p:pic>
        <p:nvPicPr>
          <p:cNvPr id="57" name="図 56" descr="マップ&#10;&#10;自動的に生成された説明">
            <a:extLst>
              <a:ext uri="{FF2B5EF4-FFF2-40B4-BE49-F238E27FC236}">
                <a16:creationId xmlns:a16="http://schemas.microsoft.com/office/drawing/2014/main" id="{DEB461EF-1CF8-74BC-A886-7BF1075999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44123" y="779867"/>
            <a:ext cx="3783588" cy="2675591"/>
          </a:xfrm>
          <a:prstGeom prst="rect">
            <a:avLst/>
          </a:prstGeom>
        </p:spPr>
      </p:pic>
      <p:graphicFrame>
        <p:nvGraphicFramePr>
          <p:cNvPr id="62" name="表 61">
            <a:extLst>
              <a:ext uri="{FF2B5EF4-FFF2-40B4-BE49-F238E27FC236}">
                <a16:creationId xmlns:a16="http://schemas.microsoft.com/office/drawing/2014/main" id="{71524C68-6B94-8F35-3D2B-79BB29E02754}"/>
              </a:ext>
            </a:extLst>
          </p:cNvPr>
          <p:cNvGraphicFramePr>
            <a:graphicFrameLocks noGrp="1"/>
          </p:cNvGraphicFramePr>
          <p:nvPr>
            <p:extLst>
              <p:ext uri="{D42A27DB-BD31-4B8C-83A1-F6EECF244321}">
                <p14:modId xmlns:p14="http://schemas.microsoft.com/office/powerpoint/2010/main" val="2627890085"/>
              </p:ext>
            </p:extLst>
          </p:nvPr>
        </p:nvGraphicFramePr>
        <p:xfrm>
          <a:off x="1391569" y="3753196"/>
          <a:ext cx="3625704" cy="1079721"/>
        </p:xfrm>
        <a:graphic>
          <a:graphicData uri="http://schemas.openxmlformats.org/drawingml/2006/table">
            <a:tbl>
              <a:tblPr firstRow="1" bandRow="1">
                <a:tableStyleId>{8EC20E35-A176-4012-BC5E-935CFFF8708E}</a:tableStyleId>
              </a:tblPr>
              <a:tblGrid>
                <a:gridCol w="1208568">
                  <a:extLst>
                    <a:ext uri="{9D8B030D-6E8A-4147-A177-3AD203B41FA5}">
                      <a16:colId xmlns:a16="http://schemas.microsoft.com/office/drawing/2014/main" val="3257551731"/>
                    </a:ext>
                  </a:extLst>
                </a:gridCol>
                <a:gridCol w="1208568">
                  <a:extLst>
                    <a:ext uri="{9D8B030D-6E8A-4147-A177-3AD203B41FA5}">
                      <a16:colId xmlns:a16="http://schemas.microsoft.com/office/drawing/2014/main" val="172578084"/>
                    </a:ext>
                  </a:extLst>
                </a:gridCol>
                <a:gridCol w="1208568">
                  <a:extLst>
                    <a:ext uri="{9D8B030D-6E8A-4147-A177-3AD203B41FA5}">
                      <a16:colId xmlns:a16="http://schemas.microsoft.com/office/drawing/2014/main" val="1543438266"/>
                    </a:ext>
                  </a:extLst>
                </a:gridCol>
              </a:tblGrid>
              <a:tr h="273547">
                <a:tc>
                  <a:txBody>
                    <a:bodyPr/>
                    <a:lstStyle/>
                    <a:p>
                      <a:pPr algn="ctr"/>
                      <a:r>
                        <a:rPr kumimoji="1" lang="ja-JP" altLang="en-US" sz="1100" dirty="0">
                          <a:solidFill>
                            <a:schemeClr val="tx1"/>
                          </a:solidFill>
                        </a:rPr>
                        <a:t>地物一覧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整備範囲</a:t>
                      </a:r>
                      <a:r>
                        <a:rPr kumimoji="1" lang="en-US" altLang="ja-JP" sz="1100" strike="noStrike" baseline="30000" dirty="0">
                          <a:solidFill>
                            <a:schemeClr val="tx1"/>
                          </a:solidFill>
                        </a:rPr>
                        <a:t>*</a:t>
                      </a:r>
                      <a:r>
                        <a:rPr kumimoji="1" lang="en-US" altLang="ja-JP" sz="1100" baseline="30000" dirty="0">
                          <a:solidFill>
                            <a:schemeClr val="tx1"/>
                          </a:solidFill>
                        </a:rPr>
                        <a:t>2</a:t>
                      </a:r>
                      <a:endParaRPr kumimoji="1" lang="ja-JP" altLang="en-US" sz="11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備考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44570592"/>
                  </a:ext>
                </a:extLst>
              </a:tr>
              <a:tr h="273547">
                <a:tc>
                  <a:txBody>
                    <a:bodyPr/>
                    <a:lstStyle/>
                    <a:p>
                      <a:pPr algn="l"/>
                      <a:r>
                        <a:rPr kumimoji="1" lang="ja-JP" altLang="en-US" sz="1100" dirty="0"/>
                        <a:t>建築物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a:t>186.96km</a:t>
                      </a:r>
                      <a:r>
                        <a:rPr kumimoji="1" lang="en-US" altLang="ja-JP" sz="1100" baseline="30000" dirty="0"/>
                        <a:t>2</a:t>
                      </a:r>
                      <a:endParaRPr kumimoji="1" lang="en-US" altLang="ja-JP"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i="1" dirty="0"/>
                        <a:t>市内全域</a:t>
                      </a:r>
                      <a:endParaRPr kumimoji="1" lang="en-US" altLang="ja-JP" sz="11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0450440"/>
                  </a:ext>
                </a:extLst>
              </a:tr>
              <a:tr h="0">
                <a:tc>
                  <a:txBody>
                    <a:bodyPr/>
                    <a:lstStyle/>
                    <a:p>
                      <a:pPr algn="l"/>
                      <a:r>
                        <a:rPr kumimoji="1" lang="ja-JP" altLang="en-US" sz="1100" dirty="0"/>
                        <a:t>土地利用モデル</a:t>
                      </a:r>
                      <a:endParaRPr kumimoji="1" lang="en-US" altLang="ja-JP"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a:t>186.96km</a:t>
                      </a:r>
                      <a:r>
                        <a:rPr kumimoji="1" lang="en-US" altLang="ja-JP" sz="1100" baseline="30000" dirty="0"/>
                        <a:t>2</a:t>
                      </a:r>
                      <a:endParaRPr kumimoji="1" lang="en-US" altLang="ja-JP"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i="1" dirty="0"/>
                        <a:t>市内全域</a:t>
                      </a:r>
                      <a:endParaRPr kumimoji="1" lang="en-US" altLang="ja-JP" sz="11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9019129"/>
                  </a:ext>
                </a:extLst>
              </a:tr>
              <a:tr h="273547">
                <a:tc>
                  <a:txBody>
                    <a:bodyPr/>
                    <a:lstStyle/>
                    <a:p>
                      <a:pPr algn="l"/>
                      <a:r>
                        <a:rPr kumimoji="1" lang="ja-JP" altLang="en-US" sz="1100" dirty="0"/>
                        <a:t>植生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a:t>2.20km</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沼津駅～沼津港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35161"/>
                  </a:ext>
                </a:extLst>
              </a:tr>
            </a:tbl>
          </a:graphicData>
        </a:graphic>
      </p:graphicFrame>
      <p:sp>
        <p:nvSpPr>
          <p:cNvPr id="4" name="テキスト ボックス 3">
            <a:extLst>
              <a:ext uri="{FF2B5EF4-FFF2-40B4-BE49-F238E27FC236}">
                <a16:creationId xmlns:a16="http://schemas.microsoft.com/office/drawing/2014/main" id="{4A57589F-3F5C-EA7F-474C-62ED94D3681E}"/>
              </a:ext>
            </a:extLst>
          </p:cNvPr>
          <p:cNvSpPr txBox="1"/>
          <p:nvPr/>
        </p:nvSpPr>
        <p:spPr>
          <a:xfrm>
            <a:off x="5906386" y="4578828"/>
            <a:ext cx="3237614" cy="369332"/>
          </a:xfrm>
          <a:prstGeom prst="rect">
            <a:avLst/>
          </a:prstGeom>
          <a:noFill/>
        </p:spPr>
        <p:txBody>
          <a:bodyPr wrap="square" rtlCol="0">
            <a:spAutoFit/>
          </a:bodyPr>
          <a:lstStyle/>
          <a:p>
            <a:r>
              <a:rPr kumimoji="1" lang="en-US" altLang="ja-JP" sz="900" dirty="0"/>
              <a:t>*1: </a:t>
            </a:r>
            <a:r>
              <a:rPr kumimoji="1" lang="ja-JP" altLang="en-US" sz="900" dirty="0"/>
              <a:t>住宅用地や商業用地、道路用地などの土地の用途情報</a:t>
            </a:r>
            <a:endParaRPr kumimoji="1" lang="en-US" altLang="ja-JP" sz="900" dirty="0"/>
          </a:p>
          <a:p>
            <a:r>
              <a:rPr kumimoji="1" lang="en-US" altLang="ja-JP" sz="900" dirty="0"/>
              <a:t>*2: </a:t>
            </a:r>
            <a:r>
              <a:rPr kumimoji="1" lang="ja-JP" altLang="en-US" sz="900" dirty="0"/>
              <a:t>最小の</a:t>
            </a:r>
            <a:r>
              <a:rPr kumimoji="1" lang="en-US" altLang="ja-JP" sz="900" dirty="0"/>
              <a:t>LOD</a:t>
            </a:r>
            <a:r>
              <a:rPr kumimoji="1" lang="ja-JP" altLang="en-US" sz="900" dirty="0"/>
              <a:t>も含める</a:t>
            </a:r>
            <a:endParaRPr kumimoji="1" lang="en-US" altLang="ja-JP" sz="900" dirty="0"/>
          </a:p>
        </p:txBody>
      </p:sp>
    </p:spTree>
    <p:extLst>
      <p:ext uri="{BB962C8B-B14F-4D97-AF65-F5344CB8AC3E}">
        <p14:creationId xmlns:p14="http://schemas.microsoft.com/office/powerpoint/2010/main" val="1124502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A50AAD-0BDD-B4C3-44BF-E50444DFA9B6}"/>
              </a:ext>
            </a:extLst>
          </p:cNvPr>
          <p:cNvSpPr>
            <a:spLocks noGrp="1"/>
          </p:cNvSpPr>
          <p:nvPr>
            <p:ph type="title"/>
          </p:nvPr>
        </p:nvSpPr>
        <p:spPr/>
        <p:txBody>
          <a:bodyPr/>
          <a:lstStyle/>
          <a:p>
            <a:r>
              <a:rPr kumimoji="1" lang="ja-JP" altLang="en-US" dirty="0"/>
              <a:t>植生データを作成</a:t>
            </a:r>
            <a:r>
              <a:rPr kumimoji="1" lang="en-US" altLang="ja-JP" dirty="0"/>
              <a:t>/</a:t>
            </a:r>
            <a:r>
              <a:rPr kumimoji="1" lang="ja-JP" altLang="en-US" dirty="0"/>
              <a:t>配置する上での課題</a:t>
            </a:r>
          </a:p>
        </p:txBody>
      </p:sp>
      <p:sp>
        <p:nvSpPr>
          <p:cNvPr id="3" name="コンテンツ プレースホルダー 2">
            <a:extLst>
              <a:ext uri="{FF2B5EF4-FFF2-40B4-BE49-F238E27FC236}">
                <a16:creationId xmlns:a16="http://schemas.microsoft.com/office/drawing/2014/main" id="{BA8D61FB-0FEA-4AE6-29EF-E13CCCFCB8A9}"/>
              </a:ext>
            </a:extLst>
          </p:cNvPr>
          <p:cNvSpPr>
            <a:spLocks noGrp="1"/>
          </p:cNvSpPr>
          <p:nvPr>
            <p:ph idx="1"/>
          </p:nvPr>
        </p:nvSpPr>
        <p:spPr/>
        <p:txBody>
          <a:bodyPr/>
          <a:lstStyle/>
          <a:p>
            <a:r>
              <a:rPr kumimoji="1" lang="ja-JP" altLang="en-US" dirty="0"/>
              <a:t>現実世界の</a:t>
            </a:r>
            <a:r>
              <a:rPr lang="ja-JP" altLang="en-US" dirty="0"/>
              <a:t>広大で</a:t>
            </a:r>
            <a:r>
              <a:rPr kumimoji="1" lang="ja-JP" altLang="en-US" dirty="0"/>
              <a:t>複雑な都市構造</a:t>
            </a:r>
            <a:endParaRPr kumimoji="1" lang="en-US" altLang="ja-JP" dirty="0"/>
          </a:p>
          <a:p>
            <a:pPr lvl="1"/>
            <a:r>
              <a:rPr kumimoji="1" lang="ja-JP" altLang="en-US" dirty="0"/>
              <a:t>人手で樹木の位置や高さを作るのは困難</a:t>
            </a:r>
            <a:endParaRPr kumimoji="1" lang="en-US" altLang="ja-JP" dirty="0"/>
          </a:p>
          <a:p>
            <a:r>
              <a:rPr lang="ja-JP" altLang="en-US" dirty="0"/>
              <a:t>現実世界の樹木</a:t>
            </a:r>
            <a:endParaRPr lang="en-US" altLang="ja-JP" dirty="0"/>
          </a:p>
          <a:p>
            <a:pPr lvl="1"/>
            <a:r>
              <a:rPr lang="ja-JP" altLang="en-US" u="sng" dirty="0"/>
              <a:t>意味のある位置</a:t>
            </a:r>
            <a:endParaRPr lang="en-US" altLang="ja-JP" u="sng" dirty="0"/>
          </a:p>
          <a:p>
            <a:pPr lvl="2"/>
            <a:r>
              <a:rPr lang="ja-JP" altLang="en-US" dirty="0"/>
              <a:t>街路樹は歩道や分離帯に配置されている</a:t>
            </a:r>
            <a:endParaRPr lang="en-US" altLang="ja-JP" dirty="0"/>
          </a:p>
          <a:p>
            <a:pPr lvl="2"/>
            <a:r>
              <a:rPr lang="ja-JP" altLang="en-US" dirty="0"/>
              <a:t>区画内の樹木は建物や広場などを考慮</a:t>
            </a:r>
            <a:endParaRPr lang="en-US" altLang="ja-JP" dirty="0"/>
          </a:p>
          <a:p>
            <a:pPr lvl="1"/>
            <a:r>
              <a:rPr lang="ja-JP" altLang="en-US" u="sng" dirty="0"/>
              <a:t>意味のある高さ</a:t>
            </a:r>
            <a:endParaRPr lang="en-US" altLang="ja-JP" u="sng" dirty="0"/>
          </a:p>
          <a:p>
            <a:pPr lvl="2"/>
            <a:r>
              <a:rPr lang="ja-JP" altLang="en-US" dirty="0"/>
              <a:t>街路樹や区画内の樹木の高さは</a:t>
            </a:r>
            <a:br>
              <a:rPr lang="en-US" altLang="ja-JP" dirty="0"/>
            </a:br>
            <a:r>
              <a:rPr lang="ja-JP" altLang="en-US" dirty="0"/>
              <a:t>それぞれエリアごとで異なる</a:t>
            </a:r>
            <a:endParaRPr lang="en-US" altLang="ja-JP" dirty="0"/>
          </a:p>
          <a:p>
            <a:pPr lvl="1"/>
            <a:endParaRPr lang="en-US" altLang="ja-JP" dirty="0"/>
          </a:p>
          <a:p>
            <a:pPr lvl="1"/>
            <a:endParaRPr lang="en-US" altLang="ja-JP" dirty="0"/>
          </a:p>
          <a:p>
            <a:pPr lvl="1"/>
            <a:endParaRPr kumimoji="1" lang="ja-JP" altLang="en-US" dirty="0"/>
          </a:p>
        </p:txBody>
      </p:sp>
      <p:pic>
        <p:nvPicPr>
          <p:cNvPr id="5" name="図 4">
            <a:extLst>
              <a:ext uri="{FF2B5EF4-FFF2-40B4-BE49-F238E27FC236}">
                <a16:creationId xmlns:a16="http://schemas.microsoft.com/office/drawing/2014/main" id="{363FE58F-0E7D-3851-8D18-470C0672F1F9}"/>
              </a:ext>
            </a:extLst>
          </p:cNvPr>
          <p:cNvPicPr>
            <a:picLocks noChangeAspect="1"/>
          </p:cNvPicPr>
          <p:nvPr/>
        </p:nvPicPr>
        <p:blipFill>
          <a:blip r:embed="rId3"/>
          <a:stretch>
            <a:fillRect/>
          </a:stretch>
        </p:blipFill>
        <p:spPr>
          <a:xfrm>
            <a:off x="5406887" y="566471"/>
            <a:ext cx="3507099" cy="2479736"/>
          </a:xfrm>
          <a:prstGeom prst="rect">
            <a:avLst/>
          </a:prstGeom>
        </p:spPr>
      </p:pic>
      <p:pic>
        <p:nvPicPr>
          <p:cNvPr id="11" name="図 10">
            <a:extLst>
              <a:ext uri="{FF2B5EF4-FFF2-40B4-BE49-F238E27FC236}">
                <a16:creationId xmlns:a16="http://schemas.microsoft.com/office/drawing/2014/main" id="{D85BCC62-72AB-2306-DA56-F9A7734466B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54156" y="3360083"/>
            <a:ext cx="2116322" cy="1496371"/>
          </a:xfrm>
          <a:prstGeom prst="rect">
            <a:avLst/>
          </a:prstGeom>
        </p:spPr>
      </p:pic>
      <p:pic>
        <p:nvPicPr>
          <p:cNvPr id="13" name="図 12">
            <a:extLst>
              <a:ext uri="{FF2B5EF4-FFF2-40B4-BE49-F238E27FC236}">
                <a16:creationId xmlns:a16="http://schemas.microsoft.com/office/drawing/2014/main" id="{BB4F82EB-5715-26C1-12A5-D688B86EA5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97664" y="3360083"/>
            <a:ext cx="2116322" cy="1496370"/>
          </a:xfrm>
          <a:prstGeom prst="rect">
            <a:avLst/>
          </a:prstGeom>
        </p:spPr>
      </p:pic>
      <p:sp>
        <p:nvSpPr>
          <p:cNvPr id="14" name="テキスト ボックス 13">
            <a:extLst>
              <a:ext uri="{FF2B5EF4-FFF2-40B4-BE49-F238E27FC236}">
                <a16:creationId xmlns:a16="http://schemas.microsoft.com/office/drawing/2014/main" id="{3E19B03C-65AF-F8B1-BAD7-ADC36DF352B7}"/>
              </a:ext>
            </a:extLst>
          </p:cNvPr>
          <p:cNvSpPr txBox="1"/>
          <p:nvPr/>
        </p:nvSpPr>
        <p:spPr>
          <a:xfrm>
            <a:off x="692103" y="4222837"/>
            <a:ext cx="3527151" cy="584775"/>
          </a:xfrm>
          <a:prstGeom prst="rect">
            <a:avLst/>
          </a:prstGeom>
          <a:noFill/>
          <a:ln>
            <a:noFill/>
          </a:ln>
        </p:spPr>
        <p:txBody>
          <a:bodyPr wrap="square" rtlCol="0">
            <a:spAutoFit/>
          </a:bodyPr>
          <a:lstStyle/>
          <a:p>
            <a:r>
              <a:rPr kumimoji="1" lang="ja-JP" altLang="en-US" sz="1600" b="1" u="sng" dirty="0"/>
              <a:t>現実世界の地理空間情報に基づいた</a:t>
            </a:r>
            <a:br>
              <a:rPr kumimoji="1" lang="en-US" altLang="ja-JP" sz="1600" b="1" u="sng" dirty="0"/>
            </a:br>
            <a:r>
              <a:rPr kumimoji="1" lang="ja-JP" altLang="en-US" sz="1600" b="1" u="sng" dirty="0"/>
              <a:t>樹木の作成</a:t>
            </a:r>
            <a:r>
              <a:rPr kumimoji="1" lang="en-US" altLang="ja-JP" sz="1600" b="1" u="sng" dirty="0"/>
              <a:t>/</a:t>
            </a:r>
            <a:r>
              <a:rPr kumimoji="1" lang="ja-JP" altLang="en-US" sz="1600" b="1" u="sng" dirty="0"/>
              <a:t>配置の自動化が必要</a:t>
            </a:r>
          </a:p>
        </p:txBody>
      </p:sp>
    </p:spTree>
    <p:extLst>
      <p:ext uri="{BB962C8B-B14F-4D97-AF65-F5344CB8AC3E}">
        <p14:creationId xmlns:p14="http://schemas.microsoft.com/office/powerpoint/2010/main" val="2646082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電子機器, 回路 が含まれている画像&#10;&#10;自動的に生成された説明">
            <a:extLst>
              <a:ext uri="{FF2B5EF4-FFF2-40B4-BE49-F238E27FC236}">
                <a16:creationId xmlns:a16="http://schemas.microsoft.com/office/drawing/2014/main" id="{47BC49F2-DA09-8BFF-26EB-CA527DF856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03186" y="1405459"/>
            <a:ext cx="4128877" cy="2332581"/>
          </a:xfrm>
          <a:prstGeom prst="rect">
            <a:avLst/>
          </a:prstGeom>
        </p:spPr>
      </p:pic>
      <p:sp>
        <p:nvSpPr>
          <p:cNvPr id="2" name="タイトル 1">
            <a:extLst>
              <a:ext uri="{FF2B5EF4-FFF2-40B4-BE49-F238E27FC236}">
                <a16:creationId xmlns:a16="http://schemas.microsoft.com/office/drawing/2014/main" id="{6D0832FE-8355-6E11-D815-A46952FBD4D8}"/>
              </a:ext>
            </a:extLst>
          </p:cNvPr>
          <p:cNvSpPr>
            <a:spLocks noGrp="1"/>
          </p:cNvSpPr>
          <p:nvPr>
            <p:ph type="title"/>
          </p:nvPr>
        </p:nvSpPr>
        <p:spPr/>
        <p:txBody>
          <a:bodyPr/>
          <a:lstStyle/>
          <a:p>
            <a:r>
              <a:rPr kumimoji="1" lang="ja-JP" altLang="en-US" dirty="0"/>
              <a:t>課題に対するアプローチ</a:t>
            </a:r>
          </a:p>
        </p:txBody>
      </p:sp>
      <p:sp>
        <p:nvSpPr>
          <p:cNvPr id="170" name="矢印: 右 169">
            <a:extLst>
              <a:ext uri="{FF2B5EF4-FFF2-40B4-BE49-F238E27FC236}">
                <a16:creationId xmlns:a16="http://schemas.microsoft.com/office/drawing/2014/main" id="{9DC55193-E33A-C793-B897-CC8C4A5ED2A8}"/>
              </a:ext>
            </a:extLst>
          </p:cNvPr>
          <p:cNvSpPr/>
          <p:nvPr/>
        </p:nvSpPr>
        <p:spPr>
          <a:xfrm>
            <a:off x="4240815" y="2275518"/>
            <a:ext cx="506339" cy="592462"/>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266C0E3-6269-9A17-EE72-F3FCB880C7A3}"/>
              </a:ext>
            </a:extLst>
          </p:cNvPr>
          <p:cNvSpPr txBox="1"/>
          <p:nvPr/>
        </p:nvSpPr>
        <p:spPr>
          <a:xfrm>
            <a:off x="914866" y="4344278"/>
            <a:ext cx="7314267" cy="338554"/>
          </a:xfrm>
          <a:prstGeom prst="rect">
            <a:avLst/>
          </a:prstGeom>
          <a:noFill/>
        </p:spPr>
        <p:txBody>
          <a:bodyPr wrap="square" rtlCol="0">
            <a:spAutoFit/>
          </a:bodyPr>
          <a:lstStyle/>
          <a:p>
            <a:r>
              <a:rPr kumimoji="1" lang="ja-JP" altLang="en-US" sz="1600" dirty="0"/>
              <a:t>広範囲に整備されたオープンな地理空間情報を用いた樹木の自動配置を目指す</a:t>
            </a:r>
            <a:endParaRPr kumimoji="1" lang="en-US" altLang="ja-JP" sz="1600" dirty="0"/>
          </a:p>
        </p:txBody>
      </p:sp>
      <p:sp>
        <p:nvSpPr>
          <p:cNvPr id="3" name="正方形/長方形 2">
            <a:extLst>
              <a:ext uri="{FF2B5EF4-FFF2-40B4-BE49-F238E27FC236}">
                <a16:creationId xmlns:a16="http://schemas.microsoft.com/office/drawing/2014/main" id="{1BDA5365-A1EB-8849-B3DD-04AAEB93AE40}"/>
              </a:ext>
            </a:extLst>
          </p:cNvPr>
          <p:cNvSpPr/>
          <p:nvPr/>
        </p:nvSpPr>
        <p:spPr>
          <a:xfrm>
            <a:off x="3876431" y="4722181"/>
            <a:ext cx="5267569" cy="212570"/>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z="800" dirty="0"/>
              <a:t>※</a:t>
            </a:r>
            <a:r>
              <a:rPr kumimoji="1" lang="ja-JP" altLang="en-US" sz="800" dirty="0"/>
              <a:t>本スライド以降に登場する歩道・分離帯ポリゴンは土地利用モデルと歩道・分離帯を</a:t>
            </a:r>
            <a:r>
              <a:rPr kumimoji="1" lang="en-US" altLang="ja-JP" sz="800" dirty="0"/>
              <a:t>QGIS</a:t>
            </a:r>
            <a:r>
              <a:rPr kumimoji="1" lang="ja-JP" altLang="en-US" sz="800" dirty="0"/>
              <a:t>で加工して作成</a:t>
            </a:r>
          </a:p>
        </p:txBody>
      </p:sp>
      <p:grpSp>
        <p:nvGrpSpPr>
          <p:cNvPr id="12" name="グループ化 11">
            <a:extLst>
              <a:ext uri="{FF2B5EF4-FFF2-40B4-BE49-F238E27FC236}">
                <a16:creationId xmlns:a16="http://schemas.microsoft.com/office/drawing/2014/main" id="{5536C294-C451-FD00-32AF-28D86C68636F}"/>
              </a:ext>
            </a:extLst>
          </p:cNvPr>
          <p:cNvGrpSpPr/>
          <p:nvPr/>
        </p:nvGrpSpPr>
        <p:grpSpPr>
          <a:xfrm>
            <a:off x="1306190" y="768462"/>
            <a:ext cx="2570241" cy="3424438"/>
            <a:chOff x="538601" y="617395"/>
            <a:chExt cx="2753518" cy="3843650"/>
          </a:xfrm>
        </p:grpSpPr>
        <p:pic>
          <p:nvPicPr>
            <p:cNvPr id="18" name="図 17">
              <a:extLst>
                <a:ext uri="{FF2B5EF4-FFF2-40B4-BE49-F238E27FC236}">
                  <a16:creationId xmlns:a16="http://schemas.microsoft.com/office/drawing/2014/main" id="{F1569AB2-9C95-5A68-1ED3-E0E839DDC24C}"/>
                </a:ext>
              </a:extLst>
            </p:cNvPr>
            <p:cNvPicPr>
              <a:picLocks noChangeAspect="1"/>
            </p:cNvPicPr>
            <p:nvPr/>
          </p:nvPicPr>
          <p:blipFill>
            <a:blip r:embed="rId4" cstate="hqprint">
              <a:alphaModFix amt="80000"/>
              <a:extLst>
                <a:ext uri="{28A0092B-C50C-407E-A947-70E740481C1C}">
                  <a14:useLocalDpi xmlns:a14="http://schemas.microsoft.com/office/drawing/2010/main"/>
                </a:ext>
              </a:extLst>
            </a:blip>
            <a:stretch>
              <a:fillRect/>
            </a:stretch>
          </p:blipFill>
          <p:spPr>
            <a:xfrm>
              <a:off x="573264" y="2538645"/>
              <a:ext cx="2718855" cy="1922400"/>
            </a:xfrm>
            <a:prstGeom prst="rect">
              <a:avLst/>
            </a:prstGeom>
            <a:scene3d>
              <a:camera prst="isometricTopUp"/>
              <a:lightRig rig="threePt" dir="t"/>
            </a:scene3d>
          </p:spPr>
        </p:pic>
        <p:pic>
          <p:nvPicPr>
            <p:cNvPr id="19" name="図 18">
              <a:extLst>
                <a:ext uri="{FF2B5EF4-FFF2-40B4-BE49-F238E27FC236}">
                  <a16:creationId xmlns:a16="http://schemas.microsoft.com/office/drawing/2014/main" id="{45F1C22B-52CF-3FA2-458F-024243B41759}"/>
                </a:ext>
              </a:extLst>
            </p:cNvPr>
            <p:cNvPicPr>
              <a:picLocks noChangeAspect="1"/>
            </p:cNvPicPr>
            <p:nvPr/>
          </p:nvPicPr>
          <p:blipFill>
            <a:blip r:embed="rId5" cstate="hqprint">
              <a:alphaModFix amt="80000"/>
              <a:extLst>
                <a:ext uri="{28A0092B-C50C-407E-A947-70E740481C1C}">
                  <a14:useLocalDpi xmlns:a14="http://schemas.microsoft.com/office/drawing/2010/main"/>
                </a:ext>
              </a:extLst>
            </a:blip>
            <a:stretch>
              <a:fillRect/>
            </a:stretch>
          </p:blipFill>
          <p:spPr>
            <a:xfrm>
              <a:off x="538601" y="1901391"/>
              <a:ext cx="2718856" cy="1922400"/>
            </a:xfrm>
            <a:prstGeom prst="rect">
              <a:avLst/>
            </a:prstGeom>
            <a:scene3d>
              <a:camera prst="isometricTopUp"/>
              <a:lightRig rig="threePt" dir="t"/>
            </a:scene3d>
          </p:spPr>
        </p:pic>
        <p:pic>
          <p:nvPicPr>
            <p:cNvPr id="21" name="図 20">
              <a:extLst>
                <a:ext uri="{FF2B5EF4-FFF2-40B4-BE49-F238E27FC236}">
                  <a16:creationId xmlns:a16="http://schemas.microsoft.com/office/drawing/2014/main" id="{62F6AEEA-2CC4-DE5F-4E1D-27D6871F01C1}"/>
                </a:ext>
              </a:extLst>
            </p:cNvPr>
            <p:cNvPicPr>
              <a:picLocks noChangeAspect="1"/>
            </p:cNvPicPr>
            <p:nvPr/>
          </p:nvPicPr>
          <p:blipFill>
            <a:blip r:embed="rId6" cstate="hqprint">
              <a:alphaModFix amt="80000"/>
              <a:extLst>
                <a:ext uri="{28A0092B-C50C-407E-A947-70E740481C1C}">
                  <a14:useLocalDpi xmlns:a14="http://schemas.microsoft.com/office/drawing/2010/main"/>
                </a:ext>
              </a:extLst>
            </a:blip>
            <a:stretch>
              <a:fillRect/>
            </a:stretch>
          </p:blipFill>
          <p:spPr>
            <a:xfrm>
              <a:off x="559861" y="1259968"/>
              <a:ext cx="2717229" cy="1921250"/>
            </a:xfrm>
            <a:prstGeom prst="rect">
              <a:avLst/>
            </a:prstGeom>
            <a:scene3d>
              <a:camera prst="isometricTopUp"/>
              <a:lightRig rig="threePt" dir="t"/>
            </a:scene3d>
          </p:spPr>
        </p:pic>
        <p:pic>
          <p:nvPicPr>
            <p:cNvPr id="22" name="図 21">
              <a:extLst>
                <a:ext uri="{FF2B5EF4-FFF2-40B4-BE49-F238E27FC236}">
                  <a16:creationId xmlns:a16="http://schemas.microsoft.com/office/drawing/2014/main" id="{811A3A40-9C35-DC26-46DC-CA9AB12B141D}"/>
                </a:ext>
              </a:extLst>
            </p:cNvPr>
            <p:cNvPicPr>
              <a:picLocks noChangeAspect="1"/>
            </p:cNvPicPr>
            <p:nvPr/>
          </p:nvPicPr>
          <p:blipFill>
            <a:blip r:embed="rId7" cstate="hqprint">
              <a:alphaModFix amt="80000"/>
              <a:extLst>
                <a:ext uri="{28A0092B-C50C-407E-A947-70E740481C1C}">
                  <a14:useLocalDpi xmlns:a14="http://schemas.microsoft.com/office/drawing/2010/main"/>
                </a:ext>
              </a:extLst>
            </a:blip>
            <a:stretch>
              <a:fillRect/>
            </a:stretch>
          </p:blipFill>
          <p:spPr>
            <a:xfrm>
              <a:off x="538601" y="617395"/>
              <a:ext cx="2717229" cy="1921250"/>
            </a:xfrm>
            <a:prstGeom prst="rect">
              <a:avLst/>
            </a:prstGeom>
            <a:scene3d>
              <a:camera prst="isometricTopUp"/>
              <a:lightRig rig="threePt" dir="t"/>
            </a:scene3d>
          </p:spPr>
        </p:pic>
      </p:grpSp>
      <p:cxnSp>
        <p:nvCxnSpPr>
          <p:cNvPr id="23" name="直線コネクタ 22">
            <a:extLst>
              <a:ext uri="{FF2B5EF4-FFF2-40B4-BE49-F238E27FC236}">
                <a16:creationId xmlns:a16="http://schemas.microsoft.com/office/drawing/2014/main" id="{1EE7DA90-807E-8298-01DA-DE0762ECDDC6}"/>
              </a:ext>
            </a:extLst>
          </p:cNvPr>
          <p:cNvCxnSpPr>
            <a:cxnSpLocks/>
            <a:stCxn id="22" idx="1"/>
            <a:endCxn id="27" idx="3"/>
          </p:cNvCxnSpPr>
          <p:nvPr/>
        </p:nvCxnSpPr>
        <p:spPr>
          <a:xfrm flipH="1" flipV="1">
            <a:off x="1050532" y="1513181"/>
            <a:ext cx="255658" cy="111135"/>
          </a:xfrm>
          <a:prstGeom prst="line">
            <a:avLst/>
          </a:prstGeom>
          <a:ln w="9525"/>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9643CB46-F9D2-D78A-CA12-8502E6FF11B2}"/>
              </a:ext>
            </a:extLst>
          </p:cNvPr>
          <p:cNvCxnSpPr>
            <a:cxnSpLocks/>
            <a:stCxn id="21" idx="1"/>
            <a:endCxn id="28" idx="3"/>
          </p:cNvCxnSpPr>
          <p:nvPr/>
        </p:nvCxnSpPr>
        <p:spPr>
          <a:xfrm flipH="1" flipV="1">
            <a:off x="1050532" y="2072013"/>
            <a:ext cx="275503" cy="124793"/>
          </a:xfrm>
          <a:prstGeom prst="line">
            <a:avLst/>
          </a:prstGeom>
          <a:ln w="9525"/>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53ADF4A3-D046-EA97-BE75-F19CCDCFCB50}"/>
              </a:ext>
            </a:extLst>
          </p:cNvPr>
          <p:cNvCxnSpPr>
            <a:cxnSpLocks/>
            <a:stCxn id="19" idx="1"/>
            <a:endCxn id="29" idx="3"/>
          </p:cNvCxnSpPr>
          <p:nvPr/>
        </p:nvCxnSpPr>
        <p:spPr>
          <a:xfrm flipH="1" flipV="1">
            <a:off x="1050531" y="2661954"/>
            <a:ext cx="255659" cy="106830"/>
          </a:xfrm>
          <a:prstGeom prst="line">
            <a:avLst/>
          </a:prstGeom>
          <a:ln w="9525"/>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27A9350A-D44D-130B-257A-A997E553A927}"/>
              </a:ext>
            </a:extLst>
          </p:cNvPr>
          <p:cNvCxnSpPr>
            <a:cxnSpLocks/>
            <a:stCxn id="18" idx="1"/>
            <a:endCxn id="30" idx="3"/>
          </p:cNvCxnSpPr>
          <p:nvPr/>
        </p:nvCxnSpPr>
        <p:spPr>
          <a:xfrm flipH="1" flipV="1">
            <a:off x="1050532" y="3226355"/>
            <a:ext cx="288014" cy="110180"/>
          </a:xfrm>
          <a:prstGeom prst="line">
            <a:avLst/>
          </a:prstGeom>
          <a:ln w="9525"/>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AEB668BA-5BB2-8E31-C9D5-626E0FAE70FD}"/>
              </a:ext>
            </a:extLst>
          </p:cNvPr>
          <p:cNvSpPr txBox="1"/>
          <p:nvPr/>
        </p:nvSpPr>
        <p:spPr>
          <a:xfrm>
            <a:off x="111937" y="1405459"/>
            <a:ext cx="938595" cy="215444"/>
          </a:xfrm>
          <a:prstGeom prst="rect">
            <a:avLst/>
          </a:prstGeom>
          <a:noFill/>
          <a:ln>
            <a:solidFill>
              <a:schemeClr val="tx1"/>
            </a:solidFill>
          </a:ln>
        </p:spPr>
        <p:txBody>
          <a:bodyPr wrap="square" rtlCol="0">
            <a:spAutoFit/>
          </a:bodyPr>
          <a:lstStyle/>
          <a:p>
            <a:pPr algn="ctr"/>
            <a:r>
              <a:rPr kumimoji="1" lang="ja-JP" altLang="en-US" sz="800" dirty="0"/>
              <a:t>建築物</a:t>
            </a:r>
          </a:p>
        </p:txBody>
      </p:sp>
      <p:sp>
        <p:nvSpPr>
          <p:cNvPr id="28" name="テキスト ボックス 27">
            <a:extLst>
              <a:ext uri="{FF2B5EF4-FFF2-40B4-BE49-F238E27FC236}">
                <a16:creationId xmlns:a16="http://schemas.microsoft.com/office/drawing/2014/main" id="{CB872169-B06C-CEC1-58CE-B1F30E1C4F8A}"/>
              </a:ext>
            </a:extLst>
          </p:cNvPr>
          <p:cNvSpPr txBox="1"/>
          <p:nvPr/>
        </p:nvSpPr>
        <p:spPr>
          <a:xfrm>
            <a:off x="111937" y="1964291"/>
            <a:ext cx="938595" cy="215444"/>
          </a:xfrm>
          <a:prstGeom prst="rect">
            <a:avLst/>
          </a:prstGeom>
          <a:noFill/>
          <a:ln>
            <a:solidFill>
              <a:schemeClr val="tx1"/>
            </a:solidFill>
          </a:ln>
        </p:spPr>
        <p:txBody>
          <a:bodyPr wrap="square" rtlCol="0">
            <a:spAutoFit/>
          </a:bodyPr>
          <a:lstStyle/>
          <a:p>
            <a:pPr algn="ctr"/>
            <a:r>
              <a:rPr kumimoji="1" lang="ja-JP" altLang="en-US" sz="800" dirty="0"/>
              <a:t>土地利用モデル</a:t>
            </a:r>
          </a:p>
        </p:txBody>
      </p:sp>
      <p:sp>
        <p:nvSpPr>
          <p:cNvPr id="29" name="テキスト ボックス 28">
            <a:extLst>
              <a:ext uri="{FF2B5EF4-FFF2-40B4-BE49-F238E27FC236}">
                <a16:creationId xmlns:a16="http://schemas.microsoft.com/office/drawing/2014/main" id="{13A53E61-F15A-39C8-C234-CAA2507CCF16}"/>
              </a:ext>
            </a:extLst>
          </p:cNvPr>
          <p:cNvSpPr txBox="1"/>
          <p:nvPr/>
        </p:nvSpPr>
        <p:spPr>
          <a:xfrm>
            <a:off x="111936" y="2554232"/>
            <a:ext cx="938595" cy="215444"/>
          </a:xfrm>
          <a:prstGeom prst="rect">
            <a:avLst/>
          </a:prstGeom>
          <a:noFill/>
          <a:ln>
            <a:solidFill>
              <a:schemeClr val="tx1"/>
            </a:solidFill>
          </a:ln>
        </p:spPr>
        <p:txBody>
          <a:bodyPr wrap="square" rtlCol="0">
            <a:spAutoFit/>
          </a:bodyPr>
          <a:lstStyle/>
          <a:p>
            <a:pPr algn="ctr"/>
            <a:r>
              <a:rPr kumimoji="1" lang="ja-JP" altLang="en-US" sz="800" dirty="0"/>
              <a:t>歩道・分離帯</a:t>
            </a:r>
          </a:p>
        </p:txBody>
      </p:sp>
      <p:sp>
        <p:nvSpPr>
          <p:cNvPr id="30" name="テキスト ボックス 29">
            <a:extLst>
              <a:ext uri="{FF2B5EF4-FFF2-40B4-BE49-F238E27FC236}">
                <a16:creationId xmlns:a16="http://schemas.microsoft.com/office/drawing/2014/main" id="{1BEA05C8-B6B2-9366-8335-96C1C85498A8}"/>
              </a:ext>
            </a:extLst>
          </p:cNvPr>
          <p:cNvSpPr txBox="1"/>
          <p:nvPr/>
        </p:nvSpPr>
        <p:spPr>
          <a:xfrm>
            <a:off x="111937" y="3118633"/>
            <a:ext cx="938595" cy="215444"/>
          </a:xfrm>
          <a:prstGeom prst="rect">
            <a:avLst/>
          </a:prstGeom>
          <a:noFill/>
          <a:ln>
            <a:solidFill>
              <a:schemeClr val="tx1"/>
            </a:solidFill>
          </a:ln>
        </p:spPr>
        <p:txBody>
          <a:bodyPr wrap="square" rtlCol="0">
            <a:spAutoFit/>
          </a:bodyPr>
          <a:lstStyle/>
          <a:p>
            <a:pPr algn="ctr"/>
            <a:r>
              <a:rPr kumimoji="1" lang="ja-JP" altLang="en-US" sz="800" dirty="0"/>
              <a:t>樹冠高モデル</a:t>
            </a:r>
          </a:p>
        </p:txBody>
      </p:sp>
    </p:spTree>
    <p:extLst>
      <p:ext uri="{BB962C8B-B14F-4D97-AF65-F5344CB8AC3E}">
        <p14:creationId xmlns:p14="http://schemas.microsoft.com/office/powerpoint/2010/main" val="2773447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ja-JP" altLang="en-US" dirty="0">
                <a:solidFill>
                  <a:schemeClr val="bg1">
                    <a:lumMod val="95000"/>
                  </a:schemeClr>
                </a:solidFill>
              </a:rPr>
              <a:t>背景と現状の課題</a:t>
            </a:r>
            <a:endParaRPr lang="en-US" altLang="ja-JP" dirty="0">
              <a:solidFill>
                <a:schemeClr val="bg1">
                  <a:lumMod val="95000"/>
                </a:schemeClr>
              </a:solidFill>
            </a:endParaRPr>
          </a:p>
          <a:p>
            <a:pPr marL="457200" indent="-457200">
              <a:buFont typeface="+mj-lt"/>
              <a:buAutoNum type="arabicPeriod"/>
            </a:pPr>
            <a:r>
              <a:rPr lang="ja-JP" altLang="en-US" dirty="0"/>
              <a:t>地理空間情報の簡単な基礎知識と考え方</a:t>
            </a:r>
            <a:endParaRPr lang="en-US" altLang="ja-JP" dirty="0"/>
          </a:p>
          <a:p>
            <a:pPr marL="457200" indent="-457200">
              <a:buFont typeface="+mj-lt"/>
              <a:buAutoNum type="arabicPeriod"/>
            </a:pPr>
            <a:r>
              <a:rPr lang="ja-JP" altLang="en-US" dirty="0">
                <a:solidFill>
                  <a:schemeClr val="bg1">
                    <a:lumMod val="95000"/>
                  </a:schemeClr>
                </a:solidFill>
              </a:rPr>
              <a:t>オープンな地理空間情報の紹介</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樹木自動配置手法の説明</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本手法の結果と課題</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1179591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BE30F5-68DB-20C8-25C2-16C1C00C742C}"/>
              </a:ext>
            </a:extLst>
          </p:cNvPr>
          <p:cNvSpPr>
            <a:spLocks noGrp="1"/>
          </p:cNvSpPr>
          <p:nvPr>
            <p:ph type="title"/>
          </p:nvPr>
        </p:nvSpPr>
        <p:spPr/>
        <p:txBody>
          <a:bodyPr/>
          <a:lstStyle/>
          <a:p>
            <a:r>
              <a:rPr kumimoji="1" lang="ja-JP" altLang="en-US" dirty="0"/>
              <a:t>地理空間情報とは？</a:t>
            </a:r>
          </a:p>
        </p:txBody>
      </p:sp>
      <p:sp>
        <p:nvSpPr>
          <p:cNvPr id="3" name="コンテンツ プレースホルダー 2">
            <a:extLst>
              <a:ext uri="{FF2B5EF4-FFF2-40B4-BE49-F238E27FC236}">
                <a16:creationId xmlns:a16="http://schemas.microsoft.com/office/drawing/2014/main" id="{CF3EAD00-BCA0-50A6-E587-3A2923121139}"/>
              </a:ext>
            </a:extLst>
          </p:cNvPr>
          <p:cNvSpPr>
            <a:spLocks noGrp="1"/>
          </p:cNvSpPr>
          <p:nvPr>
            <p:ph idx="1"/>
          </p:nvPr>
        </p:nvSpPr>
        <p:spPr/>
        <p:txBody>
          <a:bodyPr/>
          <a:lstStyle/>
          <a:p>
            <a:r>
              <a:rPr kumimoji="1" lang="ja-JP" altLang="en-US" dirty="0"/>
              <a:t>国土地理院</a:t>
            </a:r>
            <a:r>
              <a:rPr lang="en-US" altLang="ja-JP" baseline="30000" dirty="0"/>
              <a:t>[1]</a:t>
            </a:r>
            <a:r>
              <a:rPr kumimoji="1" lang="ja-JP" altLang="en-US" dirty="0"/>
              <a:t>より引用</a:t>
            </a:r>
            <a:endParaRPr kumimoji="1" lang="en-US" altLang="ja-JP" dirty="0"/>
          </a:p>
          <a:p>
            <a:pPr lvl="1"/>
            <a:r>
              <a:rPr lang="en-US" altLang="ja-JP" dirty="0"/>
              <a:t>“</a:t>
            </a:r>
            <a:r>
              <a:rPr lang="ja-JP" altLang="en-US" dirty="0"/>
              <a:t>地理空間情報とは、空間上の特定の地点又は区域の位置を示す情報（位置情報）とそれに関連付けられた様々な事象に関する情報、もしくは位置情報のみからなる情報をいう。</a:t>
            </a:r>
            <a:r>
              <a:rPr lang="en-US" altLang="ja-JP" dirty="0"/>
              <a:t>”</a:t>
            </a:r>
          </a:p>
        </p:txBody>
      </p:sp>
      <p:sp>
        <p:nvSpPr>
          <p:cNvPr id="4" name="テキスト ボックス 3">
            <a:extLst>
              <a:ext uri="{FF2B5EF4-FFF2-40B4-BE49-F238E27FC236}">
                <a16:creationId xmlns:a16="http://schemas.microsoft.com/office/drawing/2014/main" id="{EF77937C-C37E-19B0-CC02-9D0851393DC8}"/>
              </a:ext>
            </a:extLst>
          </p:cNvPr>
          <p:cNvSpPr txBox="1"/>
          <p:nvPr/>
        </p:nvSpPr>
        <p:spPr>
          <a:xfrm>
            <a:off x="2341908" y="2796493"/>
            <a:ext cx="4460184" cy="584775"/>
          </a:xfrm>
          <a:prstGeom prst="rect">
            <a:avLst/>
          </a:prstGeom>
          <a:noFill/>
          <a:ln>
            <a:solidFill>
              <a:schemeClr val="tx1"/>
            </a:solidFill>
          </a:ln>
        </p:spPr>
        <p:txBody>
          <a:bodyPr wrap="square" rtlCol="0">
            <a:spAutoFit/>
          </a:bodyPr>
          <a:lstStyle/>
          <a:p>
            <a:r>
              <a:rPr kumimoji="1" lang="ja-JP" altLang="en-US" sz="1600" dirty="0"/>
              <a:t>端的に言うと、</a:t>
            </a:r>
            <a:br>
              <a:rPr kumimoji="1" lang="en-US" altLang="ja-JP" sz="1600" dirty="0"/>
            </a:br>
            <a:r>
              <a:rPr kumimoji="1" lang="ja-JP" altLang="en-US" sz="1600" b="1" u="sng" dirty="0"/>
              <a:t>位置情報 </a:t>
            </a:r>
            <a:r>
              <a:rPr kumimoji="1" lang="en-US" altLang="ja-JP" sz="1600" dirty="0"/>
              <a:t>or </a:t>
            </a:r>
            <a:r>
              <a:rPr kumimoji="1" lang="ja-JP" altLang="en-US" sz="1600" b="1" u="sng" dirty="0"/>
              <a:t>位置情報と属性情報を持つデータ</a:t>
            </a:r>
            <a:endParaRPr kumimoji="1" lang="en-US" altLang="ja-JP" sz="1600" b="1" u="sng" dirty="0"/>
          </a:p>
        </p:txBody>
      </p:sp>
      <p:sp>
        <p:nvSpPr>
          <p:cNvPr id="5" name="テキスト ボックス 4">
            <a:extLst>
              <a:ext uri="{FF2B5EF4-FFF2-40B4-BE49-F238E27FC236}">
                <a16:creationId xmlns:a16="http://schemas.microsoft.com/office/drawing/2014/main" id="{CCC5AC17-2FE6-301E-EDEB-384DD7A61864}"/>
              </a:ext>
            </a:extLst>
          </p:cNvPr>
          <p:cNvSpPr txBox="1"/>
          <p:nvPr/>
        </p:nvSpPr>
        <p:spPr>
          <a:xfrm>
            <a:off x="6631387" y="4699890"/>
            <a:ext cx="2512613" cy="215444"/>
          </a:xfrm>
          <a:prstGeom prst="rect">
            <a:avLst/>
          </a:prstGeom>
          <a:noFill/>
        </p:spPr>
        <p:txBody>
          <a:bodyPr wrap="square" rtlCol="0">
            <a:spAutoFit/>
          </a:bodyPr>
          <a:lstStyle/>
          <a:p>
            <a:r>
              <a:rPr kumimoji="1" lang="en-US" altLang="ja-JP" sz="800" dirty="0"/>
              <a:t>[1]: https://www.gsi.go.jp/GIS/whatisgis.html</a:t>
            </a:r>
          </a:p>
        </p:txBody>
      </p:sp>
    </p:spTree>
    <p:extLst>
      <p:ext uri="{BB962C8B-B14F-4D97-AF65-F5344CB8AC3E}">
        <p14:creationId xmlns:p14="http://schemas.microsoft.com/office/powerpoint/2010/main" val="229330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72FE55-636B-6642-A7FE-BFB2F6088E4E}"/>
              </a:ext>
            </a:extLst>
          </p:cNvPr>
          <p:cNvSpPr>
            <a:spLocks noGrp="1"/>
          </p:cNvSpPr>
          <p:nvPr>
            <p:ph type="title"/>
          </p:nvPr>
        </p:nvSpPr>
        <p:spPr/>
        <p:txBody>
          <a:bodyPr/>
          <a:lstStyle/>
          <a:p>
            <a:r>
              <a:rPr kumimoji="1" lang="ja-JP" altLang="en-US" dirty="0"/>
              <a:t>地理空間情報とは？</a:t>
            </a:r>
          </a:p>
        </p:txBody>
      </p:sp>
      <p:sp>
        <p:nvSpPr>
          <p:cNvPr id="3" name="コンテンツ プレースホルダー 2">
            <a:extLst>
              <a:ext uri="{FF2B5EF4-FFF2-40B4-BE49-F238E27FC236}">
                <a16:creationId xmlns:a16="http://schemas.microsoft.com/office/drawing/2014/main" id="{22A81CBD-5DEC-A8D3-3A7A-8B176FE38CA8}"/>
              </a:ext>
            </a:extLst>
          </p:cNvPr>
          <p:cNvSpPr>
            <a:spLocks noGrp="1"/>
          </p:cNvSpPr>
          <p:nvPr>
            <p:ph idx="1"/>
          </p:nvPr>
        </p:nvSpPr>
        <p:spPr>
          <a:xfrm>
            <a:off x="457200" y="785374"/>
            <a:ext cx="8229600" cy="4022238"/>
          </a:xfrm>
        </p:spPr>
        <p:txBody>
          <a:bodyPr/>
          <a:lstStyle/>
          <a:p>
            <a:r>
              <a:rPr lang="ja-JP" altLang="en-US" dirty="0"/>
              <a:t>身近な地理空間情報</a:t>
            </a:r>
            <a:endParaRPr lang="en-US" altLang="ja-JP" dirty="0"/>
          </a:p>
          <a:p>
            <a:pPr lvl="1"/>
            <a:r>
              <a:rPr lang="ja-JP" altLang="en-US" dirty="0"/>
              <a:t>スマートフォンの位置情報</a:t>
            </a:r>
            <a:endParaRPr lang="en-US" altLang="ja-JP" dirty="0"/>
          </a:p>
          <a:p>
            <a:pPr lvl="2"/>
            <a:r>
              <a:rPr lang="en-US" altLang="ja-JP" dirty="0"/>
              <a:t>GPS</a:t>
            </a:r>
            <a:r>
              <a:rPr lang="ja-JP" altLang="en-US" dirty="0"/>
              <a:t>機能をオンにすると</a:t>
            </a:r>
            <a:br>
              <a:rPr lang="en-US" altLang="ja-JP" dirty="0"/>
            </a:br>
            <a:r>
              <a:rPr lang="ja-JP" altLang="en-US" dirty="0"/>
              <a:t>地図上に現在地が表示される</a:t>
            </a:r>
            <a:endParaRPr lang="en-US" altLang="ja-JP" dirty="0"/>
          </a:p>
        </p:txBody>
      </p:sp>
      <p:pic>
        <p:nvPicPr>
          <p:cNvPr id="8" name="図 7" descr="マップ&#10;&#10;自動的に生成された説明">
            <a:extLst>
              <a:ext uri="{FF2B5EF4-FFF2-40B4-BE49-F238E27FC236}">
                <a16:creationId xmlns:a16="http://schemas.microsoft.com/office/drawing/2014/main" id="{BB167634-FB59-088D-6615-B828ED5645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82963" y="1071923"/>
            <a:ext cx="4731280" cy="3345758"/>
          </a:xfrm>
          <a:prstGeom prst="rect">
            <a:avLst/>
          </a:prstGeom>
        </p:spPr>
      </p:pic>
      <p:sp>
        <p:nvSpPr>
          <p:cNvPr id="6" name="涙形 5">
            <a:extLst>
              <a:ext uri="{FF2B5EF4-FFF2-40B4-BE49-F238E27FC236}">
                <a16:creationId xmlns:a16="http://schemas.microsoft.com/office/drawing/2014/main" id="{FF7B2E11-9B9F-471A-BCF2-3C992942CD49}"/>
              </a:ext>
            </a:extLst>
          </p:cNvPr>
          <p:cNvSpPr/>
          <p:nvPr/>
        </p:nvSpPr>
        <p:spPr>
          <a:xfrm rot="8048696">
            <a:off x="6269713" y="2773447"/>
            <a:ext cx="396765" cy="358167"/>
          </a:xfrm>
          <a:prstGeom prst="teardrop">
            <a:avLst>
              <a:gd name="adj" fmla="val 125000"/>
            </a:avLst>
          </a:prstGeom>
          <a:solidFill>
            <a:srgbClr val="FF535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7648085-8082-610B-B8AB-CBE73AC5D135}"/>
              </a:ext>
            </a:extLst>
          </p:cNvPr>
          <p:cNvSpPr txBox="1"/>
          <p:nvPr/>
        </p:nvSpPr>
        <p:spPr>
          <a:xfrm>
            <a:off x="5075728" y="4427485"/>
            <a:ext cx="2784733" cy="369332"/>
          </a:xfrm>
          <a:prstGeom prst="rect">
            <a:avLst/>
          </a:prstGeom>
          <a:noFill/>
        </p:spPr>
        <p:txBody>
          <a:bodyPr wrap="square" rtlCol="0">
            <a:spAutoFit/>
          </a:bodyPr>
          <a:lstStyle/>
          <a:p>
            <a:pPr algn="ctr"/>
            <a:r>
              <a:rPr kumimoji="1" lang="en-US" altLang="ja-JP" sz="900" dirty="0"/>
              <a:t>CEDEC+KYUSHU2024</a:t>
            </a:r>
            <a:r>
              <a:rPr kumimoji="1" lang="ja-JP" altLang="en-US" sz="900" dirty="0"/>
              <a:t>の会場にピンを置いた例（出典：地理院地図を使用）</a:t>
            </a:r>
            <a:endParaRPr kumimoji="1" lang="en-US" altLang="ja-JP" sz="900" dirty="0"/>
          </a:p>
        </p:txBody>
      </p:sp>
    </p:spTree>
    <p:extLst>
      <p:ext uri="{BB962C8B-B14F-4D97-AF65-F5344CB8AC3E}">
        <p14:creationId xmlns:p14="http://schemas.microsoft.com/office/powerpoint/2010/main" val="60918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マップ&#10;&#10;自動的に生成された説明">
            <a:extLst>
              <a:ext uri="{FF2B5EF4-FFF2-40B4-BE49-F238E27FC236}">
                <a16:creationId xmlns:a16="http://schemas.microsoft.com/office/drawing/2014/main" id="{B3399A09-CA55-16DD-AFE2-7F140BE8847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82963" y="1071923"/>
            <a:ext cx="4731280" cy="3345758"/>
          </a:xfrm>
          <a:prstGeom prst="rect">
            <a:avLst/>
          </a:prstGeom>
        </p:spPr>
      </p:pic>
      <p:sp>
        <p:nvSpPr>
          <p:cNvPr id="10" name="テキスト ボックス 9">
            <a:extLst>
              <a:ext uri="{FF2B5EF4-FFF2-40B4-BE49-F238E27FC236}">
                <a16:creationId xmlns:a16="http://schemas.microsoft.com/office/drawing/2014/main" id="{3F68ABA4-9E28-5CB4-7CA5-C67C486CF53A}"/>
              </a:ext>
            </a:extLst>
          </p:cNvPr>
          <p:cNvSpPr txBox="1"/>
          <p:nvPr/>
        </p:nvSpPr>
        <p:spPr>
          <a:xfrm>
            <a:off x="5075728" y="4427485"/>
            <a:ext cx="2784733" cy="369332"/>
          </a:xfrm>
          <a:prstGeom prst="rect">
            <a:avLst/>
          </a:prstGeom>
          <a:noFill/>
        </p:spPr>
        <p:txBody>
          <a:bodyPr wrap="square" rtlCol="0">
            <a:spAutoFit/>
          </a:bodyPr>
          <a:lstStyle/>
          <a:p>
            <a:pPr algn="ctr"/>
            <a:r>
              <a:rPr kumimoji="1" lang="en-US" altLang="ja-JP" sz="900" dirty="0"/>
              <a:t>CEDEC+KYUSHU2024</a:t>
            </a:r>
            <a:r>
              <a:rPr kumimoji="1" lang="ja-JP" altLang="en-US" sz="900" dirty="0"/>
              <a:t>の会場にピンを置いた例（出典：地理院地図を使用）</a:t>
            </a:r>
            <a:endParaRPr kumimoji="1" lang="en-US" altLang="ja-JP" sz="900" dirty="0"/>
          </a:p>
        </p:txBody>
      </p:sp>
      <p:sp>
        <p:nvSpPr>
          <p:cNvPr id="2" name="タイトル 1">
            <a:extLst>
              <a:ext uri="{FF2B5EF4-FFF2-40B4-BE49-F238E27FC236}">
                <a16:creationId xmlns:a16="http://schemas.microsoft.com/office/drawing/2014/main" id="{B572FE55-636B-6642-A7FE-BFB2F6088E4E}"/>
              </a:ext>
            </a:extLst>
          </p:cNvPr>
          <p:cNvSpPr>
            <a:spLocks noGrp="1"/>
          </p:cNvSpPr>
          <p:nvPr>
            <p:ph type="title"/>
          </p:nvPr>
        </p:nvSpPr>
        <p:spPr/>
        <p:txBody>
          <a:bodyPr/>
          <a:lstStyle/>
          <a:p>
            <a:r>
              <a:rPr kumimoji="1" lang="ja-JP" altLang="en-US" dirty="0"/>
              <a:t>地理空間情報とは？</a:t>
            </a:r>
          </a:p>
        </p:txBody>
      </p:sp>
      <p:sp>
        <p:nvSpPr>
          <p:cNvPr id="3" name="コンテンツ プレースホルダー 2">
            <a:extLst>
              <a:ext uri="{FF2B5EF4-FFF2-40B4-BE49-F238E27FC236}">
                <a16:creationId xmlns:a16="http://schemas.microsoft.com/office/drawing/2014/main" id="{22A81CBD-5DEC-A8D3-3A7A-8B176FE38CA8}"/>
              </a:ext>
            </a:extLst>
          </p:cNvPr>
          <p:cNvSpPr>
            <a:spLocks noGrp="1"/>
          </p:cNvSpPr>
          <p:nvPr>
            <p:ph idx="1"/>
          </p:nvPr>
        </p:nvSpPr>
        <p:spPr>
          <a:xfrm>
            <a:off x="457200" y="785374"/>
            <a:ext cx="8229600" cy="4022238"/>
          </a:xfrm>
        </p:spPr>
        <p:txBody>
          <a:bodyPr/>
          <a:lstStyle/>
          <a:p>
            <a:r>
              <a:rPr lang="ja-JP" altLang="en-US" dirty="0"/>
              <a:t>身近な地理空間情報</a:t>
            </a:r>
            <a:endParaRPr lang="en-US" altLang="ja-JP" dirty="0"/>
          </a:p>
          <a:p>
            <a:pPr lvl="1"/>
            <a:r>
              <a:rPr lang="ja-JP" altLang="en-US" dirty="0"/>
              <a:t>スマートフォンの位置情報</a:t>
            </a:r>
            <a:endParaRPr lang="en-US" altLang="ja-JP" dirty="0"/>
          </a:p>
          <a:p>
            <a:pPr lvl="2"/>
            <a:r>
              <a:rPr lang="en-US" altLang="ja-JP" dirty="0"/>
              <a:t>GPS</a:t>
            </a:r>
            <a:r>
              <a:rPr lang="ja-JP" altLang="en-US" dirty="0"/>
              <a:t>機能をオンにすると</a:t>
            </a:r>
            <a:br>
              <a:rPr lang="en-US" altLang="ja-JP" dirty="0"/>
            </a:br>
            <a:r>
              <a:rPr lang="ja-JP" altLang="en-US" dirty="0"/>
              <a:t>地図上に現在地が表示される</a:t>
            </a:r>
            <a:endParaRPr lang="en-US" altLang="ja-JP" dirty="0"/>
          </a:p>
        </p:txBody>
      </p:sp>
      <p:pic>
        <p:nvPicPr>
          <p:cNvPr id="8" name="図 7" descr="マップ&#10;&#10;自動的に生成された説明">
            <a:extLst>
              <a:ext uri="{FF2B5EF4-FFF2-40B4-BE49-F238E27FC236}">
                <a16:creationId xmlns:a16="http://schemas.microsoft.com/office/drawing/2014/main" id="{BB167634-FB59-088D-6615-B828ED5645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82963" y="1071923"/>
            <a:ext cx="4731280" cy="3345758"/>
          </a:xfrm>
          <a:prstGeom prst="rect">
            <a:avLst/>
          </a:prstGeom>
        </p:spPr>
      </p:pic>
      <p:sp>
        <p:nvSpPr>
          <p:cNvPr id="6" name="涙形 5">
            <a:extLst>
              <a:ext uri="{FF2B5EF4-FFF2-40B4-BE49-F238E27FC236}">
                <a16:creationId xmlns:a16="http://schemas.microsoft.com/office/drawing/2014/main" id="{FF7B2E11-9B9F-471A-BCF2-3C992942CD49}"/>
              </a:ext>
            </a:extLst>
          </p:cNvPr>
          <p:cNvSpPr/>
          <p:nvPr/>
        </p:nvSpPr>
        <p:spPr>
          <a:xfrm rot="8048696">
            <a:off x="6269713" y="2773447"/>
            <a:ext cx="396765" cy="358167"/>
          </a:xfrm>
          <a:prstGeom prst="teardrop">
            <a:avLst>
              <a:gd name="adj" fmla="val 125000"/>
            </a:avLst>
          </a:prstGeom>
          <a:solidFill>
            <a:srgbClr val="FF535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aphicFrame>
        <p:nvGraphicFramePr>
          <p:cNvPr id="7" name="表 6">
            <a:extLst>
              <a:ext uri="{FF2B5EF4-FFF2-40B4-BE49-F238E27FC236}">
                <a16:creationId xmlns:a16="http://schemas.microsoft.com/office/drawing/2014/main" id="{8D939DCC-4265-2BB2-4D4C-91E62ADD0437}"/>
              </a:ext>
            </a:extLst>
          </p:cNvPr>
          <p:cNvGraphicFramePr>
            <a:graphicFrameLocks noGrp="1"/>
          </p:cNvGraphicFramePr>
          <p:nvPr/>
        </p:nvGraphicFramePr>
        <p:xfrm>
          <a:off x="5231381" y="903632"/>
          <a:ext cx="3681045" cy="777240"/>
        </p:xfrm>
        <a:graphic>
          <a:graphicData uri="http://schemas.openxmlformats.org/drawingml/2006/table">
            <a:tbl>
              <a:tblPr firstRow="1" bandRow="1">
                <a:tableStyleId>{8EC20E35-A176-4012-BC5E-935CFFF8708E}</a:tableStyleId>
              </a:tblPr>
              <a:tblGrid>
                <a:gridCol w="1227015">
                  <a:extLst>
                    <a:ext uri="{9D8B030D-6E8A-4147-A177-3AD203B41FA5}">
                      <a16:colId xmlns:a16="http://schemas.microsoft.com/office/drawing/2014/main" val="3257551731"/>
                    </a:ext>
                  </a:extLst>
                </a:gridCol>
                <a:gridCol w="1227015">
                  <a:extLst>
                    <a:ext uri="{9D8B030D-6E8A-4147-A177-3AD203B41FA5}">
                      <a16:colId xmlns:a16="http://schemas.microsoft.com/office/drawing/2014/main" val="172578084"/>
                    </a:ext>
                  </a:extLst>
                </a:gridCol>
                <a:gridCol w="1227015">
                  <a:extLst>
                    <a:ext uri="{9D8B030D-6E8A-4147-A177-3AD203B41FA5}">
                      <a16:colId xmlns:a16="http://schemas.microsoft.com/office/drawing/2014/main" val="1543438266"/>
                    </a:ext>
                  </a:extLst>
                </a:gridCol>
              </a:tblGrid>
              <a:tr h="126236">
                <a:tc gridSpan="2">
                  <a:txBody>
                    <a:bodyPr/>
                    <a:lstStyle/>
                    <a:p>
                      <a:pPr algn="ctr"/>
                      <a:r>
                        <a:rPr kumimoji="1" lang="ja-JP" altLang="en-US" sz="1100" dirty="0">
                          <a:solidFill>
                            <a:schemeClr val="tx1"/>
                          </a:solidFill>
                        </a:rPr>
                        <a:t>位置情報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kumimoji="1" lang="ja-JP" alt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属性情報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9307419"/>
                  </a:ext>
                </a:extLst>
              </a:tr>
              <a:tr h="126236">
                <a:tc>
                  <a:txBody>
                    <a:bodyPr/>
                    <a:lstStyle/>
                    <a:p>
                      <a:pPr algn="ctr"/>
                      <a:r>
                        <a:rPr kumimoji="1" lang="ja-JP" altLang="en-US" sz="1100" dirty="0">
                          <a:solidFill>
                            <a:schemeClr val="tx1"/>
                          </a:solidFill>
                        </a:rPr>
                        <a:t>緯度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経度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日付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44570592"/>
                  </a:ext>
                </a:extLst>
              </a:tr>
              <a:tr h="181933">
                <a:tc>
                  <a:txBody>
                    <a:bodyPr/>
                    <a:lstStyle/>
                    <a:p>
                      <a:pPr algn="r"/>
                      <a:r>
                        <a:rPr kumimoji="1" lang="en-US" altLang="ja-JP" sz="1100" b="0" i="0" kern="1200" dirty="0">
                          <a:solidFill>
                            <a:schemeClr val="dk1"/>
                          </a:solidFill>
                          <a:effectLst/>
                          <a:latin typeface="+mn-lt"/>
                          <a:ea typeface="+mn-ea"/>
                          <a:cs typeface="+mn-cs"/>
                        </a:rPr>
                        <a:t>33.66999394</a:t>
                      </a:r>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a:t>130.4451688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100" i="0" dirty="0"/>
                        <a:t>2024/11/23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0450440"/>
                  </a:ext>
                </a:extLst>
              </a:tr>
            </a:tbl>
          </a:graphicData>
        </a:graphic>
      </p:graphicFrame>
      <p:cxnSp>
        <p:nvCxnSpPr>
          <p:cNvPr id="11" name="直線矢印コネクタ 10">
            <a:extLst>
              <a:ext uri="{FF2B5EF4-FFF2-40B4-BE49-F238E27FC236}">
                <a16:creationId xmlns:a16="http://schemas.microsoft.com/office/drawing/2014/main" id="{368B6427-26E3-393B-5038-998BF7A76762}"/>
              </a:ext>
            </a:extLst>
          </p:cNvPr>
          <p:cNvCxnSpPr>
            <a:cxnSpLocks/>
            <a:stCxn id="7" idx="2"/>
            <a:endCxn id="6" idx="4"/>
          </p:cNvCxnSpPr>
          <p:nvPr/>
        </p:nvCxnSpPr>
        <p:spPr>
          <a:xfrm flipH="1">
            <a:off x="6606264" y="1680872"/>
            <a:ext cx="465639" cy="112930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3872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72FE55-636B-6642-A7FE-BFB2F6088E4E}"/>
              </a:ext>
            </a:extLst>
          </p:cNvPr>
          <p:cNvSpPr>
            <a:spLocks noGrp="1"/>
          </p:cNvSpPr>
          <p:nvPr>
            <p:ph type="title"/>
          </p:nvPr>
        </p:nvSpPr>
        <p:spPr/>
        <p:txBody>
          <a:bodyPr/>
          <a:lstStyle/>
          <a:p>
            <a:r>
              <a:rPr kumimoji="1" lang="ja-JP" altLang="en-US" dirty="0"/>
              <a:t>どのように地理空間情報を使う？</a:t>
            </a:r>
          </a:p>
        </p:txBody>
      </p:sp>
      <p:sp>
        <p:nvSpPr>
          <p:cNvPr id="3" name="コンテンツ プレースホルダー 2">
            <a:extLst>
              <a:ext uri="{FF2B5EF4-FFF2-40B4-BE49-F238E27FC236}">
                <a16:creationId xmlns:a16="http://schemas.microsoft.com/office/drawing/2014/main" id="{D691189F-610C-CECD-E27C-D24F2C4310BA}"/>
              </a:ext>
            </a:extLst>
          </p:cNvPr>
          <p:cNvSpPr>
            <a:spLocks noGrp="1"/>
          </p:cNvSpPr>
          <p:nvPr>
            <p:ph idx="1"/>
          </p:nvPr>
        </p:nvSpPr>
        <p:spPr>
          <a:xfrm>
            <a:off x="457200" y="785374"/>
            <a:ext cx="8229600" cy="4022238"/>
          </a:xfrm>
        </p:spPr>
        <p:txBody>
          <a:bodyPr/>
          <a:lstStyle/>
          <a:p>
            <a:r>
              <a:rPr kumimoji="1" lang="ja-JP" altLang="en-US" dirty="0"/>
              <a:t>地理情報システム（</a:t>
            </a:r>
            <a:r>
              <a:rPr kumimoji="1" lang="en-US" altLang="ja-JP" dirty="0"/>
              <a:t>GIS: Geographic Information System</a:t>
            </a:r>
            <a:r>
              <a:rPr kumimoji="1" lang="ja-JP" altLang="en-US" dirty="0"/>
              <a:t>）</a:t>
            </a:r>
            <a:endParaRPr kumimoji="1" lang="en-US" altLang="ja-JP" dirty="0"/>
          </a:p>
          <a:p>
            <a:pPr lvl="1"/>
            <a:r>
              <a:rPr kumimoji="1" lang="ja-JP" altLang="en-US" dirty="0"/>
              <a:t>地理空間情報を可視化・分析・作成などを</a:t>
            </a:r>
            <a:br>
              <a:rPr kumimoji="1" lang="en-US" altLang="ja-JP" dirty="0"/>
            </a:br>
            <a:r>
              <a:rPr kumimoji="1" lang="ja-JP" altLang="en-US" dirty="0"/>
              <a:t>コンピュータ上で行うシステム</a:t>
            </a:r>
            <a:endParaRPr kumimoji="1" lang="en-US" altLang="ja-JP" dirty="0"/>
          </a:p>
          <a:p>
            <a:pPr lvl="2"/>
            <a:r>
              <a:rPr lang="ja-JP" altLang="en-US" dirty="0"/>
              <a:t>例：</a:t>
            </a:r>
            <a:r>
              <a:rPr lang="en-US" altLang="ja-JP" dirty="0"/>
              <a:t>Google Map</a:t>
            </a:r>
            <a:r>
              <a:rPr lang="ja-JP" altLang="en-US" dirty="0"/>
              <a:t>は</a:t>
            </a:r>
            <a:r>
              <a:rPr lang="en-US" altLang="ja-JP" dirty="0"/>
              <a:t>GIS</a:t>
            </a:r>
            <a:r>
              <a:rPr lang="ja-JP" altLang="en-US" dirty="0"/>
              <a:t>（より正確に言うと</a:t>
            </a:r>
            <a:r>
              <a:rPr lang="en-US" altLang="ja-JP" dirty="0" err="1"/>
              <a:t>WebGIS</a:t>
            </a:r>
            <a:r>
              <a:rPr lang="ja-JP" altLang="en-US" dirty="0"/>
              <a:t>）</a:t>
            </a:r>
            <a:endParaRPr lang="en-US" altLang="ja-JP" dirty="0"/>
          </a:p>
          <a:p>
            <a:pPr lvl="1"/>
            <a:r>
              <a:rPr kumimoji="1" lang="ja-JP" altLang="en-US" dirty="0"/>
              <a:t>代表的なソフトウェア</a:t>
            </a:r>
            <a:endParaRPr kumimoji="1" lang="en-US" altLang="ja-JP" dirty="0"/>
          </a:p>
          <a:p>
            <a:pPr lvl="2"/>
            <a:r>
              <a:rPr lang="en-US" altLang="ja-JP" dirty="0"/>
              <a:t>QGIS</a:t>
            </a:r>
          </a:p>
          <a:p>
            <a:pPr lvl="2"/>
            <a:r>
              <a:rPr kumimoji="1" lang="en-US" altLang="ja-JP" dirty="0"/>
              <a:t>ArcGIS</a:t>
            </a:r>
          </a:p>
          <a:p>
            <a:pPr lvl="2"/>
            <a:r>
              <a:rPr kumimoji="1" lang="en-US" altLang="ja-JP" dirty="0"/>
              <a:t>MANDARA</a:t>
            </a:r>
          </a:p>
          <a:p>
            <a:pPr lvl="2"/>
            <a:r>
              <a:rPr lang="en-US" altLang="ja-JP" dirty="0"/>
              <a:t>e</a:t>
            </a:r>
            <a:r>
              <a:rPr kumimoji="1" lang="en-US" altLang="ja-JP" dirty="0"/>
              <a:t>tc...</a:t>
            </a:r>
            <a:endParaRPr kumimoji="1" lang="ja-JP" altLang="en-US" dirty="0"/>
          </a:p>
        </p:txBody>
      </p:sp>
    </p:spTree>
    <p:extLst>
      <p:ext uri="{BB962C8B-B14F-4D97-AF65-F5344CB8AC3E}">
        <p14:creationId xmlns:p14="http://schemas.microsoft.com/office/powerpoint/2010/main" val="169834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72FE55-636B-6642-A7FE-BFB2F6088E4E}"/>
              </a:ext>
            </a:extLst>
          </p:cNvPr>
          <p:cNvSpPr>
            <a:spLocks noGrp="1"/>
          </p:cNvSpPr>
          <p:nvPr>
            <p:ph type="title"/>
          </p:nvPr>
        </p:nvSpPr>
        <p:spPr/>
        <p:txBody>
          <a:bodyPr/>
          <a:lstStyle/>
          <a:p>
            <a:r>
              <a:rPr kumimoji="1" lang="en-US" altLang="ja-JP" dirty="0"/>
              <a:t>QGIS</a:t>
            </a:r>
            <a:endParaRPr kumimoji="1" lang="ja-JP" altLang="en-US" dirty="0"/>
          </a:p>
        </p:txBody>
      </p:sp>
      <p:sp>
        <p:nvSpPr>
          <p:cNvPr id="3" name="コンテンツ プレースホルダー 2">
            <a:extLst>
              <a:ext uri="{FF2B5EF4-FFF2-40B4-BE49-F238E27FC236}">
                <a16:creationId xmlns:a16="http://schemas.microsoft.com/office/drawing/2014/main" id="{D691189F-610C-CECD-E27C-D24F2C4310BA}"/>
              </a:ext>
            </a:extLst>
          </p:cNvPr>
          <p:cNvSpPr>
            <a:spLocks noGrp="1"/>
          </p:cNvSpPr>
          <p:nvPr>
            <p:ph idx="1"/>
          </p:nvPr>
        </p:nvSpPr>
        <p:spPr>
          <a:xfrm>
            <a:off x="457200" y="785374"/>
            <a:ext cx="8229600" cy="4022238"/>
          </a:xfrm>
        </p:spPr>
        <p:txBody>
          <a:bodyPr/>
          <a:lstStyle/>
          <a:p>
            <a:r>
              <a:rPr kumimoji="1" lang="ja-JP" altLang="en-US" dirty="0"/>
              <a:t>オープンソース</a:t>
            </a:r>
            <a:r>
              <a:rPr kumimoji="1" lang="en-US" altLang="ja-JP" dirty="0"/>
              <a:t>GIS</a:t>
            </a:r>
            <a:r>
              <a:rPr kumimoji="1" lang="ja-JP" altLang="en-US" dirty="0"/>
              <a:t>ソフトウェア</a:t>
            </a:r>
            <a:endParaRPr kumimoji="1" lang="en-US" altLang="ja-JP" dirty="0"/>
          </a:p>
          <a:p>
            <a:pPr lvl="1"/>
            <a:r>
              <a:rPr lang="ja-JP" altLang="en-US" dirty="0"/>
              <a:t>フリーで多機能</a:t>
            </a:r>
            <a:endParaRPr lang="en-US" altLang="ja-JP" dirty="0"/>
          </a:p>
          <a:p>
            <a:pPr lvl="2"/>
            <a:r>
              <a:rPr kumimoji="1" lang="ja-JP" altLang="en-US" dirty="0"/>
              <a:t>プラグインで機能の拡張も可能</a:t>
            </a:r>
            <a:endParaRPr kumimoji="1" lang="en-US" altLang="ja-JP" dirty="0"/>
          </a:p>
          <a:p>
            <a:pPr lvl="1"/>
            <a:r>
              <a:rPr lang="ja-JP" altLang="en-US" dirty="0"/>
              <a:t>空間参照系（後述）の変換も容易</a:t>
            </a:r>
            <a:endParaRPr lang="en-US" altLang="ja-JP" dirty="0"/>
          </a:p>
          <a:p>
            <a:pPr lvl="2"/>
            <a:r>
              <a:rPr kumimoji="1" lang="ja-JP" altLang="en-US" dirty="0"/>
              <a:t>緯度経度</a:t>
            </a:r>
            <a:r>
              <a:rPr kumimoji="1" lang="en-US" altLang="ja-JP" dirty="0"/>
              <a:t>&lt;-&gt;</a:t>
            </a:r>
            <a:r>
              <a:rPr kumimoji="1" lang="ja-JP" altLang="en-US" dirty="0"/>
              <a:t>平面直角座標</a:t>
            </a:r>
            <a:endParaRPr lang="en-US" altLang="ja-JP" dirty="0"/>
          </a:p>
          <a:p>
            <a:pPr lvl="1"/>
            <a:r>
              <a:rPr lang="ja-JP" altLang="en-US" dirty="0"/>
              <a:t>行政機関</a:t>
            </a:r>
            <a:r>
              <a:rPr lang="en-US" altLang="ja-JP" baseline="30000" dirty="0"/>
              <a:t>[1]</a:t>
            </a:r>
            <a:r>
              <a:rPr lang="ja-JP" altLang="en-US" dirty="0"/>
              <a:t>や</a:t>
            </a:r>
            <a:r>
              <a:rPr kumimoji="1" lang="ja-JP" altLang="en-US" dirty="0"/>
              <a:t>民間</a:t>
            </a:r>
            <a:r>
              <a:rPr kumimoji="1" lang="en-US" altLang="ja-JP" baseline="30000" dirty="0"/>
              <a:t>[2]</a:t>
            </a:r>
            <a:r>
              <a:rPr kumimoji="1" lang="ja-JP" altLang="en-US" dirty="0"/>
              <a:t>でも活用例が多い</a:t>
            </a:r>
            <a:endParaRPr kumimoji="1" lang="en-US" altLang="ja-JP" dirty="0"/>
          </a:p>
        </p:txBody>
      </p:sp>
      <p:pic>
        <p:nvPicPr>
          <p:cNvPr id="4" name="グラフィックス 3">
            <a:extLst>
              <a:ext uri="{FF2B5EF4-FFF2-40B4-BE49-F238E27FC236}">
                <a16:creationId xmlns:a16="http://schemas.microsoft.com/office/drawing/2014/main" id="{66DC7510-CDDE-9EE9-3C70-DA0315C6DF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9398" y="551209"/>
            <a:ext cx="3479555" cy="1665182"/>
          </a:xfrm>
          <a:prstGeom prst="rect">
            <a:avLst/>
          </a:prstGeom>
        </p:spPr>
      </p:pic>
      <p:pic>
        <p:nvPicPr>
          <p:cNvPr id="11" name="図 10">
            <a:extLst>
              <a:ext uri="{FF2B5EF4-FFF2-40B4-BE49-F238E27FC236}">
                <a16:creationId xmlns:a16="http://schemas.microsoft.com/office/drawing/2014/main" id="{8658F4EA-B1BD-CCB1-690C-458AA070945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346"/>
          <a:stretch/>
        </p:blipFill>
        <p:spPr>
          <a:xfrm>
            <a:off x="5064980" y="2318786"/>
            <a:ext cx="3953973" cy="2141735"/>
          </a:xfrm>
          <a:prstGeom prst="rect">
            <a:avLst/>
          </a:prstGeom>
        </p:spPr>
      </p:pic>
      <p:sp>
        <p:nvSpPr>
          <p:cNvPr id="5" name="テキスト ボックス 4">
            <a:extLst>
              <a:ext uri="{FF2B5EF4-FFF2-40B4-BE49-F238E27FC236}">
                <a16:creationId xmlns:a16="http://schemas.microsoft.com/office/drawing/2014/main" id="{3D53DCA3-9BE5-A787-7151-5FD733B78E56}"/>
              </a:ext>
            </a:extLst>
          </p:cNvPr>
          <p:cNvSpPr txBox="1"/>
          <p:nvPr/>
        </p:nvSpPr>
        <p:spPr>
          <a:xfrm>
            <a:off x="6175990" y="4577604"/>
            <a:ext cx="2968010" cy="338554"/>
          </a:xfrm>
          <a:prstGeom prst="rect">
            <a:avLst/>
          </a:prstGeom>
          <a:noFill/>
        </p:spPr>
        <p:txBody>
          <a:bodyPr wrap="square" rtlCol="0">
            <a:spAutoFit/>
          </a:bodyPr>
          <a:lstStyle/>
          <a:p>
            <a:r>
              <a:rPr kumimoji="1" lang="en-US" altLang="ja-JP" sz="800" dirty="0"/>
              <a:t>[1]: https://www.mlit.go.jp/plateau/learning/tpc05-1/</a:t>
            </a:r>
          </a:p>
          <a:p>
            <a:r>
              <a:rPr kumimoji="1" lang="en-US" altLang="ja-JP" sz="800" dirty="0"/>
              <a:t>[2]: https://qgis.mierune.co.jp/</a:t>
            </a:r>
          </a:p>
        </p:txBody>
      </p:sp>
    </p:spTree>
    <p:extLst>
      <p:ext uri="{BB962C8B-B14F-4D97-AF65-F5344CB8AC3E}">
        <p14:creationId xmlns:p14="http://schemas.microsoft.com/office/powerpoint/2010/main" val="3474433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a:extLst>
              <a:ext uri="{FF2B5EF4-FFF2-40B4-BE49-F238E27FC236}">
                <a16:creationId xmlns:a16="http://schemas.microsoft.com/office/drawing/2014/main" id="{0B1CF771-2ABE-B156-99CD-1921CEE31614}"/>
              </a:ext>
            </a:extLst>
          </p:cNvPr>
          <p:cNvGraphicFramePr>
            <a:graphicFrameLocks noGrp="1"/>
          </p:cNvGraphicFramePr>
          <p:nvPr>
            <p:extLst>
              <p:ext uri="{D42A27DB-BD31-4B8C-83A1-F6EECF244321}">
                <p14:modId xmlns:p14="http://schemas.microsoft.com/office/powerpoint/2010/main" val="128228627"/>
              </p:ext>
            </p:extLst>
          </p:nvPr>
        </p:nvGraphicFramePr>
        <p:xfrm>
          <a:off x="1279770" y="3255332"/>
          <a:ext cx="6584460" cy="1447800"/>
        </p:xfrm>
        <a:graphic>
          <a:graphicData uri="http://schemas.openxmlformats.org/drawingml/2006/table">
            <a:tbl>
              <a:tblPr firstRow="1" bandRow="1">
                <a:tableStyleId>{8EC20E35-A176-4012-BC5E-935CFFF8708E}</a:tableStyleId>
              </a:tblPr>
              <a:tblGrid>
                <a:gridCol w="2194820">
                  <a:extLst>
                    <a:ext uri="{9D8B030D-6E8A-4147-A177-3AD203B41FA5}">
                      <a16:colId xmlns:a16="http://schemas.microsoft.com/office/drawing/2014/main" val="3257551731"/>
                    </a:ext>
                  </a:extLst>
                </a:gridCol>
                <a:gridCol w="2194820">
                  <a:extLst>
                    <a:ext uri="{9D8B030D-6E8A-4147-A177-3AD203B41FA5}">
                      <a16:colId xmlns:a16="http://schemas.microsoft.com/office/drawing/2014/main" val="172578084"/>
                    </a:ext>
                  </a:extLst>
                </a:gridCol>
                <a:gridCol w="2194820">
                  <a:extLst>
                    <a:ext uri="{9D8B030D-6E8A-4147-A177-3AD203B41FA5}">
                      <a16:colId xmlns:a16="http://schemas.microsoft.com/office/drawing/2014/main" val="1543438266"/>
                    </a:ext>
                  </a:extLst>
                </a:gridCol>
              </a:tblGrid>
              <a:tr h="217501">
                <a:tc>
                  <a:txBody>
                    <a:bodyPr/>
                    <a:lstStyle/>
                    <a:p>
                      <a:pPr algn="ctr"/>
                      <a:r>
                        <a:rPr kumimoji="1" lang="ja-JP" altLang="en-US" sz="1100" dirty="0">
                          <a:solidFill>
                            <a:schemeClr val="tx1"/>
                          </a:solidFill>
                        </a:rPr>
                        <a:t>データ表現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説明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9307419"/>
                  </a:ext>
                </a:extLst>
              </a:tr>
              <a:tr h="358237">
                <a:tc>
                  <a:txBody>
                    <a:bodyPr/>
                    <a:lstStyle/>
                    <a:p>
                      <a:r>
                        <a:rPr kumimoji="1" lang="ja-JP" altLang="en-US" sz="1100" dirty="0"/>
                        <a:t>ベクタ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kumimoji="1" lang="ja-JP" altLang="en-US" sz="1100" dirty="0"/>
                        <a:t>点・線・面で表現</a:t>
                      </a:r>
                      <a:endParaRPr kumimoji="1" lang="en-US" altLang="ja-JP" sz="1100" dirty="0"/>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a:t>データの粒度は座標値に依存</a:t>
                      </a:r>
                      <a:endParaRPr kumimoji="1" lang="en-US" altLang="ja-JP" sz="1100" dirty="0"/>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a:t>地物ごとで属性情報を持つ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kumimoji="1" lang="ja-JP" altLang="en-US" sz="1100" dirty="0"/>
                        <a:t>建築物</a:t>
                      </a:r>
                      <a:endParaRPr kumimoji="1" lang="en-US" altLang="ja-JP" sz="1100" dirty="0"/>
                    </a:p>
                    <a:p>
                      <a:pPr marL="171450" indent="-171450">
                        <a:buFont typeface="Arial" panose="020B0604020202020204" pitchFamily="34" charset="0"/>
                        <a:buChar char="•"/>
                      </a:pPr>
                      <a:r>
                        <a:rPr kumimoji="1" lang="ja-JP" altLang="en-US" sz="1100" dirty="0"/>
                        <a:t>道路</a:t>
                      </a:r>
                      <a:endParaRPr kumimoji="1" lang="en-US" altLang="ja-JP" sz="1100" dirty="0"/>
                    </a:p>
                    <a:p>
                      <a:pPr marL="171450" indent="-171450">
                        <a:buFont typeface="Arial" panose="020B0604020202020204" pitchFamily="34" charset="0"/>
                        <a:buChar char="•"/>
                      </a:pPr>
                      <a:r>
                        <a:rPr kumimoji="1" lang="ja-JP" altLang="en-US" sz="1100" dirty="0"/>
                        <a:t>歩道</a:t>
                      </a:r>
                      <a:endParaRPr kumimoji="1" lang="en-US" altLang="ja-JP"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4570592"/>
                  </a:ext>
                </a:extLst>
              </a:tr>
              <a:tr h="389768">
                <a:tc>
                  <a:txBody>
                    <a:bodyPr/>
                    <a:lstStyle/>
                    <a:p>
                      <a:r>
                        <a:rPr kumimoji="1" lang="ja-JP" altLang="en-US" sz="1100" dirty="0"/>
                        <a:t>ラスタ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kumimoji="1" lang="ja-JP" altLang="en-US" sz="1100" dirty="0"/>
                        <a:t>ピクセルで表現</a:t>
                      </a:r>
                      <a:endParaRPr kumimoji="1" lang="en-US" altLang="ja-JP" sz="1100" dirty="0"/>
                    </a:p>
                    <a:p>
                      <a:pPr marL="171450" indent="-171450">
                        <a:buFont typeface="Arial" panose="020B0604020202020204" pitchFamily="34" charset="0"/>
                        <a:buChar char="•"/>
                      </a:pPr>
                      <a:r>
                        <a:rPr kumimoji="1" lang="ja-JP" altLang="en-US" sz="1100" dirty="0"/>
                        <a:t>データの粒度は解像度に依存</a:t>
                      </a:r>
                      <a:endParaRPr kumimoji="1" lang="en-US" altLang="ja-JP" sz="1100" dirty="0"/>
                    </a:p>
                    <a:p>
                      <a:pPr marL="171450" indent="-171450">
                        <a:buFont typeface="Arial" panose="020B0604020202020204" pitchFamily="34" charset="0"/>
                        <a:buChar char="•"/>
                      </a:pPr>
                      <a:r>
                        <a:rPr kumimoji="1" lang="ja-JP" altLang="en-US" sz="1100" dirty="0"/>
                        <a:t>連続した値を持つ地物が多い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kumimoji="1" lang="ja-JP" altLang="en-US" sz="1100" dirty="0"/>
                        <a:t>航空写真</a:t>
                      </a:r>
                      <a:endParaRPr kumimoji="1" lang="en-US" altLang="ja-JP" sz="1100" dirty="0"/>
                    </a:p>
                    <a:p>
                      <a:pPr marL="171450" indent="-171450">
                        <a:buFont typeface="Arial" panose="020B0604020202020204" pitchFamily="34" charset="0"/>
                        <a:buChar char="•"/>
                      </a:pPr>
                      <a:r>
                        <a:rPr kumimoji="1" lang="ja-JP" altLang="en-US" sz="1100" dirty="0"/>
                        <a:t>樹冠高データ</a:t>
                      </a:r>
                      <a:endParaRPr kumimoji="1" lang="en-US" altLang="ja-JP" sz="1100" dirty="0"/>
                    </a:p>
                    <a:p>
                      <a:pPr marL="171450" indent="-171450">
                        <a:buFont typeface="Arial" panose="020B0604020202020204" pitchFamily="34" charset="0"/>
                        <a:buChar char="•"/>
                      </a:pPr>
                      <a:r>
                        <a:rPr kumimoji="1" lang="ja-JP" altLang="en-US" sz="1100" dirty="0"/>
                        <a:t>数値標高モデル（</a:t>
                      </a:r>
                      <a:r>
                        <a:rPr kumimoji="1" lang="en-US" altLang="ja-JP" sz="1100" dirty="0"/>
                        <a:t>DEM</a:t>
                      </a:r>
                      <a:r>
                        <a:rPr kumimoji="1" lang="ja-JP" altLang="en-US" sz="11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0450440"/>
                  </a:ext>
                </a:extLst>
              </a:tr>
            </a:tbl>
          </a:graphicData>
        </a:graphic>
      </p:graphicFrame>
      <p:sp>
        <p:nvSpPr>
          <p:cNvPr id="2" name="タイトル 1">
            <a:extLst>
              <a:ext uri="{FF2B5EF4-FFF2-40B4-BE49-F238E27FC236}">
                <a16:creationId xmlns:a16="http://schemas.microsoft.com/office/drawing/2014/main" id="{F7A2792C-FDBE-8793-B322-7284519A8783}"/>
              </a:ext>
            </a:extLst>
          </p:cNvPr>
          <p:cNvSpPr>
            <a:spLocks noGrp="1"/>
          </p:cNvSpPr>
          <p:nvPr>
            <p:ph type="title"/>
          </p:nvPr>
        </p:nvSpPr>
        <p:spPr/>
        <p:txBody>
          <a:bodyPr/>
          <a:lstStyle/>
          <a:p>
            <a:r>
              <a:rPr kumimoji="1" lang="en-US" altLang="ja-JP" dirty="0"/>
              <a:t>QGIS</a:t>
            </a:r>
            <a:r>
              <a:rPr kumimoji="1" lang="ja-JP" altLang="en-US" dirty="0"/>
              <a:t>で地理空間情報を可視化</a:t>
            </a:r>
          </a:p>
        </p:txBody>
      </p:sp>
      <p:pic>
        <p:nvPicPr>
          <p:cNvPr id="28" name="図 27">
            <a:extLst>
              <a:ext uri="{FF2B5EF4-FFF2-40B4-BE49-F238E27FC236}">
                <a16:creationId xmlns:a16="http://schemas.microsoft.com/office/drawing/2014/main" id="{F26E81D6-B2EF-6E27-7BC7-095846E38E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5733" y="832006"/>
            <a:ext cx="4008359" cy="2171194"/>
          </a:xfrm>
          <a:prstGeom prst="rect">
            <a:avLst/>
          </a:prstGeom>
        </p:spPr>
      </p:pic>
      <p:pic>
        <p:nvPicPr>
          <p:cNvPr id="30" name="図 29">
            <a:extLst>
              <a:ext uri="{FF2B5EF4-FFF2-40B4-BE49-F238E27FC236}">
                <a16:creationId xmlns:a16="http://schemas.microsoft.com/office/drawing/2014/main" id="{995D30FA-2625-1009-9328-6EBE19A8495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29908" y="832006"/>
            <a:ext cx="4008359" cy="2171194"/>
          </a:xfrm>
          <a:prstGeom prst="rect">
            <a:avLst/>
          </a:prstGeom>
        </p:spPr>
      </p:pic>
      <p:sp>
        <p:nvSpPr>
          <p:cNvPr id="31" name="テキスト ボックス 30">
            <a:extLst>
              <a:ext uri="{FF2B5EF4-FFF2-40B4-BE49-F238E27FC236}">
                <a16:creationId xmlns:a16="http://schemas.microsoft.com/office/drawing/2014/main" id="{102017F3-BA27-DD83-2522-89DFB10C71DB}"/>
              </a:ext>
            </a:extLst>
          </p:cNvPr>
          <p:cNvSpPr txBox="1"/>
          <p:nvPr/>
        </p:nvSpPr>
        <p:spPr>
          <a:xfrm>
            <a:off x="917545" y="3003200"/>
            <a:ext cx="2784733" cy="230832"/>
          </a:xfrm>
          <a:prstGeom prst="rect">
            <a:avLst/>
          </a:prstGeom>
          <a:noFill/>
        </p:spPr>
        <p:txBody>
          <a:bodyPr wrap="square" rtlCol="0">
            <a:spAutoFit/>
          </a:bodyPr>
          <a:lstStyle/>
          <a:p>
            <a:pPr algn="ctr"/>
            <a:r>
              <a:rPr kumimoji="1" lang="ja-JP" altLang="en-US" sz="900" dirty="0"/>
              <a:t>ベクタ（建築物）</a:t>
            </a:r>
            <a:endParaRPr kumimoji="1" lang="en-US" altLang="ja-JP" sz="900" dirty="0"/>
          </a:p>
        </p:txBody>
      </p:sp>
      <p:sp>
        <p:nvSpPr>
          <p:cNvPr id="32" name="テキスト ボックス 31">
            <a:extLst>
              <a:ext uri="{FF2B5EF4-FFF2-40B4-BE49-F238E27FC236}">
                <a16:creationId xmlns:a16="http://schemas.microsoft.com/office/drawing/2014/main" id="{D247F560-87B5-0395-C237-160E6CB99F7D}"/>
              </a:ext>
            </a:extLst>
          </p:cNvPr>
          <p:cNvSpPr txBox="1"/>
          <p:nvPr/>
        </p:nvSpPr>
        <p:spPr>
          <a:xfrm>
            <a:off x="5441720" y="3003200"/>
            <a:ext cx="2784733" cy="230832"/>
          </a:xfrm>
          <a:prstGeom prst="rect">
            <a:avLst/>
          </a:prstGeom>
          <a:noFill/>
        </p:spPr>
        <p:txBody>
          <a:bodyPr wrap="square" rtlCol="0">
            <a:spAutoFit/>
          </a:bodyPr>
          <a:lstStyle/>
          <a:p>
            <a:pPr algn="ctr"/>
            <a:r>
              <a:rPr kumimoji="1" lang="ja-JP" altLang="en-US" sz="900" dirty="0"/>
              <a:t>ラスタ（樹冠高モデル）</a:t>
            </a:r>
            <a:endParaRPr kumimoji="1" lang="en-US" altLang="ja-JP" sz="900" dirty="0"/>
          </a:p>
        </p:txBody>
      </p:sp>
    </p:spTree>
    <p:extLst>
      <p:ext uri="{BB962C8B-B14F-4D97-AF65-F5344CB8AC3E}">
        <p14:creationId xmlns:p14="http://schemas.microsoft.com/office/powerpoint/2010/main" val="101048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84FF4E-71B2-506D-80DF-6FBD0E943EA8}"/>
              </a:ext>
            </a:extLst>
          </p:cNvPr>
          <p:cNvSpPr>
            <a:spLocks noGrp="1"/>
          </p:cNvSpPr>
          <p:nvPr>
            <p:ph type="title"/>
          </p:nvPr>
        </p:nvSpPr>
        <p:spPr/>
        <p:txBody>
          <a:bodyPr/>
          <a:lstStyle/>
          <a:p>
            <a:r>
              <a:rPr lang="ja-JP" altLang="en-US" dirty="0"/>
              <a:t>はじめに</a:t>
            </a:r>
            <a:endParaRPr kumimoji="1" lang="ja-JP" altLang="en-US" dirty="0"/>
          </a:p>
        </p:txBody>
      </p:sp>
      <p:sp>
        <p:nvSpPr>
          <p:cNvPr id="3" name="コンテンツ プレースホルダー 2">
            <a:extLst>
              <a:ext uri="{FF2B5EF4-FFF2-40B4-BE49-F238E27FC236}">
                <a16:creationId xmlns:a16="http://schemas.microsoft.com/office/drawing/2014/main" id="{C0BB57F1-72C8-9ADD-DF6D-5AC98FAEB10B}"/>
              </a:ext>
            </a:extLst>
          </p:cNvPr>
          <p:cNvSpPr>
            <a:spLocks noGrp="1"/>
          </p:cNvSpPr>
          <p:nvPr>
            <p:ph idx="1"/>
          </p:nvPr>
        </p:nvSpPr>
        <p:spPr/>
        <p:txBody>
          <a:bodyPr/>
          <a:lstStyle/>
          <a:p>
            <a:r>
              <a:rPr kumimoji="1" lang="ja-JP" altLang="en-US" dirty="0"/>
              <a:t>大道博文</a:t>
            </a:r>
            <a:endParaRPr kumimoji="1" lang="en-US" altLang="ja-JP" dirty="0"/>
          </a:p>
          <a:p>
            <a:pPr lvl="1"/>
            <a:r>
              <a:rPr lang="ja-JP" altLang="en-US" dirty="0"/>
              <a:t>シリコンスタジオ株式会社</a:t>
            </a:r>
            <a:endParaRPr lang="en-US" altLang="ja-JP" dirty="0"/>
          </a:p>
          <a:p>
            <a:pPr lvl="2"/>
            <a:r>
              <a:rPr kumimoji="1" lang="en-US" altLang="ja-JP" dirty="0"/>
              <a:t>2021</a:t>
            </a:r>
            <a:r>
              <a:rPr kumimoji="1" lang="ja-JP" altLang="en-US" dirty="0"/>
              <a:t>年新卒入社</a:t>
            </a:r>
            <a:endParaRPr kumimoji="1" lang="en-US" altLang="ja-JP" dirty="0"/>
          </a:p>
          <a:p>
            <a:pPr lvl="2"/>
            <a:r>
              <a:rPr kumimoji="1" lang="ja-JP" altLang="en-US" dirty="0"/>
              <a:t>研究開発室所属</a:t>
            </a:r>
            <a:endParaRPr kumimoji="1" lang="en-US" altLang="ja-JP" dirty="0"/>
          </a:p>
          <a:p>
            <a:pPr lvl="2"/>
            <a:r>
              <a:rPr kumimoji="1" lang="en-US" altLang="ja-JP" dirty="0"/>
              <a:t>PLATEAU</a:t>
            </a:r>
            <a:r>
              <a:rPr kumimoji="1" lang="ja-JP" altLang="en-US" dirty="0"/>
              <a:t>などの地理空間情報を活用した</a:t>
            </a:r>
            <a:br>
              <a:rPr kumimoji="1" lang="en-US" altLang="ja-JP" dirty="0"/>
            </a:br>
            <a:r>
              <a:rPr kumimoji="1" lang="ja-JP" altLang="en-US" dirty="0"/>
              <a:t>デジタルツインの研究開発に従事</a:t>
            </a:r>
          </a:p>
        </p:txBody>
      </p:sp>
      <p:pic>
        <p:nvPicPr>
          <p:cNvPr id="15" name="図 14" descr="建物の前に並んでいる&#10;&#10;低い精度で自動的に生成された説明">
            <a:extLst>
              <a:ext uri="{FF2B5EF4-FFF2-40B4-BE49-F238E27FC236}">
                <a16:creationId xmlns:a16="http://schemas.microsoft.com/office/drawing/2014/main" id="{2673741A-DD61-8A4E-D8F5-157450F563D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90155" y="2686082"/>
            <a:ext cx="3723218" cy="2094310"/>
          </a:xfrm>
          <a:prstGeom prst="rect">
            <a:avLst/>
          </a:prstGeom>
        </p:spPr>
      </p:pic>
      <p:pic>
        <p:nvPicPr>
          <p:cNvPr id="16" name="図 15" descr="屋外, 市, 大きい, ストリート が含まれている画像&#10;&#10;自動的に生成された説明">
            <a:extLst>
              <a:ext uri="{FF2B5EF4-FFF2-40B4-BE49-F238E27FC236}">
                <a16:creationId xmlns:a16="http://schemas.microsoft.com/office/drawing/2014/main" id="{94252B3F-0050-3C5A-89D0-DD1A23D40A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90155" y="363108"/>
            <a:ext cx="3723217" cy="2094309"/>
          </a:xfrm>
          <a:prstGeom prst="rect">
            <a:avLst/>
          </a:prstGeom>
        </p:spPr>
      </p:pic>
      <p:sp>
        <p:nvSpPr>
          <p:cNvPr id="17" name="テキスト ボックス 16">
            <a:extLst>
              <a:ext uri="{FF2B5EF4-FFF2-40B4-BE49-F238E27FC236}">
                <a16:creationId xmlns:a16="http://schemas.microsoft.com/office/drawing/2014/main" id="{B63213F4-1427-B430-AAF3-BC937A96208E}"/>
              </a:ext>
            </a:extLst>
          </p:cNvPr>
          <p:cNvSpPr txBox="1"/>
          <p:nvPr/>
        </p:nvSpPr>
        <p:spPr>
          <a:xfrm>
            <a:off x="457200" y="3317738"/>
            <a:ext cx="4596962" cy="830997"/>
          </a:xfrm>
          <a:prstGeom prst="rect">
            <a:avLst/>
          </a:prstGeom>
          <a:noFill/>
          <a:ln>
            <a:solidFill>
              <a:schemeClr val="tx1"/>
            </a:solidFill>
          </a:ln>
        </p:spPr>
        <p:txBody>
          <a:bodyPr wrap="square" rtlCol="0">
            <a:spAutoFit/>
          </a:bodyPr>
          <a:lstStyle/>
          <a:p>
            <a:r>
              <a:rPr kumimoji="1" lang="ja-JP" altLang="en-US" sz="1200" dirty="0"/>
              <a:t>カンファレンス登壇歴：</a:t>
            </a:r>
            <a:endParaRPr kumimoji="1" lang="en-US" altLang="ja-JP" sz="1200" dirty="0"/>
          </a:p>
          <a:p>
            <a:r>
              <a:rPr kumimoji="1" lang="en-US" altLang="ja-JP" sz="1200" dirty="0"/>
              <a:t>Procedural PLATEAU: </a:t>
            </a:r>
            <a:r>
              <a:rPr kumimoji="1" lang="ja-JP" altLang="en-US" sz="1200" dirty="0"/>
              <a:t>プロシージャル技術と</a:t>
            </a:r>
            <a:r>
              <a:rPr kumimoji="1" lang="en-US" altLang="ja-JP" sz="1200" dirty="0"/>
              <a:t>3D</a:t>
            </a:r>
            <a:r>
              <a:rPr kumimoji="1" lang="ja-JP" altLang="en-US" sz="1200" dirty="0"/>
              <a:t>都市モデル「</a:t>
            </a:r>
            <a:r>
              <a:rPr kumimoji="1" lang="en-US" altLang="ja-JP" sz="1200" dirty="0"/>
              <a:t>Project PLATEAU</a:t>
            </a:r>
            <a:r>
              <a:rPr kumimoji="1" lang="ja-JP" altLang="en-US" sz="1200" dirty="0"/>
              <a:t>」を組み合わせたファサード自動生成と</a:t>
            </a:r>
            <a:br>
              <a:rPr kumimoji="1" lang="en-US" altLang="ja-JP" sz="1200" dirty="0"/>
            </a:br>
            <a:r>
              <a:rPr kumimoji="1" lang="ja-JP" altLang="en-US" sz="1200" dirty="0"/>
              <a:t>テクスチャ付き</a:t>
            </a:r>
            <a:r>
              <a:rPr kumimoji="1" lang="en-US" altLang="ja-JP" sz="1200" dirty="0"/>
              <a:t>3D</a:t>
            </a:r>
            <a:r>
              <a:rPr kumimoji="1" lang="ja-JP" altLang="en-US" sz="1200" dirty="0"/>
              <a:t>モデル自動生成の取り組み（</a:t>
            </a:r>
            <a:r>
              <a:rPr kumimoji="1" lang="en-US" altLang="ja-JP" sz="1200" dirty="0"/>
              <a:t>CEDEC2023</a:t>
            </a:r>
            <a:r>
              <a:rPr kumimoji="1" lang="ja-JP" altLang="en-US" sz="1200" dirty="0"/>
              <a:t>）</a:t>
            </a:r>
          </a:p>
        </p:txBody>
      </p:sp>
    </p:spTree>
    <p:extLst>
      <p:ext uri="{BB962C8B-B14F-4D97-AF65-F5344CB8AC3E}">
        <p14:creationId xmlns:p14="http://schemas.microsoft.com/office/powerpoint/2010/main" val="3373573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214EB-D748-36DE-9E76-BE6A223A18C8}"/>
              </a:ext>
            </a:extLst>
          </p:cNvPr>
          <p:cNvSpPr>
            <a:spLocks noGrp="1"/>
          </p:cNvSpPr>
          <p:nvPr>
            <p:ph type="title"/>
          </p:nvPr>
        </p:nvSpPr>
        <p:spPr/>
        <p:txBody>
          <a:bodyPr>
            <a:normAutofit/>
          </a:bodyPr>
          <a:lstStyle/>
          <a:p>
            <a:r>
              <a:rPr kumimoji="1" lang="ja-JP" altLang="en-US" dirty="0"/>
              <a:t>可視化するときに一番大切なこと</a:t>
            </a:r>
          </a:p>
        </p:txBody>
      </p:sp>
      <p:sp>
        <p:nvSpPr>
          <p:cNvPr id="3" name="コンテンツ プレースホルダー 2">
            <a:extLst>
              <a:ext uri="{FF2B5EF4-FFF2-40B4-BE49-F238E27FC236}">
                <a16:creationId xmlns:a16="http://schemas.microsoft.com/office/drawing/2014/main" id="{44F191B7-F0A9-A6AC-0056-87C3E34164D4}"/>
              </a:ext>
            </a:extLst>
          </p:cNvPr>
          <p:cNvSpPr>
            <a:spLocks noGrp="1"/>
          </p:cNvSpPr>
          <p:nvPr>
            <p:ph idx="1"/>
          </p:nvPr>
        </p:nvSpPr>
        <p:spPr>
          <a:xfrm>
            <a:off x="449249" y="785374"/>
            <a:ext cx="8229600" cy="4022238"/>
          </a:xfrm>
        </p:spPr>
        <p:txBody>
          <a:bodyPr/>
          <a:lstStyle/>
          <a:p>
            <a:r>
              <a:rPr kumimoji="1" lang="ja-JP" altLang="en-US" dirty="0"/>
              <a:t>空間参照系</a:t>
            </a:r>
            <a:endParaRPr lang="en-US" altLang="ja-JP" dirty="0"/>
          </a:p>
          <a:p>
            <a:pPr lvl="1"/>
            <a:r>
              <a:rPr lang="ja-JP" altLang="en-US" dirty="0"/>
              <a:t>測地系と座標系の</a:t>
            </a:r>
            <a:r>
              <a:rPr lang="en-US" altLang="ja-JP" dirty="0"/>
              <a:t>2</a:t>
            </a:r>
            <a:r>
              <a:rPr lang="ja-JP" altLang="en-US" dirty="0"/>
              <a:t>つから構成</a:t>
            </a:r>
            <a:endParaRPr lang="en-US" altLang="ja-JP" dirty="0"/>
          </a:p>
          <a:p>
            <a:pPr lvl="2"/>
            <a:r>
              <a:rPr kumimoji="1" lang="ja-JP" altLang="en-US" dirty="0"/>
              <a:t>測地系：</a:t>
            </a:r>
            <a:r>
              <a:rPr lang="ja-JP" altLang="en-US" dirty="0"/>
              <a:t>地球の形や</a:t>
            </a:r>
            <a:br>
              <a:rPr lang="en-US" altLang="ja-JP" dirty="0"/>
            </a:br>
            <a:r>
              <a:rPr lang="ja-JP" altLang="en-US" dirty="0"/>
              <a:t>原点・高さの基準などを定義した</a:t>
            </a:r>
            <a:br>
              <a:rPr lang="en-US" altLang="ja-JP" dirty="0"/>
            </a:br>
            <a:r>
              <a:rPr lang="ja-JP" altLang="en-US" dirty="0"/>
              <a:t>地球上で位置を測る際のルール</a:t>
            </a:r>
            <a:endParaRPr lang="en-US" altLang="ja-JP" dirty="0"/>
          </a:p>
          <a:p>
            <a:pPr lvl="2"/>
            <a:r>
              <a:rPr lang="ja-JP" altLang="en-US" dirty="0"/>
              <a:t>座標系：地球上の位置を座標で表す</a:t>
            </a:r>
            <a:br>
              <a:rPr lang="en-US" altLang="ja-JP" dirty="0"/>
            </a:br>
            <a:r>
              <a:rPr lang="ja-JP" altLang="en-US" dirty="0"/>
              <a:t>ときの原点や座標の単位などのルール</a:t>
            </a:r>
            <a:endParaRPr lang="en-US" altLang="ja-JP" dirty="0"/>
          </a:p>
        </p:txBody>
      </p:sp>
      <p:pic>
        <p:nvPicPr>
          <p:cNvPr id="5" name="図 4" descr="ダイアグラム&#10;&#10;自動的に生成された説明">
            <a:extLst>
              <a:ext uri="{FF2B5EF4-FFF2-40B4-BE49-F238E27FC236}">
                <a16:creationId xmlns:a16="http://schemas.microsoft.com/office/drawing/2014/main" id="{36F57E1C-4EA9-9049-2CD5-875D0901FC88}"/>
              </a:ext>
            </a:extLst>
          </p:cNvPr>
          <p:cNvPicPr>
            <a:picLocks noChangeAspect="1"/>
          </p:cNvPicPr>
          <p:nvPr/>
        </p:nvPicPr>
        <p:blipFill>
          <a:blip r:embed="rId3"/>
          <a:stretch>
            <a:fillRect/>
          </a:stretch>
        </p:blipFill>
        <p:spPr>
          <a:xfrm>
            <a:off x="5042246" y="636727"/>
            <a:ext cx="3991384" cy="3774984"/>
          </a:xfrm>
          <a:prstGeom prst="rect">
            <a:avLst/>
          </a:prstGeom>
        </p:spPr>
      </p:pic>
      <p:sp>
        <p:nvSpPr>
          <p:cNvPr id="6" name="テキスト ボックス 5">
            <a:extLst>
              <a:ext uri="{FF2B5EF4-FFF2-40B4-BE49-F238E27FC236}">
                <a16:creationId xmlns:a16="http://schemas.microsoft.com/office/drawing/2014/main" id="{2C568199-4DB7-C769-DFA2-A9462C0CB440}"/>
              </a:ext>
            </a:extLst>
          </p:cNvPr>
          <p:cNvSpPr txBox="1"/>
          <p:nvPr/>
        </p:nvSpPr>
        <p:spPr>
          <a:xfrm>
            <a:off x="5416246" y="4426483"/>
            <a:ext cx="3243384" cy="369332"/>
          </a:xfrm>
          <a:prstGeom prst="rect">
            <a:avLst/>
          </a:prstGeom>
          <a:noFill/>
        </p:spPr>
        <p:txBody>
          <a:bodyPr wrap="square" rtlCol="0">
            <a:spAutoFit/>
          </a:bodyPr>
          <a:lstStyle/>
          <a:p>
            <a:pPr algn="ctr"/>
            <a:r>
              <a:rPr kumimoji="1" lang="ja-JP" altLang="en-US" sz="900" dirty="0"/>
              <a:t>出典：</a:t>
            </a:r>
            <a:r>
              <a:rPr kumimoji="1" lang="en-US" altLang="ja-JP" sz="900" dirty="0">
                <a:hlinkClick r:id="rId4"/>
              </a:rPr>
              <a:t>TOPIC 3</a:t>
            </a:r>
            <a:r>
              <a:rPr kumimoji="1" lang="ja-JP" altLang="en-US" sz="900" dirty="0">
                <a:hlinkClick r:id="rId4"/>
              </a:rPr>
              <a:t>｜</a:t>
            </a:r>
            <a:r>
              <a:rPr kumimoji="1" lang="en-US" altLang="ja-JP" sz="900" dirty="0">
                <a:hlinkClick r:id="rId4"/>
              </a:rPr>
              <a:t>3D</a:t>
            </a:r>
            <a:r>
              <a:rPr kumimoji="1" lang="ja-JP" altLang="en-US" sz="900" dirty="0">
                <a:hlinkClick r:id="rId4"/>
              </a:rPr>
              <a:t>都市モデルデータの基本</a:t>
            </a:r>
            <a:r>
              <a:rPr kumimoji="1" lang="en-US" altLang="ja-JP" sz="900" dirty="0">
                <a:hlinkClick r:id="rId4"/>
              </a:rPr>
              <a:t>[4/4]</a:t>
            </a:r>
            <a:r>
              <a:rPr kumimoji="1" lang="ja-JP" altLang="en-US" sz="900" dirty="0">
                <a:hlinkClick r:id="rId4"/>
              </a:rPr>
              <a:t>｜</a:t>
            </a:r>
            <a:r>
              <a:rPr kumimoji="1" lang="en-US" altLang="ja-JP" sz="900" dirty="0" err="1">
                <a:hlinkClick r:id="rId4"/>
              </a:rPr>
              <a:t>CityGML</a:t>
            </a:r>
            <a:r>
              <a:rPr kumimoji="1" lang="ja-JP" altLang="en-US" sz="900" dirty="0">
                <a:hlinkClick r:id="rId4"/>
              </a:rPr>
              <a:t>の座標・高さとデータ変換　</a:t>
            </a:r>
            <a:r>
              <a:rPr kumimoji="1" lang="en-US" altLang="ja-JP" sz="900" dirty="0">
                <a:hlinkClick r:id="rId4"/>
              </a:rPr>
              <a:t>3.5.1 _ </a:t>
            </a:r>
            <a:r>
              <a:rPr kumimoji="1" lang="ja-JP" altLang="en-US" sz="900" dirty="0">
                <a:hlinkClick r:id="rId4"/>
              </a:rPr>
              <a:t>空間参照系</a:t>
            </a:r>
            <a:endParaRPr kumimoji="1" lang="ja-JP" altLang="en-US" sz="900" dirty="0"/>
          </a:p>
        </p:txBody>
      </p:sp>
      <p:sp>
        <p:nvSpPr>
          <p:cNvPr id="4" name="テキスト ボックス 3">
            <a:extLst>
              <a:ext uri="{FF2B5EF4-FFF2-40B4-BE49-F238E27FC236}">
                <a16:creationId xmlns:a16="http://schemas.microsoft.com/office/drawing/2014/main" id="{61EE8375-3516-E5C7-B90E-25D8B895718A}"/>
              </a:ext>
            </a:extLst>
          </p:cNvPr>
          <p:cNvSpPr txBox="1"/>
          <p:nvPr/>
        </p:nvSpPr>
        <p:spPr>
          <a:xfrm>
            <a:off x="1415013" y="3372168"/>
            <a:ext cx="2686743" cy="584775"/>
          </a:xfrm>
          <a:prstGeom prst="rect">
            <a:avLst/>
          </a:prstGeom>
          <a:noFill/>
          <a:ln>
            <a:solidFill>
              <a:schemeClr val="tx1"/>
            </a:solidFill>
          </a:ln>
        </p:spPr>
        <p:txBody>
          <a:bodyPr wrap="square" rtlCol="0">
            <a:spAutoFit/>
          </a:bodyPr>
          <a:lstStyle/>
          <a:p>
            <a:r>
              <a:rPr kumimoji="1" lang="ja-JP" altLang="en-US" sz="1600" b="1" dirty="0"/>
              <a:t>地理空間情報を扱うときは</a:t>
            </a:r>
            <a:br>
              <a:rPr kumimoji="1" lang="en-US" altLang="ja-JP" sz="1600" b="1" dirty="0"/>
            </a:br>
            <a:r>
              <a:rPr kumimoji="1" lang="ja-JP" altLang="en-US" sz="1600" b="1" u="sng" dirty="0"/>
              <a:t>空間参照系の確認が大事</a:t>
            </a:r>
          </a:p>
        </p:txBody>
      </p:sp>
    </p:spTree>
    <p:extLst>
      <p:ext uri="{BB962C8B-B14F-4D97-AF65-F5344CB8AC3E}">
        <p14:creationId xmlns:p14="http://schemas.microsoft.com/office/powerpoint/2010/main" val="1386316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6EBD3-A81E-F0FD-C7F1-939427590ED8}"/>
              </a:ext>
            </a:extLst>
          </p:cNvPr>
          <p:cNvSpPr>
            <a:spLocks noGrp="1"/>
          </p:cNvSpPr>
          <p:nvPr>
            <p:ph type="title"/>
          </p:nvPr>
        </p:nvSpPr>
        <p:spPr/>
        <p:txBody>
          <a:bodyPr/>
          <a:lstStyle/>
          <a:p>
            <a:r>
              <a:rPr kumimoji="1" lang="en-US" altLang="ja-JP" dirty="0"/>
              <a:t>QGIS</a:t>
            </a:r>
            <a:r>
              <a:rPr kumimoji="1" lang="ja-JP" altLang="en-US" dirty="0"/>
              <a:t>で空間参照系の確認</a:t>
            </a:r>
          </a:p>
        </p:txBody>
      </p:sp>
      <p:pic>
        <p:nvPicPr>
          <p:cNvPr id="9" name="コンテンツ プレースホルダー 8">
            <a:extLst>
              <a:ext uri="{FF2B5EF4-FFF2-40B4-BE49-F238E27FC236}">
                <a16:creationId xmlns:a16="http://schemas.microsoft.com/office/drawing/2014/main" id="{F885D36F-2B98-ECD7-DC8A-1DF32F8EBDAD}"/>
              </a:ext>
            </a:extLst>
          </p:cNvPr>
          <p:cNvPicPr>
            <a:picLocks noGrp="1" noChangeAspect="1"/>
          </p:cNvPicPr>
          <p:nvPr>
            <p:ph idx="1"/>
          </p:nvPr>
        </p:nvPicPr>
        <p:blipFill>
          <a:blip r:embed="rId3"/>
          <a:stretch>
            <a:fillRect/>
          </a:stretch>
        </p:blipFill>
        <p:spPr>
          <a:xfrm>
            <a:off x="4662325" y="789353"/>
            <a:ext cx="4322907" cy="3290765"/>
          </a:xfrm>
        </p:spPr>
      </p:pic>
      <p:pic>
        <p:nvPicPr>
          <p:cNvPr id="17" name="図 16">
            <a:extLst>
              <a:ext uri="{FF2B5EF4-FFF2-40B4-BE49-F238E27FC236}">
                <a16:creationId xmlns:a16="http://schemas.microsoft.com/office/drawing/2014/main" id="{C6113202-98E0-008E-D9D9-00A5A5D64E17}"/>
              </a:ext>
            </a:extLst>
          </p:cNvPr>
          <p:cNvPicPr>
            <a:picLocks noChangeAspect="1"/>
          </p:cNvPicPr>
          <p:nvPr/>
        </p:nvPicPr>
        <p:blipFill>
          <a:blip r:embed="rId4"/>
          <a:stretch>
            <a:fillRect/>
          </a:stretch>
        </p:blipFill>
        <p:spPr>
          <a:xfrm>
            <a:off x="158768" y="789354"/>
            <a:ext cx="4413232" cy="3290765"/>
          </a:xfrm>
          <a:prstGeom prst="rect">
            <a:avLst/>
          </a:prstGeom>
        </p:spPr>
      </p:pic>
      <p:sp>
        <p:nvSpPr>
          <p:cNvPr id="18" name="テキスト ボックス 17">
            <a:extLst>
              <a:ext uri="{FF2B5EF4-FFF2-40B4-BE49-F238E27FC236}">
                <a16:creationId xmlns:a16="http://schemas.microsoft.com/office/drawing/2014/main" id="{31AE8563-B9F1-1957-222D-94EAA1DF1EDD}"/>
              </a:ext>
            </a:extLst>
          </p:cNvPr>
          <p:cNvSpPr txBox="1"/>
          <p:nvPr/>
        </p:nvSpPr>
        <p:spPr>
          <a:xfrm>
            <a:off x="1666631" y="4108171"/>
            <a:ext cx="1387229" cy="230832"/>
          </a:xfrm>
          <a:prstGeom prst="rect">
            <a:avLst/>
          </a:prstGeom>
          <a:noFill/>
        </p:spPr>
        <p:txBody>
          <a:bodyPr wrap="square" rtlCol="0">
            <a:spAutoFit/>
          </a:bodyPr>
          <a:lstStyle/>
          <a:p>
            <a:pPr algn="ctr"/>
            <a:r>
              <a:rPr kumimoji="1" lang="ja-JP" altLang="en-US" sz="900" dirty="0"/>
              <a:t>建築物の空間参照系</a:t>
            </a:r>
            <a:endParaRPr kumimoji="1" lang="en-US" altLang="ja-JP" sz="900" dirty="0"/>
          </a:p>
        </p:txBody>
      </p:sp>
      <p:sp>
        <p:nvSpPr>
          <p:cNvPr id="19" name="テキスト ボックス 18">
            <a:extLst>
              <a:ext uri="{FF2B5EF4-FFF2-40B4-BE49-F238E27FC236}">
                <a16:creationId xmlns:a16="http://schemas.microsoft.com/office/drawing/2014/main" id="{9291E89A-D382-4B1A-28DB-4E5756EB43E9}"/>
              </a:ext>
            </a:extLst>
          </p:cNvPr>
          <p:cNvSpPr txBox="1"/>
          <p:nvPr/>
        </p:nvSpPr>
        <p:spPr>
          <a:xfrm>
            <a:off x="6090142" y="4108171"/>
            <a:ext cx="1653960" cy="230832"/>
          </a:xfrm>
          <a:prstGeom prst="rect">
            <a:avLst/>
          </a:prstGeom>
          <a:noFill/>
        </p:spPr>
        <p:txBody>
          <a:bodyPr wrap="square" rtlCol="0">
            <a:spAutoFit/>
          </a:bodyPr>
          <a:lstStyle/>
          <a:p>
            <a:pPr algn="ctr"/>
            <a:r>
              <a:rPr kumimoji="1" lang="ja-JP" altLang="en-US" sz="900" dirty="0"/>
              <a:t>樹冠高モデルの空間参照系</a:t>
            </a:r>
            <a:endParaRPr kumimoji="1" lang="en-US" altLang="ja-JP" sz="900" dirty="0"/>
          </a:p>
        </p:txBody>
      </p:sp>
      <p:sp>
        <p:nvSpPr>
          <p:cNvPr id="20" name="テキスト ボックス 19">
            <a:extLst>
              <a:ext uri="{FF2B5EF4-FFF2-40B4-BE49-F238E27FC236}">
                <a16:creationId xmlns:a16="http://schemas.microsoft.com/office/drawing/2014/main" id="{60DE41CD-247E-8CE2-F72E-79BD466FECBE}"/>
              </a:ext>
            </a:extLst>
          </p:cNvPr>
          <p:cNvSpPr txBox="1"/>
          <p:nvPr/>
        </p:nvSpPr>
        <p:spPr>
          <a:xfrm>
            <a:off x="6353092" y="4723467"/>
            <a:ext cx="2790908" cy="215444"/>
          </a:xfrm>
          <a:prstGeom prst="rect">
            <a:avLst/>
          </a:prstGeom>
          <a:noFill/>
        </p:spPr>
        <p:txBody>
          <a:bodyPr wrap="square" rtlCol="0">
            <a:spAutoFit/>
          </a:bodyPr>
          <a:lstStyle/>
          <a:p>
            <a:r>
              <a:rPr kumimoji="1" lang="en-US" altLang="ja-JP" sz="800" dirty="0"/>
              <a:t>※EPSG</a:t>
            </a:r>
            <a:r>
              <a:rPr kumimoji="1" lang="ja-JP" altLang="en-US" sz="800" dirty="0"/>
              <a:t>コード</a:t>
            </a:r>
            <a:r>
              <a:rPr kumimoji="1" lang="en-US" altLang="ja-JP" sz="800" dirty="0"/>
              <a:t>: </a:t>
            </a:r>
            <a:r>
              <a:rPr lang="ja-JP" altLang="en-US" sz="800" dirty="0"/>
              <a:t>特定の空間参照系を一意に識別する番号</a:t>
            </a:r>
            <a:endParaRPr kumimoji="1" lang="ja-JP" altLang="en-US" sz="800" dirty="0"/>
          </a:p>
        </p:txBody>
      </p:sp>
      <p:pic>
        <p:nvPicPr>
          <p:cNvPr id="3" name="図 2">
            <a:extLst>
              <a:ext uri="{FF2B5EF4-FFF2-40B4-BE49-F238E27FC236}">
                <a16:creationId xmlns:a16="http://schemas.microsoft.com/office/drawing/2014/main" id="{3D00520D-69F6-2B0E-77BA-E2FF1C76808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69277" y="2415267"/>
            <a:ext cx="2275926" cy="1101313"/>
          </a:xfrm>
          <a:prstGeom prst="rect">
            <a:avLst/>
          </a:prstGeom>
          <a:ln>
            <a:solidFill>
              <a:schemeClr val="tx1"/>
            </a:solidFill>
          </a:ln>
        </p:spPr>
      </p:pic>
      <p:sp>
        <p:nvSpPr>
          <p:cNvPr id="4" name="正方形/長方形 3">
            <a:extLst>
              <a:ext uri="{FF2B5EF4-FFF2-40B4-BE49-F238E27FC236}">
                <a16:creationId xmlns:a16="http://schemas.microsoft.com/office/drawing/2014/main" id="{2FFE5BBB-15C6-0DD7-D91A-FB4F1BFAD6C2}"/>
              </a:ext>
            </a:extLst>
          </p:cNvPr>
          <p:cNvSpPr/>
          <p:nvPr/>
        </p:nvSpPr>
        <p:spPr>
          <a:xfrm>
            <a:off x="922216" y="1141046"/>
            <a:ext cx="1531816" cy="797169"/>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AE93773-69E1-EA43-3064-B6DD1F0940CA}"/>
              </a:ext>
            </a:extLst>
          </p:cNvPr>
          <p:cNvSpPr/>
          <p:nvPr/>
        </p:nvSpPr>
        <p:spPr>
          <a:xfrm>
            <a:off x="5385305" y="1141045"/>
            <a:ext cx="3188171" cy="797169"/>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1" name="コンテンツ プレースホルダー 8">
            <a:extLst>
              <a:ext uri="{FF2B5EF4-FFF2-40B4-BE49-F238E27FC236}">
                <a16:creationId xmlns:a16="http://schemas.microsoft.com/office/drawing/2014/main" id="{DB804086-CCF6-E5D3-A479-EBF09A6E300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4789331" y="2415267"/>
            <a:ext cx="4259404" cy="110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295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A214EB-D748-36DE-9E76-BE6A223A18C8}"/>
              </a:ext>
            </a:extLst>
          </p:cNvPr>
          <p:cNvSpPr>
            <a:spLocks noGrp="1"/>
          </p:cNvSpPr>
          <p:nvPr>
            <p:ph type="title"/>
          </p:nvPr>
        </p:nvSpPr>
        <p:spPr/>
        <p:txBody>
          <a:bodyPr/>
          <a:lstStyle/>
          <a:p>
            <a:r>
              <a:rPr lang="ja-JP" altLang="en-US" dirty="0"/>
              <a:t>使用頻度の高い空間参照系</a:t>
            </a:r>
            <a:endParaRPr kumimoji="1" lang="ja-JP" altLang="en-US" dirty="0"/>
          </a:p>
        </p:txBody>
      </p:sp>
      <p:sp>
        <p:nvSpPr>
          <p:cNvPr id="8" name="テキスト ボックス 7">
            <a:extLst>
              <a:ext uri="{FF2B5EF4-FFF2-40B4-BE49-F238E27FC236}">
                <a16:creationId xmlns:a16="http://schemas.microsoft.com/office/drawing/2014/main" id="{E1CC0739-A696-BE23-A2C7-99C47994F4F8}"/>
              </a:ext>
            </a:extLst>
          </p:cNvPr>
          <p:cNvSpPr txBox="1"/>
          <p:nvPr/>
        </p:nvSpPr>
        <p:spPr>
          <a:xfrm>
            <a:off x="6752492" y="4596286"/>
            <a:ext cx="2391508" cy="338554"/>
          </a:xfrm>
          <a:prstGeom prst="rect">
            <a:avLst/>
          </a:prstGeom>
          <a:noFill/>
        </p:spPr>
        <p:txBody>
          <a:bodyPr wrap="square" rtlCol="0">
            <a:spAutoFit/>
          </a:bodyPr>
          <a:lstStyle/>
          <a:p>
            <a:r>
              <a:rPr kumimoji="1" lang="en-US" altLang="ja-JP" sz="800" dirty="0"/>
              <a:t>*1: </a:t>
            </a:r>
            <a:r>
              <a:rPr kumimoji="1" lang="ja-JP" altLang="en-US" sz="800" dirty="0"/>
              <a:t>特定の空間参照系を一意に識別するコード</a:t>
            </a:r>
            <a:endParaRPr kumimoji="1" lang="en-US" altLang="ja-JP" sz="800" dirty="0"/>
          </a:p>
          <a:p>
            <a:r>
              <a:rPr kumimoji="1" lang="en-US" altLang="ja-JP" sz="800" dirty="0"/>
              <a:t>*2: </a:t>
            </a:r>
            <a:r>
              <a:rPr kumimoji="1" lang="ja-JP" altLang="en-US" sz="800" dirty="0"/>
              <a:t>高さ以外は世界測地系と考えてよい</a:t>
            </a:r>
          </a:p>
        </p:txBody>
      </p:sp>
      <p:graphicFrame>
        <p:nvGraphicFramePr>
          <p:cNvPr id="4" name="表 3">
            <a:extLst>
              <a:ext uri="{FF2B5EF4-FFF2-40B4-BE49-F238E27FC236}">
                <a16:creationId xmlns:a16="http://schemas.microsoft.com/office/drawing/2014/main" id="{C2F39E80-8A2B-CA61-DCF1-FC551C3F91E8}"/>
              </a:ext>
            </a:extLst>
          </p:cNvPr>
          <p:cNvGraphicFramePr>
            <a:graphicFrameLocks noGrp="1"/>
          </p:cNvGraphicFramePr>
          <p:nvPr>
            <p:extLst>
              <p:ext uri="{D42A27DB-BD31-4B8C-83A1-F6EECF244321}">
                <p14:modId xmlns:p14="http://schemas.microsoft.com/office/powerpoint/2010/main" val="3974724446"/>
              </p:ext>
            </p:extLst>
          </p:nvPr>
        </p:nvGraphicFramePr>
        <p:xfrm>
          <a:off x="433754" y="1504950"/>
          <a:ext cx="8276492" cy="2133600"/>
        </p:xfrm>
        <a:graphic>
          <a:graphicData uri="http://schemas.openxmlformats.org/drawingml/2006/table">
            <a:tbl>
              <a:tblPr firstRow="1" bandRow="1">
                <a:tableStyleId>{8EC20E35-A176-4012-BC5E-935CFFF8708E}</a:tableStyleId>
              </a:tblPr>
              <a:tblGrid>
                <a:gridCol w="2069123">
                  <a:extLst>
                    <a:ext uri="{9D8B030D-6E8A-4147-A177-3AD203B41FA5}">
                      <a16:colId xmlns:a16="http://schemas.microsoft.com/office/drawing/2014/main" val="2155945486"/>
                    </a:ext>
                  </a:extLst>
                </a:gridCol>
                <a:gridCol w="2069123">
                  <a:extLst>
                    <a:ext uri="{9D8B030D-6E8A-4147-A177-3AD203B41FA5}">
                      <a16:colId xmlns:a16="http://schemas.microsoft.com/office/drawing/2014/main" val="3257551731"/>
                    </a:ext>
                  </a:extLst>
                </a:gridCol>
                <a:gridCol w="2069123">
                  <a:extLst>
                    <a:ext uri="{9D8B030D-6E8A-4147-A177-3AD203B41FA5}">
                      <a16:colId xmlns:a16="http://schemas.microsoft.com/office/drawing/2014/main" val="172578084"/>
                    </a:ext>
                  </a:extLst>
                </a:gridCol>
                <a:gridCol w="2069123">
                  <a:extLst>
                    <a:ext uri="{9D8B030D-6E8A-4147-A177-3AD203B41FA5}">
                      <a16:colId xmlns:a16="http://schemas.microsoft.com/office/drawing/2014/main" val="1543438266"/>
                    </a:ext>
                  </a:extLst>
                </a:gridCol>
              </a:tblGrid>
              <a:tr h="0">
                <a:tc>
                  <a:txBody>
                    <a:bodyPr/>
                    <a:lstStyle/>
                    <a:p>
                      <a:pPr algn="ctr"/>
                      <a:r>
                        <a:rPr kumimoji="1" lang="ja-JP" altLang="en-US" sz="1100" dirty="0">
                          <a:solidFill>
                            <a:schemeClr val="tx1"/>
                          </a:solidFill>
                        </a:rPr>
                        <a:t>測地系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座標系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en-US" altLang="ja-JP" sz="1100" dirty="0">
                          <a:solidFill>
                            <a:schemeClr val="tx1"/>
                          </a:solidFill>
                        </a:rPr>
                        <a:t>EPSG</a:t>
                      </a:r>
                      <a:r>
                        <a:rPr kumimoji="1" lang="ja-JP" altLang="en-US" sz="1100" dirty="0">
                          <a:solidFill>
                            <a:schemeClr val="tx1"/>
                          </a:solidFill>
                        </a:rPr>
                        <a:t>コード</a:t>
                      </a:r>
                      <a:r>
                        <a:rPr kumimoji="1" lang="en-US" altLang="ja-JP" sz="1100" baseline="30000" dirty="0">
                          <a:solidFill>
                            <a:schemeClr val="tx1"/>
                          </a:solidFill>
                        </a:rPr>
                        <a:t>*1</a:t>
                      </a:r>
                      <a:endParaRPr kumimoji="1" lang="ja-JP" altLang="en-US" sz="11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説明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9307419"/>
                  </a:ext>
                </a:extLst>
              </a:tr>
              <a:tr h="174160">
                <a:tc rowSpan="2">
                  <a:txBody>
                    <a:bodyPr/>
                    <a:lstStyle/>
                    <a:p>
                      <a:pPr algn="ctr"/>
                      <a:r>
                        <a:rPr kumimoji="1" lang="ja-JP" altLang="en-US" sz="1100" dirty="0"/>
                        <a:t>世界測地系 </a:t>
                      </a:r>
                      <a:r>
                        <a:rPr kumimoji="1" lang="en-US" altLang="ja-JP" sz="1100" dirty="0"/>
                        <a:t>WGS84</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緯度経度座標系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r">
                        <a:buFont typeface="Arial" panose="020B0604020202020204" pitchFamily="34" charset="0"/>
                        <a:buNone/>
                      </a:pPr>
                      <a:r>
                        <a:rPr kumimoji="1" lang="en-US" altLang="ja-JP" sz="1100" dirty="0"/>
                        <a:t>4326</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kumimoji="1" lang="ja-JP" altLang="en-US" sz="1100" dirty="0"/>
                        <a:t>最も標準な測地系</a:t>
                      </a:r>
                      <a:endParaRPr kumimoji="1" lang="en-US" altLang="ja-JP" sz="1100" dirty="0"/>
                    </a:p>
                    <a:p>
                      <a:pPr marL="171450" indent="-171450">
                        <a:buFont typeface="Arial" panose="020B0604020202020204" pitchFamily="34" charset="0"/>
                        <a:buChar char="•"/>
                      </a:pPr>
                      <a:r>
                        <a:rPr kumimoji="1" lang="en-US" altLang="ja-JP" sz="1100" dirty="0"/>
                        <a:t>GPS</a:t>
                      </a:r>
                      <a:r>
                        <a:rPr kumimoji="1" lang="ja-JP" altLang="en-US" sz="1100" dirty="0"/>
                        <a:t>はこの座標系</a:t>
                      </a:r>
                      <a:endParaRPr kumimoji="1" lang="en-US" altLang="ja-JP"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4570592"/>
                  </a:ext>
                </a:extLst>
              </a:tr>
              <a:tr h="325313">
                <a:tc vMerge="1">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100" dirty="0"/>
                        <a:t>Web</a:t>
                      </a:r>
                      <a:r>
                        <a:rPr kumimoji="1" lang="ja-JP" altLang="en-US" sz="1100" dirty="0"/>
                        <a:t>メルカトル座標系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r">
                        <a:buFont typeface="Arial" panose="020B0604020202020204" pitchFamily="34" charset="0"/>
                        <a:buNone/>
                      </a:pPr>
                      <a:r>
                        <a:rPr kumimoji="1" lang="en-US" altLang="ja-JP" sz="1100" dirty="0"/>
                        <a:t>3857</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kumimoji="1" lang="en-US" altLang="ja-JP" sz="1100" dirty="0"/>
                        <a:t>Google Map</a:t>
                      </a:r>
                      <a:r>
                        <a:rPr kumimoji="1" lang="ja-JP" altLang="en-US" sz="1100" dirty="0"/>
                        <a:t>で</a:t>
                      </a:r>
                      <a:br>
                        <a:rPr kumimoji="1" lang="en-US" altLang="ja-JP" sz="1100" dirty="0"/>
                      </a:br>
                      <a:r>
                        <a:rPr kumimoji="1" lang="ja-JP" altLang="en-US" sz="1100" dirty="0"/>
                        <a:t>採用されている座標系</a:t>
                      </a:r>
                      <a:endParaRPr kumimoji="1" lang="en-US" altLang="ja-JP" sz="1100" dirty="0"/>
                    </a:p>
                    <a:p>
                      <a:pPr marL="171450" indent="-171450">
                        <a:buFont typeface="Arial" panose="020B0604020202020204" pitchFamily="34" charset="0"/>
                        <a:buChar char="•"/>
                      </a:pPr>
                      <a:r>
                        <a:rPr kumimoji="1" lang="ja-JP" altLang="en-US" sz="1100" dirty="0"/>
                        <a:t>地図全体を正方形で表現</a:t>
                      </a:r>
                      <a:endParaRPr kumimoji="1" lang="en-US" altLang="ja-JP"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0442543"/>
                  </a:ext>
                </a:extLst>
              </a:tr>
              <a:tr h="126486">
                <a:tc rowSpan="2">
                  <a:txBody>
                    <a:bodyPr/>
                    <a:lstStyle/>
                    <a:p>
                      <a:pPr algn="ctr"/>
                      <a:r>
                        <a:rPr kumimoji="1" lang="ja-JP" altLang="en-US" sz="1100" dirty="0"/>
                        <a:t>日本測地系</a:t>
                      </a:r>
                      <a:r>
                        <a:rPr kumimoji="1" lang="en-US" altLang="ja-JP" sz="1100" strike="noStrike" baseline="30000" dirty="0"/>
                        <a:t>*2</a:t>
                      </a:r>
                      <a:r>
                        <a:rPr kumimoji="1" lang="ja-JP" altLang="en-US" sz="1100" strike="noStrike" baseline="30000" dirty="0"/>
                        <a:t> </a:t>
                      </a:r>
                      <a:r>
                        <a:rPr kumimoji="1" lang="ja-JP" altLang="en-US" sz="1100" dirty="0"/>
                        <a:t> </a:t>
                      </a:r>
                      <a:r>
                        <a:rPr kumimoji="1" lang="en-US" altLang="ja-JP" sz="1100" dirty="0"/>
                        <a:t>JGD2011</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緯度経度座標系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r">
                        <a:buFont typeface="Arial" panose="020B0604020202020204" pitchFamily="34" charset="0"/>
                        <a:buNone/>
                      </a:pPr>
                      <a:r>
                        <a:rPr kumimoji="1" lang="en-US" altLang="ja-JP" sz="1100" dirty="0"/>
                        <a:t>6668, </a:t>
                      </a:r>
                      <a:r>
                        <a:rPr kumimoji="1" lang="en-US" altLang="ja-JP" sz="1100" u="none" dirty="0"/>
                        <a:t>6697</a:t>
                      </a:r>
                      <a:r>
                        <a:rPr kumimoji="1" lang="ja-JP" altLang="en-US" sz="1100" u="none" dirty="0"/>
                        <a:t>（高さを含む）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kumimoji="1" lang="ja-JP" altLang="en-US" sz="1100" dirty="0"/>
                        <a:t>日本が採用している測地系</a:t>
                      </a:r>
                      <a:endParaRPr kumimoji="1" lang="en-US" altLang="ja-JP" sz="1100" dirty="0"/>
                    </a:p>
                    <a:p>
                      <a:pPr marL="171450" indent="-171450">
                        <a:buFont typeface="Arial" panose="020B0604020202020204" pitchFamily="34" charset="0"/>
                        <a:buChar char="•"/>
                      </a:pPr>
                      <a:r>
                        <a:rPr kumimoji="1" lang="en-US" altLang="ja-JP" sz="1100" dirty="0"/>
                        <a:t>PLATEAU</a:t>
                      </a:r>
                      <a:r>
                        <a:rPr kumimoji="1" lang="ja-JP" altLang="en-US" sz="1100" dirty="0"/>
                        <a:t>はこの座標系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0450440"/>
                  </a:ext>
                </a:extLst>
              </a:tr>
              <a:tr h="0">
                <a:tc vMerge="1">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平面直角座標系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r">
                        <a:buFont typeface="Arial" panose="020B0604020202020204" pitchFamily="34" charset="0"/>
                        <a:buNone/>
                      </a:pPr>
                      <a:r>
                        <a:rPr kumimoji="1" lang="en-US" altLang="ja-JP" sz="1100" u="none" dirty="0"/>
                        <a:t>6669~6687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kumimoji="1" lang="ja-JP" altLang="en-US" sz="1100" dirty="0"/>
                        <a:t>大縮尺で使用する座標系</a:t>
                      </a:r>
                      <a:endParaRPr kumimoji="1" lang="en-US" altLang="ja-JP" sz="1100" dirty="0"/>
                    </a:p>
                    <a:p>
                      <a:pPr marL="171450" indent="-171450">
                        <a:buFont typeface="Arial" panose="020B0604020202020204" pitchFamily="34" charset="0"/>
                        <a:buChar char="•"/>
                      </a:pPr>
                      <a:r>
                        <a:rPr kumimoji="1" lang="ja-JP" altLang="en-US" sz="1100" dirty="0"/>
                        <a:t>距離を計算するときに便利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6684078"/>
                  </a:ext>
                </a:extLst>
              </a:tr>
            </a:tbl>
          </a:graphicData>
        </a:graphic>
      </p:graphicFrame>
    </p:spTree>
    <p:extLst>
      <p:ext uri="{BB962C8B-B14F-4D97-AF65-F5344CB8AC3E}">
        <p14:creationId xmlns:p14="http://schemas.microsoft.com/office/powerpoint/2010/main" val="1890049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E4381-51AC-4604-FAA0-624D1610AE6C}"/>
              </a:ext>
            </a:extLst>
          </p:cNvPr>
          <p:cNvSpPr>
            <a:spLocks noGrp="1"/>
          </p:cNvSpPr>
          <p:nvPr>
            <p:ph type="title"/>
          </p:nvPr>
        </p:nvSpPr>
        <p:spPr/>
        <p:txBody>
          <a:bodyPr/>
          <a:lstStyle/>
          <a:p>
            <a:r>
              <a:rPr kumimoji="1" lang="en-US" altLang="ja-JP" dirty="0"/>
              <a:t>GIS</a:t>
            </a:r>
            <a:r>
              <a:rPr lang="ja-JP" altLang="en-US" dirty="0"/>
              <a:t>の</a:t>
            </a:r>
            <a:r>
              <a:rPr kumimoji="1" lang="ja-JP" altLang="en-US" dirty="0"/>
              <a:t>基本的な考え方</a:t>
            </a:r>
          </a:p>
        </p:txBody>
      </p:sp>
      <p:sp>
        <p:nvSpPr>
          <p:cNvPr id="3" name="コンテンツ プレースホルダー 2">
            <a:extLst>
              <a:ext uri="{FF2B5EF4-FFF2-40B4-BE49-F238E27FC236}">
                <a16:creationId xmlns:a16="http://schemas.microsoft.com/office/drawing/2014/main" id="{980AB720-5DF5-8002-5B54-762E5210ACB6}"/>
              </a:ext>
            </a:extLst>
          </p:cNvPr>
          <p:cNvSpPr>
            <a:spLocks noGrp="1"/>
          </p:cNvSpPr>
          <p:nvPr>
            <p:ph idx="1"/>
          </p:nvPr>
        </p:nvSpPr>
        <p:spPr/>
        <p:txBody>
          <a:bodyPr/>
          <a:lstStyle/>
          <a:p>
            <a:r>
              <a:rPr kumimoji="1" lang="ja-JP" altLang="en-US" b="1" u="sng" dirty="0"/>
              <a:t>データを重ねること</a:t>
            </a:r>
            <a:endParaRPr kumimoji="1" lang="en-US" altLang="ja-JP" b="1" u="sng" dirty="0"/>
          </a:p>
          <a:p>
            <a:pPr lvl="1"/>
            <a:r>
              <a:rPr lang="ja-JP" altLang="en-US" dirty="0"/>
              <a:t>とても単純（</a:t>
            </a:r>
            <a:r>
              <a:rPr lang="en-US" altLang="ja-JP" dirty="0"/>
              <a:t>But </a:t>
            </a:r>
            <a:r>
              <a:rPr lang="ja-JP" altLang="en-US" dirty="0"/>
              <a:t>とても重要）</a:t>
            </a:r>
            <a:endParaRPr lang="en-US" altLang="ja-JP" dirty="0"/>
          </a:p>
          <a:p>
            <a:pPr lvl="1"/>
            <a:r>
              <a:rPr lang="ja-JP" altLang="en-US" dirty="0"/>
              <a:t>空間参照系がカギ</a:t>
            </a:r>
            <a:endParaRPr lang="en-US" altLang="ja-JP" dirty="0"/>
          </a:p>
          <a:p>
            <a:pPr lvl="2"/>
            <a:r>
              <a:rPr lang="ja-JP" altLang="en-US" dirty="0"/>
              <a:t>同じ座標系に合わせる</a:t>
            </a:r>
            <a:endParaRPr lang="en-US" altLang="ja-JP" dirty="0"/>
          </a:p>
          <a:p>
            <a:pPr lvl="1"/>
            <a:r>
              <a:rPr lang="ja-JP" altLang="en-US" dirty="0"/>
              <a:t>正しく重ねることでできること</a:t>
            </a:r>
            <a:endParaRPr lang="en-US" altLang="ja-JP" dirty="0"/>
          </a:p>
          <a:p>
            <a:pPr lvl="2"/>
            <a:r>
              <a:rPr lang="ja-JP" altLang="en-US" dirty="0"/>
              <a:t>データ間の関係性を可視化</a:t>
            </a:r>
            <a:endParaRPr lang="en-US" altLang="ja-JP" dirty="0"/>
          </a:p>
          <a:p>
            <a:pPr lvl="2"/>
            <a:r>
              <a:rPr lang="ja-JP" altLang="en-US" dirty="0"/>
              <a:t>複数のデータを対象にした分析</a:t>
            </a:r>
            <a:endParaRPr lang="en-US" altLang="ja-JP" dirty="0"/>
          </a:p>
          <a:p>
            <a:pPr lvl="2"/>
            <a:r>
              <a:rPr kumimoji="1" lang="ja-JP" altLang="en-US" dirty="0"/>
              <a:t>様々なデータから新しいデータを作成</a:t>
            </a:r>
            <a:endParaRPr kumimoji="1" lang="en-US" altLang="ja-JP" dirty="0"/>
          </a:p>
        </p:txBody>
      </p:sp>
      <p:grpSp>
        <p:nvGrpSpPr>
          <p:cNvPr id="4" name="グループ化 3">
            <a:extLst>
              <a:ext uri="{FF2B5EF4-FFF2-40B4-BE49-F238E27FC236}">
                <a16:creationId xmlns:a16="http://schemas.microsoft.com/office/drawing/2014/main" id="{D27391D4-6110-2C15-4C35-8BF98D043956}"/>
              </a:ext>
            </a:extLst>
          </p:cNvPr>
          <p:cNvGrpSpPr/>
          <p:nvPr/>
        </p:nvGrpSpPr>
        <p:grpSpPr>
          <a:xfrm>
            <a:off x="5341719" y="831341"/>
            <a:ext cx="2570241" cy="3424438"/>
            <a:chOff x="538601" y="617395"/>
            <a:chExt cx="2753518" cy="3843650"/>
          </a:xfrm>
        </p:grpSpPr>
        <p:pic>
          <p:nvPicPr>
            <p:cNvPr id="5" name="図 4">
              <a:extLst>
                <a:ext uri="{FF2B5EF4-FFF2-40B4-BE49-F238E27FC236}">
                  <a16:creationId xmlns:a16="http://schemas.microsoft.com/office/drawing/2014/main" id="{642D7D56-1755-CD09-B8AE-C4326318CA0D}"/>
                </a:ext>
              </a:extLst>
            </p:cNvPr>
            <p:cNvPicPr>
              <a:picLocks noChangeAspect="1"/>
            </p:cNvPicPr>
            <p:nvPr/>
          </p:nvPicPr>
          <p:blipFill>
            <a:blip r:embed="rId3" cstate="hqprint">
              <a:alphaModFix amt="80000"/>
              <a:extLst>
                <a:ext uri="{28A0092B-C50C-407E-A947-70E740481C1C}">
                  <a14:useLocalDpi xmlns:a14="http://schemas.microsoft.com/office/drawing/2010/main"/>
                </a:ext>
              </a:extLst>
            </a:blip>
            <a:stretch>
              <a:fillRect/>
            </a:stretch>
          </p:blipFill>
          <p:spPr>
            <a:xfrm>
              <a:off x="573264" y="2538645"/>
              <a:ext cx="2718855" cy="1922400"/>
            </a:xfrm>
            <a:prstGeom prst="rect">
              <a:avLst/>
            </a:prstGeom>
            <a:scene3d>
              <a:camera prst="isometricTopUp"/>
              <a:lightRig rig="threePt" dir="t"/>
            </a:scene3d>
          </p:spPr>
        </p:pic>
        <p:pic>
          <p:nvPicPr>
            <p:cNvPr id="6" name="図 5">
              <a:extLst>
                <a:ext uri="{FF2B5EF4-FFF2-40B4-BE49-F238E27FC236}">
                  <a16:creationId xmlns:a16="http://schemas.microsoft.com/office/drawing/2014/main" id="{6A5B3375-2CA3-63C8-4DCB-B799F4611BB3}"/>
                </a:ext>
              </a:extLst>
            </p:cNvPr>
            <p:cNvPicPr>
              <a:picLocks noChangeAspect="1"/>
            </p:cNvPicPr>
            <p:nvPr/>
          </p:nvPicPr>
          <p:blipFill>
            <a:blip r:embed="rId4" cstate="hqprint">
              <a:alphaModFix amt="80000"/>
              <a:extLst>
                <a:ext uri="{28A0092B-C50C-407E-A947-70E740481C1C}">
                  <a14:useLocalDpi xmlns:a14="http://schemas.microsoft.com/office/drawing/2010/main"/>
                </a:ext>
              </a:extLst>
            </a:blip>
            <a:stretch>
              <a:fillRect/>
            </a:stretch>
          </p:blipFill>
          <p:spPr>
            <a:xfrm>
              <a:off x="538601" y="1901391"/>
              <a:ext cx="2718856" cy="1922400"/>
            </a:xfrm>
            <a:prstGeom prst="rect">
              <a:avLst/>
            </a:prstGeom>
            <a:scene3d>
              <a:camera prst="isometricTopUp"/>
              <a:lightRig rig="threePt" dir="t"/>
            </a:scene3d>
          </p:spPr>
        </p:pic>
        <p:pic>
          <p:nvPicPr>
            <p:cNvPr id="8" name="図 7">
              <a:extLst>
                <a:ext uri="{FF2B5EF4-FFF2-40B4-BE49-F238E27FC236}">
                  <a16:creationId xmlns:a16="http://schemas.microsoft.com/office/drawing/2014/main" id="{38A53D5D-3E4A-25F8-411E-3071E19E9281}"/>
                </a:ext>
              </a:extLst>
            </p:cNvPr>
            <p:cNvPicPr>
              <a:picLocks noChangeAspect="1"/>
            </p:cNvPicPr>
            <p:nvPr/>
          </p:nvPicPr>
          <p:blipFill>
            <a:blip r:embed="rId5" cstate="hqprint">
              <a:alphaModFix amt="80000"/>
              <a:extLst>
                <a:ext uri="{28A0092B-C50C-407E-A947-70E740481C1C}">
                  <a14:useLocalDpi xmlns:a14="http://schemas.microsoft.com/office/drawing/2010/main"/>
                </a:ext>
              </a:extLst>
            </a:blip>
            <a:stretch>
              <a:fillRect/>
            </a:stretch>
          </p:blipFill>
          <p:spPr>
            <a:xfrm>
              <a:off x="559861" y="1259968"/>
              <a:ext cx="2717229" cy="1921250"/>
            </a:xfrm>
            <a:prstGeom prst="rect">
              <a:avLst/>
            </a:prstGeom>
            <a:scene3d>
              <a:camera prst="isometricTopUp"/>
              <a:lightRig rig="threePt" dir="t"/>
            </a:scene3d>
          </p:spPr>
        </p:pic>
        <p:pic>
          <p:nvPicPr>
            <p:cNvPr id="10" name="図 9">
              <a:extLst>
                <a:ext uri="{FF2B5EF4-FFF2-40B4-BE49-F238E27FC236}">
                  <a16:creationId xmlns:a16="http://schemas.microsoft.com/office/drawing/2014/main" id="{647DF202-D13E-4004-B885-6A9A6AFA744D}"/>
                </a:ext>
              </a:extLst>
            </p:cNvPr>
            <p:cNvPicPr>
              <a:picLocks noChangeAspect="1"/>
            </p:cNvPicPr>
            <p:nvPr/>
          </p:nvPicPr>
          <p:blipFill>
            <a:blip r:embed="rId6" cstate="hqprint">
              <a:alphaModFix amt="80000"/>
              <a:extLst>
                <a:ext uri="{28A0092B-C50C-407E-A947-70E740481C1C}">
                  <a14:useLocalDpi xmlns:a14="http://schemas.microsoft.com/office/drawing/2010/main"/>
                </a:ext>
              </a:extLst>
            </a:blip>
            <a:stretch>
              <a:fillRect/>
            </a:stretch>
          </p:blipFill>
          <p:spPr>
            <a:xfrm>
              <a:off x="538601" y="617395"/>
              <a:ext cx="2717229" cy="1921250"/>
            </a:xfrm>
            <a:prstGeom prst="rect">
              <a:avLst/>
            </a:prstGeom>
            <a:scene3d>
              <a:camera prst="isometricTopUp"/>
              <a:lightRig rig="threePt" dir="t"/>
            </a:scene3d>
          </p:spPr>
        </p:pic>
      </p:grpSp>
      <p:cxnSp>
        <p:nvCxnSpPr>
          <p:cNvPr id="17" name="直線コネクタ 16">
            <a:extLst>
              <a:ext uri="{FF2B5EF4-FFF2-40B4-BE49-F238E27FC236}">
                <a16:creationId xmlns:a16="http://schemas.microsoft.com/office/drawing/2014/main" id="{E176D03F-68B2-D1E1-A9F5-EC3B426A57C9}"/>
              </a:ext>
            </a:extLst>
          </p:cNvPr>
          <p:cNvCxnSpPr>
            <a:cxnSpLocks/>
            <a:endCxn id="21" idx="1"/>
          </p:cNvCxnSpPr>
          <p:nvPr/>
        </p:nvCxnSpPr>
        <p:spPr>
          <a:xfrm flipV="1">
            <a:off x="7817449" y="1251732"/>
            <a:ext cx="249660" cy="276012"/>
          </a:xfrm>
          <a:prstGeom prst="line">
            <a:avLst/>
          </a:prstGeom>
          <a:ln w="9525"/>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4229FB5B-8D4B-2865-D307-03E1A1A616EF}"/>
              </a:ext>
            </a:extLst>
          </p:cNvPr>
          <p:cNvCxnSpPr>
            <a:cxnSpLocks/>
            <a:endCxn id="22" idx="1"/>
          </p:cNvCxnSpPr>
          <p:nvPr/>
        </p:nvCxnSpPr>
        <p:spPr>
          <a:xfrm flipV="1">
            <a:off x="7830280" y="1799014"/>
            <a:ext cx="236829" cy="276012"/>
          </a:xfrm>
          <a:prstGeom prst="line">
            <a:avLst/>
          </a:prstGeom>
          <a:ln w="9525"/>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E1955198-04B6-6365-7972-562BE979C4D9}"/>
              </a:ext>
            </a:extLst>
          </p:cNvPr>
          <p:cNvCxnSpPr>
            <a:cxnSpLocks/>
            <a:endCxn id="23" idx="1"/>
          </p:cNvCxnSpPr>
          <p:nvPr/>
        </p:nvCxnSpPr>
        <p:spPr>
          <a:xfrm flipV="1">
            <a:off x="7817449" y="2325049"/>
            <a:ext cx="249660" cy="317964"/>
          </a:xfrm>
          <a:prstGeom prst="line">
            <a:avLst/>
          </a:prstGeom>
          <a:ln w="9525"/>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E58D1FB0-A509-0314-A585-09704C435E93}"/>
              </a:ext>
            </a:extLst>
          </p:cNvPr>
          <p:cNvCxnSpPr>
            <a:cxnSpLocks/>
            <a:endCxn id="24" idx="1"/>
          </p:cNvCxnSpPr>
          <p:nvPr/>
        </p:nvCxnSpPr>
        <p:spPr>
          <a:xfrm flipV="1">
            <a:off x="7830280" y="2844317"/>
            <a:ext cx="236829" cy="338145"/>
          </a:xfrm>
          <a:prstGeom prst="line">
            <a:avLst/>
          </a:prstGeom>
          <a:ln w="9525"/>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1486D798-5359-9CAC-4BA0-09B7A02C47CB}"/>
              </a:ext>
            </a:extLst>
          </p:cNvPr>
          <p:cNvSpPr txBox="1"/>
          <p:nvPr/>
        </p:nvSpPr>
        <p:spPr>
          <a:xfrm>
            <a:off x="8067109" y="1144010"/>
            <a:ext cx="938595" cy="215444"/>
          </a:xfrm>
          <a:prstGeom prst="rect">
            <a:avLst/>
          </a:prstGeom>
          <a:noFill/>
          <a:ln>
            <a:solidFill>
              <a:schemeClr val="tx1"/>
            </a:solidFill>
          </a:ln>
        </p:spPr>
        <p:txBody>
          <a:bodyPr wrap="square" rtlCol="0">
            <a:spAutoFit/>
          </a:bodyPr>
          <a:lstStyle/>
          <a:p>
            <a:pPr algn="ctr"/>
            <a:r>
              <a:rPr kumimoji="1" lang="ja-JP" altLang="en-US" sz="800" dirty="0"/>
              <a:t>建築物</a:t>
            </a:r>
          </a:p>
        </p:txBody>
      </p:sp>
      <p:sp>
        <p:nvSpPr>
          <p:cNvPr id="22" name="テキスト ボックス 21">
            <a:extLst>
              <a:ext uri="{FF2B5EF4-FFF2-40B4-BE49-F238E27FC236}">
                <a16:creationId xmlns:a16="http://schemas.microsoft.com/office/drawing/2014/main" id="{00360F39-E7B6-DC18-E9C3-5EEDCE21E212}"/>
              </a:ext>
            </a:extLst>
          </p:cNvPr>
          <p:cNvSpPr txBox="1"/>
          <p:nvPr/>
        </p:nvSpPr>
        <p:spPr>
          <a:xfrm>
            <a:off x="8067109" y="1691292"/>
            <a:ext cx="938595" cy="215444"/>
          </a:xfrm>
          <a:prstGeom prst="rect">
            <a:avLst/>
          </a:prstGeom>
          <a:noFill/>
          <a:ln>
            <a:solidFill>
              <a:schemeClr val="tx1"/>
            </a:solidFill>
          </a:ln>
        </p:spPr>
        <p:txBody>
          <a:bodyPr wrap="square" rtlCol="0">
            <a:spAutoFit/>
          </a:bodyPr>
          <a:lstStyle/>
          <a:p>
            <a:pPr algn="ctr"/>
            <a:r>
              <a:rPr kumimoji="1" lang="ja-JP" altLang="en-US" sz="800" dirty="0"/>
              <a:t>土地利用モデル</a:t>
            </a:r>
          </a:p>
        </p:txBody>
      </p:sp>
      <p:sp>
        <p:nvSpPr>
          <p:cNvPr id="23" name="テキスト ボックス 22">
            <a:extLst>
              <a:ext uri="{FF2B5EF4-FFF2-40B4-BE49-F238E27FC236}">
                <a16:creationId xmlns:a16="http://schemas.microsoft.com/office/drawing/2014/main" id="{48604D01-D78E-1ECE-EEE6-AC2648CB7E06}"/>
              </a:ext>
            </a:extLst>
          </p:cNvPr>
          <p:cNvSpPr txBox="1"/>
          <p:nvPr/>
        </p:nvSpPr>
        <p:spPr>
          <a:xfrm>
            <a:off x="8067109" y="2217327"/>
            <a:ext cx="938595" cy="215444"/>
          </a:xfrm>
          <a:prstGeom prst="rect">
            <a:avLst/>
          </a:prstGeom>
          <a:noFill/>
          <a:ln>
            <a:solidFill>
              <a:schemeClr val="tx1"/>
            </a:solidFill>
          </a:ln>
        </p:spPr>
        <p:txBody>
          <a:bodyPr wrap="square" rtlCol="0">
            <a:spAutoFit/>
          </a:bodyPr>
          <a:lstStyle/>
          <a:p>
            <a:pPr algn="ctr"/>
            <a:r>
              <a:rPr kumimoji="1" lang="ja-JP" altLang="en-US" sz="800" dirty="0"/>
              <a:t>歩道・分離帯</a:t>
            </a:r>
          </a:p>
        </p:txBody>
      </p:sp>
      <p:sp>
        <p:nvSpPr>
          <p:cNvPr id="24" name="テキスト ボックス 23">
            <a:extLst>
              <a:ext uri="{FF2B5EF4-FFF2-40B4-BE49-F238E27FC236}">
                <a16:creationId xmlns:a16="http://schemas.microsoft.com/office/drawing/2014/main" id="{78296033-8AF7-30D5-F750-87B38D6ECF5A}"/>
              </a:ext>
            </a:extLst>
          </p:cNvPr>
          <p:cNvSpPr txBox="1"/>
          <p:nvPr/>
        </p:nvSpPr>
        <p:spPr>
          <a:xfrm>
            <a:off x="8067109" y="2736595"/>
            <a:ext cx="938595" cy="215444"/>
          </a:xfrm>
          <a:prstGeom prst="rect">
            <a:avLst/>
          </a:prstGeom>
          <a:noFill/>
          <a:ln>
            <a:solidFill>
              <a:schemeClr val="tx1"/>
            </a:solidFill>
          </a:ln>
        </p:spPr>
        <p:txBody>
          <a:bodyPr wrap="square" rtlCol="0">
            <a:spAutoFit/>
          </a:bodyPr>
          <a:lstStyle/>
          <a:p>
            <a:pPr algn="ctr"/>
            <a:r>
              <a:rPr kumimoji="1" lang="ja-JP" altLang="en-US" sz="800" dirty="0"/>
              <a:t>樹冠高モデル</a:t>
            </a:r>
          </a:p>
        </p:txBody>
      </p:sp>
    </p:spTree>
    <p:extLst>
      <p:ext uri="{BB962C8B-B14F-4D97-AF65-F5344CB8AC3E}">
        <p14:creationId xmlns:p14="http://schemas.microsoft.com/office/powerpoint/2010/main" val="954955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ja-JP" altLang="en-US" dirty="0">
                <a:solidFill>
                  <a:schemeClr val="bg1">
                    <a:lumMod val="95000"/>
                  </a:schemeClr>
                </a:solidFill>
              </a:rPr>
              <a:t>背景と現状の課題</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地理空間情報の簡単な基礎知識と考え方</a:t>
            </a:r>
            <a:endParaRPr lang="en-US" altLang="ja-JP" dirty="0">
              <a:solidFill>
                <a:schemeClr val="bg1">
                  <a:lumMod val="95000"/>
                </a:schemeClr>
              </a:solidFill>
            </a:endParaRPr>
          </a:p>
          <a:p>
            <a:pPr marL="457200" indent="-457200">
              <a:buFont typeface="+mj-lt"/>
              <a:buAutoNum type="arabicPeriod"/>
            </a:pPr>
            <a:r>
              <a:rPr lang="ja-JP" altLang="en-US" dirty="0"/>
              <a:t>オープンな地理空間情報の紹介</a:t>
            </a:r>
            <a:endParaRPr lang="en-US" altLang="ja-JP" dirty="0"/>
          </a:p>
          <a:p>
            <a:pPr marL="457200" indent="-457200">
              <a:buFont typeface="+mj-lt"/>
              <a:buAutoNum type="arabicPeriod"/>
            </a:pPr>
            <a:r>
              <a:rPr lang="ja-JP" altLang="en-US" dirty="0">
                <a:solidFill>
                  <a:schemeClr val="bg1">
                    <a:lumMod val="95000"/>
                  </a:schemeClr>
                </a:solidFill>
              </a:rPr>
              <a:t>樹木自動配置手法の説明</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本手法の結果と課題</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2156583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B9735FD-760C-DAC1-ACE6-915DFD8152A3}"/>
              </a:ext>
            </a:extLst>
          </p:cNvPr>
          <p:cNvSpPr>
            <a:spLocks noGrp="1"/>
          </p:cNvSpPr>
          <p:nvPr>
            <p:ph idx="1"/>
          </p:nvPr>
        </p:nvSpPr>
        <p:spPr/>
        <p:txBody>
          <a:bodyPr/>
          <a:lstStyle/>
          <a:p>
            <a:r>
              <a:rPr kumimoji="1" lang="ja-JP" altLang="en-US" dirty="0"/>
              <a:t>地理空間情報</a:t>
            </a:r>
            <a:endParaRPr kumimoji="1" lang="en-US" altLang="ja-JP" dirty="0"/>
          </a:p>
          <a:p>
            <a:pPr lvl="1"/>
            <a:r>
              <a:rPr kumimoji="1" lang="en-US" altLang="ja-JP" dirty="0"/>
              <a:t>3D</a:t>
            </a:r>
          </a:p>
          <a:p>
            <a:pPr lvl="2"/>
            <a:r>
              <a:rPr kumimoji="1" lang="en-US" altLang="ja-JP" dirty="0"/>
              <a:t>Project PLATEAU</a:t>
            </a:r>
          </a:p>
          <a:p>
            <a:pPr lvl="2"/>
            <a:r>
              <a:rPr kumimoji="1" lang="en-US" altLang="ja-JP" dirty="0"/>
              <a:t>VIRTUAL SHIZUOKA</a:t>
            </a:r>
          </a:p>
          <a:p>
            <a:pPr lvl="2"/>
            <a:r>
              <a:rPr kumimoji="1" lang="ja-JP" altLang="en-US" dirty="0"/>
              <a:t>オープンナガサキ</a:t>
            </a:r>
            <a:endParaRPr kumimoji="1" lang="en-US" altLang="ja-JP" dirty="0"/>
          </a:p>
          <a:p>
            <a:pPr lvl="2"/>
            <a:r>
              <a:rPr kumimoji="1" lang="ja-JP" altLang="en-US" dirty="0"/>
              <a:t>東京都</a:t>
            </a:r>
            <a:r>
              <a:rPr kumimoji="1" lang="en-US" altLang="ja-JP" dirty="0"/>
              <a:t>3</a:t>
            </a:r>
            <a:r>
              <a:rPr kumimoji="1" lang="ja-JP" altLang="en-US" dirty="0"/>
              <a:t>次元点群データ（</a:t>
            </a:r>
            <a:r>
              <a:rPr kumimoji="1" lang="en-US" altLang="ja-JP" dirty="0"/>
              <a:t>23</a:t>
            </a:r>
            <a:r>
              <a:rPr kumimoji="1" lang="ja-JP" altLang="en-US" dirty="0"/>
              <a:t>区を含む）</a:t>
            </a:r>
            <a:endParaRPr kumimoji="1" lang="en-US" altLang="ja-JP" dirty="0"/>
          </a:p>
          <a:p>
            <a:pPr lvl="1"/>
            <a:r>
              <a:rPr kumimoji="1" lang="en-US" altLang="ja-JP" dirty="0"/>
              <a:t>2D</a:t>
            </a:r>
          </a:p>
          <a:p>
            <a:pPr lvl="2"/>
            <a:r>
              <a:rPr lang="ja-JP" altLang="en-US" dirty="0"/>
              <a:t>国土数値情報</a:t>
            </a:r>
            <a:endParaRPr lang="en-US" altLang="ja-JP" dirty="0"/>
          </a:p>
          <a:p>
            <a:pPr lvl="2"/>
            <a:r>
              <a:rPr kumimoji="1" lang="en-US" altLang="ja-JP" dirty="0"/>
              <a:t>OpenStreetMap</a:t>
            </a:r>
          </a:p>
          <a:p>
            <a:pPr lvl="2"/>
            <a:r>
              <a:rPr kumimoji="1" lang="ja-JP" altLang="en-US" dirty="0"/>
              <a:t>基盤地図情報</a:t>
            </a:r>
            <a:endParaRPr lang="en-US" altLang="ja-JP" dirty="0"/>
          </a:p>
          <a:p>
            <a:pPr lvl="2"/>
            <a:r>
              <a:rPr lang="en-US" altLang="ja-JP" dirty="0"/>
              <a:t>High Resolution Canopy Height Maps</a:t>
            </a:r>
            <a:br>
              <a:rPr lang="en-US" altLang="ja-JP" dirty="0"/>
            </a:br>
            <a:r>
              <a:rPr lang="en-US" altLang="ja-JP" dirty="0"/>
              <a:t>by WRI and Meta</a:t>
            </a:r>
          </a:p>
        </p:txBody>
      </p:sp>
      <p:sp>
        <p:nvSpPr>
          <p:cNvPr id="2" name="タイトル 1">
            <a:extLst>
              <a:ext uri="{FF2B5EF4-FFF2-40B4-BE49-F238E27FC236}">
                <a16:creationId xmlns:a16="http://schemas.microsoft.com/office/drawing/2014/main" id="{21DA94C7-1A2D-88D8-DC34-6FD620218E42}"/>
              </a:ext>
            </a:extLst>
          </p:cNvPr>
          <p:cNvSpPr>
            <a:spLocks noGrp="1"/>
          </p:cNvSpPr>
          <p:nvPr>
            <p:ph type="title"/>
          </p:nvPr>
        </p:nvSpPr>
        <p:spPr/>
        <p:txBody>
          <a:bodyPr/>
          <a:lstStyle/>
          <a:p>
            <a:r>
              <a:rPr kumimoji="1" lang="ja-JP" altLang="en-US" dirty="0"/>
              <a:t>近年のオープンデータ化の流れ</a:t>
            </a:r>
          </a:p>
        </p:txBody>
      </p:sp>
      <p:pic>
        <p:nvPicPr>
          <p:cNvPr id="10" name="図 9" descr="レゴ, おもちゃ, 回路 が含まれている画像&#10;&#10;自動的に生成された説明">
            <a:extLst>
              <a:ext uri="{FF2B5EF4-FFF2-40B4-BE49-F238E27FC236}">
                <a16:creationId xmlns:a16="http://schemas.microsoft.com/office/drawing/2014/main" id="{70245742-6533-F418-4938-6B9B7CD8A91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47321" y="633583"/>
            <a:ext cx="3532553" cy="1689001"/>
          </a:xfrm>
          <a:prstGeom prst="rect">
            <a:avLst/>
          </a:prstGeom>
        </p:spPr>
      </p:pic>
      <p:pic>
        <p:nvPicPr>
          <p:cNvPr id="11" name="図 10" descr="マップ&#10;&#10;自動的に生成された説明">
            <a:extLst>
              <a:ext uri="{FF2B5EF4-FFF2-40B4-BE49-F238E27FC236}">
                <a16:creationId xmlns:a16="http://schemas.microsoft.com/office/drawing/2014/main" id="{64353E7A-C876-7F87-5BB1-A15C4F7760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93857" y="2701328"/>
            <a:ext cx="3239477" cy="1822206"/>
          </a:xfrm>
          <a:prstGeom prst="rect">
            <a:avLst/>
          </a:prstGeom>
        </p:spPr>
      </p:pic>
      <p:sp>
        <p:nvSpPr>
          <p:cNvPr id="12" name="テキスト ボックス 11">
            <a:extLst>
              <a:ext uri="{FF2B5EF4-FFF2-40B4-BE49-F238E27FC236}">
                <a16:creationId xmlns:a16="http://schemas.microsoft.com/office/drawing/2014/main" id="{F27D640D-0F74-A790-C2F5-483612C4E2F3}"/>
              </a:ext>
            </a:extLst>
          </p:cNvPr>
          <p:cNvSpPr txBox="1"/>
          <p:nvPr/>
        </p:nvSpPr>
        <p:spPr>
          <a:xfrm>
            <a:off x="5634272" y="2322877"/>
            <a:ext cx="3158644" cy="230832"/>
          </a:xfrm>
          <a:prstGeom prst="rect">
            <a:avLst/>
          </a:prstGeom>
          <a:noFill/>
        </p:spPr>
        <p:txBody>
          <a:bodyPr wrap="square" rtlCol="0">
            <a:spAutoFit/>
          </a:bodyPr>
          <a:lstStyle/>
          <a:p>
            <a:pPr algn="ctr"/>
            <a:r>
              <a:rPr kumimoji="1" lang="en-US" altLang="ja-JP" sz="900" dirty="0"/>
              <a:t>Project PLATEAU</a:t>
            </a:r>
            <a:r>
              <a:rPr kumimoji="1" lang="ja-JP" altLang="en-US" sz="900" dirty="0"/>
              <a:t>（出典：</a:t>
            </a:r>
            <a:r>
              <a:rPr kumimoji="1" lang="en-US" altLang="ja-JP" sz="900" dirty="0">
                <a:hlinkClick r:id="rId5"/>
              </a:rPr>
              <a:t>PLATEAU VIEW 3.0</a:t>
            </a:r>
            <a:r>
              <a:rPr kumimoji="1" lang="ja-JP" altLang="en-US" sz="900" dirty="0"/>
              <a:t>）</a:t>
            </a:r>
            <a:endParaRPr kumimoji="1" lang="en-US" altLang="ja-JP" sz="900" dirty="0"/>
          </a:p>
        </p:txBody>
      </p:sp>
      <p:sp>
        <p:nvSpPr>
          <p:cNvPr id="13" name="テキスト ボックス 12">
            <a:extLst>
              <a:ext uri="{FF2B5EF4-FFF2-40B4-BE49-F238E27FC236}">
                <a16:creationId xmlns:a16="http://schemas.microsoft.com/office/drawing/2014/main" id="{F1618EB3-EAE8-FAF7-E455-2C3B0E922B58}"/>
              </a:ext>
            </a:extLst>
          </p:cNvPr>
          <p:cNvSpPr txBox="1"/>
          <p:nvPr/>
        </p:nvSpPr>
        <p:spPr>
          <a:xfrm>
            <a:off x="5281241" y="4523534"/>
            <a:ext cx="3870574" cy="369332"/>
          </a:xfrm>
          <a:prstGeom prst="rect">
            <a:avLst/>
          </a:prstGeom>
          <a:noFill/>
        </p:spPr>
        <p:txBody>
          <a:bodyPr wrap="square" rtlCol="0">
            <a:spAutoFit/>
          </a:bodyPr>
          <a:lstStyle/>
          <a:p>
            <a:pPr algn="ctr"/>
            <a:r>
              <a:rPr kumimoji="1" lang="en-US" altLang="ja-JP" sz="900" dirty="0"/>
              <a:t>High Resolution Canopy Height Maps</a:t>
            </a:r>
            <a:r>
              <a:rPr kumimoji="1" lang="ja-JP" altLang="en-US" sz="900" dirty="0"/>
              <a:t> </a:t>
            </a:r>
            <a:r>
              <a:rPr kumimoji="1" lang="en-US" altLang="ja-JP" sz="900" dirty="0"/>
              <a:t>by WRI and Meta</a:t>
            </a:r>
          </a:p>
          <a:p>
            <a:pPr algn="ctr"/>
            <a:r>
              <a:rPr kumimoji="1" lang="ja-JP" altLang="en-US" sz="900" dirty="0"/>
              <a:t>（出典：</a:t>
            </a:r>
            <a:r>
              <a:rPr kumimoji="1" lang="en-US" altLang="ja-JP" sz="900" dirty="0">
                <a:hlinkClick r:id="rId6"/>
              </a:rPr>
              <a:t>Global Canopy Height on Earth Engine</a:t>
            </a:r>
            <a:r>
              <a:rPr kumimoji="1" lang="ja-JP" altLang="en-US" sz="900" dirty="0"/>
              <a:t>）</a:t>
            </a:r>
            <a:endParaRPr kumimoji="1" lang="en-US" altLang="ja-JP" sz="900" dirty="0"/>
          </a:p>
        </p:txBody>
      </p:sp>
    </p:spTree>
    <p:extLst>
      <p:ext uri="{BB962C8B-B14F-4D97-AF65-F5344CB8AC3E}">
        <p14:creationId xmlns:p14="http://schemas.microsoft.com/office/powerpoint/2010/main" val="1414565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B9735FD-760C-DAC1-ACE6-915DFD8152A3}"/>
              </a:ext>
            </a:extLst>
          </p:cNvPr>
          <p:cNvSpPr>
            <a:spLocks noGrp="1"/>
          </p:cNvSpPr>
          <p:nvPr>
            <p:ph idx="1"/>
          </p:nvPr>
        </p:nvSpPr>
        <p:spPr/>
        <p:txBody>
          <a:bodyPr/>
          <a:lstStyle/>
          <a:p>
            <a:r>
              <a:rPr kumimoji="1" lang="ja-JP" altLang="en-US" dirty="0"/>
              <a:t>地理空間情報</a:t>
            </a:r>
            <a:endParaRPr kumimoji="1" lang="en-US" altLang="ja-JP" dirty="0"/>
          </a:p>
          <a:p>
            <a:pPr lvl="1"/>
            <a:r>
              <a:rPr kumimoji="1" lang="en-US" altLang="ja-JP" dirty="0"/>
              <a:t>3D</a:t>
            </a:r>
          </a:p>
          <a:p>
            <a:pPr lvl="2"/>
            <a:r>
              <a:rPr kumimoji="1" lang="en-US" altLang="ja-JP" dirty="0"/>
              <a:t>Project PLATEAU</a:t>
            </a:r>
          </a:p>
          <a:p>
            <a:pPr lvl="2"/>
            <a:r>
              <a:rPr kumimoji="1" lang="en-US" altLang="ja-JP" dirty="0">
                <a:solidFill>
                  <a:schemeClr val="bg1">
                    <a:lumMod val="95000"/>
                  </a:schemeClr>
                </a:solidFill>
              </a:rPr>
              <a:t>VIRTUAL SHIZUOKA</a:t>
            </a:r>
          </a:p>
          <a:p>
            <a:pPr lvl="2"/>
            <a:r>
              <a:rPr kumimoji="1" lang="ja-JP" altLang="en-US" dirty="0">
                <a:solidFill>
                  <a:schemeClr val="bg1">
                    <a:lumMod val="95000"/>
                  </a:schemeClr>
                </a:solidFill>
              </a:rPr>
              <a:t>オープンナガサキ</a:t>
            </a:r>
            <a:endParaRPr kumimoji="1" lang="en-US" altLang="ja-JP" dirty="0">
              <a:solidFill>
                <a:schemeClr val="bg1">
                  <a:lumMod val="95000"/>
                </a:schemeClr>
              </a:solidFill>
            </a:endParaRPr>
          </a:p>
          <a:p>
            <a:pPr lvl="2"/>
            <a:r>
              <a:rPr kumimoji="1" lang="ja-JP" altLang="en-US" dirty="0">
                <a:solidFill>
                  <a:schemeClr val="bg1">
                    <a:lumMod val="95000"/>
                  </a:schemeClr>
                </a:solidFill>
              </a:rPr>
              <a:t>東京都</a:t>
            </a:r>
            <a:r>
              <a:rPr kumimoji="1" lang="en-US" altLang="ja-JP" dirty="0">
                <a:solidFill>
                  <a:schemeClr val="bg1">
                    <a:lumMod val="95000"/>
                  </a:schemeClr>
                </a:solidFill>
              </a:rPr>
              <a:t>3</a:t>
            </a:r>
            <a:r>
              <a:rPr kumimoji="1" lang="ja-JP" altLang="en-US" dirty="0">
                <a:solidFill>
                  <a:schemeClr val="bg1">
                    <a:lumMod val="95000"/>
                  </a:schemeClr>
                </a:solidFill>
              </a:rPr>
              <a:t>次元点群データ（</a:t>
            </a:r>
            <a:r>
              <a:rPr kumimoji="1" lang="en-US" altLang="ja-JP" dirty="0">
                <a:solidFill>
                  <a:schemeClr val="bg1">
                    <a:lumMod val="95000"/>
                  </a:schemeClr>
                </a:solidFill>
              </a:rPr>
              <a:t>23</a:t>
            </a:r>
            <a:r>
              <a:rPr kumimoji="1" lang="ja-JP" altLang="en-US" dirty="0">
                <a:solidFill>
                  <a:schemeClr val="bg1">
                    <a:lumMod val="95000"/>
                  </a:schemeClr>
                </a:solidFill>
              </a:rPr>
              <a:t>区を含む）</a:t>
            </a:r>
            <a:endParaRPr kumimoji="1" lang="en-US" altLang="ja-JP" dirty="0">
              <a:solidFill>
                <a:schemeClr val="bg1">
                  <a:lumMod val="95000"/>
                </a:schemeClr>
              </a:solidFill>
            </a:endParaRPr>
          </a:p>
          <a:p>
            <a:pPr lvl="1"/>
            <a:r>
              <a:rPr kumimoji="1" lang="en-US" altLang="ja-JP" dirty="0"/>
              <a:t>2D</a:t>
            </a:r>
          </a:p>
          <a:p>
            <a:pPr lvl="2"/>
            <a:r>
              <a:rPr lang="ja-JP" altLang="en-US" dirty="0">
                <a:solidFill>
                  <a:schemeClr val="bg1">
                    <a:lumMod val="95000"/>
                  </a:schemeClr>
                </a:solidFill>
              </a:rPr>
              <a:t>国土数値情報</a:t>
            </a:r>
            <a:endParaRPr lang="en-US" altLang="ja-JP" dirty="0">
              <a:solidFill>
                <a:schemeClr val="bg1">
                  <a:lumMod val="95000"/>
                </a:schemeClr>
              </a:solidFill>
            </a:endParaRPr>
          </a:p>
          <a:p>
            <a:pPr lvl="2"/>
            <a:r>
              <a:rPr kumimoji="1" lang="en-US" altLang="ja-JP" dirty="0">
                <a:solidFill>
                  <a:schemeClr val="bg1">
                    <a:lumMod val="95000"/>
                  </a:schemeClr>
                </a:solidFill>
              </a:rPr>
              <a:t>OpenStreetMap</a:t>
            </a:r>
          </a:p>
          <a:p>
            <a:pPr lvl="2"/>
            <a:r>
              <a:rPr kumimoji="1" lang="ja-JP" altLang="en-US" dirty="0"/>
              <a:t>基盤地図情報</a:t>
            </a:r>
            <a:endParaRPr lang="en-US" altLang="ja-JP" dirty="0"/>
          </a:p>
          <a:p>
            <a:pPr lvl="2"/>
            <a:r>
              <a:rPr lang="en-US" altLang="ja-JP" dirty="0"/>
              <a:t>High Resolution Canopy Height Maps</a:t>
            </a:r>
            <a:br>
              <a:rPr lang="en-US" altLang="ja-JP" dirty="0"/>
            </a:br>
            <a:r>
              <a:rPr lang="en-US" altLang="ja-JP" dirty="0"/>
              <a:t>by WRI and Meta</a:t>
            </a:r>
          </a:p>
        </p:txBody>
      </p:sp>
      <p:sp>
        <p:nvSpPr>
          <p:cNvPr id="2" name="タイトル 1">
            <a:extLst>
              <a:ext uri="{FF2B5EF4-FFF2-40B4-BE49-F238E27FC236}">
                <a16:creationId xmlns:a16="http://schemas.microsoft.com/office/drawing/2014/main" id="{21DA94C7-1A2D-88D8-DC34-6FD620218E42}"/>
              </a:ext>
            </a:extLst>
          </p:cNvPr>
          <p:cNvSpPr>
            <a:spLocks noGrp="1"/>
          </p:cNvSpPr>
          <p:nvPr>
            <p:ph type="title"/>
          </p:nvPr>
        </p:nvSpPr>
        <p:spPr/>
        <p:txBody>
          <a:bodyPr/>
          <a:lstStyle/>
          <a:p>
            <a:r>
              <a:rPr kumimoji="1" lang="ja-JP" altLang="en-US" dirty="0"/>
              <a:t>近年のオープンデータ化の流れ</a:t>
            </a:r>
          </a:p>
        </p:txBody>
      </p:sp>
      <p:pic>
        <p:nvPicPr>
          <p:cNvPr id="4" name="図 3" descr="レゴ, おもちゃ, 回路 が含まれている画像&#10;&#10;自動的に生成された説明">
            <a:extLst>
              <a:ext uri="{FF2B5EF4-FFF2-40B4-BE49-F238E27FC236}">
                <a16:creationId xmlns:a16="http://schemas.microsoft.com/office/drawing/2014/main" id="{CF73E286-547B-7BFC-9507-C7253BCF02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47321" y="633583"/>
            <a:ext cx="3532553" cy="1689001"/>
          </a:xfrm>
          <a:prstGeom prst="rect">
            <a:avLst/>
          </a:prstGeom>
        </p:spPr>
      </p:pic>
      <p:pic>
        <p:nvPicPr>
          <p:cNvPr id="7" name="図 6" descr="マップ&#10;&#10;自動的に生成された説明">
            <a:extLst>
              <a:ext uri="{FF2B5EF4-FFF2-40B4-BE49-F238E27FC236}">
                <a16:creationId xmlns:a16="http://schemas.microsoft.com/office/drawing/2014/main" id="{6358C135-95FA-A42C-3EF5-1A462F443BC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93857" y="2701328"/>
            <a:ext cx="3239477" cy="1822206"/>
          </a:xfrm>
          <a:prstGeom prst="rect">
            <a:avLst/>
          </a:prstGeom>
        </p:spPr>
      </p:pic>
      <p:sp>
        <p:nvSpPr>
          <p:cNvPr id="8" name="テキスト ボックス 7">
            <a:extLst>
              <a:ext uri="{FF2B5EF4-FFF2-40B4-BE49-F238E27FC236}">
                <a16:creationId xmlns:a16="http://schemas.microsoft.com/office/drawing/2014/main" id="{0683DD55-3807-B7A8-D986-162B0AB44FAA}"/>
              </a:ext>
            </a:extLst>
          </p:cNvPr>
          <p:cNvSpPr txBox="1"/>
          <p:nvPr/>
        </p:nvSpPr>
        <p:spPr>
          <a:xfrm>
            <a:off x="5634272" y="2322877"/>
            <a:ext cx="3158644" cy="230832"/>
          </a:xfrm>
          <a:prstGeom prst="rect">
            <a:avLst/>
          </a:prstGeom>
          <a:noFill/>
        </p:spPr>
        <p:txBody>
          <a:bodyPr wrap="square" rtlCol="0">
            <a:spAutoFit/>
          </a:bodyPr>
          <a:lstStyle/>
          <a:p>
            <a:pPr algn="ctr"/>
            <a:r>
              <a:rPr kumimoji="1" lang="en-US" altLang="ja-JP" sz="900" dirty="0"/>
              <a:t>Project PLATEAU</a:t>
            </a:r>
            <a:r>
              <a:rPr kumimoji="1" lang="ja-JP" altLang="en-US" sz="900" dirty="0"/>
              <a:t>（出典：</a:t>
            </a:r>
            <a:r>
              <a:rPr kumimoji="1" lang="en-US" altLang="ja-JP" sz="900" dirty="0">
                <a:hlinkClick r:id="rId5"/>
              </a:rPr>
              <a:t>PLATEAU VIEW 3.0</a:t>
            </a:r>
            <a:r>
              <a:rPr kumimoji="1" lang="ja-JP" altLang="en-US" sz="900" dirty="0"/>
              <a:t>）</a:t>
            </a:r>
            <a:endParaRPr kumimoji="1" lang="en-US" altLang="ja-JP" sz="900" dirty="0"/>
          </a:p>
        </p:txBody>
      </p:sp>
      <p:sp>
        <p:nvSpPr>
          <p:cNvPr id="10" name="テキスト ボックス 9">
            <a:extLst>
              <a:ext uri="{FF2B5EF4-FFF2-40B4-BE49-F238E27FC236}">
                <a16:creationId xmlns:a16="http://schemas.microsoft.com/office/drawing/2014/main" id="{6735EB75-177B-473D-9767-8C2816DD11EC}"/>
              </a:ext>
            </a:extLst>
          </p:cNvPr>
          <p:cNvSpPr txBox="1"/>
          <p:nvPr/>
        </p:nvSpPr>
        <p:spPr>
          <a:xfrm>
            <a:off x="5281241" y="4523534"/>
            <a:ext cx="3870574" cy="369332"/>
          </a:xfrm>
          <a:prstGeom prst="rect">
            <a:avLst/>
          </a:prstGeom>
          <a:noFill/>
        </p:spPr>
        <p:txBody>
          <a:bodyPr wrap="square" rtlCol="0">
            <a:spAutoFit/>
          </a:bodyPr>
          <a:lstStyle/>
          <a:p>
            <a:pPr algn="ctr"/>
            <a:r>
              <a:rPr kumimoji="1" lang="en-US" altLang="ja-JP" sz="900" dirty="0"/>
              <a:t>High Resolution Canopy Height Maps</a:t>
            </a:r>
            <a:r>
              <a:rPr kumimoji="1" lang="ja-JP" altLang="en-US" sz="900" dirty="0"/>
              <a:t> </a:t>
            </a:r>
            <a:r>
              <a:rPr kumimoji="1" lang="en-US" altLang="ja-JP" sz="900" dirty="0"/>
              <a:t>by WRI and Meta</a:t>
            </a:r>
          </a:p>
          <a:p>
            <a:pPr algn="ctr"/>
            <a:r>
              <a:rPr kumimoji="1" lang="ja-JP" altLang="en-US" sz="900" dirty="0"/>
              <a:t>（出典：</a:t>
            </a:r>
            <a:r>
              <a:rPr kumimoji="1" lang="en-US" altLang="ja-JP" sz="900" dirty="0">
                <a:hlinkClick r:id="rId6"/>
              </a:rPr>
              <a:t>Global Canopy Height on Earth Engine</a:t>
            </a:r>
            <a:r>
              <a:rPr kumimoji="1" lang="ja-JP" altLang="en-US" sz="900" dirty="0"/>
              <a:t>）</a:t>
            </a:r>
            <a:endParaRPr kumimoji="1" lang="en-US" altLang="ja-JP" sz="900" dirty="0"/>
          </a:p>
        </p:txBody>
      </p:sp>
    </p:spTree>
    <p:extLst>
      <p:ext uri="{BB962C8B-B14F-4D97-AF65-F5344CB8AC3E}">
        <p14:creationId xmlns:p14="http://schemas.microsoft.com/office/powerpoint/2010/main" val="3115208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マップ&#10;&#10;自動的に生成された説明">
            <a:extLst>
              <a:ext uri="{FF2B5EF4-FFF2-40B4-BE49-F238E27FC236}">
                <a16:creationId xmlns:a16="http://schemas.microsoft.com/office/drawing/2014/main" id="{F7686CE5-8A86-2BEB-0E6A-074B775825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12943" y="2423658"/>
            <a:ext cx="3025324" cy="2139379"/>
          </a:xfrm>
          <a:prstGeom prst="rect">
            <a:avLst/>
          </a:prstGeom>
        </p:spPr>
      </p:pic>
      <p:pic>
        <p:nvPicPr>
          <p:cNvPr id="36" name="図 35" descr="マップ&#10;&#10;自動的に生成された説明">
            <a:extLst>
              <a:ext uri="{FF2B5EF4-FFF2-40B4-BE49-F238E27FC236}">
                <a16:creationId xmlns:a16="http://schemas.microsoft.com/office/drawing/2014/main" id="{24D74189-CB87-A3F2-64C3-267C1DE36B3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2943" y="115989"/>
            <a:ext cx="3025324" cy="2139379"/>
          </a:xfrm>
          <a:prstGeom prst="rect">
            <a:avLst/>
          </a:prstGeom>
        </p:spPr>
      </p:pic>
      <p:sp>
        <p:nvSpPr>
          <p:cNvPr id="2" name="タイトル 1">
            <a:extLst>
              <a:ext uri="{FF2B5EF4-FFF2-40B4-BE49-F238E27FC236}">
                <a16:creationId xmlns:a16="http://schemas.microsoft.com/office/drawing/2014/main" id="{DAA2EC17-B836-F08D-1AD8-7387FAE49091}"/>
              </a:ext>
            </a:extLst>
          </p:cNvPr>
          <p:cNvSpPr>
            <a:spLocks noGrp="1"/>
          </p:cNvSpPr>
          <p:nvPr>
            <p:ph type="title"/>
          </p:nvPr>
        </p:nvSpPr>
        <p:spPr/>
        <p:txBody>
          <a:bodyPr/>
          <a:lstStyle/>
          <a:p>
            <a:r>
              <a:rPr lang="ja-JP" altLang="en-US" dirty="0"/>
              <a:t>使用するオープンデータ（１）</a:t>
            </a:r>
            <a:endParaRPr kumimoji="1" lang="ja-JP" altLang="en-US" dirty="0"/>
          </a:p>
        </p:txBody>
      </p:sp>
      <p:sp>
        <p:nvSpPr>
          <p:cNvPr id="3" name="コンテンツ プレースホルダー 2">
            <a:extLst>
              <a:ext uri="{FF2B5EF4-FFF2-40B4-BE49-F238E27FC236}">
                <a16:creationId xmlns:a16="http://schemas.microsoft.com/office/drawing/2014/main" id="{8F9C54AB-DB3E-74D2-D05C-99C8E940D5E9}"/>
              </a:ext>
            </a:extLst>
          </p:cNvPr>
          <p:cNvSpPr>
            <a:spLocks noGrp="1"/>
          </p:cNvSpPr>
          <p:nvPr>
            <p:ph idx="1"/>
          </p:nvPr>
        </p:nvSpPr>
        <p:spPr/>
        <p:txBody>
          <a:bodyPr/>
          <a:lstStyle/>
          <a:p>
            <a:r>
              <a:rPr kumimoji="1" lang="en-US" altLang="ja-JP" dirty="0"/>
              <a:t>Project PLATEAU</a:t>
            </a:r>
          </a:p>
          <a:p>
            <a:pPr lvl="1"/>
            <a:r>
              <a:rPr lang="ja-JP" altLang="en-US" dirty="0"/>
              <a:t>日本全国の</a:t>
            </a:r>
            <a:r>
              <a:rPr lang="en-US" altLang="ja-JP" dirty="0"/>
              <a:t>3D</a:t>
            </a:r>
            <a:r>
              <a:rPr lang="ja-JP" altLang="en-US" dirty="0"/>
              <a:t>都市モデルのオープンデータ</a:t>
            </a:r>
            <a:endParaRPr lang="en-US" altLang="ja-JP" dirty="0"/>
          </a:p>
          <a:p>
            <a:pPr lvl="2"/>
            <a:r>
              <a:rPr lang="ja-JP" altLang="en-US" dirty="0"/>
              <a:t>建築物や道路、植生などを整備</a:t>
            </a:r>
            <a:endParaRPr lang="en-US" altLang="ja-JP" dirty="0"/>
          </a:p>
          <a:p>
            <a:pPr lvl="2"/>
            <a:r>
              <a:rPr lang="ja-JP" altLang="en-US" dirty="0"/>
              <a:t>データフォーマット：</a:t>
            </a:r>
            <a:r>
              <a:rPr lang="en-US" altLang="ja-JP" dirty="0" err="1"/>
              <a:t>CityGML</a:t>
            </a:r>
            <a:r>
              <a:rPr lang="ja-JP" altLang="en-US" dirty="0"/>
              <a:t>形式</a:t>
            </a:r>
            <a:r>
              <a:rPr lang="en-US" altLang="ja-JP" baseline="30000" dirty="0"/>
              <a:t>*1</a:t>
            </a:r>
          </a:p>
          <a:p>
            <a:pPr lvl="1"/>
            <a:r>
              <a:rPr lang="ja-JP" altLang="en-US" dirty="0"/>
              <a:t>本セッションでは</a:t>
            </a:r>
            <a:br>
              <a:rPr lang="en-US" altLang="ja-JP" dirty="0"/>
            </a:br>
            <a:r>
              <a:rPr lang="ja-JP" altLang="en-US" dirty="0"/>
              <a:t>名古屋市の建築物と土地利用モデルを使用</a:t>
            </a:r>
            <a:endParaRPr lang="en-US" altLang="ja-JP" dirty="0"/>
          </a:p>
          <a:p>
            <a:pPr lvl="2"/>
            <a:r>
              <a:rPr lang="ja-JP" altLang="en-US" dirty="0"/>
              <a:t>名古屋市の理由：高解像度の航空写真があり、</a:t>
            </a:r>
            <a:br>
              <a:rPr lang="en-US" altLang="ja-JP" dirty="0"/>
            </a:br>
            <a:r>
              <a:rPr lang="ja-JP" altLang="en-US" dirty="0"/>
              <a:t>樹木の自動配置結果と比較しやすいため</a:t>
            </a:r>
            <a:endParaRPr lang="en-US" altLang="ja-JP" dirty="0"/>
          </a:p>
        </p:txBody>
      </p:sp>
      <p:sp>
        <p:nvSpPr>
          <p:cNvPr id="11" name="テキスト ボックス 10">
            <a:extLst>
              <a:ext uri="{FF2B5EF4-FFF2-40B4-BE49-F238E27FC236}">
                <a16:creationId xmlns:a16="http://schemas.microsoft.com/office/drawing/2014/main" id="{D57D0EB3-30E0-C35F-DB33-FF783B1E91D2}"/>
              </a:ext>
            </a:extLst>
          </p:cNvPr>
          <p:cNvSpPr txBox="1"/>
          <p:nvPr/>
        </p:nvSpPr>
        <p:spPr>
          <a:xfrm>
            <a:off x="6581488" y="4699890"/>
            <a:ext cx="2562512" cy="215444"/>
          </a:xfrm>
          <a:prstGeom prst="rect">
            <a:avLst/>
          </a:prstGeom>
          <a:noFill/>
        </p:spPr>
        <p:txBody>
          <a:bodyPr wrap="square" rtlCol="0">
            <a:spAutoFit/>
          </a:bodyPr>
          <a:lstStyle/>
          <a:p>
            <a:pPr algn="ctr"/>
            <a:r>
              <a:rPr kumimoji="1" lang="en-US" altLang="ja-JP" sz="800" dirty="0"/>
              <a:t>*1: 3D</a:t>
            </a:r>
            <a:r>
              <a:rPr kumimoji="1" lang="ja-JP" altLang="en-US" sz="800" dirty="0"/>
              <a:t>都市モデルを扱うための標準フォーマット</a:t>
            </a:r>
            <a:endParaRPr kumimoji="1" lang="en-US" altLang="ja-JP" sz="800" dirty="0"/>
          </a:p>
        </p:txBody>
      </p:sp>
    </p:spTree>
    <p:extLst>
      <p:ext uri="{BB962C8B-B14F-4D97-AF65-F5344CB8AC3E}">
        <p14:creationId xmlns:p14="http://schemas.microsoft.com/office/powerpoint/2010/main" val="3813195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ップ&#10;&#10;低い精度で自動的に生成された説明">
            <a:extLst>
              <a:ext uri="{FF2B5EF4-FFF2-40B4-BE49-F238E27FC236}">
                <a16:creationId xmlns:a16="http://schemas.microsoft.com/office/drawing/2014/main" id="{C6507763-4480-8B9F-D386-8EE38E279E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37772" y="1920792"/>
            <a:ext cx="3777628" cy="2671376"/>
          </a:xfrm>
          <a:prstGeom prst="rect">
            <a:avLst/>
          </a:prstGeom>
          <a:ln>
            <a:noFill/>
          </a:ln>
        </p:spPr>
      </p:pic>
      <p:sp>
        <p:nvSpPr>
          <p:cNvPr id="2" name="タイトル 1">
            <a:extLst>
              <a:ext uri="{FF2B5EF4-FFF2-40B4-BE49-F238E27FC236}">
                <a16:creationId xmlns:a16="http://schemas.microsoft.com/office/drawing/2014/main" id="{DAA2EC17-B836-F08D-1AD8-7387FAE49091}"/>
              </a:ext>
            </a:extLst>
          </p:cNvPr>
          <p:cNvSpPr>
            <a:spLocks noGrp="1"/>
          </p:cNvSpPr>
          <p:nvPr>
            <p:ph type="title"/>
          </p:nvPr>
        </p:nvSpPr>
        <p:spPr/>
        <p:txBody>
          <a:bodyPr/>
          <a:lstStyle/>
          <a:p>
            <a:r>
              <a:rPr lang="ja-JP" altLang="en-US" dirty="0"/>
              <a:t>使用するオープンデータ（２）</a:t>
            </a:r>
            <a:endParaRPr kumimoji="1" lang="ja-JP" altLang="en-US" dirty="0"/>
          </a:p>
        </p:txBody>
      </p:sp>
      <p:sp>
        <p:nvSpPr>
          <p:cNvPr id="3" name="コンテンツ プレースホルダー 2">
            <a:extLst>
              <a:ext uri="{FF2B5EF4-FFF2-40B4-BE49-F238E27FC236}">
                <a16:creationId xmlns:a16="http://schemas.microsoft.com/office/drawing/2014/main" id="{8F9C54AB-DB3E-74D2-D05C-99C8E940D5E9}"/>
              </a:ext>
            </a:extLst>
          </p:cNvPr>
          <p:cNvSpPr>
            <a:spLocks noGrp="1"/>
          </p:cNvSpPr>
          <p:nvPr>
            <p:ph idx="1"/>
          </p:nvPr>
        </p:nvSpPr>
        <p:spPr/>
        <p:txBody>
          <a:bodyPr/>
          <a:lstStyle/>
          <a:p>
            <a:r>
              <a:rPr lang="ja-JP" altLang="en-US" dirty="0"/>
              <a:t>基盤地図情報</a:t>
            </a:r>
            <a:endParaRPr lang="en-US" altLang="ja-JP" dirty="0"/>
          </a:p>
          <a:p>
            <a:pPr lvl="1"/>
            <a:r>
              <a:rPr kumimoji="1" lang="ja-JP" altLang="en-US" dirty="0"/>
              <a:t>電子地図における位置の基準となる情報</a:t>
            </a:r>
            <a:r>
              <a:rPr kumimoji="1" lang="en-US" altLang="ja-JP" baseline="30000" dirty="0"/>
              <a:t>[1]</a:t>
            </a:r>
          </a:p>
          <a:p>
            <a:pPr lvl="2"/>
            <a:r>
              <a:rPr lang="ja-JP" altLang="en-US" dirty="0"/>
              <a:t>基本項目では</a:t>
            </a:r>
            <a:r>
              <a:rPr kumimoji="1" lang="ja-JP" altLang="en-US" dirty="0"/>
              <a:t>測量の基準点、道路縁など</a:t>
            </a:r>
            <a:r>
              <a:rPr kumimoji="1" lang="en-US" altLang="ja-JP" dirty="0"/>
              <a:t>13</a:t>
            </a:r>
            <a:r>
              <a:rPr kumimoji="1" lang="ja-JP" altLang="en-US" dirty="0"/>
              <a:t>項目を定める</a:t>
            </a:r>
            <a:endParaRPr kumimoji="1" lang="en-US" altLang="ja-JP" dirty="0"/>
          </a:p>
          <a:p>
            <a:pPr lvl="2"/>
            <a:r>
              <a:rPr lang="ja-JP" altLang="en-US" dirty="0"/>
              <a:t>データフォーマット：</a:t>
            </a:r>
            <a:r>
              <a:rPr lang="en-US" altLang="ja-JP" dirty="0"/>
              <a:t>GML</a:t>
            </a:r>
            <a:r>
              <a:rPr lang="ja-JP" altLang="en-US" dirty="0"/>
              <a:t>形式</a:t>
            </a:r>
            <a:endParaRPr kumimoji="1" lang="en-US" altLang="ja-JP" dirty="0"/>
          </a:p>
          <a:p>
            <a:pPr lvl="1"/>
            <a:r>
              <a:rPr lang="ja-JP" altLang="en-US" dirty="0"/>
              <a:t>本セッションでは</a:t>
            </a:r>
            <a:br>
              <a:rPr lang="en-US" altLang="ja-JP" dirty="0"/>
            </a:br>
            <a:r>
              <a:rPr lang="ja-JP" altLang="en-US" dirty="0"/>
              <a:t>名古屋市の道路構成線に含まれる</a:t>
            </a:r>
            <a:br>
              <a:rPr lang="en-US" altLang="ja-JP" dirty="0"/>
            </a:br>
            <a:r>
              <a:rPr lang="ja-JP" altLang="en-US" dirty="0"/>
              <a:t>以下の地物を使用</a:t>
            </a:r>
            <a:endParaRPr lang="en-US" altLang="ja-JP" dirty="0"/>
          </a:p>
          <a:p>
            <a:pPr lvl="2"/>
            <a:r>
              <a:rPr lang="ja-JP" altLang="en-US" dirty="0"/>
              <a:t>歩道</a:t>
            </a:r>
            <a:endParaRPr lang="en-US" altLang="ja-JP" dirty="0"/>
          </a:p>
          <a:p>
            <a:pPr lvl="2"/>
            <a:r>
              <a:rPr lang="ja-JP" altLang="en-US" dirty="0"/>
              <a:t>分離帯</a:t>
            </a:r>
            <a:endParaRPr lang="en-US" altLang="ja-JP" dirty="0"/>
          </a:p>
        </p:txBody>
      </p:sp>
      <p:sp>
        <p:nvSpPr>
          <p:cNvPr id="4" name="テキスト ボックス 3">
            <a:extLst>
              <a:ext uri="{FF2B5EF4-FFF2-40B4-BE49-F238E27FC236}">
                <a16:creationId xmlns:a16="http://schemas.microsoft.com/office/drawing/2014/main" id="{1808706A-B67A-7CBC-901F-D6A9D46B5B11}"/>
              </a:ext>
            </a:extLst>
          </p:cNvPr>
          <p:cNvSpPr txBox="1"/>
          <p:nvPr/>
        </p:nvSpPr>
        <p:spPr>
          <a:xfrm>
            <a:off x="6734755" y="4699890"/>
            <a:ext cx="2409245" cy="215444"/>
          </a:xfrm>
          <a:prstGeom prst="rect">
            <a:avLst/>
          </a:prstGeom>
          <a:noFill/>
        </p:spPr>
        <p:txBody>
          <a:bodyPr wrap="square" rtlCol="0">
            <a:spAutoFit/>
          </a:bodyPr>
          <a:lstStyle/>
          <a:p>
            <a:r>
              <a:rPr kumimoji="1" lang="en-US" altLang="ja-JP" sz="800" dirty="0"/>
              <a:t>[1]: https://www.gsi.go.jp/kiban/towa.html</a:t>
            </a:r>
            <a:endParaRPr kumimoji="1" lang="ja-JP" altLang="en-US" sz="800" dirty="0"/>
          </a:p>
        </p:txBody>
      </p:sp>
    </p:spTree>
    <p:extLst>
      <p:ext uri="{BB962C8B-B14F-4D97-AF65-F5344CB8AC3E}">
        <p14:creationId xmlns:p14="http://schemas.microsoft.com/office/powerpoint/2010/main" val="3152395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画面 が含まれている画像&#10;&#10;自動的に生成された説明">
            <a:extLst>
              <a:ext uri="{FF2B5EF4-FFF2-40B4-BE49-F238E27FC236}">
                <a16:creationId xmlns:a16="http://schemas.microsoft.com/office/drawing/2014/main" id="{F5F75DA6-2158-A7F6-05DF-DCDD4A7893B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14711" y="1453661"/>
            <a:ext cx="4599039" cy="3252243"/>
          </a:xfrm>
          <a:prstGeom prst="rect">
            <a:avLst/>
          </a:prstGeom>
        </p:spPr>
      </p:pic>
      <p:sp>
        <p:nvSpPr>
          <p:cNvPr id="2" name="タイトル 1">
            <a:extLst>
              <a:ext uri="{FF2B5EF4-FFF2-40B4-BE49-F238E27FC236}">
                <a16:creationId xmlns:a16="http://schemas.microsoft.com/office/drawing/2014/main" id="{DAA2EC17-B836-F08D-1AD8-7387FAE49091}"/>
              </a:ext>
            </a:extLst>
          </p:cNvPr>
          <p:cNvSpPr>
            <a:spLocks noGrp="1"/>
          </p:cNvSpPr>
          <p:nvPr>
            <p:ph type="title"/>
          </p:nvPr>
        </p:nvSpPr>
        <p:spPr/>
        <p:txBody>
          <a:bodyPr/>
          <a:lstStyle/>
          <a:p>
            <a:r>
              <a:rPr lang="ja-JP" altLang="en-US" dirty="0"/>
              <a:t>使用するオープンデータ（３）</a:t>
            </a:r>
            <a:endParaRPr kumimoji="1" lang="ja-JP" altLang="en-US" dirty="0"/>
          </a:p>
        </p:txBody>
      </p:sp>
      <p:sp>
        <p:nvSpPr>
          <p:cNvPr id="3" name="コンテンツ プレースホルダー 2">
            <a:extLst>
              <a:ext uri="{FF2B5EF4-FFF2-40B4-BE49-F238E27FC236}">
                <a16:creationId xmlns:a16="http://schemas.microsoft.com/office/drawing/2014/main" id="{8F9C54AB-DB3E-74D2-D05C-99C8E940D5E9}"/>
              </a:ext>
            </a:extLst>
          </p:cNvPr>
          <p:cNvSpPr>
            <a:spLocks noGrp="1"/>
          </p:cNvSpPr>
          <p:nvPr>
            <p:ph idx="1"/>
          </p:nvPr>
        </p:nvSpPr>
        <p:spPr/>
        <p:txBody>
          <a:bodyPr/>
          <a:lstStyle/>
          <a:p>
            <a:r>
              <a:rPr lang="en-US" altLang="ja-JP" dirty="0"/>
              <a:t>High Resolution Canopy Height Maps</a:t>
            </a:r>
            <a:br>
              <a:rPr lang="en-US" altLang="ja-JP" dirty="0"/>
            </a:br>
            <a:r>
              <a:rPr lang="en-US" altLang="ja-JP" dirty="0"/>
              <a:t>by WRI and Meta</a:t>
            </a:r>
          </a:p>
          <a:p>
            <a:pPr lvl="1"/>
            <a:r>
              <a:rPr lang="ja-JP" altLang="en-US" dirty="0"/>
              <a:t>世界規模の樹冠高モデル</a:t>
            </a:r>
            <a:endParaRPr lang="en-US" altLang="ja-JP" dirty="0"/>
          </a:p>
          <a:p>
            <a:pPr lvl="2"/>
            <a:r>
              <a:rPr lang="ja-JP" altLang="en-US" dirty="0"/>
              <a:t>深層学習で樹木の高さを推定</a:t>
            </a:r>
            <a:endParaRPr lang="en-US" altLang="ja-JP" baseline="30000" dirty="0"/>
          </a:p>
          <a:p>
            <a:pPr lvl="3"/>
            <a:r>
              <a:rPr lang="en-US" altLang="ja-JP" dirty="0"/>
              <a:t>1pixel</a:t>
            </a:r>
            <a:r>
              <a:rPr lang="ja-JP" altLang="en-US" dirty="0"/>
              <a:t>あたり</a:t>
            </a:r>
            <a:r>
              <a:rPr lang="en-US" altLang="ja-JP" dirty="0"/>
              <a:t>1m</a:t>
            </a:r>
            <a:r>
              <a:rPr lang="ja-JP" altLang="en-US" dirty="0"/>
              <a:t>解像度</a:t>
            </a:r>
            <a:endParaRPr lang="en-US" altLang="ja-JP" dirty="0"/>
          </a:p>
          <a:p>
            <a:pPr lvl="3"/>
            <a:r>
              <a:rPr lang="ja-JP" altLang="en-US" dirty="0"/>
              <a:t>単独木の検出も可能</a:t>
            </a:r>
            <a:endParaRPr lang="en-US" altLang="ja-JP" dirty="0"/>
          </a:p>
          <a:p>
            <a:pPr lvl="2"/>
            <a:r>
              <a:rPr lang="ja-JP" altLang="en-US" dirty="0"/>
              <a:t>データフォーマット：</a:t>
            </a:r>
            <a:br>
              <a:rPr lang="en-US" altLang="ja-JP" dirty="0"/>
            </a:br>
            <a:r>
              <a:rPr lang="en-US" altLang="ja-JP" dirty="0" err="1"/>
              <a:t>GeoTIFF</a:t>
            </a:r>
            <a:r>
              <a:rPr lang="ja-JP" altLang="en-US" dirty="0"/>
              <a:t>形式</a:t>
            </a:r>
            <a:endParaRPr lang="en-US" altLang="ja-JP" dirty="0"/>
          </a:p>
          <a:p>
            <a:pPr lvl="1"/>
            <a:r>
              <a:rPr lang="ja-JP" altLang="en-US" dirty="0"/>
              <a:t>本セッションでは</a:t>
            </a:r>
            <a:br>
              <a:rPr lang="en-US" altLang="ja-JP" dirty="0"/>
            </a:br>
            <a:r>
              <a:rPr lang="ja-JP" altLang="en-US" dirty="0"/>
              <a:t>名古屋市を含む領域を使用</a:t>
            </a:r>
            <a:endParaRPr lang="en-US" altLang="ja-JP" dirty="0"/>
          </a:p>
        </p:txBody>
      </p:sp>
    </p:spTree>
    <p:extLst>
      <p:ext uri="{BB962C8B-B14F-4D97-AF65-F5344CB8AC3E}">
        <p14:creationId xmlns:p14="http://schemas.microsoft.com/office/powerpoint/2010/main" val="957536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3DFE6-4C65-58E2-4C34-C3664C7E64D8}"/>
              </a:ext>
            </a:extLst>
          </p:cNvPr>
          <p:cNvSpPr>
            <a:spLocks noGrp="1"/>
          </p:cNvSpPr>
          <p:nvPr>
            <p:ph type="title"/>
          </p:nvPr>
        </p:nvSpPr>
        <p:spPr/>
        <p:txBody>
          <a:bodyPr/>
          <a:lstStyle/>
          <a:p>
            <a:r>
              <a:rPr kumimoji="1" lang="ja-JP" altLang="en-US" dirty="0"/>
              <a:t>はじめに</a:t>
            </a:r>
          </a:p>
        </p:txBody>
      </p:sp>
      <p:sp>
        <p:nvSpPr>
          <p:cNvPr id="3" name="コンテンツ プレースホルダー 2">
            <a:extLst>
              <a:ext uri="{FF2B5EF4-FFF2-40B4-BE49-F238E27FC236}">
                <a16:creationId xmlns:a16="http://schemas.microsoft.com/office/drawing/2014/main" id="{12141EE6-F65E-E65C-E43F-6FC8AD4B423D}"/>
              </a:ext>
            </a:extLst>
          </p:cNvPr>
          <p:cNvSpPr>
            <a:spLocks noGrp="1"/>
          </p:cNvSpPr>
          <p:nvPr>
            <p:ph idx="1"/>
          </p:nvPr>
        </p:nvSpPr>
        <p:spPr/>
        <p:txBody>
          <a:bodyPr/>
          <a:lstStyle/>
          <a:p>
            <a:r>
              <a:rPr kumimoji="1" lang="ja-JP" altLang="en-US" dirty="0"/>
              <a:t>本セッションでは地理空間情報に重きを置く</a:t>
            </a:r>
            <a:endParaRPr kumimoji="1" lang="en-US" altLang="ja-JP" dirty="0"/>
          </a:p>
          <a:p>
            <a:pPr lvl="1"/>
            <a:r>
              <a:rPr lang="ja-JP" altLang="en-US" dirty="0"/>
              <a:t>地理空間情報　＞　プロシージャル</a:t>
            </a:r>
            <a:endParaRPr lang="en-US" altLang="ja-JP" dirty="0"/>
          </a:p>
          <a:p>
            <a:r>
              <a:rPr lang="ja-JP" altLang="en-US" dirty="0"/>
              <a:t>特に断りがない限り、以下の地理空間情報</a:t>
            </a:r>
            <a:r>
              <a:rPr kumimoji="1" lang="ja-JP" altLang="en-US" dirty="0"/>
              <a:t>を使用</a:t>
            </a:r>
            <a:endParaRPr kumimoji="1" lang="en-US" altLang="ja-JP" dirty="0"/>
          </a:p>
          <a:p>
            <a:pPr lvl="1"/>
            <a:r>
              <a:rPr kumimoji="1" lang="ja-JP" altLang="en-US" dirty="0"/>
              <a:t>航空写真：</a:t>
            </a:r>
            <a:r>
              <a:rPr lang="en-US" altLang="ja-JP" dirty="0"/>
              <a:t>PLATEAU-Ortho</a:t>
            </a:r>
            <a:r>
              <a:rPr lang="en-US" altLang="ja-JP" baseline="30000" dirty="0"/>
              <a:t>[1]</a:t>
            </a:r>
          </a:p>
          <a:p>
            <a:pPr lvl="1"/>
            <a:r>
              <a:rPr lang="en-US" altLang="ja-JP" dirty="0"/>
              <a:t>3D</a:t>
            </a:r>
            <a:r>
              <a:rPr lang="ja-JP" altLang="en-US" dirty="0"/>
              <a:t>都市モデル：</a:t>
            </a:r>
            <a:r>
              <a:rPr kumimoji="1" lang="en-US" altLang="ja-JP" dirty="0"/>
              <a:t>Project PLATEAU</a:t>
            </a:r>
            <a:r>
              <a:rPr kumimoji="1" lang="en-US" altLang="ja-JP" baseline="30000" dirty="0"/>
              <a:t>[2]</a:t>
            </a:r>
            <a:endParaRPr lang="en-US" altLang="ja-JP" baseline="30000" dirty="0"/>
          </a:p>
          <a:p>
            <a:pPr lvl="1"/>
            <a:r>
              <a:rPr lang="ja-JP" altLang="en-US" dirty="0"/>
              <a:t>歩道・分離帯：</a:t>
            </a:r>
            <a:r>
              <a:rPr lang="zh-TW" altLang="en-US" dirty="0"/>
              <a:t>基盤地図情報</a:t>
            </a:r>
            <a:r>
              <a:rPr lang="en-US" altLang="zh-TW" baseline="30000" dirty="0"/>
              <a:t>[3]</a:t>
            </a:r>
            <a:endParaRPr lang="en-US" altLang="ja-JP" baseline="30000" dirty="0"/>
          </a:p>
          <a:p>
            <a:pPr lvl="1"/>
            <a:r>
              <a:rPr kumimoji="1" lang="ja-JP" altLang="en-US" dirty="0"/>
              <a:t>樹冠高</a:t>
            </a:r>
            <a:r>
              <a:rPr lang="ja-JP" altLang="en-US" dirty="0"/>
              <a:t>モデル</a:t>
            </a:r>
            <a:r>
              <a:rPr kumimoji="1" lang="ja-JP" altLang="en-US" dirty="0"/>
              <a:t>：</a:t>
            </a:r>
            <a:r>
              <a:rPr kumimoji="1" lang="en-US" altLang="ja-JP" dirty="0"/>
              <a:t>High Resolution Canopy Height Maps </a:t>
            </a:r>
            <a:br>
              <a:rPr kumimoji="1" lang="en-US" altLang="ja-JP" dirty="0"/>
            </a:br>
            <a:r>
              <a:rPr kumimoji="1" lang="en-US" altLang="ja-JP" dirty="0"/>
              <a:t>by WRI and Meta</a:t>
            </a:r>
            <a:r>
              <a:rPr kumimoji="1" lang="en-US" altLang="ja-JP" baseline="30000" dirty="0"/>
              <a:t>[4]</a:t>
            </a:r>
          </a:p>
          <a:p>
            <a:pPr lvl="1"/>
            <a:endParaRPr kumimoji="1" lang="ja-JP" altLang="en-US" dirty="0"/>
          </a:p>
        </p:txBody>
      </p:sp>
      <p:sp>
        <p:nvSpPr>
          <p:cNvPr id="4" name="テキスト ボックス 3">
            <a:extLst>
              <a:ext uri="{FF2B5EF4-FFF2-40B4-BE49-F238E27FC236}">
                <a16:creationId xmlns:a16="http://schemas.microsoft.com/office/drawing/2014/main" id="{9A4252D5-3B58-212E-0125-DA5B1C2734FF}"/>
              </a:ext>
            </a:extLst>
          </p:cNvPr>
          <p:cNvSpPr txBox="1"/>
          <p:nvPr/>
        </p:nvSpPr>
        <p:spPr>
          <a:xfrm>
            <a:off x="3093057" y="4320864"/>
            <a:ext cx="6050943" cy="584775"/>
          </a:xfrm>
          <a:prstGeom prst="rect">
            <a:avLst/>
          </a:prstGeom>
          <a:noFill/>
        </p:spPr>
        <p:txBody>
          <a:bodyPr wrap="square" rtlCol="0">
            <a:spAutoFit/>
          </a:bodyPr>
          <a:lstStyle/>
          <a:p>
            <a:r>
              <a:rPr kumimoji="1" lang="en-US" altLang="ja-JP" sz="800" dirty="0"/>
              <a:t>[1]: https://github.com/Project-PLATEAU/plateau-streaming-tutorial/blob/main/ortho/plateau-ortho-streaming.md</a:t>
            </a:r>
          </a:p>
          <a:p>
            <a:r>
              <a:rPr kumimoji="1" lang="en-US" altLang="ja-JP" sz="800" dirty="0"/>
              <a:t>[2]: https://www.mlit.go.jp/plateau/</a:t>
            </a:r>
          </a:p>
          <a:p>
            <a:r>
              <a:rPr kumimoji="1" lang="en-US" altLang="ja-JP" sz="800" dirty="0"/>
              <a:t>[3]: https://www.gsi.go.jp/kiban/index.html</a:t>
            </a:r>
          </a:p>
          <a:p>
            <a:r>
              <a:rPr kumimoji="1" lang="en-US" altLang="ja-JP" sz="800" dirty="0"/>
              <a:t>[4]: https://registry.opendata.aws/dataforgood-fb-forests/</a:t>
            </a:r>
          </a:p>
        </p:txBody>
      </p:sp>
    </p:spTree>
    <p:extLst>
      <p:ext uri="{BB962C8B-B14F-4D97-AF65-F5344CB8AC3E}">
        <p14:creationId xmlns:p14="http://schemas.microsoft.com/office/powerpoint/2010/main" val="1609430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27F962-D8B7-871E-269B-77FD7F9EEB6A}"/>
              </a:ext>
            </a:extLst>
          </p:cNvPr>
          <p:cNvSpPr>
            <a:spLocks noGrp="1"/>
          </p:cNvSpPr>
          <p:nvPr>
            <p:ph type="title"/>
          </p:nvPr>
        </p:nvSpPr>
        <p:spPr/>
        <p:txBody>
          <a:bodyPr/>
          <a:lstStyle/>
          <a:p>
            <a:r>
              <a:rPr lang="ja-JP" altLang="en-US" dirty="0"/>
              <a:t>使用するオープンデータ一覧</a:t>
            </a:r>
            <a:endParaRPr kumimoji="1" lang="ja-JP" altLang="en-US" dirty="0"/>
          </a:p>
        </p:txBody>
      </p:sp>
      <p:sp>
        <p:nvSpPr>
          <p:cNvPr id="8" name="テキスト ボックス 7">
            <a:extLst>
              <a:ext uri="{FF2B5EF4-FFF2-40B4-BE49-F238E27FC236}">
                <a16:creationId xmlns:a16="http://schemas.microsoft.com/office/drawing/2014/main" id="{A7B91A8C-E64C-0FDE-D201-D77E80B35BB4}"/>
              </a:ext>
            </a:extLst>
          </p:cNvPr>
          <p:cNvSpPr txBox="1"/>
          <p:nvPr/>
        </p:nvSpPr>
        <p:spPr>
          <a:xfrm>
            <a:off x="6885830" y="4726845"/>
            <a:ext cx="2258170" cy="215444"/>
          </a:xfrm>
          <a:prstGeom prst="rect">
            <a:avLst/>
          </a:prstGeom>
          <a:noFill/>
        </p:spPr>
        <p:txBody>
          <a:bodyPr wrap="square" rtlCol="0">
            <a:spAutoFit/>
          </a:bodyPr>
          <a:lstStyle/>
          <a:p>
            <a:r>
              <a:rPr kumimoji="1" lang="en-US" altLang="ja-JP" sz="800" dirty="0"/>
              <a:t>*1: </a:t>
            </a:r>
            <a:r>
              <a:rPr kumimoji="1" lang="ja-JP" altLang="en-US" sz="800" dirty="0"/>
              <a:t>位置がどれだけ正確であるかを示す基準</a:t>
            </a:r>
            <a:endParaRPr kumimoji="1" lang="en-US" altLang="ja-JP" sz="800" dirty="0"/>
          </a:p>
        </p:txBody>
      </p:sp>
      <p:graphicFrame>
        <p:nvGraphicFramePr>
          <p:cNvPr id="3" name="表 2">
            <a:extLst>
              <a:ext uri="{FF2B5EF4-FFF2-40B4-BE49-F238E27FC236}">
                <a16:creationId xmlns:a16="http://schemas.microsoft.com/office/drawing/2014/main" id="{771AB102-41F2-3B5D-FE50-2527A71CD0AA}"/>
              </a:ext>
            </a:extLst>
          </p:cNvPr>
          <p:cNvGraphicFramePr>
            <a:graphicFrameLocks noGrp="1"/>
          </p:cNvGraphicFramePr>
          <p:nvPr>
            <p:extLst>
              <p:ext uri="{D42A27DB-BD31-4B8C-83A1-F6EECF244321}">
                <p14:modId xmlns:p14="http://schemas.microsoft.com/office/powerpoint/2010/main" val="3651570305"/>
              </p:ext>
            </p:extLst>
          </p:nvPr>
        </p:nvGraphicFramePr>
        <p:xfrm>
          <a:off x="296985" y="1259785"/>
          <a:ext cx="8550030" cy="2623929"/>
        </p:xfrm>
        <a:graphic>
          <a:graphicData uri="http://schemas.openxmlformats.org/drawingml/2006/table">
            <a:tbl>
              <a:tblPr firstRow="1" bandRow="1">
                <a:tableStyleId>{8EC20E35-A176-4012-BC5E-935CFFF8708E}</a:tableStyleId>
              </a:tblPr>
              <a:tblGrid>
                <a:gridCol w="1597677">
                  <a:extLst>
                    <a:ext uri="{9D8B030D-6E8A-4147-A177-3AD203B41FA5}">
                      <a16:colId xmlns:a16="http://schemas.microsoft.com/office/drawing/2014/main" val="3976954740"/>
                    </a:ext>
                  </a:extLst>
                </a:gridCol>
                <a:gridCol w="1597677">
                  <a:extLst>
                    <a:ext uri="{9D8B030D-6E8A-4147-A177-3AD203B41FA5}">
                      <a16:colId xmlns:a16="http://schemas.microsoft.com/office/drawing/2014/main" val="3917201927"/>
                    </a:ext>
                  </a:extLst>
                </a:gridCol>
                <a:gridCol w="1962883">
                  <a:extLst>
                    <a:ext uri="{9D8B030D-6E8A-4147-A177-3AD203B41FA5}">
                      <a16:colId xmlns:a16="http://schemas.microsoft.com/office/drawing/2014/main" val="2979246378"/>
                    </a:ext>
                  </a:extLst>
                </a:gridCol>
                <a:gridCol w="1794116">
                  <a:extLst>
                    <a:ext uri="{9D8B030D-6E8A-4147-A177-3AD203B41FA5}">
                      <a16:colId xmlns:a16="http://schemas.microsoft.com/office/drawing/2014/main" val="3625819773"/>
                    </a:ext>
                  </a:extLst>
                </a:gridCol>
                <a:gridCol w="1597677">
                  <a:extLst>
                    <a:ext uri="{9D8B030D-6E8A-4147-A177-3AD203B41FA5}">
                      <a16:colId xmlns:a16="http://schemas.microsoft.com/office/drawing/2014/main" val="4227200688"/>
                    </a:ext>
                  </a:extLst>
                </a:gridCol>
              </a:tblGrid>
              <a:tr h="331787">
                <a:tc>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1" dirty="0">
                          <a:solidFill>
                            <a:schemeClr val="tx1"/>
                          </a:solidFill>
                        </a:rPr>
                        <a:t>整備都市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rPr>
                        <a:t>データフォーマット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1" dirty="0">
                          <a:solidFill>
                            <a:schemeClr val="tx1"/>
                          </a:solidFill>
                        </a:rPr>
                        <a:t>空間参照系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1" dirty="0">
                          <a:solidFill>
                            <a:schemeClr val="tx1"/>
                          </a:solidFill>
                        </a:rPr>
                        <a:t>データの品質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10692400"/>
                  </a:ext>
                </a:extLst>
              </a:tr>
              <a:tr h="576804">
                <a:tc>
                  <a:txBody>
                    <a:bodyPr/>
                    <a:lstStyle/>
                    <a:p>
                      <a:pPr algn="l"/>
                      <a:r>
                        <a:rPr kumimoji="1" lang="en-US" altLang="ja-JP" sz="1100" dirty="0"/>
                        <a:t>Project PLATEAU</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100" dirty="0"/>
                        <a:t>210</a:t>
                      </a:r>
                      <a:r>
                        <a:rPr kumimoji="1" lang="ja-JP" altLang="en-US" sz="1100" dirty="0"/>
                        <a:t>都市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100" dirty="0" err="1"/>
                        <a:t>CityGML</a:t>
                      </a:r>
                      <a:r>
                        <a:rPr kumimoji="1" lang="ja-JP" altLang="en-US" sz="1100" dirty="0"/>
                        <a:t>形式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100" dirty="0"/>
                        <a:t>EPSG:6697 or 6668</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地図情報レベル</a:t>
                      </a:r>
                      <a:r>
                        <a:rPr kumimoji="1" lang="en-US" altLang="ja-JP" sz="1100" baseline="30000" dirty="0"/>
                        <a:t>*1</a:t>
                      </a:r>
                      <a:br>
                        <a:rPr kumimoji="1" lang="en-US" altLang="ja-JP" sz="1100" dirty="0"/>
                      </a:br>
                      <a:r>
                        <a:rPr kumimoji="1" lang="en-US" altLang="ja-JP" sz="1100" dirty="0"/>
                        <a:t>2500</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807833"/>
                  </a:ext>
                </a:extLst>
              </a:tr>
              <a:tr h="739494">
                <a:tc>
                  <a:txBody>
                    <a:bodyPr/>
                    <a:lstStyle/>
                    <a:p>
                      <a:pPr algn="l"/>
                      <a:r>
                        <a:rPr kumimoji="1" lang="ja-JP" altLang="en-US" sz="1100" dirty="0"/>
                        <a:t>基盤地図情報</a:t>
                      </a:r>
                      <a:br>
                        <a:rPr kumimoji="1" lang="en-US" altLang="ja-JP" sz="1100" dirty="0"/>
                      </a:br>
                      <a:r>
                        <a:rPr kumimoji="1" lang="ja-JP" altLang="en-US" sz="1100" dirty="0"/>
                        <a:t>（基本項目）</a:t>
                      </a:r>
                      <a:endParaRPr kumimoji="1" lang="en-US" altLang="ja-JP"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日本全国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100" dirty="0"/>
                        <a:t>GML</a:t>
                      </a:r>
                      <a:r>
                        <a:rPr kumimoji="1" lang="ja-JP" altLang="en-US" sz="1100" dirty="0"/>
                        <a:t>形式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100" dirty="0"/>
                        <a:t>EPSG:6668</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地図情報レベル</a:t>
                      </a:r>
                      <a:br>
                        <a:rPr kumimoji="1" lang="en-US" altLang="ja-JP" sz="1100" dirty="0"/>
                      </a:br>
                      <a:r>
                        <a:rPr kumimoji="1" lang="en-US" altLang="ja-JP" sz="1100" dirty="0"/>
                        <a:t>2500 or 25000</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03059"/>
                  </a:ext>
                </a:extLst>
              </a:tr>
              <a:tr h="97584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altLang="ja-JP" sz="1100" dirty="0"/>
                        <a:t>High Resolution Canopy Height Maps by WRI and Meta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全世界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100" dirty="0" err="1"/>
                        <a:t>GeoTIFF</a:t>
                      </a:r>
                      <a:r>
                        <a:rPr kumimoji="1" lang="ja-JP" altLang="en-US" sz="1100" dirty="0"/>
                        <a:t>形式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100" dirty="0"/>
                        <a:t>EPSG:3857</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t>観測日やオルソ補正の違いによるズレあり</a:t>
                      </a:r>
                      <a:endParaRPr kumimoji="1" lang="en-US" altLang="ja-JP" sz="1100"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6174417"/>
                  </a:ext>
                </a:extLst>
              </a:tr>
            </a:tbl>
          </a:graphicData>
        </a:graphic>
      </p:graphicFrame>
    </p:spTree>
    <p:extLst>
      <p:ext uri="{BB962C8B-B14F-4D97-AF65-F5344CB8AC3E}">
        <p14:creationId xmlns:p14="http://schemas.microsoft.com/office/powerpoint/2010/main" val="702012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ja-JP" altLang="en-US" dirty="0">
                <a:solidFill>
                  <a:schemeClr val="bg1">
                    <a:lumMod val="95000"/>
                  </a:schemeClr>
                </a:solidFill>
              </a:rPr>
              <a:t>背景と現状の課題</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地理空間情報の簡単な基礎知識と考え方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オープンな地理空間情報の紹介</a:t>
            </a:r>
            <a:endParaRPr lang="en-US" altLang="ja-JP" dirty="0">
              <a:solidFill>
                <a:schemeClr val="bg1">
                  <a:lumMod val="95000"/>
                </a:schemeClr>
              </a:solidFill>
            </a:endParaRPr>
          </a:p>
          <a:p>
            <a:pPr marL="457200" indent="-457200">
              <a:buFont typeface="+mj-lt"/>
              <a:buAutoNum type="arabicPeriod"/>
            </a:pPr>
            <a:r>
              <a:rPr lang="ja-JP" altLang="en-US" dirty="0"/>
              <a:t>樹木自動配置手法の説明</a:t>
            </a:r>
            <a:endParaRPr lang="en-US" altLang="ja-JP" dirty="0"/>
          </a:p>
          <a:p>
            <a:pPr marL="457200" indent="-457200">
              <a:buFont typeface="+mj-lt"/>
              <a:buAutoNum type="arabicPeriod"/>
            </a:pPr>
            <a:r>
              <a:rPr lang="ja-JP" altLang="en-US" dirty="0">
                <a:solidFill>
                  <a:schemeClr val="bg1">
                    <a:lumMod val="95000"/>
                  </a:schemeClr>
                </a:solidFill>
              </a:rPr>
              <a:t>本手法の結果と課題</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4129809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5F1082F-67EC-D3FF-52A5-BC15B6B535C9}"/>
              </a:ext>
            </a:extLst>
          </p:cNvPr>
          <p:cNvGrpSpPr/>
          <p:nvPr/>
        </p:nvGrpSpPr>
        <p:grpSpPr>
          <a:xfrm>
            <a:off x="511512" y="609727"/>
            <a:ext cx="1800632" cy="1639536"/>
            <a:chOff x="578824" y="661823"/>
            <a:chExt cx="2758147" cy="3399136"/>
          </a:xfrm>
        </p:grpSpPr>
        <p:pic>
          <p:nvPicPr>
            <p:cNvPr id="9" name="図 8">
              <a:extLst>
                <a:ext uri="{FF2B5EF4-FFF2-40B4-BE49-F238E27FC236}">
                  <a16:creationId xmlns:a16="http://schemas.microsoft.com/office/drawing/2014/main" id="{36E9FF2E-2622-25B8-7A08-32686E400EE6}"/>
                </a:ext>
              </a:extLst>
            </p:cNvPr>
            <p:cNvPicPr>
              <a:picLocks noChangeAspect="1"/>
            </p:cNvPicPr>
            <p:nvPr/>
          </p:nvPicPr>
          <p:blipFill>
            <a:blip r:embed="rId3" cstate="hqprint">
              <a:alphaModFix amt="80000"/>
              <a:extLst>
                <a:ext uri="{28A0092B-C50C-407E-A947-70E740481C1C}">
                  <a14:useLocalDpi xmlns:a14="http://schemas.microsoft.com/office/drawing/2010/main"/>
                </a:ext>
              </a:extLst>
            </a:blip>
            <a:stretch>
              <a:fillRect/>
            </a:stretch>
          </p:blipFill>
          <p:spPr>
            <a:xfrm>
              <a:off x="614265" y="2138560"/>
              <a:ext cx="2718854" cy="1922399"/>
            </a:xfrm>
            <a:prstGeom prst="rect">
              <a:avLst/>
            </a:prstGeom>
            <a:scene3d>
              <a:camera prst="isometricTopUp"/>
              <a:lightRig rig="threePt" dir="t"/>
            </a:scene3d>
          </p:spPr>
        </p:pic>
        <p:pic>
          <p:nvPicPr>
            <p:cNvPr id="11" name="図 10">
              <a:extLst>
                <a:ext uri="{FF2B5EF4-FFF2-40B4-BE49-F238E27FC236}">
                  <a16:creationId xmlns:a16="http://schemas.microsoft.com/office/drawing/2014/main" id="{1989FC82-7F79-2BCD-59BD-B465AD73BD73}"/>
                </a:ext>
              </a:extLst>
            </p:cNvPr>
            <p:cNvPicPr>
              <a:picLocks noChangeAspect="1"/>
            </p:cNvPicPr>
            <p:nvPr/>
          </p:nvPicPr>
          <p:blipFill>
            <a:blip r:embed="rId4" cstate="hqprint">
              <a:alphaModFix amt="80000"/>
              <a:extLst>
                <a:ext uri="{28A0092B-C50C-407E-A947-70E740481C1C}">
                  <a14:useLocalDpi xmlns:a14="http://schemas.microsoft.com/office/drawing/2010/main"/>
                </a:ext>
              </a:extLst>
            </a:blip>
            <a:stretch>
              <a:fillRect/>
            </a:stretch>
          </p:blipFill>
          <p:spPr>
            <a:xfrm>
              <a:off x="614201" y="1668335"/>
              <a:ext cx="2718856" cy="1922399"/>
            </a:xfrm>
            <a:prstGeom prst="rect">
              <a:avLst/>
            </a:prstGeom>
            <a:scene3d>
              <a:camera prst="isometricTopUp"/>
              <a:lightRig rig="threePt" dir="t"/>
            </a:scene3d>
          </p:spPr>
        </p:pic>
        <p:pic>
          <p:nvPicPr>
            <p:cNvPr id="13" name="図 12">
              <a:extLst>
                <a:ext uri="{FF2B5EF4-FFF2-40B4-BE49-F238E27FC236}">
                  <a16:creationId xmlns:a16="http://schemas.microsoft.com/office/drawing/2014/main" id="{3A60F9F5-C937-4032-A015-5824B982433E}"/>
                </a:ext>
              </a:extLst>
            </p:cNvPr>
            <p:cNvPicPr>
              <a:picLocks noChangeAspect="1"/>
            </p:cNvPicPr>
            <p:nvPr/>
          </p:nvPicPr>
          <p:blipFill>
            <a:blip r:embed="rId5" cstate="hqprint">
              <a:alphaModFix amt="80000"/>
              <a:extLst>
                <a:ext uri="{28A0092B-C50C-407E-A947-70E740481C1C}">
                  <a14:useLocalDpi xmlns:a14="http://schemas.microsoft.com/office/drawing/2010/main"/>
                </a:ext>
              </a:extLst>
            </a:blip>
            <a:stretch>
              <a:fillRect/>
            </a:stretch>
          </p:blipFill>
          <p:spPr>
            <a:xfrm>
              <a:off x="619742" y="1228303"/>
              <a:ext cx="2717229" cy="1921250"/>
            </a:xfrm>
            <a:prstGeom prst="rect">
              <a:avLst/>
            </a:prstGeom>
            <a:scene3d>
              <a:camera prst="isometricTopUp"/>
              <a:lightRig rig="threePt" dir="t"/>
            </a:scene3d>
          </p:spPr>
        </p:pic>
        <p:pic>
          <p:nvPicPr>
            <p:cNvPr id="14" name="図 13">
              <a:extLst>
                <a:ext uri="{FF2B5EF4-FFF2-40B4-BE49-F238E27FC236}">
                  <a16:creationId xmlns:a16="http://schemas.microsoft.com/office/drawing/2014/main" id="{8CEF351A-88E1-BBDF-C40D-8B7D9E307B59}"/>
                </a:ext>
              </a:extLst>
            </p:cNvPr>
            <p:cNvPicPr>
              <a:picLocks noChangeAspect="1"/>
            </p:cNvPicPr>
            <p:nvPr/>
          </p:nvPicPr>
          <p:blipFill>
            <a:blip r:embed="rId6" cstate="hqprint">
              <a:alphaModFix amt="80000"/>
              <a:extLst>
                <a:ext uri="{28A0092B-C50C-407E-A947-70E740481C1C}">
                  <a14:useLocalDpi xmlns:a14="http://schemas.microsoft.com/office/drawing/2010/main"/>
                </a:ext>
              </a:extLst>
            </a:blip>
            <a:stretch>
              <a:fillRect/>
            </a:stretch>
          </p:blipFill>
          <p:spPr>
            <a:xfrm>
              <a:off x="578824" y="661823"/>
              <a:ext cx="2717229" cy="1921250"/>
            </a:xfrm>
            <a:prstGeom prst="rect">
              <a:avLst/>
            </a:prstGeom>
            <a:scene3d>
              <a:camera prst="isometricTopUp"/>
              <a:lightRig rig="threePt" dir="t"/>
            </a:scene3d>
          </p:spPr>
        </p:pic>
      </p:grpSp>
      <p:pic>
        <p:nvPicPr>
          <p:cNvPr id="20" name="図 19" descr="電子機器, 回路 が含まれている画像&#10;&#10;自動的に生成された説明">
            <a:extLst>
              <a:ext uri="{FF2B5EF4-FFF2-40B4-BE49-F238E27FC236}">
                <a16:creationId xmlns:a16="http://schemas.microsoft.com/office/drawing/2014/main" id="{77FCD83E-433C-DB25-62F9-EF2AB1A9C82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42265" y="2571750"/>
            <a:ext cx="4071390" cy="2300104"/>
          </a:xfrm>
          <a:prstGeom prst="rect">
            <a:avLst/>
          </a:prstGeom>
        </p:spPr>
      </p:pic>
      <p:sp>
        <p:nvSpPr>
          <p:cNvPr id="2" name="タイトル 1">
            <a:extLst>
              <a:ext uri="{FF2B5EF4-FFF2-40B4-BE49-F238E27FC236}">
                <a16:creationId xmlns:a16="http://schemas.microsoft.com/office/drawing/2014/main" id="{5C4800B2-4855-5447-9F0E-3ED1FE07FEC9}"/>
              </a:ext>
            </a:extLst>
          </p:cNvPr>
          <p:cNvSpPr>
            <a:spLocks noGrp="1"/>
          </p:cNvSpPr>
          <p:nvPr>
            <p:ph type="title"/>
          </p:nvPr>
        </p:nvSpPr>
        <p:spPr/>
        <p:txBody>
          <a:bodyPr/>
          <a:lstStyle/>
          <a:p>
            <a:r>
              <a:rPr lang="ja-JP" altLang="en-US" dirty="0"/>
              <a:t>樹木自動配置手法</a:t>
            </a:r>
            <a:r>
              <a:rPr kumimoji="1" lang="ja-JP" altLang="en-US" dirty="0"/>
              <a:t>の概要</a:t>
            </a:r>
          </a:p>
        </p:txBody>
      </p:sp>
      <p:sp>
        <p:nvSpPr>
          <p:cNvPr id="24" name="矢印: 右 23">
            <a:extLst>
              <a:ext uri="{FF2B5EF4-FFF2-40B4-BE49-F238E27FC236}">
                <a16:creationId xmlns:a16="http://schemas.microsoft.com/office/drawing/2014/main" id="{447D1F6D-9A31-EE8B-1F90-EB349A28F5D1}"/>
              </a:ext>
            </a:extLst>
          </p:cNvPr>
          <p:cNvSpPr/>
          <p:nvPr/>
        </p:nvSpPr>
        <p:spPr>
          <a:xfrm>
            <a:off x="5280736" y="992625"/>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30A9E5F1-7032-E81A-E97C-660A441F30F4}"/>
              </a:ext>
            </a:extLst>
          </p:cNvPr>
          <p:cNvSpPr/>
          <p:nvPr/>
        </p:nvSpPr>
        <p:spPr>
          <a:xfrm>
            <a:off x="2530347" y="992625"/>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F91200C-9D23-EFBC-DA69-B854A5B85D82}"/>
              </a:ext>
            </a:extLst>
          </p:cNvPr>
          <p:cNvSpPr/>
          <p:nvPr/>
        </p:nvSpPr>
        <p:spPr>
          <a:xfrm>
            <a:off x="3382326" y="867645"/>
            <a:ext cx="1690487" cy="886064"/>
          </a:xfrm>
          <a:prstGeom prst="rect">
            <a:avLst/>
          </a:prstGeom>
          <a:solidFill>
            <a:schemeClr val="accent3"/>
          </a:solidFill>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bg1"/>
                </a:solidFill>
              </a:rPr>
              <a:t>GIS </a:t>
            </a:r>
            <a:br>
              <a:rPr kumimoji="1" lang="en-US" altLang="ja-JP" dirty="0">
                <a:solidFill>
                  <a:schemeClr val="bg1"/>
                </a:solidFill>
              </a:rPr>
            </a:br>
            <a:r>
              <a:rPr kumimoji="1" lang="en-US" altLang="ja-JP" dirty="0">
                <a:solidFill>
                  <a:schemeClr val="bg1"/>
                </a:solidFill>
              </a:rPr>
              <a:t>Process</a:t>
            </a:r>
            <a:endParaRPr kumimoji="1" lang="ja-JP" altLang="en-US" dirty="0">
              <a:solidFill>
                <a:schemeClr val="bg1"/>
              </a:solidFill>
            </a:endParaRPr>
          </a:p>
        </p:txBody>
      </p:sp>
      <p:sp>
        <p:nvSpPr>
          <p:cNvPr id="12" name="正方形/長方形 11">
            <a:extLst>
              <a:ext uri="{FF2B5EF4-FFF2-40B4-BE49-F238E27FC236}">
                <a16:creationId xmlns:a16="http://schemas.microsoft.com/office/drawing/2014/main" id="{89D63B59-6C18-54BC-9E3A-4584453107F8}"/>
              </a:ext>
            </a:extLst>
          </p:cNvPr>
          <p:cNvSpPr/>
          <p:nvPr/>
        </p:nvSpPr>
        <p:spPr>
          <a:xfrm>
            <a:off x="6132716" y="867645"/>
            <a:ext cx="1690487" cy="886064"/>
          </a:xfrm>
          <a:prstGeom prst="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bg1"/>
                </a:solidFill>
              </a:rPr>
              <a:t>Procedural Process</a:t>
            </a:r>
            <a:endParaRPr kumimoji="1" lang="ja-JP" altLang="en-US" dirty="0">
              <a:solidFill>
                <a:schemeClr val="bg1"/>
              </a:solidFill>
            </a:endParaRPr>
          </a:p>
        </p:txBody>
      </p:sp>
      <p:sp>
        <p:nvSpPr>
          <p:cNvPr id="15" name="矢印: 右 14">
            <a:extLst>
              <a:ext uri="{FF2B5EF4-FFF2-40B4-BE49-F238E27FC236}">
                <a16:creationId xmlns:a16="http://schemas.microsoft.com/office/drawing/2014/main" id="{3BB3B591-0798-00CD-77E5-B90FB1E8A932}"/>
              </a:ext>
            </a:extLst>
          </p:cNvPr>
          <p:cNvSpPr/>
          <p:nvPr/>
        </p:nvSpPr>
        <p:spPr>
          <a:xfrm rot="5400000">
            <a:off x="6655931" y="1844677"/>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8" name="グラフィックス 17">
            <a:extLst>
              <a:ext uri="{FF2B5EF4-FFF2-40B4-BE49-F238E27FC236}">
                <a16:creationId xmlns:a16="http://schemas.microsoft.com/office/drawing/2014/main" id="{767E4ACC-B8D5-9B68-DC4B-E4668403174C}"/>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06105" y="1611283"/>
            <a:ext cx="1390205" cy="665299"/>
          </a:xfrm>
          <a:prstGeom prst="rect">
            <a:avLst/>
          </a:prstGeom>
        </p:spPr>
      </p:pic>
      <p:sp>
        <p:nvSpPr>
          <p:cNvPr id="17" name="テキスト ボックス 16">
            <a:extLst>
              <a:ext uri="{FF2B5EF4-FFF2-40B4-BE49-F238E27FC236}">
                <a16:creationId xmlns:a16="http://schemas.microsoft.com/office/drawing/2014/main" id="{26DA9963-353D-49CD-EE2F-CC72B9D8BD0D}"/>
              </a:ext>
            </a:extLst>
          </p:cNvPr>
          <p:cNvSpPr txBox="1"/>
          <p:nvPr/>
        </p:nvSpPr>
        <p:spPr>
          <a:xfrm>
            <a:off x="300255" y="2970637"/>
            <a:ext cx="4460184" cy="1384995"/>
          </a:xfrm>
          <a:prstGeom prst="rect">
            <a:avLst/>
          </a:prstGeom>
          <a:noFill/>
          <a:ln>
            <a:solidFill>
              <a:schemeClr val="tx1"/>
            </a:solidFill>
          </a:ln>
        </p:spPr>
        <p:txBody>
          <a:bodyPr wrap="square" rtlCol="0">
            <a:spAutoFit/>
          </a:bodyPr>
          <a:lstStyle/>
          <a:p>
            <a:r>
              <a:rPr kumimoji="1" lang="en-US" altLang="ja-JP" sz="1400" dirty="0"/>
              <a:t>2</a:t>
            </a:r>
            <a:r>
              <a:rPr kumimoji="1" lang="ja-JP" altLang="en-US" sz="1400" dirty="0"/>
              <a:t>段階のプロセスを採用</a:t>
            </a:r>
            <a:endParaRPr kumimoji="1" lang="en-US" altLang="ja-JP" sz="1400" dirty="0"/>
          </a:p>
          <a:p>
            <a:pPr marL="285750" indent="-285750">
              <a:buFont typeface="Arial" panose="020B0604020202020204" pitchFamily="34" charset="0"/>
              <a:buChar char="•"/>
            </a:pPr>
            <a:r>
              <a:rPr kumimoji="1" lang="en-US" altLang="ja-JP" sz="1400" b="1" dirty="0"/>
              <a:t>GIS Process</a:t>
            </a:r>
          </a:p>
          <a:p>
            <a:pPr marL="742950" lvl="1" indent="-285750">
              <a:buFont typeface="Arial" panose="020B0604020202020204" pitchFamily="34" charset="0"/>
              <a:buChar char="•"/>
            </a:pPr>
            <a:r>
              <a:rPr kumimoji="1" lang="ja-JP" altLang="en-US" sz="1400" dirty="0"/>
              <a:t>樹木の自動配置に向けたデータ作り</a:t>
            </a:r>
            <a:endParaRPr kumimoji="1" lang="en-US" altLang="ja-JP" sz="1400" dirty="0"/>
          </a:p>
          <a:p>
            <a:pPr marL="285750" indent="-285750">
              <a:buFont typeface="Arial" panose="020B0604020202020204" pitchFamily="34" charset="0"/>
              <a:buChar char="•"/>
            </a:pPr>
            <a:r>
              <a:rPr kumimoji="1" lang="en-US" altLang="ja-JP" sz="1400" b="1" dirty="0"/>
              <a:t>Procedural Process</a:t>
            </a:r>
          </a:p>
          <a:p>
            <a:pPr marL="742950" lvl="1" indent="-285750">
              <a:buFont typeface="Arial" panose="020B0604020202020204" pitchFamily="34" charset="0"/>
              <a:buChar char="•"/>
            </a:pPr>
            <a:r>
              <a:rPr kumimoji="1" lang="ja-JP" altLang="en-US" sz="1400" dirty="0"/>
              <a:t>ジオメトリと属性情報に基づいた</a:t>
            </a:r>
            <a:br>
              <a:rPr kumimoji="1" lang="en-US" altLang="ja-JP" sz="1400" dirty="0"/>
            </a:br>
            <a:r>
              <a:rPr kumimoji="1" lang="ja-JP" altLang="en-US" sz="1400" dirty="0"/>
              <a:t>樹木の自動配置</a:t>
            </a:r>
            <a:endParaRPr kumimoji="1" lang="en-US" altLang="ja-JP" sz="1400" dirty="0"/>
          </a:p>
        </p:txBody>
      </p:sp>
      <p:pic>
        <p:nvPicPr>
          <p:cNvPr id="19" name="図 18" descr="ロゴ, 会社名&#10;&#10;自動的に生成された説明">
            <a:extLst>
              <a:ext uri="{FF2B5EF4-FFF2-40B4-BE49-F238E27FC236}">
                <a16:creationId xmlns:a16="http://schemas.microsoft.com/office/drawing/2014/main" id="{3CED3ACB-645C-140F-DACD-EEA5B90C2FE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393426" y="1696397"/>
            <a:ext cx="1620229" cy="495070"/>
          </a:xfrm>
          <a:prstGeom prst="rect">
            <a:avLst/>
          </a:prstGeom>
        </p:spPr>
      </p:pic>
      <p:sp>
        <p:nvSpPr>
          <p:cNvPr id="28" name="正方形/長方形 27">
            <a:extLst>
              <a:ext uri="{FF2B5EF4-FFF2-40B4-BE49-F238E27FC236}">
                <a16:creationId xmlns:a16="http://schemas.microsoft.com/office/drawing/2014/main" id="{0539A181-A4DB-BA80-4430-4C70CA59FB15}"/>
              </a:ext>
            </a:extLst>
          </p:cNvPr>
          <p:cNvSpPr/>
          <p:nvPr/>
        </p:nvSpPr>
        <p:spPr>
          <a:xfrm>
            <a:off x="4474151" y="2069487"/>
            <a:ext cx="1054111" cy="242415"/>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z="800" dirty="0"/>
              <a:t>※version:</a:t>
            </a:r>
            <a:r>
              <a:rPr kumimoji="1" lang="ja-JP" altLang="en-US" sz="800" dirty="0"/>
              <a:t> </a:t>
            </a:r>
            <a:r>
              <a:rPr kumimoji="1" lang="en-US" altLang="ja-JP" sz="800" dirty="0"/>
              <a:t>3.34.6</a:t>
            </a:r>
            <a:endParaRPr kumimoji="1" lang="ja-JP" altLang="en-US" sz="800" dirty="0"/>
          </a:p>
        </p:txBody>
      </p:sp>
      <p:sp>
        <p:nvSpPr>
          <p:cNvPr id="29" name="正方形/長方形 28">
            <a:extLst>
              <a:ext uri="{FF2B5EF4-FFF2-40B4-BE49-F238E27FC236}">
                <a16:creationId xmlns:a16="http://schemas.microsoft.com/office/drawing/2014/main" id="{0FC4591C-DA57-F4BC-429E-97EB184E87AF}"/>
              </a:ext>
            </a:extLst>
          </p:cNvPr>
          <p:cNvSpPr/>
          <p:nvPr/>
        </p:nvSpPr>
        <p:spPr>
          <a:xfrm>
            <a:off x="7823203" y="2076175"/>
            <a:ext cx="1054111" cy="242415"/>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z="800" dirty="0"/>
              <a:t>※version:</a:t>
            </a:r>
            <a:r>
              <a:rPr kumimoji="1" lang="ja-JP" altLang="en-US" sz="800" dirty="0"/>
              <a:t> </a:t>
            </a:r>
            <a:r>
              <a:rPr kumimoji="1" lang="en-US" altLang="ja-JP" sz="800" dirty="0"/>
              <a:t>3.6.0</a:t>
            </a:r>
            <a:endParaRPr kumimoji="1" lang="ja-JP" altLang="en-US" sz="800" dirty="0"/>
          </a:p>
        </p:txBody>
      </p:sp>
    </p:spTree>
    <p:extLst>
      <p:ext uri="{BB962C8B-B14F-4D97-AF65-F5344CB8AC3E}">
        <p14:creationId xmlns:p14="http://schemas.microsoft.com/office/powerpoint/2010/main" val="391592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4800B2-4855-5447-9F0E-3ED1FE07FEC9}"/>
              </a:ext>
            </a:extLst>
          </p:cNvPr>
          <p:cNvSpPr>
            <a:spLocks noGrp="1"/>
          </p:cNvSpPr>
          <p:nvPr>
            <p:ph type="title"/>
          </p:nvPr>
        </p:nvSpPr>
        <p:spPr/>
        <p:txBody>
          <a:bodyPr/>
          <a:lstStyle/>
          <a:p>
            <a:r>
              <a:rPr lang="ja-JP" altLang="en-US" dirty="0"/>
              <a:t>樹木自動配置手法</a:t>
            </a:r>
            <a:r>
              <a:rPr kumimoji="1" lang="ja-JP" altLang="en-US" dirty="0"/>
              <a:t>の概要</a:t>
            </a:r>
          </a:p>
        </p:txBody>
      </p:sp>
      <p:sp>
        <p:nvSpPr>
          <p:cNvPr id="24" name="矢印: 右 23">
            <a:extLst>
              <a:ext uri="{FF2B5EF4-FFF2-40B4-BE49-F238E27FC236}">
                <a16:creationId xmlns:a16="http://schemas.microsoft.com/office/drawing/2014/main" id="{447D1F6D-9A31-EE8B-1F90-EB349A28F5D1}"/>
              </a:ext>
            </a:extLst>
          </p:cNvPr>
          <p:cNvSpPr/>
          <p:nvPr/>
        </p:nvSpPr>
        <p:spPr>
          <a:xfrm>
            <a:off x="5280736" y="992625"/>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30A9E5F1-7032-E81A-E97C-660A441F30F4}"/>
              </a:ext>
            </a:extLst>
          </p:cNvPr>
          <p:cNvSpPr/>
          <p:nvPr/>
        </p:nvSpPr>
        <p:spPr>
          <a:xfrm>
            <a:off x="2530347" y="992625"/>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F91200C-9D23-EFBC-DA69-B854A5B85D82}"/>
              </a:ext>
            </a:extLst>
          </p:cNvPr>
          <p:cNvSpPr/>
          <p:nvPr/>
        </p:nvSpPr>
        <p:spPr>
          <a:xfrm>
            <a:off x="3382326" y="867645"/>
            <a:ext cx="1690487" cy="886064"/>
          </a:xfrm>
          <a:prstGeom prst="rect">
            <a:avLst/>
          </a:prstGeom>
          <a:solidFill>
            <a:schemeClr val="accent3"/>
          </a:solidFill>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bg1"/>
                </a:solidFill>
              </a:rPr>
              <a:t>GIS </a:t>
            </a:r>
            <a:br>
              <a:rPr kumimoji="1" lang="en-US" altLang="ja-JP" dirty="0">
                <a:solidFill>
                  <a:schemeClr val="bg1"/>
                </a:solidFill>
              </a:rPr>
            </a:br>
            <a:r>
              <a:rPr kumimoji="1" lang="en-US" altLang="ja-JP" dirty="0">
                <a:solidFill>
                  <a:schemeClr val="bg1"/>
                </a:solidFill>
              </a:rPr>
              <a:t>Process</a:t>
            </a:r>
            <a:endParaRPr kumimoji="1" lang="ja-JP" altLang="en-US" dirty="0">
              <a:solidFill>
                <a:schemeClr val="bg1"/>
              </a:solidFill>
            </a:endParaRPr>
          </a:p>
        </p:txBody>
      </p:sp>
      <p:sp>
        <p:nvSpPr>
          <p:cNvPr id="12" name="正方形/長方形 11">
            <a:extLst>
              <a:ext uri="{FF2B5EF4-FFF2-40B4-BE49-F238E27FC236}">
                <a16:creationId xmlns:a16="http://schemas.microsoft.com/office/drawing/2014/main" id="{89D63B59-6C18-54BC-9E3A-4584453107F8}"/>
              </a:ext>
            </a:extLst>
          </p:cNvPr>
          <p:cNvSpPr/>
          <p:nvPr/>
        </p:nvSpPr>
        <p:spPr>
          <a:xfrm>
            <a:off x="6132716" y="867645"/>
            <a:ext cx="1690487" cy="886064"/>
          </a:xfrm>
          <a:prstGeom prst="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bg1"/>
                </a:solidFill>
              </a:rPr>
              <a:t>Procedural Process</a:t>
            </a:r>
            <a:endParaRPr kumimoji="1" lang="ja-JP" altLang="en-US" dirty="0">
              <a:solidFill>
                <a:schemeClr val="bg1"/>
              </a:solidFill>
            </a:endParaRPr>
          </a:p>
        </p:txBody>
      </p:sp>
      <p:sp>
        <p:nvSpPr>
          <p:cNvPr id="15" name="矢印: 右 14">
            <a:extLst>
              <a:ext uri="{FF2B5EF4-FFF2-40B4-BE49-F238E27FC236}">
                <a16:creationId xmlns:a16="http://schemas.microsoft.com/office/drawing/2014/main" id="{3BB3B591-0798-00CD-77E5-B90FB1E8A932}"/>
              </a:ext>
            </a:extLst>
          </p:cNvPr>
          <p:cNvSpPr/>
          <p:nvPr/>
        </p:nvSpPr>
        <p:spPr>
          <a:xfrm rot="5400000">
            <a:off x="6655931" y="1844677"/>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8" name="グラフィックス 17">
            <a:extLst>
              <a:ext uri="{FF2B5EF4-FFF2-40B4-BE49-F238E27FC236}">
                <a16:creationId xmlns:a16="http://schemas.microsoft.com/office/drawing/2014/main" id="{767E4ACC-B8D5-9B68-DC4B-E4668403174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06105" y="1611283"/>
            <a:ext cx="1390205" cy="665299"/>
          </a:xfrm>
          <a:prstGeom prst="rect">
            <a:avLst/>
          </a:prstGeom>
        </p:spPr>
      </p:pic>
      <p:sp>
        <p:nvSpPr>
          <p:cNvPr id="3" name="正方形/長方形 2">
            <a:extLst>
              <a:ext uri="{FF2B5EF4-FFF2-40B4-BE49-F238E27FC236}">
                <a16:creationId xmlns:a16="http://schemas.microsoft.com/office/drawing/2014/main" id="{66FB5C01-3B4F-5702-8360-8A68E72C6E6F}"/>
              </a:ext>
            </a:extLst>
          </p:cNvPr>
          <p:cNvSpPr/>
          <p:nvPr/>
        </p:nvSpPr>
        <p:spPr>
          <a:xfrm>
            <a:off x="2774462" y="617084"/>
            <a:ext cx="2921848" cy="170150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AB8A7ED-7579-3871-64C6-2CC49ABBAB56}"/>
              </a:ext>
            </a:extLst>
          </p:cNvPr>
          <p:cNvSpPr txBox="1"/>
          <p:nvPr/>
        </p:nvSpPr>
        <p:spPr>
          <a:xfrm>
            <a:off x="300255" y="2970637"/>
            <a:ext cx="4460184" cy="1384995"/>
          </a:xfrm>
          <a:prstGeom prst="rect">
            <a:avLst/>
          </a:prstGeom>
          <a:noFill/>
          <a:ln>
            <a:solidFill>
              <a:schemeClr val="tx1"/>
            </a:solidFill>
          </a:ln>
        </p:spPr>
        <p:txBody>
          <a:bodyPr wrap="square" rtlCol="0">
            <a:spAutoFit/>
          </a:bodyPr>
          <a:lstStyle/>
          <a:p>
            <a:r>
              <a:rPr kumimoji="1" lang="en-US" altLang="ja-JP" sz="1400" dirty="0"/>
              <a:t>2</a:t>
            </a:r>
            <a:r>
              <a:rPr kumimoji="1" lang="ja-JP" altLang="en-US" sz="1400" dirty="0"/>
              <a:t>段階のプロセスを採用</a:t>
            </a:r>
            <a:endParaRPr kumimoji="1" lang="en-US" altLang="ja-JP" sz="1400" dirty="0"/>
          </a:p>
          <a:p>
            <a:pPr marL="285750" indent="-285750">
              <a:buFont typeface="Arial" panose="020B0604020202020204" pitchFamily="34" charset="0"/>
              <a:buChar char="•"/>
            </a:pPr>
            <a:r>
              <a:rPr kumimoji="1" lang="en-US" altLang="ja-JP" sz="1400" b="1" dirty="0"/>
              <a:t>GIS Process</a:t>
            </a:r>
          </a:p>
          <a:p>
            <a:pPr marL="742950" lvl="1" indent="-285750">
              <a:buFont typeface="Arial" panose="020B0604020202020204" pitchFamily="34" charset="0"/>
              <a:buChar char="•"/>
            </a:pPr>
            <a:r>
              <a:rPr kumimoji="1" lang="ja-JP" altLang="en-US" sz="1400" dirty="0"/>
              <a:t>樹木の自動配置に向けたデータ作り</a:t>
            </a:r>
            <a:endParaRPr kumimoji="1" lang="en-US" altLang="ja-JP" sz="1400" dirty="0"/>
          </a:p>
          <a:p>
            <a:pPr marL="285750" indent="-285750">
              <a:buFont typeface="Arial" panose="020B0604020202020204" pitchFamily="34" charset="0"/>
              <a:buChar char="•"/>
            </a:pPr>
            <a:r>
              <a:rPr kumimoji="1" lang="en-US" altLang="ja-JP" sz="1400" b="1" dirty="0"/>
              <a:t>Procedural Process</a:t>
            </a:r>
          </a:p>
          <a:p>
            <a:pPr marL="742950" lvl="1" indent="-285750">
              <a:buFont typeface="Arial" panose="020B0604020202020204" pitchFamily="34" charset="0"/>
              <a:buChar char="•"/>
            </a:pPr>
            <a:r>
              <a:rPr kumimoji="1" lang="ja-JP" altLang="en-US" sz="1400" dirty="0"/>
              <a:t>ジオメトリと属性情報に基づいた</a:t>
            </a:r>
            <a:br>
              <a:rPr kumimoji="1" lang="en-US" altLang="ja-JP" sz="1400" dirty="0"/>
            </a:br>
            <a:r>
              <a:rPr kumimoji="1" lang="ja-JP" altLang="en-US" sz="1400" dirty="0"/>
              <a:t>樹木の自動配置</a:t>
            </a:r>
            <a:endParaRPr kumimoji="1" lang="en-US" altLang="ja-JP" sz="1400" dirty="0"/>
          </a:p>
        </p:txBody>
      </p:sp>
      <p:pic>
        <p:nvPicPr>
          <p:cNvPr id="11" name="図 10" descr="ロゴ, 会社名&#10;&#10;自動的に生成された説明">
            <a:extLst>
              <a:ext uri="{FF2B5EF4-FFF2-40B4-BE49-F238E27FC236}">
                <a16:creationId xmlns:a16="http://schemas.microsoft.com/office/drawing/2014/main" id="{E022B17D-553D-EAE8-9C67-9C7154ED85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93426" y="1696397"/>
            <a:ext cx="1620229" cy="495070"/>
          </a:xfrm>
          <a:prstGeom prst="rect">
            <a:avLst/>
          </a:prstGeom>
        </p:spPr>
      </p:pic>
      <p:pic>
        <p:nvPicPr>
          <p:cNvPr id="17" name="図 16" descr="電子機器, 回路 が含まれている画像&#10;&#10;自動的に生成された説明">
            <a:extLst>
              <a:ext uri="{FF2B5EF4-FFF2-40B4-BE49-F238E27FC236}">
                <a16:creationId xmlns:a16="http://schemas.microsoft.com/office/drawing/2014/main" id="{956160D9-11BF-E916-9C39-8342105B0E7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42265" y="2571750"/>
            <a:ext cx="4071390" cy="2300104"/>
          </a:xfrm>
          <a:prstGeom prst="rect">
            <a:avLst/>
          </a:prstGeom>
        </p:spPr>
      </p:pic>
      <p:grpSp>
        <p:nvGrpSpPr>
          <p:cNvPr id="13" name="グループ化 12">
            <a:extLst>
              <a:ext uri="{FF2B5EF4-FFF2-40B4-BE49-F238E27FC236}">
                <a16:creationId xmlns:a16="http://schemas.microsoft.com/office/drawing/2014/main" id="{F07D79BF-7311-B857-F158-895A32042444}"/>
              </a:ext>
            </a:extLst>
          </p:cNvPr>
          <p:cNvGrpSpPr/>
          <p:nvPr/>
        </p:nvGrpSpPr>
        <p:grpSpPr>
          <a:xfrm>
            <a:off x="511512" y="609727"/>
            <a:ext cx="1800632" cy="1639536"/>
            <a:chOff x="578824" y="661823"/>
            <a:chExt cx="2758147" cy="3399136"/>
          </a:xfrm>
        </p:grpSpPr>
        <p:pic>
          <p:nvPicPr>
            <p:cNvPr id="14" name="図 13">
              <a:extLst>
                <a:ext uri="{FF2B5EF4-FFF2-40B4-BE49-F238E27FC236}">
                  <a16:creationId xmlns:a16="http://schemas.microsoft.com/office/drawing/2014/main" id="{8E5D8A3B-4D0C-B3DD-EC85-8688C6B8E506}"/>
                </a:ext>
              </a:extLst>
            </p:cNvPr>
            <p:cNvPicPr>
              <a:picLocks noChangeAspect="1"/>
            </p:cNvPicPr>
            <p:nvPr/>
          </p:nvPicPr>
          <p:blipFill>
            <a:blip r:embed="rId7" cstate="hqprint">
              <a:alphaModFix amt="80000"/>
              <a:extLst>
                <a:ext uri="{28A0092B-C50C-407E-A947-70E740481C1C}">
                  <a14:useLocalDpi xmlns:a14="http://schemas.microsoft.com/office/drawing/2010/main"/>
                </a:ext>
              </a:extLst>
            </a:blip>
            <a:stretch>
              <a:fillRect/>
            </a:stretch>
          </p:blipFill>
          <p:spPr>
            <a:xfrm>
              <a:off x="614265" y="2138560"/>
              <a:ext cx="2718854" cy="1922399"/>
            </a:xfrm>
            <a:prstGeom prst="rect">
              <a:avLst/>
            </a:prstGeom>
            <a:scene3d>
              <a:camera prst="isometricTopUp"/>
              <a:lightRig rig="threePt" dir="t"/>
            </a:scene3d>
          </p:spPr>
        </p:pic>
        <p:pic>
          <p:nvPicPr>
            <p:cNvPr id="16" name="図 15">
              <a:extLst>
                <a:ext uri="{FF2B5EF4-FFF2-40B4-BE49-F238E27FC236}">
                  <a16:creationId xmlns:a16="http://schemas.microsoft.com/office/drawing/2014/main" id="{AA3FDCA8-4885-34D0-4E80-5CD556EE1EC1}"/>
                </a:ext>
              </a:extLst>
            </p:cNvPr>
            <p:cNvPicPr>
              <a:picLocks noChangeAspect="1"/>
            </p:cNvPicPr>
            <p:nvPr/>
          </p:nvPicPr>
          <p:blipFill>
            <a:blip r:embed="rId8" cstate="hqprint">
              <a:alphaModFix amt="80000"/>
              <a:extLst>
                <a:ext uri="{28A0092B-C50C-407E-A947-70E740481C1C}">
                  <a14:useLocalDpi xmlns:a14="http://schemas.microsoft.com/office/drawing/2010/main"/>
                </a:ext>
              </a:extLst>
            </a:blip>
            <a:stretch>
              <a:fillRect/>
            </a:stretch>
          </p:blipFill>
          <p:spPr>
            <a:xfrm>
              <a:off x="614201" y="1668335"/>
              <a:ext cx="2718856" cy="1922399"/>
            </a:xfrm>
            <a:prstGeom prst="rect">
              <a:avLst/>
            </a:prstGeom>
            <a:scene3d>
              <a:camera prst="isometricTopUp"/>
              <a:lightRig rig="threePt" dir="t"/>
            </a:scene3d>
          </p:spPr>
        </p:pic>
        <p:pic>
          <p:nvPicPr>
            <p:cNvPr id="19" name="図 18">
              <a:extLst>
                <a:ext uri="{FF2B5EF4-FFF2-40B4-BE49-F238E27FC236}">
                  <a16:creationId xmlns:a16="http://schemas.microsoft.com/office/drawing/2014/main" id="{4E8B1A3E-77D1-5931-29BF-F3D730EF6F34}"/>
                </a:ext>
              </a:extLst>
            </p:cNvPr>
            <p:cNvPicPr>
              <a:picLocks noChangeAspect="1"/>
            </p:cNvPicPr>
            <p:nvPr/>
          </p:nvPicPr>
          <p:blipFill>
            <a:blip r:embed="rId9" cstate="hqprint">
              <a:alphaModFix amt="80000"/>
              <a:extLst>
                <a:ext uri="{28A0092B-C50C-407E-A947-70E740481C1C}">
                  <a14:useLocalDpi xmlns:a14="http://schemas.microsoft.com/office/drawing/2010/main"/>
                </a:ext>
              </a:extLst>
            </a:blip>
            <a:stretch>
              <a:fillRect/>
            </a:stretch>
          </p:blipFill>
          <p:spPr>
            <a:xfrm>
              <a:off x="619742" y="1228303"/>
              <a:ext cx="2717229" cy="1921250"/>
            </a:xfrm>
            <a:prstGeom prst="rect">
              <a:avLst/>
            </a:prstGeom>
            <a:scene3d>
              <a:camera prst="isometricTopUp"/>
              <a:lightRig rig="threePt" dir="t"/>
            </a:scene3d>
          </p:spPr>
        </p:pic>
        <p:pic>
          <p:nvPicPr>
            <p:cNvPr id="20" name="図 19">
              <a:extLst>
                <a:ext uri="{FF2B5EF4-FFF2-40B4-BE49-F238E27FC236}">
                  <a16:creationId xmlns:a16="http://schemas.microsoft.com/office/drawing/2014/main" id="{FDA45F63-5E5D-1493-6A3D-4C065D7645D9}"/>
                </a:ext>
              </a:extLst>
            </p:cNvPr>
            <p:cNvPicPr>
              <a:picLocks noChangeAspect="1"/>
            </p:cNvPicPr>
            <p:nvPr/>
          </p:nvPicPr>
          <p:blipFill>
            <a:blip r:embed="rId10" cstate="hqprint">
              <a:alphaModFix amt="80000"/>
              <a:extLst>
                <a:ext uri="{28A0092B-C50C-407E-A947-70E740481C1C}">
                  <a14:useLocalDpi xmlns:a14="http://schemas.microsoft.com/office/drawing/2010/main"/>
                </a:ext>
              </a:extLst>
            </a:blip>
            <a:stretch>
              <a:fillRect/>
            </a:stretch>
          </p:blipFill>
          <p:spPr>
            <a:xfrm>
              <a:off x="578824" y="661823"/>
              <a:ext cx="2717229" cy="1921250"/>
            </a:xfrm>
            <a:prstGeom prst="rect">
              <a:avLst/>
            </a:prstGeom>
            <a:scene3d>
              <a:camera prst="isometricTopUp"/>
              <a:lightRig rig="threePt" dir="t"/>
            </a:scene3d>
          </p:spPr>
        </p:pic>
      </p:grpSp>
      <p:sp>
        <p:nvSpPr>
          <p:cNvPr id="23" name="正方形/長方形 22">
            <a:extLst>
              <a:ext uri="{FF2B5EF4-FFF2-40B4-BE49-F238E27FC236}">
                <a16:creationId xmlns:a16="http://schemas.microsoft.com/office/drawing/2014/main" id="{5D28AB04-D338-4EBA-0D25-837C649DA28F}"/>
              </a:ext>
            </a:extLst>
          </p:cNvPr>
          <p:cNvSpPr/>
          <p:nvPr/>
        </p:nvSpPr>
        <p:spPr>
          <a:xfrm>
            <a:off x="4474151" y="2069487"/>
            <a:ext cx="1054111" cy="242415"/>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z="800" dirty="0"/>
              <a:t>※version:</a:t>
            </a:r>
            <a:r>
              <a:rPr kumimoji="1" lang="ja-JP" altLang="en-US" sz="800" dirty="0"/>
              <a:t> </a:t>
            </a:r>
            <a:r>
              <a:rPr kumimoji="1" lang="en-US" altLang="ja-JP" sz="800" dirty="0"/>
              <a:t>3.34.6</a:t>
            </a:r>
            <a:endParaRPr kumimoji="1" lang="ja-JP" altLang="en-US" sz="800" dirty="0"/>
          </a:p>
        </p:txBody>
      </p:sp>
      <p:sp>
        <p:nvSpPr>
          <p:cNvPr id="25" name="正方形/長方形 24">
            <a:extLst>
              <a:ext uri="{FF2B5EF4-FFF2-40B4-BE49-F238E27FC236}">
                <a16:creationId xmlns:a16="http://schemas.microsoft.com/office/drawing/2014/main" id="{75BBF328-635A-794A-8583-5F6CE22490B8}"/>
              </a:ext>
            </a:extLst>
          </p:cNvPr>
          <p:cNvSpPr/>
          <p:nvPr/>
        </p:nvSpPr>
        <p:spPr>
          <a:xfrm>
            <a:off x="7823203" y="2076175"/>
            <a:ext cx="1054111" cy="242415"/>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z="800" dirty="0"/>
              <a:t>※version:</a:t>
            </a:r>
            <a:r>
              <a:rPr kumimoji="1" lang="ja-JP" altLang="en-US" sz="800" dirty="0"/>
              <a:t> </a:t>
            </a:r>
            <a:r>
              <a:rPr kumimoji="1" lang="en-US" altLang="ja-JP" sz="800" dirty="0"/>
              <a:t>3.6.0</a:t>
            </a:r>
            <a:endParaRPr kumimoji="1" lang="ja-JP" altLang="en-US" sz="800" dirty="0"/>
          </a:p>
        </p:txBody>
      </p:sp>
    </p:spTree>
    <p:extLst>
      <p:ext uri="{BB962C8B-B14F-4D97-AF65-F5344CB8AC3E}">
        <p14:creationId xmlns:p14="http://schemas.microsoft.com/office/powerpoint/2010/main" val="892255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F618F7-ABE4-3D48-49CB-AAFAC9AF6DBE}"/>
              </a:ext>
            </a:extLst>
          </p:cNvPr>
          <p:cNvSpPr>
            <a:spLocks noGrp="1"/>
          </p:cNvSpPr>
          <p:nvPr>
            <p:ph type="title"/>
          </p:nvPr>
        </p:nvSpPr>
        <p:spPr/>
        <p:txBody>
          <a:bodyPr/>
          <a:lstStyle/>
          <a:p>
            <a:r>
              <a:rPr kumimoji="1" lang="en-US" altLang="ja-JP" dirty="0"/>
              <a:t>GIS Process</a:t>
            </a:r>
            <a:endParaRPr kumimoji="1" lang="ja-JP" altLang="en-US" dirty="0"/>
          </a:p>
        </p:txBody>
      </p:sp>
      <p:sp>
        <p:nvSpPr>
          <p:cNvPr id="4" name="正方形/長方形 3">
            <a:extLst>
              <a:ext uri="{FF2B5EF4-FFF2-40B4-BE49-F238E27FC236}">
                <a16:creationId xmlns:a16="http://schemas.microsoft.com/office/drawing/2014/main" id="{C404B84A-9FBC-C96E-38F8-A5BC91FDF257}"/>
              </a:ext>
            </a:extLst>
          </p:cNvPr>
          <p:cNvSpPr/>
          <p:nvPr/>
        </p:nvSpPr>
        <p:spPr>
          <a:xfrm>
            <a:off x="952821" y="1685686"/>
            <a:ext cx="1690487" cy="886064"/>
          </a:xfrm>
          <a:prstGeom prst="rect">
            <a:avLst/>
          </a:prstGeom>
          <a:solidFill>
            <a:schemeClr val="accent3"/>
          </a:solidFill>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chemeClr val="bg1"/>
                </a:solidFill>
              </a:rPr>
              <a:t>前処理</a:t>
            </a:r>
          </a:p>
        </p:txBody>
      </p:sp>
      <p:sp>
        <p:nvSpPr>
          <p:cNvPr id="5" name="正方形/長方形 4">
            <a:extLst>
              <a:ext uri="{FF2B5EF4-FFF2-40B4-BE49-F238E27FC236}">
                <a16:creationId xmlns:a16="http://schemas.microsoft.com/office/drawing/2014/main" id="{19DBCF77-4287-AF64-AC26-1344F1E8D36C}"/>
              </a:ext>
            </a:extLst>
          </p:cNvPr>
          <p:cNvSpPr/>
          <p:nvPr/>
        </p:nvSpPr>
        <p:spPr>
          <a:xfrm>
            <a:off x="3602532" y="1685686"/>
            <a:ext cx="1690487" cy="886064"/>
          </a:xfrm>
          <a:prstGeom prst="rect">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rPr>
              <a:t>樹木データ</a:t>
            </a:r>
            <a:br>
              <a:rPr kumimoji="1" lang="en-US" altLang="ja-JP" dirty="0">
                <a:solidFill>
                  <a:schemeClr val="bg1"/>
                </a:solidFill>
              </a:rPr>
            </a:br>
            <a:r>
              <a:rPr kumimoji="1" lang="ja-JP" altLang="en-US" dirty="0">
                <a:solidFill>
                  <a:schemeClr val="bg1"/>
                </a:solidFill>
              </a:rPr>
              <a:t>抽出処理</a:t>
            </a:r>
          </a:p>
        </p:txBody>
      </p:sp>
      <p:sp>
        <p:nvSpPr>
          <p:cNvPr id="6" name="正方形/長方形 5">
            <a:extLst>
              <a:ext uri="{FF2B5EF4-FFF2-40B4-BE49-F238E27FC236}">
                <a16:creationId xmlns:a16="http://schemas.microsoft.com/office/drawing/2014/main" id="{61591956-D9E6-33E4-1AAE-647B0EC5EE76}"/>
              </a:ext>
            </a:extLst>
          </p:cNvPr>
          <p:cNvSpPr/>
          <p:nvPr/>
        </p:nvSpPr>
        <p:spPr>
          <a:xfrm>
            <a:off x="6252243" y="1685686"/>
            <a:ext cx="1690487" cy="886064"/>
          </a:xfrm>
          <a:prstGeom prst="rect">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rPr>
              <a:t>後処理</a:t>
            </a:r>
          </a:p>
        </p:txBody>
      </p:sp>
      <p:cxnSp>
        <p:nvCxnSpPr>
          <p:cNvPr id="8" name="直線矢印コネクタ 7">
            <a:extLst>
              <a:ext uri="{FF2B5EF4-FFF2-40B4-BE49-F238E27FC236}">
                <a16:creationId xmlns:a16="http://schemas.microsoft.com/office/drawing/2014/main" id="{94DA8FED-4476-24F4-4CF2-B40F9A419CF8}"/>
              </a:ext>
            </a:extLst>
          </p:cNvPr>
          <p:cNvCxnSpPr>
            <a:stCxn id="4" idx="3"/>
            <a:endCxn id="5" idx="1"/>
          </p:cNvCxnSpPr>
          <p:nvPr/>
        </p:nvCxnSpPr>
        <p:spPr>
          <a:xfrm>
            <a:off x="2643308" y="2128718"/>
            <a:ext cx="959224" cy="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9" name="直線矢印コネクタ 8">
            <a:extLst>
              <a:ext uri="{FF2B5EF4-FFF2-40B4-BE49-F238E27FC236}">
                <a16:creationId xmlns:a16="http://schemas.microsoft.com/office/drawing/2014/main" id="{D3AD133B-912F-4175-CECB-9B742FCEA0A8}"/>
              </a:ext>
            </a:extLst>
          </p:cNvPr>
          <p:cNvCxnSpPr>
            <a:cxnSpLocks/>
            <a:stCxn id="5" idx="3"/>
            <a:endCxn id="6" idx="1"/>
          </p:cNvCxnSpPr>
          <p:nvPr/>
        </p:nvCxnSpPr>
        <p:spPr>
          <a:xfrm>
            <a:off x="5293019" y="2128718"/>
            <a:ext cx="959224" cy="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13" name="テキスト ボックス 12">
            <a:extLst>
              <a:ext uri="{FF2B5EF4-FFF2-40B4-BE49-F238E27FC236}">
                <a16:creationId xmlns:a16="http://schemas.microsoft.com/office/drawing/2014/main" id="{127918FF-9869-7163-E682-B77AAF29AF09}"/>
              </a:ext>
            </a:extLst>
          </p:cNvPr>
          <p:cNvSpPr txBox="1"/>
          <p:nvPr/>
        </p:nvSpPr>
        <p:spPr>
          <a:xfrm>
            <a:off x="3440371" y="2837208"/>
            <a:ext cx="2005163" cy="830997"/>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kumimoji="1" lang="ja-JP" altLang="en-US" sz="1200" dirty="0"/>
              <a:t>歩道・分離帯</a:t>
            </a:r>
            <a:br>
              <a:rPr kumimoji="1" lang="en-US" altLang="ja-JP" sz="1200" dirty="0"/>
            </a:br>
            <a:r>
              <a:rPr kumimoji="1" lang="ja-JP" altLang="en-US" sz="1200" dirty="0"/>
              <a:t>（道路領域内）</a:t>
            </a:r>
            <a:endParaRPr kumimoji="1" lang="en-US" altLang="ja-JP" sz="1200" dirty="0"/>
          </a:p>
          <a:p>
            <a:pPr marL="285750" indent="-285750">
              <a:buFont typeface="Arial" panose="020B0604020202020204" pitchFamily="34" charset="0"/>
              <a:buChar char="•"/>
            </a:pPr>
            <a:r>
              <a:rPr kumimoji="1" lang="ja-JP" altLang="en-US" sz="1200" dirty="0"/>
              <a:t>区画内</a:t>
            </a:r>
            <a:br>
              <a:rPr kumimoji="1" lang="en-US" altLang="ja-JP" sz="1200" dirty="0"/>
            </a:br>
            <a:r>
              <a:rPr kumimoji="1" lang="ja-JP" altLang="en-US" sz="1200" dirty="0"/>
              <a:t>（道路領域外）</a:t>
            </a:r>
          </a:p>
        </p:txBody>
      </p:sp>
      <p:sp>
        <p:nvSpPr>
          <p:cNvPr id="14" name="テキスト ボックス 13">
            <a:extLst>
              <a:ext uri="{FF2B5EF4-FFF2-40B4-BE49-F238E27FC236}">
                <a16:creationId xmlns:a16="http://schemas.microsoft.com/office/drawing/2014/main" id="{3912CE9B-AD21-03D8-4D01-50993538E539}"/>
              </a:ext>
            </a:extLst>
          </p:cNvPr>
          <p:cNvSpPr txBox="1"/>
          <p:nvPr/>
        </p:nvSpPr>
        <p:spPr>
          <a:xfrm>
            <a:off x="6094904" y="2837208"/>
            <a:ext cx="2005163" cy="46166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kumimoji="1" lang="ja-JP" altLang="en-US" sz="1200" dirty="0"/>
              <a:t>属性情報の付与・追加</a:t>
            </a:r>
            <a:endParaRPr kumimoji="1" lang="en-US" altLang="ja-JP" sz="1200" dirty="0"/>
          </a:p>
          <a:p>
            <a:pPr marL="285750" indent="-285750">
              <a:buFont typeface="Arial" panose="020B0604020202020204" pitchFamily="34" charset="0"/>
              <a:buChar char="•"/>
            </a:pPr>
            <a:r>
              <a:rPr lang="ja-JP" altLang="en-US" sz="1200" dirty="0"/>
              <a:t>作成した地物を保存</a:t>
            </a:r>
            <a:endParaRPr lang="en-US" altLang="ja-JP" sz="1200" dirty="0"/>
          </a:p>
        </p:txBody>
      </p:sp>
      <p:sp>
        <p:nvSpPr>
          <p:cNvPr id="3" name="テキスト ボックス 2">
            <a:extLst>
              <a:ext uri="{FF2B5EF4-FFF2-40B4-BE49-F238E27FC236}">
                <a16:creationId xmlns:a16="http://schemas.microsoft.com/office/drawing/2014/main" id="{51677F82-18E8-3991-528D-22811322F606}"/>
              </a:ext>
            </a:extLst>
          </p:cNvPr>
          <p:cNvSpPr txBox="1"/>
          <p:nvPr/>
        </p:nvSpPr>
        <p:spPr>
          <a:xfrm>
            <a:off x="6238065" y="4717817"/>
            <a:ext cx="2905935" cy="215444"/>
          </a:xfrm>
          <a:prstGeom prst="rect">
            <a:avLst/>
          </a:prstGeom>
          <a:noFill/>
        </p:spPr>
        <p:txBody>
          <a:bodyPr wrap="square" rtlCol="0">
            <a:spAutoFit/>
          </a:bodyPr>
          <a:lstStyle/>
          <a:p>
            <a:r>
              <a:rPr kumimoji="1" lang="en-US" altLang="ja-JP" sz="800" dirty="0"/>
              <a:t>※</a:t>
            </a:r>
            <a:r>
              <a:rPr kumimoji="1" lang="ja-JP" altLang="en-US" sz="800" dirty="0"/>
              <a:t>フォーマット変換以外は</a:t>
            </a:r>
            <a:r>
              <a:rPr kumimoji="1" lang="en-US" altLang="ja-JP" sz="800" dirty="0"/>
              <a:t>QGIS</a:t>
            </a:r>
            <a:r>
              <a:rPr kumimoji="1" lang="ja-JP" altLang="en-US" sz="800" dirty="0"/>
              <a:t>のモデルデザイナーを使用</a:t>
            </a:r>
            <a:endParaRPr kumimoji="1" lang="en-US" altLang="ja-JP" sz="800" baseline="30000" dirty="0"/>
          </a:p>
        </p:txBody>
      </p:sp>
      <p:sp>
        <p:nvSpPr>
          <p:cNvPr id="7" name="テキスト ボックス 6">
            <a:extLst>
              <a:ext uri="{FF2B5EF4-FFF2-40B4-BE49-F238E27FC236}">
                <a16:creationId xmlns:a16="http://schemas.microsoft.com/office/drawing/2014/main" id="{8BB35617-F899-6F22-F31F-267BDF49A7B8}"/>
              </a:ext>
            </a:extLst>
          </p:cNvPr>
          <p:cNvSpPr txBox="1"/>
          <p:nvPr/>
        </p:nvSpPr>
        <p:spPr>
          <a:xfrm>
            <a:off x="795482" y="2836824"/>
            <a:ext cx="2005163" cy="46166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kumimoji="1" lang="ja-JP" altLang="en-US" sz="1200" dirty="0"/>
              <a:t>フォーマット変換</a:t>
            </a:r>
            <a:endParaRPr kumimoji="1" lang="en-US" altLang="ja-JP" sz="1200" dirty="0"/>
          </a:p>
          <a:p>
            <a:pPr marL="285750" indent="-285750">
              <a:buFont typeface="Arial" panose="020B0604020202020204" pitchFamily="34" charset="0"/>
              <a:buChar char="•"/>
            </a:pPr>
            <a:r>
              <a:rPr kumimoji="1" lang="ja-JP" altLang="en-US" sz="1200" dirty="0"/>
              <a:t>領域指定及び座標変換</a:t>
            </a:r>
            <a:endParaRPr kumimoji="1" lang="en-US" altLang="ja-JP" sz="1200" dirty="0"/>
          </a:p>
        </p:txBody>
      </p:sp>
    </p:spTree>
    <p:extLst>
      <p:ext uri="{BB962C8B-B14F-4D97-AF65-F5344CB8AC3E}">
        <p14:creationId xmlns:p14="http://schemas.microsoft.com/office/powerpoint/2010/main" val="2480554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グラフィックス 15">
            <a:extLst>
              <a:ext uri="{FF2B5EF4-FFF2-40B4-BE49-F238E27FC236}">
                <a16:creationId xmlns:a16="http://schemas.microsoft.com/office/drawing/2014/main" id="{45C6DF4F-4050-868A-E1EE-B8399799343B}"/>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6922" t="19452" r="9316" b="22203"/>
          <a:stretch/>
        </p:blipFill>
        <p:spPr>
          <a:xfrm>
            <a:off x="7065107" y="4134"/>
            <a:ext cx="2078892" cy="814543"/>
          </a:xfrm>
          <a:prstGeom prst="rect">
            <a:avLst/>
          </a:prstGeom>
        </p:spPr>
      </p:pic>
      <p:pic>
        <p:nvPicPr>
          <p:cNvPr id="15" name="図 14">
            <a:extLst>
              <a:ext uri="{FF2B5EF4-FFF2-40B4-BE49-F238E27FC236}">
                <a16:creationId xmlns:a16="http://schemas.microsoft.com/office/drawing/2014/main" id="{1FA37FB1-5205-203C-803E-38A40523AFBF}"/>
              </a:ext>
            </a:extLst>
          </p:cNvPr>
          <p:cNvPicPr>
            <a:picLocks noChangeAspect="1"/>
          </p:cNvPicPr>
          <p:nvPr/>
        </p:nvPicPr>
        <p:blipFill>
          <a:blip r:embed="rId5"/>
          <a:stretch>
            <a:fillRect/>
          </a:stretch>
        </p:blipFill>
        <p:spPr>
          <a:xfrm>
            <a:off x="5859866" y="938802"/>
            <a:ext cx="2529005" cy="3671390"/>
          </a:xfrm>
          <a:prstGeom prst="rect">
            <a:avLst/>
          </a:prstGeom>
        </p:spPr>
      </p:pic>
      <p:sp>
        <p:nvSpPr>
          <p:cNvPr id="2" name="タイトル 1">
            <a:extLst>
              <a:ext uri="{FF2B5EF4-FFF2-40B4-BE49-F238E27FC236}">
                <a16:creationId xmlns:a16="http://schemas.microsoft.com/office/drawing/2014/main" id="{247FF6C0-BB61-59DB-B106-FF95D7433493}"/>
              </a:ext>
            </a:extLst>
          </p:cNvPr>
          <p:cNvSpPr>
            <a:spLocks noGrp="1"/>
          </p:cNvSpPr>
          <p:nvPr>
            <p:ph type="title"/>
          </p:nvPr>
        </p:nvSpPr>
        <p:spPr/>
        <p:txBody>
          <a:bodyPr/>
          <a:lstStyle/>
          <a:p>
            <a:r>
              <a:rPr kumimoji="1" lang="en-US" altLang="ja-JP" dirty="0"/>
              <a:t>GIS Process</a:t>
            </a:r>
            <a:r>
              <a:rPr kumimoji="1" lang="ja-JP" altLang="en-US" dirty="0"/>
              <a:t>（前処理）</a:t>
            </a:r>
          </a:p>
        </p:txBody>
      </p:sp>
      <p:sp>
        <p:nvSpPr>
          <p:cNvPr id="3" name="コンテンツ プレースホルダー 2">
            <a:extLst>
              <a:ext uri="{FF2B5EF4-FFF2-40B4-BE49-F238E27FC236}">
                <a16:creationId xmlns:a16="http://schemas.microsoft.com/office/drawing/2014/main" id="{0F3B559D-EE36-7980-3C61-A10587789361}"/>
              </a:ext>
            </a:extLst>
          </p:cNvPr>
          <p:cNvSpPr>
            <a:spLocks noGrp="1"/>
          </p:cNvSpPr>
          <p:nvPr>
            <p:ph idx="1"/>
          </p:nvPr>
        </p:nvSpPr>
        <p:spPr/>
        <p:txBody>
          <a:bodyPr/>
          <a:lstStyle/>
          <a:p>
            <a:r>
              <a:rPr kumimoji="1" lang="ja-JP" altLang="en-US" dirty="0"/>
              <a:t>フォーマット変換（</a:t>
            </a:r>
            <a:r>
              <a:rPr kumimoji="1" lang="en-US" altLang="ja-JP" dirty="0"/>
              <a:t>PLATEAU</a:t>
            </a:r>
            <a:r>
              <a:rPr kumimoji="1" lang="ja-JP" altLang="en-US" dirty="0"/>
              <a:t>のみ）</a:t>
            </a:r>
            <a:endParaRPr kumimoji="1" lang="en-US" altLang="ja-JP" dirty="0"/>
          </a:p>
          <a:p>
            <a:pPr lvl="1"/>
            <a:r>
              <a:rPr lang="en-US" altLang="ja-JP" dirty="0"/>
              <a:t>PLATEAU GIS Converter</a:t>
            </a:r>
            <a:r>
              <a:rPr lang="en-US" altLang="ja-JP" baseline="30000" dirty="0"/>
              <a:t>[1]</a:t>
            </a:r>
            <a:r>
              <a:rPr lang="ja-JP" altLang="en-US" dirty="0"/>
              <a:t>を使用</a:t>
            </a:r>
            <a:endParaRPr lang="en-US" altLang="ja-JP" dirty="0"/>
          </a:p>
          <a:p>
            <a:pPr lvl="2"/>
            <a:r>
              <a:rPr kumimoji="1" lang="ja-JP" altLang="en-US" dirty="0"/>
              <a:t>ファイル形式</a:t>
            </a:r>
            <a:endParaRPr kumimoji="1" lang="en-US" altLang="ja-JP" dirty="0"/>
          </a:p>
          <a:p>
            <a:pPr lvl="3"/>
            <a:r>
              <a:rPr kumimoji="1" lang="en-US" altLang="ja-JP" dirty="0" err="1"/>
              <a:t>CityGML</a:t>
            </a:r>
            <a:r>
              <a:rPr kumimoji="1" lang="ja-JP" altLang="en-US" dirty="0"/>
              <a:t>から指定した</a:t>
            </a:r>
            <a:r>
              <a:rPr kumimoji="1" lang="en-US" altLang="ja-JP" dirty="0"/>
              <a:t>GIS</a:t>
            </a:r>
            <a:r>
              <a:rPr kumimoji="1" lang="ja-JP" altLang="en-US" dirty="0"/>
              <a:t>フォーマットに変換</a:t>
            </a:r>
            <a:endParaRPr kumimoji="1" lang="en-US" altLang="ja-JP" dirty="0"/>
          </a:p>
          <a:p>
            <a:pPr lvl="3"/>
            <a:r>
              <a:rPr lang="ja-JP" altLang="en-US" dirty="0"/>
              <a:t>右図では</a:t>
            </a:r>
            <a:r>
              <a:rPr lang="en-US" altLang="ja-JP" dirty="0" err="1"/>
              <a:t>GeoPackage</a:t>
            </a:r>
            <a:r>
              <a:rPr lang="ja-JP" altLang="en-US" dirty="0"/>
              <a:t>を選択</a:t>
            </a:r>
            <a:endParaRPr lang="en-US" altLang="ja-JP" dirty="0"/>
          </a:p>
          <a:p>
            <a:pPr lvl="2"/>
            <a:r>
              <a:rPr kumimoji="1" lang="ja-JP" altLang="en-US" dirty="0"/>
              <a:t>空間参照系（座標参照系）</a:t>
            </a:r>
            <a:endParaRPr kumimoji="1" lang="en-US" altLang="ja-JP" dirty="0"/>
          </a:p>
          <a:p>
            <a:pPr lvl="3"/>
            <a:r>
              <a:rPr lang="ja-JP" altLang="en-US" dirty="0"/>
              <a:t>後程まとめて変換するため、</a:t>
            </a:r>
            <a:br>
              <a:rPr lang="en-US" altLang="ja-JP" dirty="0"/>
            </a:br>
            <a:r>
              <a:rPr lang="ja-JP" altLang="en-US" dirty="0"/>
              <a:t>緯度経度座標系に設定</a:t>
            </a:r>
            <a:endParaRPr lang="en-US" altLang="ja-JP" dirty="0"/>
          </a:p>
          <a:p>
            <a:pPr lvl="2"/>
            <a:r>
              <a:rPr lang="ja-JP" altLang="en-US" dirty="0"/>
              <a:t>出力の詳細設定</a:t>
            </a:r>
            <a:endParaRPr lang="en-US" altLang="ja-JP" dirty="0"/>
          </a:p>
          <a:p>
            <a:pPr lvl="3"/>
            <a:r>
              <a:rPr lang="ja-JP" altLang="en-US" dirty="0"/>
              <a:t>最小</a:t>
            </a:r>
            <a:r>
              <a:rPr lang="en-US" altLang="ja-JP" dirty="0"/>
              <a:t>LOD</a:t>
            </a:r>
            <a:r>
              <a:rPr lang="ja-JP" altLang="en-US" dirty="0"/>
              <a:t>に設定</a:t>
            </a:r>
            <a:endParaRPr lang="en-US" altLang="ja-JP" dirty="0"/>
          </a:p>
        </p:txBody>
      </p:sp>
      <p:sp>
        <p:nvSpPr>
          <p:cNvPr id="12" name="正方形/長方形 11">
            <a:extLst>
              <a:ext uri="{FF2B5EF4-FFF2-40B4-BE49-F238E27FC236}">
                <a16:creationId xmlns:a16="http://schemas.microsoft.com/office/drawing/2014/main" id="{FC0FE826-5BE5-4E07-C6EE-0FA012581806}"/>
              </a:ext>
            </a:extLst>
          </p:cNvPr>
          <p:cNvSpPr/>
          <p:nvPr/>
        </p:nvSpPr>
        <p:spPr>
          <a:xfrm>
            <a:off x="7065106" y="53099"/>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F44AD90-5280-15DD-E14C-CD91C255FB3C}"/>
              </a:ext>
            </a:extLst>
          </p:cNvPr>
          <p:cNvSpPr txBox="1"/>
          <p:nvPr/>
        </p:nvSpPr>
        <p:spPr>
          <a:xfrm>
            <a:off x="5565913" y="4699890"/>
            <a:ext cx="3578087" cy="215444"/>
          </a:xfrm>
          <a:prstGeom prst="rect">
            <a:avLst/>
          </a:prstGeom>
          <a:noFill/>
        </p:spPr>
        <p:txBody>
          <a:bodyPr wrap="square" rtlCol="0">
            <a:spAutoFit/>
          </a:bodyPr>
          <a:lstStyle/>
          <a:p>
            <a:r>
              <a:rPr kumimoji="1" lang="en-US" altLang="ja-JP" sz="800" dirty="0"/>
              <a:t>[1]: https://github.com/Project-PLATEAU/PLATEAU-GIS-Converter</a:t>
            </a:r>
            <a:endParaRPr kumimoji="1" lang="ja-JP" altLang="en-US" sz="800" dirty="0"/>
          </a:p>
        </p:txBody>
      </p:sp>
    </p:spTree>
    <p:extLst>
      <p:ext uri="{BB962C8B-B14F-4D97-AF65-F5344CB8AC3E}">
        <p14:creationId xmlns:p14="http://schemas.microsoft.com/office/powerpoint/2010/main" val="3988845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F618F7-ABE4-3D48-49CB-AAFAC9AF6DBE}"/>
              </a:ext>
            </a:extLst>
          </p:cNvPr>
          <p:cNvSpPr>
            <a:spLocks noGrp="1"/>
          </p:cNvSpPr>
          <p:nvPr>
            <p:ph type="title"/>
          </p:nvPr>
        </p:nvSpPr>
        <p:spPr/>
        <p:txBody>
          <a:bodyPr/>
          <a:lstStyle/>
          <a:p>
            <a:r>
              <a:rPr kumimoji="1" lang="en-US" altLang="ja-JP" dirty="0"/>
              <a:t>GIS Process</a:t>
            </a:r>
            <a:r>
              <a:rPr kumimoji="1" lang="ja-JP" altLang="en-US" dirty="0"/>
              <a:t>（前処理）</a:t>
            </a:r>
          </a:p>
        </p:txBody>
      </p:sp>
      <p:sp>
        <p:nvSpPr>
          <p:cNvPr id="3" name="コンテンツ プレースホルダー 2">
            <a:extLst>
              <a:ext uri="{FF2B5EF4-FFF2-40B4-BE49-F238E27FC236}">
                <a16:creationId xmlns:a16="http://schemas.microsoft.com/office/drawing/2014/main" id="{3BBDB097-7331-1A14-B492-939C63626BFC}"/>
              </a:ext>
            </a:extLst>
          </p:cNvPr>
          <p:cNvSpPr>
            <a:spLocks noGrp="1"/>
          </p:cNvSpPr>
          <p:nvPr>
            <p:ph idx="1"/>
          </p:nvPr>
        </p:nvSpPr>
        <p:spPr/>
        <p:txBody>
          <a:bodyPr/>
          <a:lstStyle/>
          <a:p>
            <a:r>
              <a:rPr kumimoji="1" lang="ja-JP" altLang="en-US" dirty="0"/>
              <a:t>領域指定及び座標変換</a:t>
            </a:r>
            <a:endParaRPr kumimoji="1" lang="en-US" altLang="ja-JP" dirty="0"/>
          </a:p>
          <a:p>
            <a:pPr lvl="1"/>
            <a:r>
              <a:rPr lang="ja-JP" altLang="en-US" dirty="0"/>
              <a:t>それぞれの地理空間情報の</a:t>
            </a:r>
            <a:br>
              <a:rPr lang="en-US" altLang="ja-JP" dirty="0"/>
            </a:br>
            <a:r>
              <a:rPr lang="ja-JP" altLang="en-US" dirty="0"/>
              <a:t>データ領域と空間参照系を揃える</a:t>
            </a:r>
            <a:endParaRPr lang="en-US" altLang="ja-JP" dirty="0"/>
          </a:p>
          <a:p>
            <a:pPr lvl="2"/>
            <a:r>
              <a:rPr kumimoji="1" lang="ja-JP" altLang="en-US" dirty="0"/>
              <a:t>対象エリア</a:t>
            </a:r>
            <a:endParaRPr kumimoji="1" lang="en-US" altLang="ja-JP" dirty="0"/>
          </a:p>
          <a:p>
            <a:pPr lvl="3"/>
            <a:r>
              <a:rPr lang="ja-JP" altLang="en-US" dirty="0"/>
              <a:t>名古屋城周辺</a:t>
            </a:r>
            <a:r>
              <a:rPr lang="en-US" altLang="ja-JP" dirty="0"/>
              <a:t>2km</a:t>
            </a:r>
            <a:r>
              <a:rPr lang="ja-JP" altLang="en-US" dirty="0"/>
              <a:t>四方</a:t>
            </a:r>
            <a:endParaRPr lang="en-US" altLang="ja-JP" dirty="0"/>
          </a:p>
          <a:p>
            <a:pPr lvl="2"/>
            <a:r>
              <a:rPr kumimoji="1" lang="ja-JP" altLang="en-US" dirty="0"/>
              <a:t>空間参照系</a:t>
            </a:r>
            <a:endParaRPr kumimoji="1" lang="en-US" altLang="ja-JP" dirty="0"/>
          </a:p>
          <a:p>
            <a:pPr lvl="3"/>
            <a:r>
              <a:rPr kumimoji="1" lang="ja-JP" altLang="en-US" dirty="0"/>
              <a:t>名古屋（愛知県）</a:t>
            </a:r>
            <a:r>
              <a:rPr lang="ja-JP" altLang="en-US" dirty="0"/>
              <a:t>の平面直角座標</a:t>
            </a:r>
            <a:br>
              <a:rPr lang="en-US" altLang="ja-JP" dirty="0"/>
            </a:br>
            <a:r>
              <a:rPr lang="ja-JP" altLang="en-US" dirty="0"/>
              <a:t>に設定（</a:t>
            </a:r>
            <a:r>
              <a:rPr lang="en-US" altLang="ja-JP" dirty="0"/>
              <a:t>EPSG: 6675</a:t>
            </a:r>
            <a:r>
              <a:rPr lang="ja-JP" altLang="en-US" dirty="0"/>
              <a:t>）</a:t>
            </a:r>
            <a:endParaRPr lang="en-US" altLang="ja-JP" dirty="0"/>
          </a:p>
          <a:p>
            <a:pPr marL="685800" lvl="2" indent="0">
              <a:buNone/>
            </a:pPr>
            <a:endParaRPr kumimoji="1" lang="en-US" altLang="ja-JP" dirty="0"/>
          </a:p>
        </p:txBody>
      </p:sp>
      <p:pic>
        <p:nvPicPr>
          <p:cNvPr id="10" name="図 9">
            <a:extLst>
              <a:ext uri="{FF2B5EF4-FFF2-40B4-BE49-F238E27FC236}">
                <a16:creationId xmlns:a16="http://schemas.microsoft.com/office/drawing/2014/main" id="{A56BE3ED-046C-8548-9718-00C4D2AFADDA}"/>
              </a:ext>
            </a:extLst>
          </p:cNvPr>
          <p:cNvPicPr>
            <a:picLocks noChangeAspect="1"/>
          </p:cNvPicPr>
          <p:nvPr/>
        </p:nvPicPr>
        <p:blipFill>
          <a:blip r:embed="rId3"/>
          <a:stretch>
            <a:fillRect/>
          </a:stretch>
        </p:blipFill>
        <p:spPr>
          <a:xfrm>
            <a:off x="4572000" y="1323326"/>
            <a:ext cx="4467489" cy="3158791"/>
          </a:xfrm>
          <a:prstGeom prst="rect">
            <a:avLst/>
          </a:prstGeom>
        </p:spPr>
      </p:pic>
      <p:sp>
        <p:nvSpPr>
          <p:cNvPr id="14" name="テキスト ボックス 13">
            <a:extLst>
              <a:ext uri="{FF2B5EF4-FFF2-40B4-BE49-F238E27FC236}">
                <a16:creationId xmlns:a16="http://schemas.microsoft.com/office/drawing/2014/main" id="{A08BA08E-A307-E3EB-8AAC-F328ADCEE2FD}"/>
              </a:ext>
            </a:extLst>
          </p:cNvPr>
          <p:cNvSpPr txBox="1"/>
          <p:nvPr/>
        </p:nvSpPr>
        <p:spPr>
          <a:xfrm>
            <a:off x="5136408" y="4482117"/>
            <a:ext cx="3338672" cy="230832"/>
          </a:xfrm>
          <a:prstGeom prst="rect">
            <a:avLst/>
          </a:prstGeom>
          <a:noFill/>
        </p:spPr>
        <p:txBody>
          <a:bodyPr wrap="square" rtlCol="0">
            <a:spAutoFit/>
          </a:bodyPr>
          <a:lstStyle/>
          <a:p>
            <a:pPr algn="ctr"/>
            <a:r>
              <a:rPr kumimoji="1" lang="ja-JP" altLang="en-US" sz="900" dirty="0"/>
              <a:t>名古屋城周辺</a:t>
            </a:r>
            <a:r>
              <a:rPr kumimoji="1" lang="en-US" altLang="ja-JP" sz="900" dirty="0"/>
              <a:t>2km</a:t>
            </a:r>
            <a:r>
              <a:rPr kumimoji="1" lang="ja-JP" altLang="en-US" sz="900" dirty="0"/>
              <a:t>四方（出典：</a:t>
            </a:r>
            <a:r>
              <a:rPr kumimoji="1" lang="en-US" altLang="ja-JP" sz="900" dirty="0" err="1">
                <a:hlinkClick r:id="rId4"/>
              </a:rPr>
              <a:t>qgis</a:t>
            </a:r>
            <a:r>
              <a:rPr kumimoji="1" lang="en-US" altLang="ja-JP" sz="900" dirty="0">
                <a:hlinkClick r:id="rId4"/>
              </a:rPr>
              <a:t>-</a:t>
            </a:r>
            <a:r>
              <a:rPr kumimoji="1" lang="en-US" altLang="ja-JP" sz="900" dirty="0" err="1">
                <a:hlinkClick r:id="rId4"/>
              </a:rPr>
              <a:t>japan</a:t>
            </a:r>
            <a:r>
              <a:rPr kumimoji="1" lang="en-US" altLang="ja-JP" sz="900" dirty="0">
                <a:hlinkClick r:id="rId4"/>
              </a:rPr>
              <a:t>-mesh</a:t>
            </a:r>
            <a:r>
              <a:rPr kumimoji="1" lang="ja-JP" altLang="en-US" sz="900" dirty="0"/>
              <a:t>を使用）</a:t>
            </a:r>
            <a:endParaRPr kumimoji="1" lang="en-US" altLang="ja-JP" sz="900" dirty="0"/>
          </a:p>
        </p:txBody>
      </p:sp>
      <p:pic>
        <p:nvPicPr>
          <p:cNvPr id="26" name="グラフィックス 25">
            <a:extLst>
              <a:ext uri="{FF2B5EF4-FFF2-40B4-BE49-F238E27FC236}">
                <a16:creationId xmlns:a16="http://schemas.microsoft.com/office/drawing/2014/main" id="{756BA9ED-4610-5AD9-EFFB-AE05C59B9B18}"/>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22" t="19452" r="9316" b="22203"/>
          <a:stretch/>
        </p:blipFill>
        <p:spPr>
          <a:xfrm>
            <a:off x="7065107" y="4134"/>
            <a:ext cx="2078892" cy="814543"/>
          </a:xfrm>
          <a:prstGeom prst="rect">
            <a:avLst/>
          </a:prstGeom>
        </p:spPr>
      </p:pic>
      <p:sp>
        <p:nvSpPr>
          <p:cNvPr id="27" name="正方形/長方形 26">
            <a:extLst>
              <a:ext uri="{FF2B5EF4-FFF2-40B4-BE49-F238E27FC236}">
                <a16:creationId xmlns:a16="http://schemas.microsoft.com/office/drawing/2014/main" id="{31A930C9-72AF-7CD8-FD35-76DEBA688BAF}"/>
              </a:ext>
            </a:extLst>
          </p:cNvPr>
          <p:cNvSpPr/>
          <p:nvPr/>
        </p:nvSpPr>
        <p:spPr>
          <a:xfrm>
            <a:off x="7065106" y="53099"/>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800298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グラフィックス 45">
            <a:extLst>
              <a:ext uri="{FF2B5EF4-FFF2-40B4-BE49-F238E27FC236}">
                <a16:creationId xmlns:a16="http://schemas.microsoft.com/office/drawing/2014/main" id="{9EBFE707-B984-9774-3D4A-92250C12F4E1}"/>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6922" t="19452" r="9316" b="22203"/>
          <a:stretch/>
        </p:blipFill>
        <p:spPr>
          <a:xfrm>
            <a:off x="7065107" y="4134"/>
            <a:ext cx="2078892" cy="814543"/>
          </a:xfrm>
          <a:prstGeom prst="rect">
            <a:avLst/>
          </a:prstGeom>
        </p:spPr>
      </p:pic>
      <p:sp>
        <p:nvSpPr>
          <p:cNvPr id="24" name="正方形/長方形 23">
            <a:extLst>
              <a:ext uri="{FF2B5EF4-FFF2-40B4-BE49-F238E27FC236}">
                <a16:creationId xmlns:a16="http://schemas.microsoft.com/office/drawing/2014/main" id="{BD450E23-BF48-6F47-F52F-CADA36643838}"/>
              </a:ext>
            </a:extLst>
          </p:cNvPr>
          <p:cNvSpPr/>
          <p:nvPr/>
        </p:nvSpPr>
        <p:spPr>
          <a:xfrm>
            <a:off x="305734" y="733073"/>
            <a:ext cx="4576368" cy="4077465"/>
          </a:xfrm>
          <a:prstGeom prst="rect">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DF618F7-ABE4-3D48-49CB-AAFAC9AF6DBE}"/>
              </a:ext>
            </a:extLst>
          </p:cNvPr>
          <p:cNvSpPr>
            <a:spLocks noGrp="1"/>
          </p:cNvSpPr>
          <p:nvPr>
            <p:ph type="title"/>
          </p:nvPr>
        </p:nvSpPr>
        <p:spPr/>
        <p:txBody>
          <a:bodyPr/>
          <a:lstStyle/>
          <a:p>
            <a:r>
              <a:rPr kumimoji="1" lang="en-US" altLang="ja-JP" dirty="0"/>
              <a:t>GIS Process</a:t>
            </a:r>
            <a:r>
              <a:rPr kumimoji="1" lang="ja-JP" altLang="en-US" dirty="0"/>
              <a:t>（樹木データ抽出処理）</a:t>
            </a:r>
          </a:p>
        </p:txBody>
      </p:sp>
      <p:sp>
        <p:nvSpPr>
          <p:cNvPr id="4" name="正方形/長方形 3">
            <a:extLst>
              <a:ext uri="{FF2B5EF4-FFF2-40B4-BE49-F238E27FC236}">
                <a16:creationId xmlns:a16="http://schemas.microsoft.com/office/drawing/2014/main" id="{C404B84A-9FBC-C96E-38F8-A5BC91FDF257}"/>
              </a:ext>
            </a:extLst>
          </p:cNvPr>
          <p:cNvSpPr/>
          <p:nvPr/>
        </p:nvSpPr>
        <p:spPr>
          <a:xfrm>
            <a:off x="6603214" y="1471294"/>
            <a:ext cx="1856974" cy="886064"/>
          </a:xfrm>
          <a:prstGeom prst="rect">
            <a:avLst/>
          </a:prstGeom>
          <a:solidFill>
            <a:schemeClr val="accent3"/>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歩道・分離帯</a:t>
            </a:r>
            <a:endParaRPr kumimoji="1" lang="en-US" altLang="ja-JP" dirty="0"/>
          </a:p>
          <a:p>
            <a:pPr algn="ctr"/>
            <a:r>
              <a:rPr kumimoji="1" lang="ja-JP" altLang="en-US" dirty="0"/>
              <a:t>（道路領域内）</a:t>
            </a:r>
          </a:p>
        </p:txBody>
      </p:sp>
      <p:sp>
        <p:nvSpPr>
          <p:cNvPr id="5" name="正方形/長方形 4">
            <a:extLst>
              <a:ext uri="{FF2B5EF4-FFF2-40B4-BE49-F238E27FC236}">
                <a16:creationId xmlns:a16="http://schemas.microsoft.com/office/drawing/2014/main" id="{19DBCF77-4287-AF64-AC26-1344F1E8D36C}"/>
              </a:ext>
            </a:extLst>
          </p:cNvPr>
          <p:cNvSpPr/>
          <p:nvPr/>
        </p:nvSpPr>
        <p:spPr>
          <a:xfrm>
            <a:off x="6603214" y="3029030"/>
            <a:ext cx="1856974" cy="886064"/>
          </a:xfrm>
          <a:prstGeom prst="rect">
            <a:avLst/>
          </a:prstGeom>
          <a:solidFill>
            <a:schemeClr val="accent3"/>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区画内</a:t>
            </a:r>
            <a:endParaRPr kumimoji="1" lang="en-US" altLang="ja-JP" dirty="0"/>
          </a:p>
          <a:p>
            <a:pPr algn="ctr"/>
            <a:r>
              <a:rPr kumimoji="1" lang="ja-JP" altLang="en-US" dirty="0"/>
              <a:t>（道路領域外）</a:t>
            </a:r>
          </a:p>
        </p:txBody>
      </p:sp>
      <p:sp>
        <p:nvSpPr>
          <p:cNvPr id="30" name="吹き出し: 円形 29">
            <a:extLst>
              <a:ext uri="{FF2B5EF4-FFF2-40B4-BE49-F238E27FC236}">
                <a16:creationId xmlns:a16="http://schemas.microsoft.com/office/drawing/2014/main" id="{11A3FA78-A63A-D8A8-599E-C7B905613AA5}"/>
              </a:ext>
            </a:extLst>
          </p:cNvPr>
          <p:cNvSpPr/>
          <p:nvPr/>
        </p:nvSpPr>
        <p:spPr>
          <a:xfrm>
            <a:off x="5254727" y="590770"/>
            <a:ext cx="1845321" cy="580206"/>
          </a:xfrm>
          <a:prstGeom prst="wedgeEllipseCallout">
            <a:avLst>
              <a:gd name="adj1" fmla="val -72242"/>
              <a:gd name="adj2" fmla="val 5656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前処理済みのデータ</a:t>
            </a:r>
          </a:p>
        </p:txBody>
      </p:sp>
      <p:cxnSp>
        <p:nvCxnSpPr>
          <p:cNvPr id="32" name="コネクタ: カギ線 31">
            <a:extLst>
              <a:ext uri="{FF2B5EF4-FFF2-40B4-BE49-F238E27FC236}">
                <a16:creationId xmlns:a16="http://schemas.microsoft.com/office/drawing/2014/main" id="{058320F0-FCA2-5546-7E4F-3949E3577046}"/>
              </a:ext>
            </a:extLst>
          </p:cNvPr>
          <p:cNvCxnSpPr>
            <a:cxnSpLocks/>
            <a:stCxn id="24" idx="3"/>
            <a:endCxn id="4" idx="1"/>
          </p:cNvCxnSpPr>
          <p:nvPr/>
        </p:nvCxnSpPr>
        <p:spPr>
          <a:xfrm flipV="1">
            <a:off x="4882102" y="1914326"/>
            <a:ext cx="1721112" cy="857480"/>
          </a:xfrm>
          <a:prstGeom prst="bentConnector3">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6" name="コネクタ: カギ線 35">
            <a:extLst>
              <a:ext uri="{FF2B5EF4-FFF2-40B4-BE49-F238E27FC236}">
                <a16:creationId xmlns:a16="http://schemas.microsoft.com/office/drawing/2014/main" id="{F72DC980-50C0-75C4-B72F-0B7DDE8A355D}"/>
              </a:ext>
            </a:extLst>
          </p:cNvPr>
          <p:cNvCxnSpPr>
            <a:cxnSpLocks/>
            <a:stCxn id="24" idx="3"/>
            <a:endCxn id="5" idx="1"/>
          </p:cNvCxnSpPr>
          <p:nvPr/>
        </p:nvCxnSpPr>
        <p:spPr>
          <a:xfrm>
            <a:off x="4882102" y="2771806"/>
            <a:ext cx="1721112" cy="700256"/>
          </a:xfrm>
          <a:prstGeom prst="bentConnector3">
            <a:avLst/>
          </a:prstGeom>
          <a:ln w="28575">
            <a:tailEnd type="triangle"/>
          </a:ln>
        </p:spPr>
        <p:style>
          <a:lnRef idx="1">
            <a:schemeClr val="accent3"/>
          </a:lnRef>
          <a:fillRef idx="0">
            <a:schemeClr val="accent3"/>
          </a:fillRef>
          <a:effectRef idx="0">
            <a:schemeClr val="accent3"/>
          </a:effectRef>
          <a:fontRef idx="minor">
            <a:schemeClr val="tx1"/>
          </a:fontRef>
        </p:style>
      </p:cxnSp>
      <p:grpSp>
        <p:nvGrpSpPr>
          <p:cNvPr id="6" name="グループ化 5">
            <a:extLst>
              <a:ext uri="{FF2B5EF4-FFF2-40B4-BE49-F238E27FC236}">
                <a16:creationId xmlns:a16="http://schemas.microsoft.com/office/drawing/2014/main" id="{97A02DAD-6783-5EAB-58D9-5FF103D3F6A0}"/>
              </a:ext>
            </a:extLst>
          </p:cNvPr>
          <p:cNvGrpSpPr/>
          <p:nvPr/>
        </p:nvGrpSpPr>
        <p:grpSpPr>
          <a:xfrm>
            <a:off x="802184" y="861034"/>
            <a:ext cx="2867104" cy="3812797"/>
            <a:chOff x="538601" y="617395"/>
            <a:chExt cx="2753518" cy="3843650"/>
          </a:xfrm>
        </p:grpSpPr>
        <p:pic>
          <p:nvPicPr>
            <p:cNvPr id="7" name="図 6">
              <a:extLst>
                <a:ext uri="{FF2B5EF4-FFF2-40B4-BE49-F238E27FC236}">
                  <a16:creationId xmlns:a16="http://schemas.microsoft.com/office/drawing/2014/main" id="{F8E979D7-72FB-69C9-DCCA-762B02F5F9D3}"/>
                </a:ext>
              </a:extLst>
            </p:cNvPr>
            <p:cNvPicPr>
              <a:picLocks noChangeAspect="1"/>
            </p:cNvPicPr>
            <p:nvPr/>
          </p:nvPicPr>
          <p:blipFill>
            <a:blip r:embed="rId5" cstate="hqprint">
              <a:alphaModFix amt="80000"/>
              <a:extLst>
                <a:ext uri="{28A0092B-C50C-407E-A947-70E740481C1C}">
                  <a14:useLocalDpi xmlns:a14="http://schemas.microsoft.com/office/drawing/2010/main"/>
                </a:ext>
              </a:extLst>
            </a:blip>
            <a:stretch>
              <a:fillRect/>
            </a:stretch>
          </p:blipFill>
          <p:spPr>
            <a:xfrm>
              <a:off x="573264" y="2538645"/>
              <a:ext cx="2718855" cy="1922400"/>
            </a:xfrm>
            <a:prstGeom prst="rect">
              <a:avLst/>
            </a:prstGeom>
            <a:scene3d>
              <a:camera prst="isometricTopUp"/>
              <a:lightRig rig="threePt" dir="t"/>
            </a:scene3d>
          </p:spPr>
        </p:pic>
        <p:pic>
          <p:nvPicPr>
            <p:cNvPr id="8" name="図 7">
              <a:extLst>
                <a:ext uri="{FF2B5EF4-FFF2-40B4-BE49-F238E27FC236}">
                  <a16:creationId xmlns:a16="http://schemas.microsoft.com/office/drawing/2014/main" id="{02C54AD5-072B-DAC0-BA77-1F4FF5DACD8D}"/>
                </a:ext>
              </a:extLst>
            </p:cNvPr>
            <p:cNvPicPr>
              <a:picLocks noChangeAspect="1"/>
            </p:cNvPicPr>
            <p:nvPr/>
          </p:nvPicPr>
          <p:blipFill>
            <a:blip r:embed="rId6" cstate="hqprint">
              <a:alphaModFix amt="80000"/>
              <a:extLst>
                <a:ext uri="{28A0092B-C50C-407E-A947-70E740481C1C}">
                  <a14:useLocalDpi xmlns:a14="http://schemas.microsoft.com/office/drawing/2010/main"/>
                </a:ext>
              </a:extLst>
            </a:blip>
            <a:stretch>
              <a:fillRect/>
            </a:stretch>
          </p:blipFill>
          <p:spPr>
            <a:xfrm>
              <a:off x="538601" y="1901391"/>
              <a:ext cx="2718856" cy="1922400"/>
            </a:xfrm>
            <a:prstGeom prst="rect">
              <a:avLst/>
            </a:prstGeom>
            <a:scene3d>
              <a:camera prst="isometricTopUp"/>
              <a:lightRig rig="threePt" dir="t"/>
            </a:scene3d>
          </p:spPr>
        </p:pic>
        <p:pic>
          <p:nvPicPr>
            <p:cNvPr id="9" name="図 8">
              <a:extLst>
                <a:ext uri="{FF2B5EF4-FFF2-40B4-BE49-F238E27FC236}">
                  <a16:creationId xmlns:a16="http://schemas.microsoft.com/office/drawing/2014/main" id="{867A9B67-AC3E-292A-2ADE-5AB8A8D6B970}"/>
                </a:ext>
              </a:extLst>
            </p:cNvPr>
            <p:cNvPicPr>
              <a:picLocks noChangeAspect="1"/>
            </p:cNvPicPr>
            <p:nvPr/>
          </p:nvPicPr>
          <p:blipFill>
            <a:blip r:embed="rId7" cstate="hqprint">
              <a:alphaModFix amt="80000"/>
              <a:extLst>
                <a:ext uri="{28A0092B-C50C-407E-A947-70E740481C1C}">
                  <a14:useLocalDpi xmlns:a14="http://schemas.microsoft.com/office/drawing/2010/main"/>
                </a:ext>
              </a:extLst>
            </a:blip>
            <a:stretch>
              <a:fillRect/>
            </a:stretch>
          </p:blipFill>
          <p:spPr>
            <a:xfrm>
              <a:off x="559861" y="1259968"/>
              <a:ext cx="2717229" cy="1921250"/>
            </a:xfrm>
            <a:prstGeom prst="rect">
              <a:avLst/>
            </a:prstGeom>
            <a:scene3d>
              <a:camera prst="isometricTopUp"/>
              <a:lightRig rig="threePt" dir="t"/>
            </a:scene3d>
          </p:spPr>
        </p:pic>
        <p:pic>
          <p:nvPicPr>
            <p:cNvPr id="10" name="図 9">
              <a:extLst>
                <a:ext uri="{FF2B5EF4-FFF2-40B4-BE49-F238E27FC236}">
                  <a16:creationId xmlns:a16="http://schemas.microsoft.com/office/drawing/2014/main" id="{E10FBBEF-48E2-8489-BA17-1A9BC500C2B7}"/>
                </a:ext>
              </a:extLst>
            </p:cNvPr>
            <p:cNvPicPr>
              <a:picLocks noChangeAspect="1"/>
            </p:cNvPicPr>
            <p:nvPr/>
          </p:nvPicPr>
          <p:blipFill>
            <a:blip r:embed="rId8" cstate="hqprint">
              <a:alphaModFix amt="80000"/>
              <a:extLst>
                <a:ext uri="{28A0092B-C50C-407E-A947-70E740481C1C}">
                  <a14:useLocalDpi xmlns:a14="http://schemas.microsoft.com/office/drawing/2010/main"/>
                </a:ext>
              </a:extLst>
            </a:blip>
            <a:stretch>
              <a:fillRect/>
            </a:stretch>
          </p:blipFill>
          <p:spPr>
            <a:xfrm>
              <a:off x="538601" y="617395"/>
              <a:ext cx="2717229" cy="1921250"/>
            </a:xfrm>
            <a:prstGeom prst="rect">
              <a:avLst/>
            </a:prstGeom>
            <a:scene3d>
              <a:camera prst="isometricTopUp"/>
              <a:lightRig rig="threePt" dir="t"/>
            </a:scene3d>
          </p:spPr>
        </p:pic>
      </p:grpSp>
      <p:cxnSp>
        <p:nvCxnSpPr>
          <p:cNvPr id="16" name="直線コネクタ 15">
            <a:extLst>
              <a:ext uri="{FF2B5EF4-FFF2-40B4-BE49-F238E27FC236}">
                <a16:creationId xmlns:a16="http://schemas.microsoft.com/office/drawing/2014/main" id="{278C11EA-EB43-92AD-5208-158F73958B78}"/>
              </a:ext>
            </a:extLst>
          </p:cNvPr>
          <p:cNvCxnSpPr>
            <a:cxnSpLocks/>
            <a:endCxn id="20" idx="1"/>
          </p:cNvCxnSpPr>
          <p:nvPr/>
        </p:nvCxnSpPr>
        <p:spPr>
          <a:xfrm flipV="1">
            <a:off x="3531418" y="1296030"/>
            <a:ext cx="249660" cy="276012"/>
          </a:xfrm>
          <a:prstGeom prst="line">
            <a:avLst/>
          </a:prstGeom>
          <a:ln w="9525"/>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10037212-FE2B-B434-D06B-E1D186D1BB9C}"/>
              </a:ext>
            </a:extLst>
          </p:cNvPr>
          <p:cNvCxnSpPr>
            <a:cxnSpLocks/>
            <a:endCxn id="21" idx="1"/>
          </p:cNvCxnSpPr>
          <p:nvPr/>
        </p:nvCxnSpPr>
        <p:spPr>
          <a:xfrm flipV="1">
            <a:off x="3541687" y="1890773"/>
            <a:ext cx="236829" cy="276012"/>
          </a:xfrm>
          <a:prstGeom prst="line">
            <a:avLst/>
          </a:prstGeom>
          <a:ln w="9525"/>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E22A714C-B8E0-83E3-24A0-7F4037E9B970}"/>
              </a:ext>
            </a:extLst>
          </p:cNvPr>
          <p:cNvCxnSpPr>
            <a:cxnSpLocks/>
            <a:endCxn id="22" idx="1"/>
          </p:cNvCxnSpPr>
          <p:nvPr/>
        </p:nvCxnSpPr>
        <p:spPr>
          <a:xfrm flipV="1">
            <a:off x="3528841" y="2514651"/>
            <a:ext cx="249660" cy="317964"/>
          </a:xfrm>
          <a:prstGeom prst="line">
            <a:avLst/>
          </a:prstGeom>
          <a:ln w="9525"/>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AEDCF72F-7D0B-9C18-BE40-A35D89818EB8}"/>
              </a:ext>
            </a:extLst>
          </p:cNvPr>
          <p:cNvCxnSpPr>
            <a:cxnSpLocks/>
            <a:endCxn id="23" idx="1"/>
          </p:cNvCxnSpPr>
          <p:nvPr/>
        </p:nvCxnSpPr>
        <p:spPr>
          <a:xfrm flipV="1">
            <a:off x="3541672" y="3180530"/>
            <a:ext cx="236829" cy="338145"/>
          </a:xfrm>
          <a:prstGeom prst="line">
            <a:avLst/>
          </a:prstGeom>
          <a:ln w="9525"/>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9D2CCC27-7B37-A8A4-D826-014E498928E4}"/>
              </a:ext>
            </a:extLst>
          </p:cNvPr>
          <p:cNvSpPr txBox="1"/>
          <p:nvPr/>
        </p:nvSpPr>
        <p:spPr>
          <a:xfrm>
            <a:off x="3781078" y="1188308"/>
            <a:ext cx="938595" cy="215444"/>
          </a:xfrm>
          <a:prstGeom prst="rect">
            <a:avLst/>
          </a:prstGeom>
          <a:solidFill>
            <a:schemeClr val="bg1"/>
          </a:solidFill>
          <a:ln w="9525">
            <a:solidFill>
              <a:schemeClr val="tx1"/>
            </a:solidFill>
          </a:ln>
        </p:spPr>
        <p:txBody>
          <a:bodyPr wrap="square" rtlCol="0">
            <a:spAutoFit/>
          </a:bodyPr>
          <a:lstStyle/>
          <a:p>
            <a:pPr algn="ctr"/>
            <a:r>
              <a:rPr kumimoji="1" lang="ja-JP" altLang="en-US" sz="800" dirty="0"/>
              <a:t>建築物</a:t>
            </a:r>
          </a:p>
        </p:txBody>
      </p:sp>
      <p:sp>
        <p:nvSpPr>
          <p:cNvPr id="21" name="テキスト ボックス 20">
            <a:extLst>
              <a:ext uri="{FF2B5EF4-FFF2-40B4-BE49-F238E27FC236}">
                <a16:creationId xmlns:a16="http://schemas.microsoft.com/office/drawing/2014/main" id="{A7D95475-D6F6-F6A7-C142-45566B679B17}"/>
              </a:ext>
            </a:extLst>
          </p:cNvPr>
          <p:cNvSpPr txBox="1"/>
          <p:nvPr/>
        </p:nvSpPr>
        <p:spPr>
          <a:xfrm>
            <a:off x="3778516" y="1783051"/>
            <a:ext cx="938595" cy="215444"/>
          </a:xfrm>
          <a:prstGeom prst="rect">
            <a:avLst/>
          </a:prstGeom>
          <a:noFill/>
          <a:ln w="9525">
            <a:solidFill>
              <a:schemeClr val="tx1"/>
            </a:solidFill>
          </a:ln>
        </p:spPr>
        <p:txBody>
          <a:bodyPr wrap="square" rtlCol="0">
            <a:spAutoFit/>
          </a:bodyPr>
          <a:lstStyle/>
          <a:p>
            <a:pPr algn="ctr"/>
            <a:r>
              <a:rPr kumimoji="1" lang="ja-JP" altLang="en-US" sz="800" dirty="0"/>
              <a:t>土地利用モデル</a:t>
            </a:r>
          </a:p>
        </p:txBody>
      </p:sp>
      <p:sp>
        <p:nvSpPr>
          <p:cNvPr id="22" name="テキスト ボックス 21">
            <a:extLst>
              <a:ext uri="{FF2B5EF4-FFF2-40B4-BE49-F238E27FC236}">
                <a16:creationId xmlns:a16="http://schemas.microsoft.com/office/drawing/2014/main" id="{A669DF6E-85F2-7591-C94E-1DA891B5E41F}"/>
              </a:ext>
            </a:extLst>
          </p:cNvPr>
          <p:cNvSpPr txBox="1"/>
          <p:nvPr/>
        </p:nvSpPr>
        <p:spPr>
          <a:xfrm>
            <a:off x="3778501" y="2406929"/>
            <a:ext cx="938595" cy="215444"/>
          </a:xfrm>
          <a:prstGeom prst="rect">
            <a:avLst/>
          </a:prstGeom>
          <a:noFill/>
          <a:ln>
            <a:solidFill>
              <a:schemeClr val="tx1"/>
            </a:solidFill>
          </a:ln>
        </p:spPr>
        <p:txBody>
          <a:bodyPr wrap="square" rtlCol="0">
            <a:spAutoFit/>
          </a:bodyPr>
          <a:lstStyle/>
          <a:p>
            <a:pPr algn="ctr"/>
            <a:r>
              <a:rPr kumimoji="1" lang="ja-JP" altLang="en-US" sz="800" dirty="0"/>
              <a:t>歩道・分離帯</a:t>
            </a:r>
          </a:p>
        </p:txBody>
      </p:sp>
      <p:sp>
        <p:nvSpPr>
          <p:cNvPr id="23" name="テキスト ボックス 22">
            <a:extLst>
              <a:ext uri="{FF2B5EF4-FFF2-40B4-BE49-F238E27FC236}">
                <a16:creationId xmlns:a16="http://schemas.microsoft.com/office/drawing/2014/main" id="{12C5A632-5763-9ADC-A3A4-12DD25ADE239}"/>
              </a:ext>
            </a:extLst>
          </p:cNvPr>
          <p:cNvSpPr txBox="1"/>
          <p:nvPr/>
        </p:nvSpPr>
        <p:spPr>
          <a:xfrm>
            <a:off x="3778501" y="3072808"/>
            <a:ext cx="938595" cy="215444"/>
          </a:xfrm>
          <a:prstGeom prst="rect">
            <a:avLst/>
          </a:prstGeom>
          <a:noFill/>
          <a:ln w="9525">
            <a:solidFill>
              <a:schemeClr val="tx1"/>
            </a:solidFill>
          </a:ln>
        </p:spPr>
        <p:txBody>
          <a:bodyPr wrap="square" rtlCol="0">
            <a:spAutoFit/>
          </a:bodyPr>
          <a:lstStyle/>
          <a:p>
            <a:pPr algn="ctr"/>
            <a:r>
              <a:rPr kumimoji="1" lang="ja-JP" altLang="en-US" sz="800" dirty="0"/>
              <a:t>樹冠高モデル</a:t>
            </a:r>
          </a:p>
        </p:txBody>
      </p:sp>
      <p:sp>
        <p:nvSpPr>
          <p:cNvPr id="48" name="正方形/長方形 47">
            <a:extLst>
              <a:ext uri="{FF2B5EF4-FFF2-40B4-BE49-F238E27FC236}">
                <a16:creationId xmlns:a16="http://schemas.microsoft.com/office/drawing/2014/main" id="{D8DF588F-CAAA-99BA-9DC9-94CF0E129CA0}"/>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710168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BD450E23-BF48-6F47-F52F-CADA36643838}"/>
              </a:ext>
            </a:extLst>
          </p:cNvPr>
          <p:cNvSpPr/>
          <p:nvPr/>
        </p:nvSpPr>
        <p:spPr>
          <a:xfrm>
            <a:off x="305734" y="733073"/>
            <a:ext cx="4576368" cy="4077465"/>
          </a:xfrm>
          <a:prstGeom prst="rect">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DF618F7-ABE4-3D48-49CB-AAFAC9AF6DBE}"/>
              </a:ext>
            </a:extLst>
          </p:cNvPr>
          <p:cNvSpPr>
            <a:spLocks noGrp="1"/>
          </p:cNvSpPr>
          <p:nvPr>
            <p:ph type="title"/>
          </p:nvPr>
        </p:nvSpPr>
        <p:spPr/>
        <p:txBody>
          <a:bodyPr/>
          <a:lstStyle/>
          <a:p>
            <a:r>
              <a:rPr kumimoji="1" lang="en-US" altLang="ja-JP" dirty="0"/>
              <a:t>GIS Process</a:t>
            </a:r>
            <a:r>
              <a:rPr kumimoji="1" lang="ja-JP" altLang="en-US" dirty="0"/>
              <a:t>（樹木データ抽出処理）</a:t>
            </a:r>
          </a:p>
        </p:txBody>
      </p:sp>
      <p:sp>
        <p:nvSpPr>
          <p:cNvPr id="4" name="正方形/長方形 3">
            <a:extLst>
              <a:ext uri="{FF2B5EF4-FFF2-40B4-BE49-F238E27FC236}">
                <a16:creationId xmlns:a16="http://schemas.microsoft.com/office/drawing/2014/main" id="{C404B84A-9FBC-C96E-38F8-A5BC91FDF257}"/>
              </a:ext>
            </a:extLst>
          </p:cNvPr>
          <p:cNvSpPr/>
          <p:nvPr/>
        </p:nvSpPr>
        <p:spPr>
          <a:xfrm>
            <a:off x="6603214" y="1471294"/>
            <a:ext cx="1856974" cy="886064"/>
          </a:xfrm>
          <a:prstGeom prst="rect">
            <a:avLst/>
          </a:prstGeom>
          <a:solidFill>
            <a:schemeClr val="accent3"/>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歩道・分離帯</a:t>
            </a:r>
            <a:endParaRPr kumimoji="1" lang="en-US" altLang="ja-JP" dirty="0"/>
          </a:p>
          <a:p>
            <a:pPr algn="ctr"/>
            <a:r>
              <a:rPr kumimoji="1" lang="ja-JP" altLang="en-US" dirty="0"/>
              <a:t>（道路領域内）</a:t>
            </a:r>
          </a:p>
        </p:txBody>
      </p:sp>
      <p:sp>
        <p:nvSpPr>
          <p:cNvPr id="5" name="正方形/長方形 4">
            <a:extLst>
              <a:ext uri="{FF2B5EF4-FFF2-40B4-BE49-F238E27FC236}">
                <a16:creationId xmlns:a16="http://schemas.microsoft.com/office/drawing/2014/main" id="{19DBCF77-4287-AF64-AC26-1344F1E8D36C}"/>
              </a:ext>
            </a:extLst>
          </p:cNvPr>
          <p:cNvSpPr/>
          <p:nvPr/>
        </p:nvSpPr>
        <p:spPr>
          <a:xfrm>
            <a:off x="6603214" y="3029030"/>
            <a:ext cx="1856974" cy="886064"/>
          </a:xfrm>
          <a:prstGeom prst="rect">
            <a:avLst/>
          </a:prstGeom>
          <a:solidFill>
            <a:schemeClr val="accent3"/>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区画内</a:t>
            </a:r>
            <a:endParaRPr kumimoji="1" lang="en-US" altLang="ja-JP" dirty="0"/>
          </a:p>
          <a:p>
            <a:pPr algn="ctr"/>
            <a:r>
              <a:rPr kumimoji="1" lang="ja-JP" altLang="en-US" dirty="0"/>
              <a:t>（道路領域外）</a:t>
            </a:r>
          </a:p>
        </p:txBody>
      </p:sp>
      <p:cxnSp>
        <p:nvCxnSpPr>
          <p:cNvPr id="32" name="コネクタ: カギ線 31">
            <a:extLst>
              <a:ext uri="{FF2B5EF4-FFF2-40B4-BE49-F238E27FC236}">
                <a16:creationId xmlns:a16="http://schemas.microsoft.com/office/drawing/2014/main" id="{058320F0-FCA2-5546-7E4F-3949E3577046}"/>
              </a:ext>
            </a:extLst>
          </p:cNvPr>
          <p:cNvCxnSpPr>
            <a:cxnSpLocks/>
            <a:stCxn id="24" idx="3"/>
            <a:endCxn id="4" idx="1"/>
          </p:cNvCxnSpPr>
          <p:nvPr/>
        </p:nvCxnSpPr>
        <p:spPr>
          <a:xfrm flipV="1">
            <a:off x="4882102" y="1914326"/>
            <a:ext cx="1721112" cy="857480"/>
          </a:xfrm>
          <a:prstGeom prst="bentConnector3">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6" name="コネクタ: カギ線 35">
            <a:extLst>
              <a:ext uri="{FF2B5EF4-FFF2-40B4-BE49-F238E27FC236}">
                <a16:creationId xmlns:a16="http://schemas.microsoft.com/office/drawing/2014/main" id="{F72DC980-50C0-75C4-B72F-0B7DDE8A355D}"/>
              </a:ext>
            </a:extLst>
          </p:cNvPr>
          <p:cNvCxnSpPr>
            <a:cxnSpLocks/>
            <a:stCxn id="24" idx="3"/>
            <a:endCxn id="5" idx="1"/>
          </p:cNvCxnSpPr>
          <p:nvPr/>
        </p:nvCxnSpPr>
        <p:spPr>
          <a:xfrm>
            <a:off x="4882102" y="2771806"/>
            <a:ext cx="1721112" cy="700256"/>
          </a:xfrm>
          <a:prstGeom prst="bentConnector3">
            <a:avLst/>
          </a:prstGeom>
          <a:ln w="28575">
            <a:tailEnd type="triangle"/>
          </a:ln>
        </p:spPr>
        <p:style>
          <a:lnRef idx="1">
            <a:schemeClr val="accent3"/>
          </a:lnRef>
          <a:fillRef idx="0">
            <a:schemeClr val="accent3"/>
          </a:fillRef>
          <a:effectRef idx="0">
            <a:schemeClr val="accent3"/>
          </a:effectRef>
          <a:fontRef idx="minor">
            <a:schemeClr val="tx1"/>
          </a:fontRef>
        </p:style>
      </p:cxnSp>
      <p:grpSp>
        <p:nvGrpSpPr>
          <p:cNvPr id="6" name="グループ化 5">
            <a:extLst>
              <a:ext uri="{FF2B5EF4-FFF2-40B4-BE49-F238E27FC236}">
                <a16:creationId xmlns:a16="http://schemas.microsoft.com/office/drawing/2014/main" id="{97A02DAD-6783-5EAB-58D9-5FF103D3F6A0}"/>
              </a:ext>
            </a:extLst>
          </p:cNvPr>
          <p:cNvGrpSpPr/>
          <p:nvPr/>
        </p:nvGrpSpPr>
        <p:grpSpPr>
          <a:xfrm>
            <a:off x="802184" y="861034"/>
            <a:ext cx="2867104" cy="3812797"/>
            <a:chOff x="538601" y="617395"/>
            <a:chExt cx="2753518" cy="3843650"/>
          </a:xfrm>
        </p:grpSpPr>
        <p:pic>
          <p:nvPicPr>
            <p:cNvPr id="7" name="図 6">
              <a:extLst>
                <a:ext uri="{FF2B5EF4-FFF2-40B4-BE49-F238E27FC236}">
                  <a16:creationId xmlns:a16="http://schemas.microsoft.com/office/drawing/2014/main" id="{F8E979D7-72FB-69C9-DCCA-762B02F5F9D3}"/>
                </a:ext>
              </a:extLst>
            </p:cNvPr>
            <p:cNvPicPr>
              <a:picLocks noChangeAspect="1"/>
            </p:cNvPicPr>
            <p:nvPr/>
          </p:nvPicPr>
          <p:blipFill>
            <a:blip r:embed="rId3" cstate="hqprint">
              <a:alphaModFix amt="80000"/>
              <a:extLst>
                <a:ext uri="{28A0092B-C50C-407E-A947-70E740481C1C}">
                  <a14:useLocalDpi xmlns:a14="http://schemas.microsoft.com/office/drawing/2010/main"/>
                </a:ext>
              </a:extLst>
            </a:blip>
            <a:stretch>
              <a:fillRect/>
            </a:stretch>
          </p:blipFill>
          <p:spPr>
            <a:xfrm>
              <a:off x="573264" y="2538645"/>
              <a:ext cx="2718855" cy="1922400"/>
            </a:xfrm>
            <a:prstGeom prst="rect">
              <a:avLst/>
            </a:prstGeom>
            <a:scene3d>
              <a:camera prst="isometricTopUp"/>
              <a:lightRig rig="threePt" dir="t"/>
            </a:scene3d>
          </p:spPr>
        </p:pic>
        <p:pic>
          <p:nvPicPr>
            <p:cNvPr id="8" name="図 7">
              <a:extLst>
                <a:ext uri="{FF2B5EF4-FFF2-40B4-BE49-F238E27FC236}">
                  <a16:creationId xmlns:a16="http://schemas.microsoft.com/office/drawing/2014/main" id="{02C54AD5-072B-DAC0-BA77-1F4FF5DACD8D}"/>
                </a:ext>
              </a:extLst>
            </p:cNvPr>
            <p:cNvPicPr>
              <a:picLocks noChangeAspect="1"/>
            </p:cNvPicPr>
            <p:nvPr/>
          </p:nvPicPr>
          <p:blipFill>
            <a:blip r:embed="rId4" cstate="hqprint">
              <a:alphaModFix amt="80000"/>
              <a:extLst>
                <a:ext uri="{28A0092B-C50C-407E-A947-70E740481C1C}">
                  <a14:useLocalDpi xmlns:a14="http://schemas.microsoft.com/office/drawing/2010/main"/>
                </a:ext>
              </a:extLst>
            </a:blip>
            <a:stretch>
              <a:fillRect/>
            </a:stretch>
          </p:blipFill>
          <p:spPr>
            <a:xfrm>
              <a:off x="538601" y="1901391"/>
              <a:ext cx="2718856" cy="1922400"/>
            </a:xfrm>
            <a:prstGeom prst="rect">
              <a:avLst/>
            </a:prstGeom>
            <a:scene3d>
              <a:camera prst="isometricTopUp"/>
              <a:lightRig rig="threePt" dir="t"/>
            </a:scene3d>
          </p:spPr>
        </p:pic>
        <p:pic>
          <p:nvPicPr>
            <p:cNvPr id="9" name="図 8">
              <a:extLst>
                <a:ext uri="{FF2B5EF4-FFF2-40B4-BE49-F238E27FC236}">
                  <a16:creationId xmlns:a16="http://schemas.microsoft.com/office/drawing/2014/main" id="{867A9B67-AC3E-292A-2ADE-5AB8A8D6B970}"/>
                </a:ext>
              </a:extLst>
            </p:cNvPr>
            <p:cNvPicPr>
              <a:picLocks noChangeAspect="1"/>
            </p:cNvPicPr>
            <p:nvPr/>
          </p:nvPicPr>
          <p:blipFill>
            <a:blip r:embed="rId5" cstate="hqprint">
              <a:alphaModFix amt="80000"/>
              <a:extLst>
                <a:ext uri="{28A0092B-C50C-407E-A947-70E740481C1C}">
                  <a14:useLocalDpi xmlns:a14="http://schemas.microsoft.com/office/drawing/2010/main"/>
                </a:ext>
              </a:extLst>
            </a:blip>
            <a:stretch>
              <a:fillRect/>
            </a:stretch>
          </p:blipFill>
          <p:spPr>
            <a:xfrm>
              <a:off x="559861" y="1259968"/>
              <a:ext cx="2717229" cy="1921250"/>
            </a:xfrm>
            <a:prstGeom prst="rect">
              <a:avLst/>
            </a:prstGeom>
            <a:scene3d>
              <a:camera prst="isometricTopUp"/>
              <a:lightRig rig="threePt" dir="t"/>
            </a:scene3d>
          </p:spPr>
        </p:pic>
        <p:pic>
          <p:nvPicPr>
            <p:cNvPr id="10" name="図 9">
              <a:extLst>
                <a:ext uri="{FF2B5EF4-FFF2-40B4-BE49-F238E27FC236}">
                  <a16:creationId xmlns:a16="http://schemas.microsoft.com/office/drawing/2014/main" id="{E10FBBEF-48E2-8489-BA17-1A9BC500C2B7}"/>
                </a:ext>
              </a:extLst>
            </p:cNvPr>
            <p:cNvPicPr>
              <a:picLocks noChangeAspect="1"/>
            </p:cNvPicPr>
            <p:nvPr/>
          </p:nvPicPr>
          <p:blipFill>
            <a:blip r:embed="rId6" cstate="hqprint">
              <a:alphaModFix amt="80000"/>
              <a:extLst>
                <a:ext uri="{28A0092B-C50C-407E-A947-70E740481C1C}">
                  <a14:useLocalDpi xmlns:a14="http://schemas.microsoft.com/office/drawing/2010/main"/>
                </a:ext>
              </a:extLst>
            </a:blip>
            <a:stretch>
              <a:fillRect/>
            </a:stretch>
          </p:blipFill>
          <p:spPr>
            <a:xfrm>
              <a:off x="538601" y="617395"/>
              <a:ext cx="2717229" cy="1921250"/>
            </a:xfrm>
            <a:prstGeom prst="rect">
              <a:avLst/>
            </a:prstGeom>
            <a:scene3d>
              <a:camera prst="isometricTopUp"/>
              <a:lightRig rig="threePt" dir="t"/>
            </a:scene3d>
          </p:spPr>
        </p:pic>
      </p:grpSp>
      <p:cxnSp>
        <p:nvCxnSpPr>
          <p:cNvPr id="16" name="直線コネクタ 15">
            <a:extLst>
              <a:ext uri="{FF2B5EF4-FFF2-40B4-BE49-F238E27FC236}">
                <a16:creationId xmlns:a16="http://schemas.microsoft.com/office/drawing/2014/main" id="{278C11EA-EB43-92AD-5208-158F73958B78}"/>
              </a:ext>
            </a:extLst>
          </p:cNvPr>
          <p:cNvCxnSpPr>
            <a:cxnSpLocks/>
            <a:endCxn id="20" idx="1"/>
          </p:cNvCxnSpPr>
          <p:nvPr/>
        </p:nvCxnSpPr>
        <p:spPr>
          <a:xfrm flipV="1">
            <a:off x="3531418" y="1296030"/>
            <a:ext cx="249660" cy="276012"/>
          </a:xfrm>
          <a:prstGeom prst="line">
            <a:avLst/>
          </a:prstGeom>
          <a:ln w="9525"/>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10037212-FE2B-B434-D06B-E1D186D1BB9C}"/>
              </a:ext>
            </a:extLst>
          </p:cNvPr>
          <p:cNvCxnSpPr>
            <a:cxnSpLocks/>
            <a:endCxn id="21" idx="1"/>
          </p:cNvCxnSpPr>
          <p:nvPr/>
        </p:nvCxnSpPr>
        <p:spPr>
          <a:xfrm flipV="1">
            <a:off x="3541687" y="1890773"/>
            <a:ext cx="236829" cy="276012"/>
          </a:xfrm>
          <a:prstGeom prst="line">
            <a:avLst/>
          </a:prstGeom>
          <a:ln w="9525"/>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E22A714C-B8E0-83E3-24A0-7F4037E9B970}"/>
              </a:ext>
            </a:extLst>
          </p:cNvPr>
          <p:cNvCxnSpPr>
            <a:cxnSpLocks/>
            <a:endCxn id="22" idx="1"/>
          </p:cNvCxnSpPr>
          <p:nvPr/>
        </p:nvCxnSpPr>
        <p:spPr>
          <a:xfrm flipV="1">
            <a:off x="3528841" y="2514651"/>
            <a:ext cx="249660" cy="317964"/>
          </a:xfrm>
          <a:prstGeom prst="line">
            <a:avLst/>
          </a:prstGeom>
          <a:ln w="9525"/>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AEDCF72F-7D0B-9C18-BE40-A35D89818EB8}"/>
              </a:ext>
            </a:extLst>
          </p:cNvPr>
          <p:cNvCxnSpPr>
            <a:cxnSpLocks/>
            <a:endCxn id="23" idx="1"/>
          </p:cNvCxnSpPr>
          <p:nvPr/>
        </p:nvCxnSpPr>
        <p:spPr>
          <a:xfrm flipV="1">
            <a:off x="3541672" y="3180530"/>
            <a:ext cx="236829" cy="338145"/>
          </a:xfrm>
          <a:prstGeom prst="line">
            <a:avLst/>
          </a:prstGeom>
          <a:ln w="9525"/>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9D2CCC27-7B37-A8A4-D826-014E498928E4}"/>
              </a:ext>
            </a:extLst>
          </p:cNvPr>
          <p:cNvSpPr txBox="1"/>
          <p:nvPr/>
        </p:nvSpPr>
        <p:spPr>
          <a:xfrm>
            <a:off x="3781078" y="1188308"/>
            <a:ext cx="938595" cy="215444"/>
          </a:xfrm>
          <a:prstGeom prst="rect">
            <a:avLst/>
          </a:prstGeom>
          <a:solidFill>
            <a:schemeClr val="bg1"/>
          </a:solidFill>
          <a:ln w="9525">
            <a:solidFill>
              <a:schemeClr val="tx1"/>
            </a:solidFill>
          </a:ln>
        </p:spPr>
        <p:txBody>
          <a:bodyPr wrap="square" rtlCol="0">
            <a:spAutoFit/>
          </a:bodyPr>
          <a:lstStyle/>
          <a:p>
            <a:pPr algn="ctr"/>
            <a:r>
              <a:rPr kumimoji="1" lang="ja-JP" altLang="en-US" sz="800" dirty="0"/>
              <a:t>建築物</a:t>
            </a:r>
          </a:p>
        </p:txBody>
      </p:sp>
      <p:sp>
        <p:nvSpPr>
          <p:cNvPr id="21" name="テキスト ボックス 20">
            <a:extLst>
              <a:ext uri="{FF2B5EF4-FFF2-40B4-BE49-F238E27FC236}">
                <a16:creationId xmlns:a16="http://schemas.microsoft.com/office/drawing/2014/main" id="{A7D95475-D6F6-F6A7-C142-45566B679B17}"/>
              </a:ext>
            </a:extLst>
          </p:cNvPr>
          <p:cNvSpPr txBox="1"/>
          <p:nvPr/>
        </p:nvSpPr>
        <p:spPr>
          <a:xfrm>
            <a:off x="3778516" y="1783051"/>
            <a:ext cx="938595" cy="215444"/>
          </a:xfrm>
          <a:prstGeom prst="rect">
            <a:avLst/>
          </a:prstGeom>
          <a:noFill/>
          <a:ln w="9525">
            <a:solidFill>
              <a:schemeClr val="tx1"/>
            </a:solidFill>
          </a:ln>
        </p:spPr>
        <p:txBody>
          <a:bodyPr wrap="square" rtlCol="0">
            <a:spAutoFit/>
          </a:bodyPr>
          <a:lstStyle/>
          <a:p>
            <a:pPr algn="ctr"/>
            <a:r>
              <a:rPr kumimoji="1" lang="ja-JP" altLang="en-US" sz="800" dirty="0"/>
              <a:t>土地利用モデル</a:t>
            </a:r>
          </a:p>
        </p:txBody>
      </p:sp>
      <p:sp>
        <p:nvSpPr>
          <p:cNvPr id="22" name="テキスト ボックス 21">
            <a:extLst>
              <a:ext uri="{FF2B5EF4-FFF2-40B4-BE49-F238E27FC236}">
                <a16:creationId xmlns:a16="http://schemas.microsoft.com/office/drawing/2014/main" id="{A669DF6E-85F2-7591-C94E-1DA891B5E41F}"/>
              </a:ext>
            </a:extLst>
          </p:cNvPr>
          <p:cNvSpPr txBox="1"/>
          <p:nvPr/>
        </p:nvSpPr>
        <p:spPr>
          <a:xfrm>
            <a:off x="3778501" y="2406929"/>
            <a:ext cx="938595" cy="215444"/>
          </a:xfrm>
          <a:prstGeom prst="rect">
            <a:avLst/>
          </a:prstGeom>
          <a:noFill/>
          <a:ln>
            <a:solidFill>
              <a:schemeClr val="tx1"/>
            </a:solidFill>
          </a:ln>
        </p:spPr>
        <p:txBody>
          <a:bodyPr wrap="square" rtlCol="0">
            <a:spAutoFit/>
          </a:bodyPr>
          <a:lstStyle/>
          <a:p>
            <a:pPr algn="ctr"/>
            <a:r>
              <a:rPr kumimoji="1" lang="ja-JP" altLang="en-US" sz="800" dirty="0"/>
              <a:t>歩道・分離帯</a:t>
            </a:r>
          </a:p>
        </p:txBody>
      </p:sp>
      <p:sp>
        <p:nvSpPr>
          <p:cNvPr id="23" name="テキスト ボックス 22">
            <a:extLst>
              <a:ext uri="{FF2B5EF4-FFF2-40B4-BE49-F238E27FC236}">
                <a16:creationId xmlns:a16="http://schemas.microsoft.com/office/drawing/2014/main" id="{12C5A632-5763-9ADC-A3A4-12DD25ADE239}"/>
              </a:ext>
            </a:extLst>
          </p:cNvPr>
          <p:cNvSpPr txBox="1"/>
          <p:nvPr/>
        </p:nvSpPr>
        <p:spPr>
          <a:xfrm>
            <a:off x="3778501" y="3072808"/>
            <a:ext cx="938595" cy="215444"/>
          </a:xfrm>
          <a:prstGeom prst="rect">
            <a:avLst/>
          </a:prstGeom>
          <a:noFill/>
          <a:ln w="9525">
            <a:solidFill>
              <a:schemeClr val="tx1"/>
            </a:solidFill>
          </a:ln>
        </p:spPr>
        <p:txBody>
          <a:bodyPr wrap="square" rtlCol="0">
            <a:spAutoFit/>
          </a:bodyPr>
          <a:lstStyle/>
          <a:p>
            <a:pPr algn="ctr"/>
            <a:r>
              <a:rPr kumimoji="1" lang="ja-JP" altLang="en-US" sz="800" dirty="0"/>
              <a:t>樹冠高モデル</a:t>
            </a:r>
          </a:p>
        </p:txBody>
      </p:sp>
      <p:sp>
        <p:nvSpPr>
          <p:cNvPr id="3" name="正方形/長方形 2">
            <a:extLst>
              <a:ext uri="{FF2B5EF4-FFF2-40B4-BE49-F238E27FC236}">
                <a16:creationId xmlns:a16="http://schemas.microsoft.com/office/drawing/2014/main" id="{EC3047CA-0F89-DDFE-E067-E6D9FE45A6C3}"/>
              </a:ext>
            </a:extLst>
          </p:cNvPr>
          <p:cNvSpPr/>
          <p:nvPr/>
        </p:nvSpPr>
        <p:spPr>
          <a:xfrm>
            <a:off x="6329984" y="1219101"/>
            <a:ext cx="2403433" cy="1343344"/>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1" name="グラフィックス 10">
            <a:extLst>
              <a:ext uri="{FF2B5EF4-FFF2-40B4-BE49-F238E27FC236}">
                <a16:creationId xmlns:a16="http://schemas.microsoft.com/office/drawing/2014/main" id="{C83C2C88-56C5-C583-31AF-BFF04492A798}"/>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6922" t="19452" r="9316" b="22203"/>
          <a:stretch/>
        </p:blipFill>
        <p:spPr>
          <a:xfrm>
            <a:off x="7065107" y="4134"/>
            <a:ext cx="2078892" cy="814543"/>
          </a:xfrm>
          <a:prstGeom prst="rect">
            <a:avLst/>
          </a:prstGeom>
        </p:spPr>
      </p:pic>
      <p:sp>
        <p:nvSpPr>
          <p:cNvPr id="12" name="正方形/長方形 11">
            <a:extLst>
              <a:ext uri="{FF2B5EF4-FFF2-40B4-BE49-F238E27FC236}">
                <a16:creationId xmlns:a16="http://schemas.microsoft.com/office/drawing/2014/main" id="{BAA5C7CC-94B1-3D12-CCA2-4ED61AC1ADD2}"/>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吹き出し: 円形 29">
            <a:extLst>
              <a:ext uri="{FF2B5EF4-FFF2-40B4-BE49-F238E27FC236}">
                <a16:creationId xmlns:a16="http://schemas.microsoft.com/office/drawing/2014/main" id="{11A3FA78-A63A-D8A8-599E-C7B905613AA5}"/>
              </a:ext>
            </a:extLst>
          </p:cNvPr>
          <p:cNvSpPr/>
          <p:nvPr/>
        </p:nvSpPr>
        <p:spPr>
          <a:xfrm>
            <a:off x="5254727" y="590770"/>
            <a:ext cx="1845321" cy="580206"/>
          </a:xfrm>
          <a:prstGeom prst="wedgeEllipseCallout">
            <a:avLst>
              <a:gd name="adj1" fmla="val -72242"/>
              <a:gd name="adj2" fmla="val 5656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前処理済みのデータ</a:t>
            </a:r>
          </a:p>
        </p:txBody>
      </p:sp>
    </p:spTree>
    <p:extLst>
      <p:ext uri="{BB962C8B-B14F-4D97-AF65-F5344CB8AC3E}">
        <p14:creationId xmlns:p14="http://schemas.microsoft.com/office/powerpoint/2010/main" val="2100114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1CD9F70-43A8-8F5B-12B4-AE7C42A33EF7}"/>
              </a:ext>
            </a:extLst>
          </p:cNvPr>
          <p:cNvPicPr>
            <a:picLocks noChangeAspect="1"/>
          </p:cNvPicPr>
          <p:nvPr/>
        </p:nvPicPr>
        <p:blipFill>
          <a:blip r:embed="rId3"/>
          <a:stretch>
            <a:fillRect/>
          </a:stretch>
        </p:blipFill>
        <p:spPr>
          <a:xfrm>
            <a:off x="4572000" y="1098078"/>
            <a:ext cx="4500497" cy="3182130"/>
          </a:xfrm>
          <a:prstGeom prst="rect">
            <a:avLst/>
          </a:prstGeom>
        </p:spPr>
      </p:pic>
      <p:sp>
        <p:nvSpPr>
          <p:cNvPr id="2" name="タイトル 1">
            <a:extLst>
              <a:ext uri="{FF2B5EF4-FFF2-40B4-BE49-F238E27FC236}">
                <a16:creationId xmlns:a16="http://schemas.microsoft.com/office/drawing/2014/main" id="{CB29CDEB-1DB6-9E3D-9678-FDAE91A6813C}"/>
              </a:ext>
            </a:extLst>
          </p:cNvPr>
          <p:cNvSpPr>
            <a:spLocks noGrp="1"/>
          </p:cNvSpPr>
          <p:nvPr>
            <p:ph type="title"/>
          </p:nvPr>
        </p:nvSpPr>
        <p:spPr/>
        <p:txBody>
          <a:bodyPr>
            <a:noAutofit/>
          </a:bodyPr>
          <a:lstStyle/>
          <a:p>
            <a:r>
              <a:rPr kumimoji="1" lang="en-US" altLang="ja-JP" sz="2200" dirty="0"/>
              <a:t>GIS Process</a:t>
            </a:r>
            <a:r>
              <a:rPr kumimoji="1" lang="ja-JP" altLang="en-US" sz="2200" dirty="0"/>
              <a:t>（歩道・分離帯の樹木データ抽出処理）</a:t>
            </a:r>
          </a:p>
        </p:txBody>
      </p:sp>
      <p:sp>
        <p:nvSpPr>
          <p:cNvPr id="3" name="コンテンツ プレースホルダー 2">
            <a:extLst>
              <a:ext uri="{FF2B5EF4-FFF2-40B4-BE49-F238E27FC236}">
                <a16:creationId xmlns:a16="http://schemas.microsoft.com/office/drawing/2014/main" id="{50D36106-8CBE-D889-3BA8-FF95F646C063}"/>
              </a:ext>
            </a:extLst>
          </p:cNvPr>
          <p:cNvSpPr>
            <a:spLocks noGrp="1"/>
          </p:cNvSpPr>
          <p:nvPr>
            <p:ph idx="1"/>
          </p:nvPr>
        </p:nvSpPr>
        <p:spPr/>
        <p:txBody>
          <a:bodyPr/>
          <a:lstStyle/>
          <a:p>
            <a:r>
              <a:rPr kumimoji="1" lang="ja-JP" altLang="en-US" dirty="0"/>
              <a:t>樹冠高モデルから樹頂点を抽出</a:t>
            </a:r>
            <a:endParaRPr kumimoji="1" lang="en-US" altLang="ja-JP" dirty="0"/>
          </a:p>
          <a:p>
            <a:pPr lvl="1"/>
            <a:r>
              <a:rPr kumimoji="1" lang="ja-JP" altLang="en-US" dirty="0"/>
              <a:t>画像処理でピーク値を抽出</a:t>
            </a:r>
            <a:r>
              <a:rPr kumimoji="1" lang="en-US" altLang="ja-JP" baseline="30000" dirty="0"/>
              <a:t>[1][2]</a:t>
            </a:r>
            <a:endParaRPr kumimoji="1" lang="en-US" altLang="ja-JP" dirty="0"/>
          </a:p>
        </p:txBody>
      </p:sp>
      <p:sp>
        <p:nvSpPr>
          <p:cNvPr id="5" name="テキスト ボックス 4">
            <a:extLst>
              <a:ext uri="{FF2B5EF4-FFF2-40B4-BE49-F238E27FC236}">
                <a16:creationId xmlns:a16="http://schemas.microsoft.com/office/drawing/2014/main" id="{3CB68DE2-11B1-AC59-9386-EE9C86AECD57}"/>
              </a:ext>
            </a:extLst>
          </p:cNvPr>
          <p:cNvSpPr txBox="1"/>
          <p:nvPr/>
        </p:nvSpPr>
        <p:spPr>
          <a:xfrm>
            <a:off x="5782572" y="4280208"/>
            <a:ext cx="2079351" cy="230832"/>
          </a:xfrm>
          <a:prstGeom prst="rect">
            <a:avLst/>
          </a:prstGeom>
          <a:noFill/>
        </p:spPr>
        <p:txBody>
          <a:bodyPr wrap="square" rtlCol="0">
            <a:spAutoFit/>
          </a:bodyPr>
          <a:lstStyle/>
          <a:p>
            <a:pPr algn="ctr"/>
            <a:r>
              <a:rPr kumimoji="1" lang="ja-JP" altLang="en-US" sz="900" dirty="0"/>
              <a:t>樹冠高モデルから樹頂点を抽出</a:t>
            </a:r>
          </a:p>
        </p:txBody>
      </p:sp>
      <p:sp>
        <p:nvSpPr>
          <p:cNvPr id="11" name="テキスト ボックス 10">
            <a:extLst>
              <a:ext uri="{FF2B5EF4-FFF2-40B4-BE49-F238E27FC236}">
                <a16:creationId xmlns:a16="http://schemas.microsoft.com/office/drawing/2014/main" id="{A830BCEC-1675-D7ED-7B74-947E24476895}"/>
              </a:ext>
            </a:extLst>
          </p:cNvPr>
          <p:cNvSpPr txBox="1"/>
          <p:nvPr/>
        </p:nvSpPr>
        <p:spPr>
          <a:xfrm>
            <a:off x="4892612" y="4588958"/>
            <a:ext cx="4251387" cy="338554"/>
          </a:xfrm>
          <a:prstGeom prst="rect">
            <a:avLst/>
          </a:prstGeom>
          <a:noFill/>
        </p:spPr>
        <p:txBody>
          <a:bodyPr wrap="square" rtlCol="0">
            <a:spAutoFit/>
          </a:bodyPr>
          <a:lstStyle/>
          <a:p>
            <a:r>
              <a:rPr kumimoji="1" lang="en-US" altLang="ja-JP" sz="800" dirty="0"/>
              <a:t>[1]: https://www.rinya.maff.go.jp/j/hogo/higai/attach/pdf/matukui_R3-13.pdf</a:t>
            </a:r>
          </a:p>
          <a:p>
            <a:r>
              <a:rPr kumimoji="1" lang="en-US" altLang="ja-JP" sz="800" dirty="0"/>
              <a:t>[2]: https://www.gsi.go.jp/chirijoho/chirijoho40069.html</a:t>
            </a:r>
          </a:p>
        </p:txBody>
      </p:sp>
      <p:pic>
        <p:nvPicPr>
          <p:cNvPr id="12" name="グラフィックス 11">
            <a:extLst>
              <a:ext uri="{FF2B5EF4-FFF2-40B4-BE49-F238E27FC236}">
                <a16:creationId xmlns:a16="http://schemas.microsoft.com/office/drawing/2014/main" id="{4E225C3A-3389-EA6E-8278-C9C739B4CFCA}"/>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22" t="19452" r="9316" b="22203"/>
          <a:stretch/>
        </p:blipFill>
        <p:spPr>
          <a:xfrm>
            <a:off x="7065107" y="4134"/>
            <a:ext cx="2078892" cy="814543"/>
          </a:xfrm>
          <a:prstGeom prst="rect">
            <a:avLst/>
          </a:prstGeom>
        </p:spPr>
      </p:pic>
      <p:sp>
        <p:nvSpPr>
          <p:cNvPr id="13" name="正方形/長方形 12">
            <a:extLst>
              <a:ext uri="{FF2B5EF4-FFF2-40B4-BE49-F238E27FC236}">
                <a16:creationId xmlns:a16="http://schemas.microsoft.com/office/drawing/2014/main" id="{6BC3E2AE-3411-3AE1-F020-F2B36F394393}"/>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84529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ja-JP" altLang="en-US" dirty="0"/>
              <a:t>背景と現状の課題</a:t>
            </a:r>
            <a:endParaRPr lang="en-US" altLang="ja-JP" dirty="0"/>
          </a:p>
          <a:p>
            <a:pPr marL="457200" indent="-457200">
              <a:buFont typeface="+mj-lt"/>
              <a:buAutoNum type="arabicPeriod"/>
            </a:pPr>
            <a:r>
              <a:rPr lang="ja-JP" altLang="en-US" dirty="0"/>
              <a:t>地理空間情報の簡単な基礎知識と考え方</a:t>
            </a:r>
            <a:endParaRPr lang="en-US" altLang="ja-JP" dirty="0"/>
          </a:p>
          <a:p>
            <a:pPr marL="457200" indent="-457200">
              <a:buFont typeface="+mj-lt"/>
              <a:buAutoNum type="arabicPeriod"/>
            </a:pPr>
            <a:r>
              <a:rPr lang="ja-JP" altLang="en-US" dirty="0"/>
              <a:t>オープンな地理空間情報の紹介</a:t>
            </a:r>
            <a:endParaRPr lang="en-US" altLang="ja-JP" dirty="0"/>
          </a:p>
          <a:p>
            <a:pPr marL="457200" indent="-457200">
              <a:buFont typeface="+mj-lt"/>
              <a:buAutoNum type="arabicPeriod"/>
            </a:pPr>
            <a:r>
              <a:rPr lang="ja-JP" altLang="en-US" dirty="0"/>
              <a:t>樹木自動配置手法の説明</a:t>
            </a:r>
            <a:endParaRPr lang="en-US" altLang="ja-JP" dirty="0"/>
          </a:p>
          <a:p>
            <a:pPr marL="457200" indent="-457200">
              <a:buFont typeface="+mj-lt"/>
              <a:buAutoNum type="arabicPeriod"/>
            </a:pPr>
            <a:r>
              <a:rPr lang="ja-JP" altLang="en-US" dirty="0"/>
              <a:t>本手法の結果と課題</a:t>
            </a:r>
            <a:endParaRPr lang="en-US" altLang="ja-JP" dirty="0"/>
          </a:p>
          <a:p>
            <a:pPr marL="457200" indent="-457200">
              <a:buFont typeface="+mj-lt"/>
              <a:buAutoNum type="arabicPeriod"/>
            </a:pPr>
            <a:r>
              <a:rPr lang="ja-JP" altLang="en-US" dirty="0"/>
              <a:t>まとめ</a:t>
            </a:r>
            <a:endParaRPr lang="en-US" altLang="ja-JP" dirty="0"/>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3750933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ゲーム画面のスクリーンショット&#10;&#10;低い精度で自動的に生成された説明">
            <a:extLst>
              <a:ext uri="{FF2B5EF4-FFF2-40B4-BE49-F238E27FC236}">
                <a16:creationId xmlns:a16="http://schemas.microsoft.com/office/drawing/2014/main" id="{33C246D0-7F20-957B-6628-719AAF6199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44620" y="2057475"/>
            <a:ext cx="3556854" cy="2530800"/>
          </a:xfrm>
          <a:prstGeom prst="rect">
            <a:avLst/>
          </a:prstGeom>
        </p:spPr>
      </p:pic>
      <p:pic>
        <p:nvPicPr>
          <p:cNvPr id="17" name="図 16" descr="光, 交通, 装飾, 大きい が含まれている画像&#10;&#10;自動的に生成された説明">
            <a:extLst>
              <a:ext uri="{FF2B5EF4-FFF2-40B4-BE49-F238E27FC236}">
                <a16:creationId xmlns:a16="http://schemas.microsoft.com/office/drawing/2014/main" id="{87BF51E0-4EE3-58D6-AF18-727F95AEAF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8787" y="2054123"/>
            <a:ext cx="3556854" cy="2530800"/>
          </a:xfrm>
          <a:prstGeom prst="rect">
            <a:avLst/>
          </a:prstGeom>
        </p:spPr>
      </p:pic>
      <p:sp>
        <p:nvSpPr>
          <p:cNvPr id="2" name="タイトル 1">
            <a:extLst>
              <a:ext uri="{FF2B5EF4-FFF2-40B4-BE49-F238E27FC236}">
                <a16:creationId xmlns:a16="http://schemas.microsoft.com/office/drawing/2014/main" id="{CB29CDEB-1DB6-9E3D-9678-FDAE91A6813C}"/>
              </a:ext>
            </a:extLst>
          </p:cNvPr>
          <p:cNvSpPr>
            <a:spLocks noGrp="1"/>
          </p:cNvSpPr>
          <p:nvPr>
            <p:ph type="title"/>
          </p:nvPr>
        </p:nvSpPr>
        <p:spPr/>
        <p:txBody>
          <a:bodyPr>
            <a:normAutofit fontScale="90000"/>
          </a:bodyPr>
          <a:lstStyle/>
          <a:p>
            <a:r>
              <a:rPr kumimoji="1" lang="en-US" altLang="ja-JP" dirty="0"/>
              <a:t>GIS Process</a:t>
            </a:r>
            <a:r>
              <a:rPr kumimoji="1" lang="ja-JP" altLang="en-US" dirty="0"/>
              <a:t>（歩道・分離帯の樹木データ抽出処理）</a:t>
            </a:r>
          </a:p>
        </p:txBody>
      </p:sp>
      <p:sp>
        <p:nvSpPr>
          <p:cNvPr id="3" name="コンテンツ プレースホルダー 2">
            <a:extLst>
              <a:ext uri="{FF2B5EF4-FFF2-40B4-BE49-F238E27FC236}">
                <a16:creationId xmlns:a16="http://schemas.microsoft.com/office/drawing/2014/main" id="{50D36106-8CBE-D889-3BA8-FF95F646C063}"/>
              </a:ext>
            </a:extLst>
          </p:cNvPr>
          <p:cNvSpPr>
            <a:spLocks noGrp="1"/>
          </p:cNvSpPr>
          <p:nvPr>
            <p:ph idx="1"/>
          </p:nvPr>
        </p:nvSpPr>
        <p:spPr/>
        <p:txBody>
          <a:bodyPr/>
          <a:lstStyle/>
          <a:p>
            <a:r>
              <a:rPr kumimoji="1" lang="ja-JP" altLang="en-US" dirty="0"/>
              <a:t>誤差を考慮した道路領域の樹頂点抽出</a:t>
            </a:r>
            <a:endParaRPr kumimoji="1" lang="en-US" altLang="ja-JP" dirty="0"/>
          </a:p>
          <a:p>
            <a:pPr lvl="1"/>
            <a:r>
              <a:rPr lang="ja-JP" altLang="en-US" dirty="0"/>
              <a:t>航空写真や道路と重ねるとデータがシフトしている</a:t>
            </a:r>
            <a:endParaRPr lang="en-US" altLang="ja-JP" dirty="0"/>
          </a:p>
          <a:p>
            <a:pPr lvl="1"/>
            <a:r>
              <a:rPr lang="ja-JP" altLang="en-US" dirty="0"/>
              <a:t>道路領域にバッファを持たせて樹頂点を抽出</a:t>
            </a:r>
            <a:endParaRPr lang="en-US" altLang="ja-JP" dirty="0"/>
          </a:p>
          <a:p>
            <a:pPr lvl="1"/>
            <a:endParaRPr lang="en-US" altLang="ja-JP" dirty="0"/>
          </a:p>
        </p:txBody>
      </p:sp>
      <p:sp>
        <p:nvSpPr>
          <p:cNvPr id="9" name="テキスト ボックス 8">
            <a:extLst>
              <a:ext uri="{FF2B5EF4-FFF2-40B4-BE49-F238E27FC236}">
                <a16:creationId xmlns:a16="http://schemas.microsoft.com/office/drawing/2014/main" id="{18A597F6-4DE8-466A-0312-91B3064FDC25}"/>
              </a:ext>
            </a:extLst>
          </p:cNvPr>
          <p:cNvSpPr txBox="1"/>
          <p:nvPr/>
        </p:nvSpPr>
        <p:spPr>
          <a:xfrm>
            <a:off x="958460" y="4590427"/>
            <a:ext cx="3137508" cy="230832"/>
          </a:xfrm>
          <a:prstGeom prst="rect">
            <a:avLst/>
          </a:prstGeom>
          <a:noFill/>
        </p:spPr>
        <p:txBody>
          <a:bodyPr wrap="square" rtlCol="0">
            <a:spAutoFit/>
          </a:bodyPr>
          <a:lstStyle/>
          <a:p>
            <a:pPr algn="ctr"/>
            <a:r>
              <a:rPr kumimoji="1" lang="ja-JP" altLang="en-US" sz="900" dirty="0"/>
              <a:t>航空写真や道路と重ねると樹頂点がずれている</a:t>
            </a:r>
          </a:p>
        </p:txBody>
      </p:sp>
      <p:sp>
        <p:nvSpPr>
          <p:cNvPr id="10" name="テキスト ボックス 9">
            <a:extLst>
              <a:ext uri="{FF2B5EF4-FFF2-40B4-BE49-F238E27FC236}">
                <a16:creationId xmlns:a16="http://schemas.microsoft.com/office/drawing/2014/main" id="{57884949-A4E7-0C04-959F-C4A5652CB920}"/>
              </a:ext>
            </a:extLst>
          </p:cNvPr>
          <p:cNvSpPr txBox="1"/>
          <p:nvPr/>
        </p:nvSpPr>
        <p:spPr>
          <a:xfrm>
            <a:off x="5191424" y="4590427"/>
            <a:ext cx="2863245" cy="230832"/>
          </a:xfrm>
          <a:prstGeom prst="rect">
            <a:avLst/>
          </a:prstGeom>
          <a:noFill/>
        </p:spPr>
        <p:txBody>
          <a:bodyPr wrap="square" rtlCol="0">
            <a:spAutoFit/>
          </a:bodyPr>
          <a:lstStyle/>
          <a:p>
            <a:pPr algn="ctr"/>
            <a:r>
              <a:rPr kumimoji="1" lang="ja-JP" altLang="en-US" sz="900" dirty="0"/>
              <a:t>道路にバッファを持たせて誤差を許容する</a:t>
            </a:r>
          </a:p>
        </p:txBody>
      </p:sp>
      <p:sp>
        <p:nvSpPr>
          <p:cNvPr id="16" name="楕円 15">
            <a:extLst>
              <a:ext uri="{FF2B5EF4-FFF2-40B4-BE49-F238E27FC236}">
                <a16:creationId xmlns:a16="http://schemas.microsoft.com/office/drawing/2014/main" id="{319E8DDA-278F-D536-3340-0EB3CFE42BD4}"/>
              </a:ext>
            </a:extLst>
          </p:cNvPr>
          <p:cNvSpPr/>
          <p:nvPr/>
        </p:nvSpPr>
        <p:spPr>
          <a:xfrm rot="21091919">
            <a:off x="1074971" y="1940273"/>
            <a:ext cx="826299" cy="2727291"/>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6" name="グラフィックス 5">
            <a:extLst>
              <a:ext uri="{FF2B5EF4-FFF2-40B4-BE49-F238E27FC236}">
                <a16:creationId xmlns:a16="http://schemas.microsoft.com/office/drawing/2014/main" id="{CDBF5E91-2649-8B9F-F328-362DBEF7179E}"/>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22" t="19452" r="9316" b="22203"/>
          <a:stretch/>
        </p:blipFill>
        <p:spPr>
          <a:xfrm>
            <a:off x="7065107" y="4134"/>
            <a:ext cx="2078892" cy="814543"/>
          </a:xfrm>
          <a:prstGeom prst="rect">
            <a:avLst/>
          </a:prstGeom>
        </p:spPr>
      </p:pic>
      <p:sp>
        <p:nvSpPr>
          <p:cNvPr id="7" name="正方形/長方形 6">
            <a:extLst>
              <a:ext uri="{FF2B5EF4-FFF2-40B4-BE49-F238E27FC236}">
                <a16:creationId xmlns:a16="http://schemas.microsoft.com/office/drawing/2014/main" id="{66B0CBDF-F92C-3C3C-E16A-B21EBF282451}"/>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734735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コンテンツ プレースホルダー 2">
            <a:extLst>
              <a:ext uri="{FF2B5EF4-FFF2-40B4-BE49-F238E27FC236}">
                <a16:creationId xmlns:a16="http://schemas.microsoft.com/office/drawing/2014/main" id="{02205D85-13F6-8B3F-F0D6-4F9E60F12613}"/>
              </a:ext>
            </a:extLst>
          </p:cNvPr>
          <p:cNvSpPr>
            <a:spLocks noGrp="1"/>
          </p:cNvSpPr>
          <p:nvPr>
            <p:ph idx="1"/>
          </p:nvPr>
        </p:nvSpPr>
        <p:spPr>
          <a:xfrm>
            <a:off x="457200" y="785374"/>
            <a:ext cx="8229600" cy="4022238"/>
          </a:xfrm>
        </p:spPr>
        <p:txBody>
          <a:bodyPr/>
          <a:lstStyle/>
          <a:p>
            <a:r>
              <a:rPr kumimoji="1" lang="ja-JP" altLang="en-US" dirty="0"/>
              <a:t>歩道・分離帯を重ねて樹頂点をアライメント</a:t>
            </a:r>
            <a:endParaRPr kumimoji="1" lang="en-US" altLang="ja-JP" dirty="0"/>
          </a:p>
          <a:p>
            <a:pPr lvl="1"/>
            <a:r>
              <a:rPr lang="ja-JP" altLang="en-US" dirty="0"/>
              <a:t>誤差を許容した樹頂点に歩道・分離帯を重ねて表示</a:t>
            </a:r>
            <a:endParaRPr lang="en-US" altLang="ja-JP" dirty="0"/>
          </a:p>
          <a:p>
            <a:pPr lvl="1"/>
            <a:r>
              <a:rPr lang="ja-JP" altLang="en-US" dirty="0"/>
              <a:t>一定距離の閾値で樹頂点を歩道・分離帯にそれぞれスナップ</a:t>
            </a:r>
            <a:endParaRPr lang="en-US" altLang="ja-JP" dirty="0"/>
          </a:p>
          <a:p>
            <a:pPr lvl="2"/>
            <a:r>
              <a:rPr lang="ja-JP" altLang="en-US" dirty="0"/>
              <a:t>点同士の距離は街路樹の植樹間隔</a:t>
            </a:r>
            <a:r>
              <a:rPr lang="en-US" altLang="ja-JP" baseline="30000" dirty="0"/>
              <a:t>[1]</a:t>
            </a:r>
            <a:r>
              <a:rPr lang="ja-JP" altLang="en-US" dirty="0"/>
              <a:t>を参考にして調整</a:t>
            </a:r>
            <a:endParaRPr lang="en-US" altLang="ja-JP" dirty="0"/>
          </a:p>
        </p:txBody>
      </p:sp>
      <p:sp>
        <p:nvSpPr>
          <p:cNvPr id="2" name="タイトル 1">
            <a:extLst>
              <a:ext uri="{FF2B5EF4-FFF2-40B4-BE49-F238E27FC236}">
                <a16:creationId xmlns:a16="http://schemas.microsoft.com/office/drawing/2014/main" id="{CB29CDEB-1DB6-9E3D-9678-FDAE91A6813C}"/>
              </a:ext>
            </a:extLst>
          </p:cNvPr>
          <p:cNvSpPr>
            <a:spLocks noGrp="1"/>
          </p:cNvSpPr>
          <p:nvPr>
            <p:ph type="title"/>
          </p:nvPr>
        </p:nvSpPr>
        <p:spPr/>
        <p:txBody>
          <a:bodyPr>
            <a:normAutofit fontScale="90000"/>
          </a:bodyPr>
          <a:lstStyle/>
          <a:p>
            <a:r>
              <a:rPr kumimoji="1" lang="en-US" altLang="ja-JP" dirty="0"/>
              <a:t>GIS Process</a:t>
            </a:r>
            <a:r>
              <a:rPr kumimoji="1" lang="ja-JP" altLang="en-US" dirty="0"/>
              <a:t>（歩道・分離帯の樹木データ抽出処理）</a:t>
            </a:r>
          </a:p>
        </p:txBody>
      </p:sp>
      <p:sp>
        <p:nvSpPr>
          <p:cNvPr id="4" name="テキスト ボックス 3">
            <a:extLst>
              <a:ext uri="{FF2B5EF4-FFF2-40B4-BE49-F238E27FC236}">
                <a16:creationId xmlns:a16="http://schemas.microsoft.com/office/drawing/2014/main" id="{1F6038FA-6102-8D01-443F-F52B261A74CD}"/>
              </a:ext>
            </a:extLst>
          </p:cNvPr>
          <p:cNvSpPr txBox="1"/>
          <p:nvPr/>
        </p:nvSpPr>
        <p:spPr>
          <a:xfrm>
            <a:off x="1" y="4699890"/>
            <a:ext cx="2504660" cy="215444"/>
          </a:xfrm>
          <a:prstGeom prst="rect">
            <a:avLst/>
          </a:prstGeom>
          <a:noFill/>
        </p:spPr>
        <p:txBody>
          <a:bodyPr wrap="square" rtlCol="0">
            <a:spAutoFit/>
          </a:bodyPr>
          <a:lstStyle/>
          <a:p>
            <a:r>
              <a:rPr lang="en-US" altLang="ja-JP" sz="800" dirty="0"/>
              <a:t>※</a:t>
            </a:r>
            <a:r>
              <a:rPr lang="ja-JP" altLang="en-US" sz="800" dirty="0"/>
              <a:t>分離帯（中心線）の地物は事前に加工して作成</a:t>
            </a:r>
            <a:endParaRPr kumimoji="1" lang="en-US" altLang="ja-JP" sz="800" dirty="0"/>
          </a:p>
        </p:txBody>
      </p:sp>
      <p:sp>
        <p:nvSpPr>
          <p:cNvPr id="22" name="テキスト ボックス 21">
            <a:extLst>
              <a:ext uri="{FF2B5EF4-FFF2-40B4-BE49-F238E27FC236}">
                <a16:creationId xmlns:a16="http://schemas.microsoft.com/office/drawing/2014/main" id="{E770C24E-A2DC-8819-D806-A8F13B9A456A}"/>
              </a:ext>
            </a:extLst>
          </p:cNvPr>
          <p:cNvSpPr txBox="1"/>
          <p:nvPr/>
        </p:nvSpPr>
        <p:spPr>
          <a:xfrm>
            <a:off x="6125155" y="4336752"/>
            <a:ext cx="2989690" cy="369332"/>
          </a:xfrm>
          <a:prstGeom prst="rect">
            <a:avLst/>
          </a:prstGeom>
          <a:noFill/>
        </p:spPr>
        <p:txBody>
          <a:bodyPr wrap="square" rtlCol="0">
            <a:spAutoFit/>
          </a:bodyPr>
          <a:lstStyle/>
          <a:p>
            <a:pPr algn="ctr"/>
            <a:r>
              <a:rPr kumimoji="1" lang="ja-JP" altLang="en-US" sz="900" dirty="0"/>
              <a:t>一定距離の閾値で樹頂点を</a:t>
            </a:r>
            <a:br>
              <a:rPr kumimoji="1" lang="en-US" altLang="ja-JP" sz="900" dirty="0"/>
            </a:br>
            <a:r>
              <a:rPr kumimoji="1" lang="ja-JP" altLang="en-US" sz="900" dirty="0"/>
              <a:t>歩道・分離帯にスナップ＆点同士をマージ</a:t>
            </a:r>
          </a:p>
        </p:txBody>
      </p:sp>
      <p:sp>
        <p:nvSpPr>
          <p:cNvPr id="6" name="テキスト ボックス 5">
            <a:extLst>
              <a:ext uri="{FF2B5EF4-FFF2-40B4-BE49-F238E27FC236}">
                <a16:creationId xmlns:a16="http://schemas.microsoft.com/office/drawing/2014/main" id="{F9F6C751-BB28-7E76-899E-42A6B792FEE4}"/>
              </a:ext>
            </a:extLst>
          </p:cNvPr>
          <p:cNvSpPr txBox="1"/>
          <p:nvPr/>
        </p:nvSpPr>
        <p:spPr>
          <a:xfrm>
            <a:off x="430526" y="4335218"/>
            <a:ext cx="2410408" cy="230832"/>
          </a:xfrm>
          <a:prstGeom prst="rect">
            <a:avLst/>
          </a:prstGeom>
          <a:noFill/>
        </p:spPr>
        <p:txBody>
          <a:bodyPr wrap="square" rtlCol="0">
            <a:spAutoFit/>
          </a:bodyPr>
          <a:lstStyle/>
          <a:p>
            <a:pPr algn="ctr"/>
            <a:r>
              <a:rPr kumimoji="1" lang="ja-JP" altLang="en-US" sz="900" dirty="0"/>
              <a:t>誤差を許容した道路内の樹頂点を表示</a:t>
            </a:r>
            <a:endParaRPr kumimoji="1" lang="en-US" altLang="ja-JP" sz="900" dirty="0"/>
          </a:p>
        </p:txBody>
      </p:sp>
      <p:pic>
        <p:nvPicPr>
          <p:cNvPr id="28" name="図 27" descr="ストリート, 電車, 市, 多い が含まれている画像&#10;&#10;自動的に生成された説明">
            <a:extLst>
              <a:ext uri="{FF2B5EF4-FFF2-40B4-BE49-F238E27FC236}">
                <a16:creationId xmlns:a16="http://schemas.microsoft.com/office/drawing/2014/main" id="{13E9CA15-8C67-E5B3-B195-66DB108860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79184" y="2443207"/>
            <a:ext cx="2659083" cy="1892011"/>
          </a:xfrm>
          <a:prstGeom prst="rect">
            <a:avLst/>
          </a:prstGeom>
        </p:spPr>
      </p:pic>
      <p:pic>
        <p:nvPicPr>
          <p:cNvPr id="30" name="図 29" descr="道路, 束, いっぱい, 交通 が含まれている画像&#10;&#10;自動的に生成された説明">
            <a:extLst>
              <a:ext uri="{FF2B5EF4-FFF2-40B4-BE49-F238E27FC236}">
                <a16:creationId xmlns:a16="http://schemas.microsoft.com/office/drawing/2014/main" id="{1CF489FB-B507-6880-615A-B14DB1FE72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42458" y="2443206"/>
            <a:ext cx="2659084" cy="1892012"/>
          </a:xfrm>
          <a:prstGeom prst="rect">
            <a:avLst/>
          </a:prstGeom>
        </p:spPr>
      </p:pic>
      <p:pic>
        <p:nvPicPr>
          <p:cNvPr id="32" name="図 31" descr="屋外, 束, 交通, 道路 が含まれている画像&#10;&#10;自動的に生成された説明">
            <a:extLst>
              <a:ext uri="{FF2B5EF4-FFF2-40B4-BE49-F238E27FC236}">
                <a16:creationId xmlns:a16="http://schemas.microsoft.com/office/drawing/2014/main" id="{A1452F5C-A43F-E508-E572-93FFE75B761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5733" y="2443205"/>
            <a:ext cx="2659082" cy="1892011"/>
          </a:xfrm>
          <a:prstGeom prst="rect">
            <a:avLst/>
          </a:prstGeom>
        </p:spPr>
      </p:pic>
      <p:sp>
        <p:nvSpPr>
          <p:cNvPr id="34" name="矢印: 上カーブ 33">
            <a:extLst>
              <a:ext uri="{FF2B5EF4-FFF2-40B4-BE49-F238E27FC236}">
                <a16:creationId xmlns:a16="http://schemas.microsoft.com/office/drawing/2014/main" id="{E09D48C2-3DD1-B2D9-0ADC-DAB0EBDFF414}"/>
              </a:ext>
            </a:extLst>
          </p:cNvPr>
          <p:cNvSpPr/>
          <p:nvPr/>
        </p:nvSpPr>
        <p:spPr>
          <a:xfrm>
            <a:off x="2790146" y="4380231"/>
            <a:ext cx="630271" cy="300881"/>
          </a:xfrm>
          <a:prstGeom prst="curvedUp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sp>
        <p:nvSpPr>
          <p:cNvPr id="35" name="矢印: 上カーブ 34">
            <a:extLst>
              <a:ext uri="{FF2B5EF4-FFF2-40B4-BE49-F238E27FC236}">
                <a16:creationId xmlns:a16="http://schemas.microsoft.com/office/drawing/2014/main" id="{7A2B2BA5-CF8E-94E1-BFD7-1B000719EF88}"/>
              </a:ext>
            </a:extLst>
          </p:cNvPr>
          <p:cNvSpPr/>
          <p:nvPr/>
        </p:nvSpPr>
        <p:spPr>
          <a:xfrm>
            <a:off x="5732020" y="4377932"/>
            <a:ext cx="630271" cy="303180"/>
          </a:xfrm>
          <a:prstGeom prst="curvedUp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sp>
        <p:nvSpPr>
          <p:cNvPr id="37" name="テキスト ボックス 36">
            <a:extLst>
              <a:ext uri="{FF2B5EF4-FFF2-40B4-BE49-F238E27FC236}">
                <a16:creationId xmlns:a16="http://schemas.microsoft.com/office/drawing/2014/main" id="{9FF950C1-80A4-6258-453E-4231971F57CD}"/>
              </a:ext>
            </a:extLst>
          </p:cNvPr>
          <p:cNvSpPr txBox="1"/>
          <p:nvPr/>
        </p:nvSpPr>
        <p:spPr>
          <a:xfrm>
            <a:off x="3574894" y="4335218"/>
            <a:ext cx="2002649" cy="369332"/>
          </a:xfrm>
          <a:prstGeom prst="rect">
            <a:avLst/>
          </a:prstGeom>
          <a:noFill/>
        </p:spPr>
        <p:txBody>
          <a:bodyPr wrap="square" rtlCol="0">
            <a:spAutoFit/>
          </a:bodyPr>
          <a:lstStyle/>
          <a:p>
            <a:pPr algn="ctr"/>
            <a:r>
              <a:rPr kumimoji="1" lang="ja-JP" altLang="en-US" sz="900" dirty="0"/>
              <a:t>歩道・分離帯（中心線）を</a:t>
            </a:r>
            <a:br>
              <a:rPr kumimoji="1" lang="en-US" altLang="ja-JP" sz="900" dirty="0"/>
            </a:br>
            <a:r>
              <a:rPr kumimoji="1" lang="ja-JP" altLang="en-US" sz="900" dirty="0"/>
              <a:t>重ねる</a:t>
            </a:r>
            <a:endParaRPr kumimoji="1" lang="en-US" altLang="ja-JP" sz="900" dirty="0"/>
          </a:p>
        </p:txBody>
      </p:sp>
      <p:sp>
        <p:nvSpPr>
          <p:cNvPr id="7" name="テキスト ボックス 6">
            <a:extLst>
              <a:ext uri="{FF2B5EF4-FFF2-40B4-BE49-F238E27FC236}">
                <a16:creationId xmlns:a16="http://schemas.microsoft.com/office/drawing/2014/main" id="{CB279CEC-2DCE-540B-A4D6-41EE1965228E}"/>
              </a:ext>
            </a:extLst>
          </p:cNvPr>
          <p:cNvSpPr txBox="1"/>
          <p:nvPr/>
        </p:nvSpPr>
        <p:spPr>
          <a:xfrm>
            <a:off x="3721210" y="4699890"/>
            <a:ext cx="5422789" cy="215444"/>
          </a:xfrm>
          <a:prstGeom prst="rect">
            <a:avLst/>
          </a:prstGeom>
          <a:noFill/>
        </p:spPr>
        <p:txBody>
          <a:bodyPr wrap="square" rtlCol="0">
            <a:spAutoFit/>
          </a:bodyPr>
          <a:lstStyle/>
          <a:p>
            <a:r>
              <a:rPr kumimoji="1" lang="en-US" altLang="ja-JP" sz="800" dirty="0"/>
              <a:t>[1]: https://warp.da.ndl.go.jp/info:ndljp/pid/13058658/www.env.go.jp/air/report/h23-01/04-ref2-3.pdf</a:t>
            </a:r>
          </a:p>
        </p:txBody>
      </p:sp>
      <p:pic>
        <p:nvPicPr>
          <p:cNvPr id="12" name="グラフィックス 11">
            <a:extLst>
              <a:ext uri="{FF2B5EF4-FFF2-40B4-BE49-F238E27FC236}">
                <a16:creationId xmlns:a16="http://schemas.microsoft.com/office/drawing/2014/main" id="{866CB459-1336-D731-4CB3-D3D09A37045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6922" t="19452" r="9316" b="22203"/>
          <a:stretch/>
        </p:blipFill>
        <p:spPr>
          <a:xfrm>
            <a:off x="7065107" y="4134"/>
            <a:ext cx="2078892" cy="814543"/>
          </a:xfrm>
          <a:prstGeom prst="rect">
            <a:avLst/>
          </a:prstGeom>
        </p:spPr>
      </p:pic>
      <p:sp>
        <p:nvSpPr>
          <p:cNvPr id="13" name="正方形/長方形 12">
            <a:extLst>
              <a:ext uri="{FF2B5EF4-FFF2-40B4-BE49-F238E27FC236}">
                <a16:creationId xmlns:a16="http://schemas.microsoft.com/office/drawing/2014/main" id="{2B2861C5-F61C-CB1B-0D80-60539713C91D}"/>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85631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9E0491D-88C6-A354-C268-08D6C9052B4E}"/>
              </a:ext>
            </a:extLst>
          </p:cNvPr>
          <p:cNvSpPr>
            <a:spLocks noGrp="1"/>
          </p:cNvSpPr>
          <p:nvPr>
            <p:ph idx="1"/>
          </p:nvPr>
        </p:nvSpPr>
        <p:spPr>
          <a:xfrm>
            <a:off x="457200" y="785374"/>
            <a:ext cx="8229600" cy="4022238"/>
          </a:xfrm>
        </p:spPr>
        <p:txBody>
          <a:bodyPr/>
          <a:lstStyle/>
          <a:p>
            <a:r>
              <a:rPr lang="ja-JP" altLang="en-US" dirty="0"/>
              <a:t>歩道における樹頂点のオフセット</a:t>
            </a:r>
            <a:endParaRPr lang="en-US" altLang="ja-JP" dirty="0"/>
          </a:p>
          <a:p>
            <a:pPr lvl="1"/>
            <a:r>
              <a:rPr lang="ja-JP" altLang="en-US" dirty="0"/>
              <a:t>各樹頂点から区画データ</a:t>
            </a:r>
            <a:r>
              <a:rPr lang="en-US" altLang="ja-JP" baseline="30000" dirty="0"/>
              <a:t>*1</a:t>
            </a:r>
            <a:r>
              <a:rPr lang="ja-JP" altLang="en-US" dirty="0"/>
              <a:t>に向けて</a:t>
            </a:r>
            <a:br>
              <a:rPr lang="en-US" altLang="ja-JP" dirty="0"/>
            </a:br>
            <a:r>
              <a:rPr lang="ja-JP" altLang="en-US" dirty="0"/>
              <a:t>一定距離にオフセット</a:t>
            </a:r>
            <a:endParaRPr lang="en-US" altLang="ja-JP" dirty="0"/>
          </a:p>
          <a:p>
            <a:pPr lvl="1"/>
            <a:r>
              <a:rPr lang="ja-JP" altLang="en-US" dirty="0"/>
              <a:t>歩道からの距離</a:t>
            </a:r>
            <a:r>
              <a:rPr lang="en-US" altLang="ja-JP" baseline="30000" dirty="0"/>
              <a:t>[1]</a:t>
            </a:r>
            <a:r>
              <a:rPr lang="ja-JP" altLang="en-US" dirty="0"/>
              <a:t>や</a:t>
            </a:r>
            <a:br>
              <a:rPr lang="en-US" altLang="ja-JP" dirty="0"/>
            </a:br>
            <a:r>
              <a:rPr lang="ja-JP" altLang="en-US" dirty="0"/>
              <a:t>幅員による街路樹の配置基準</a:t>
            </a:r>
            <a:r>
              <a:rPr lang="en-US" altLang="ja-JP" baseline="30000" dirty="0"/>
              <a:t>[2][3]</a:t>
            </a:r>
            <a:r>
              <a:rPr lang="ja-JP" altLang="en-US" dirty="0"/>
              <a:t>を</a:t>
            </a:r>
            <a:br>
              <a:rPr lang="en-US" altLang="ja-JP" dirty="0"/>
            </a:br>
            <a:r>
              <a:rPr kumimoji="1" lang="ja-JP" altLang="en-US" dirty="0"/>
              <a:t>参考</a:t>
            </a:r>
            <a:endParaRPr kumimoji="1" lang="en-US" altLang="ja-JP" dirty="0"/>
          </a:p>
        </p:txBody>
      </p:sp>
      <p:pic>
        <p:nvPicPr>
          <p:cNvPr id="7" name="図 6" descr="グラフィカル ユーザー インターフェイス&#10;&#10;中程度の精度で自動的に生成された説明">
            <a:extLst>
              <a:ext uri="{FF2B5EF4-FFF2-40B4-BE49-F238E27FC236}">
                <a16:creationId xmlns:a16="http://schemas.microsoft.com/office/drawing/2014/main" id="{93900FF1-96CB-4B88-A311-DF4C0D27805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02736" y="1186053"/>
            <a:ext cx="4181183" cy="2975028"/>
          </a:xfrm>
          <a:prstGeom prst="rect">
            <a:avLst/>
          </a:prstGeom>
        </p:spPr>
      </p:pic>
      <p:sp>
        <p:nvSpPr>
          <p:cNvPr id="2" name="タイトル 1">
            <a:extLst>
              <a:ext uri="{FF2B5EF4-FFF2-40B4-BE49-F238E27FC236}">
                <a16:creationId xmlns:a16="http://schemas.microsoft.com/office/drawing/2014/main" id="{4660266F-DA13-A664-4D8B-91053CB81F31}"/>
              </a:ext>
            </a:extLst>
          </p:cNvPr>
          <p:cNvSpPr>
            <a:spLocks noGrp="1"/>
          </p:cNvSpPr>
          <p:nvPr>
            <p:ph type="title"/>
          </p:nvPr>
        </p:nvSpPr>
        <p:spPr/>
        <p:txBody>
          <a:bodyPr>
            <a:normAutofit fontScale="90000"/>
          </a:bodyPr>
          <a:lstStyle/>
          <a:p>
            <a:r>
              <a:rPr kumimoji="1" lang="en-US" altLang="ja-JP" dirty="0"/>
              <a:t>GIS Process</a:t>
            </a:r>
            <a:r>
              <a:rPr kumimoji="1" lang="ja-JP" altLang="en-US" dirty="0"/>
              <a:t>（歩道・分離帯の樹木データ抽出処理）</a:t>
            </a:r>
          </a:p>
        </p:txBody>
      </p:sp>
      <p:sp>
        <p:nvSpPr>
          <p:cNvPr id="12" name="テキスト ボックス 11">
            <a:extLst>
              <a:ext uri="{FF2B5EF4-FFF2-40B4-BE49-F238E27FC236}">
                <a16:creationId xmlns:a16="http://schemas.microsoft.com/office/drawing/2014/main" id="{025C4F57-697A-44D0-84C7-266644A413AB}"/>
              </a:ext>
            </a:extLst>
          </p:cNvPr>
          <p:cNvSpPr txBox="1"/>
          <p:nvPr/>
        </p:nvSpPr>
        <p:spPr>
          <a:xfrm>
            <a:off x="5324875" y="4160707"/>
            <a:ext cx="3336904" cy="230832"/>
          </a:xfrm>
          <a:prstGeom prst="rect">
            <a:avLst/>
          </a:prstGeom>
          <a:noFill/>
        </p:spPr>
        <p:txBody>
          <a:bodyPr wrap="square" rtlCol="0">
            <a:spAutoFit/>
          </a:bodyPr>
          <a:lstStyle/>
          <a:p>
            <a:pPr algn="ctr"/>
            <a:r>
              <a:rPr kumimoji="1" lang="ja-JP" altLang="en-US" sz="900" dirty="0"/>
              <a:t>歩道のライン上から区画データに向けて点をオフセット</a:t>
            </a:r>
            <a:endParaRPr kumimoji="1" lang="en-US" altLang="ja-JP" sz="900" dirty="0"/>
          </a:p>
        </p:txBody>
      </p:sp>
      <p:cxnSp>
        <p:nvCxnSpPr>
          <p:cNvPr id="14" name="直線矢印コネクタ 13">
            <a:extLst>
              <a:ext uri="{FF2B5EF4-FFF2-40B4-BE49-F238E27FC236}">
                <a16:creationId xmlns:a16="http://schemas.microsoft.com/office/drawing/2014/main" id="{3B105DD9-32BC-151C-5537-E35025EADFC6}"/>
              </a:ext>
            </a:extLst>
          </p:cNvPr>
          <p:cNvCxnSpPr>
            <a:cxnSpLocks/>
          </p:cNvCxnSpPr>
          <p:nvPr/>
        </p:nvCxnSpPr>
        <p:spPr>
          <a:xfrm flipH="1" flipV="1">
            <a:off x="8414379" y="2806812"/>
            <a:ext cx="91617" cy="42203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674AAD8B-161F-DAD0-CEBD-844F19365845}"/>
              </a:ext>
            </a:extLst>
          </p:cNvPr>
          <p:cNvCxnSpPr>
            <a:cxnSpLocks/>
          </p:cNvCxnSpPr>
          <p:nvPr/>
        </p:nvCxnSpPr>
        <p:spPr>
          <a:xfrm flipH="1" flipV="1">
            <a:off x="6099771" y="2999399"/>
            <a:ext cx="91617" cy="42203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 name="テキスト ボックス 3">
            <a:extLst>
              <a:ext uri="{FF2B5EF4-FFF2-40B4-BE49-F238E27FC236}">
                <a16:creationId xmlns:a16="http://schemas.microsoft.com/office/drawing/2014/main" id="{A48B2138-0588-FFDF-C84B-C53A364323B5}"/>
              </a:ext>
            </a:extLst>
          </p:cNvPr>
          <p:cNvSpPr txBox="1"/>
          <p:nvPr/>
        </p:nvSpPr>
        <p:spPr>
          <a:xfrm>
            <a:off x="0" y="4699890"/>
            <a:ext cx="2788440" cy="215444"/>
          </a:xfrm>
          <a:prstGeom prst="rect">
            <a:avLst/>
          </a:prstGeom>
          <a:noFill/>
        </p:spPr>
        <p:txBody>
          <a:bodyPr wrap="square" rtlCol="0">
            <a:spAutoFit/>
          </a:bodyPr>
          <a:lstStyle/>
          <a:p>
            <a:r>
              <a:rPr kumimoji="1" lang="en-US" altLang="ja-JP" sz="800" dirty="0"/>
              <a:t>*1: </a:t>
            </a:r>
            <a:r>
              <a:rPr kumimoji="1" lang="ja-JP" altLang="en-US" sz="800" dirty="0"/>
              <a:t>土地利用モデルから道路用地以外を抽出したデータ</a:t>
            </a:r>
          </a:p>
        </p:txBody>
      </p:sp>
      <p:sp>
        <p:nvSpPr>
          <p:cNvPr id="8" name="テキスト ボックス 7">
            <a:extLst>
              <a:ext uri="{FF2B5EF4-FFF2-40B4-BE49-F238E27FC236}">
                <a16:creationId xmlns:a16="http://schemas.microsoft.com/office/drawing/2014/main" id="{E423D67D-76CC-C4D8-24E2-B1099C3D1B6C}"/>
              </a:ext>
            </a:extLst>
          </p:cNvPr>
          <p:cNvSpPr txBox="1"/>
          <p:nvPr/>
        </p:nvSpPr>
        <p:spPr>
          <a:xfrm>
            <a:off x="3658267" y="4453669"/>
            <a:ext cx="5485732" cy="461665"/>
          </a:xfrm>
          <a:prstGeom prst="rect">
            <a:avLst/>
          </a:prstGeom>
          <a:noFill/>
        </p:spPr>
        <p:txBody>
          <a:bodyPr wrap="square" rtlCol="0">
            <a:spAutoFit/>
          </a:bodyPr>
          <a:lstStyle/>
          <a:p>
            <a:r>
              <a:rPr kumimoji="1" lang="en-US" altLang="ja-JP" sz="800" dirty="0"/>
              <a:t>[1]: https://www.ktr.mlit.go.jp/ktr_content/content/000821452.pdf</a:t>
            </a:r>
          </a:p>
          <a:p>
            <a:r>
              <a:rPr kumimoji="1" lang="en-US" altLang="ja-JP" sz="800" dirty="0"/>
              <a:t>[2]: https://warp.da.ndl.go.jp/info:ndljp/pid/13058658/www.env.go.jp/air/report/h23-01/04-ref2-3.pdf</a:t>
            </a:r>
          </a:p>
          <a:p>
            <a:r>
              <a:rPr kumimoji="1" lang="en-US" altLang="ja-JP" sz="800" dirty="0"/>
              <a:t>[3]: https://www.mlit.go.jp/road/sign/kijyun/pdf/19880622ryokuka.pdf</a:t>
            </a:r>
          </a:p>
        </p:txBody>
      </p:sp>
      <p:pic>
        <p:nvPicPr>
          <p:cNvPr id="9" name="グラフィックス 8">
            <a:extLst>
              <a:ext uri="{FF2B5EF4-FFF2-40B4-BE49-F238E27FC236}">
                <a16:creationId xmlns:a16="http://schemas.microsoft.com/office/drawing/2014/main" id="{D5849208-DB2D-0EDE-B06C-0685BE7D7539}"/>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22" t="19452" r="9316" b="22203"/>
          <a:stretch/>
        </p:blipFill>
        <p:spPr>
          <a:xfrm>
            <a:off x="7065107" y="4134"/>
            <a:ext cx="2078892" cy="814543"/>
          </a:xfrm>
          <a:prstGeom prst="rect">
            <a:avLst/>
          </a:prstGeom>
        </p:spPr>
      </p:pic>
      <p:sp>
        <p:nvSpPr>
          <p:cNvPr id="10" name="正方形/長方形 9">
            <a:extLst>
              <a:ext uri="{FF2B5EF4-FFF2-40B4-BE49-F238E27FC236}">
                <a16:creationId xmlns:a16="http://schemas.microsoft.com/office/drawing/2014/main" id="{22775031-A21C-9389-6061-4C5E9C64DF9C}"/>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043386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マップ が含まれている画像&#10;&#10;自動的に生成された説明">
            <a:extLst>
              <a:ext uri="{FF2B5EF4-FFF2-40B4-BE49-F238E27FC236}">
                <a16:creationId xmlns:a16="http://schemas.microsoft.com/office/drawing/2014/main" id="{A981ECB9-B646-8942-3F42-48B7CC2F5C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57323" y="2456396"/>
            <a:ext cx="2829353" cy="2013163"/>
          </a:xfrm>
          <a:prstGeom prst="rect">
            <a:avLst/>
          </a:prstGeom>
        </p:spPr>
      </p:pic>
      <p:pic>
        <p:nvPicPr>
          <p:cNvPr id="30" name="図 29" descr="テーブル, 座る, コンピュータ, ストリート が含まれている画像&#10;&#10;自動的に生成された説明">
            <a:extLst>
              <a:ext uri="{FF2B5EF4-FFF2-40B4-BE49-F238E27FC236}">
                <a16:creationId xmlns:a16="http://schemas.microsoft.com/office/drawing/2014/main" id="{28A42240-A972-B10A-D1D8-7AE0CD63C11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29733" y="2456395"/>
            <a:ext cx="2829353" cy="2013163"/>
          </a:xfrm>
          <a:prstGeom prst="rect">
            <a:avLst/>
          </a:prstGeom>
        </p:spPr>
      </p:pic>
      <p:pic>
        <p:nvPicPr>
          <p:cNvPr id="19" name="図 18" descr="モニターに映ったゲームの画面&#10;&#10;中程度の精度で自動的に生成された説明">
            <a:extLst>
              <a:ext uri="{FF2B5EF4-FFF2-40B4-BE49-F238E27FC236}">
                <a16:creationId xmlns:a16="http://schemas.microsoft.com/office/drawing/2014/main" id="{2D37DFAE-B26F-117F-2193-FF6AAA51174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4913" y="2456394"/>
            <a:ext cx="2829353" cy="2013163"/>
          </a:xfrm>
          <a:prstGeom prst="rect">
            <a:avLst/>
          </a:prstGeom>
        </p:spPr>
      </p:pic>
      <p:sp>
        <p:nvSpPr>
          <p:cNvPr id="2" name="タイトル 1">
            <a:extLst>
              <a:ext uri="{FF2B5EF4-FFF2-40B4-BE49-F238E27FC236}">
                <a16:creationId xmlns:a16="http://schemas.microsoft.com/office/drawing/2014/main" id="{CB29CDEB-1DB6-9E3D-9678-FDAE91A6813C}"/>
              </a:ext>
            </a:extLst>
          </p:cNvPr>
          <p:cNvSpPr>
            <a:spLocks noGrp="1"/>
          </p:cNvSpPr>
          <p:nvPr>
            <p:ph type="title"/>
          </p:nvPr>
        </p:nvSpPr>
        <p:spPr/>
        <p:txBody>
          <a:bodyPr>
            <a:normAutofit fontScale="90000"/>
          </a:bodyPr>
          <a:lstStyle/>
          <a:p>
            <a:r>
              <a:rPr kumimoji="1" lang="en-US" altLang="ja-JP" dirty="0"/>
              <a:t>GIS Process</a:t>
            </a:r>
            <a:r>
              <a:rPr kumimoji="1" lang="ja-JP" altLang="en-US" dirty="0"/>
              <a:t>（歩道・分離帯の樹木データ抽出処理）</a:t>
            </a:r>
          </a:p>
        </p:txBody>
      </p:sp>
      <p:sp>
        <p:nvSpPr>
          <p:cNvPr id="3" name="コンテンツ プレースホルダー 2">
            <a:extLst>
              <a:ext uri="{FF2B5EF4-FFF2-40B4-BE49-F238E27FC236}">
                <a16:creationId xmlns:a16="http://schemas.microsoft.com/office/drawing/2014/main" id="{50D36106-8CBE-D889-3BA8-FF95F646C063}"/>
              </a:ext>
            </a:extLst>
          </p:cNvPr>
          <p:cNvSpPr>
            <a:spLocks noGrp="1"/>
          </p:cNvSpPr>
          <p:nvPr>
            <p:ph idx="1"/>
          </p:nvPr>
        </p:nvSpPr>
        <p:spPr/>
        <p:txBody>
          <a:bodyPr/>
          <a:lstStyle/>
          <a:p>
            <a:r>
              <a:rPr lang="ja-JP" altLang="en-US" dirty="0"/>
              <a:t>道路に樹木の高さ（中央値）情報を保存</a:t>
            </a:r>
            <a:endParaRPr lang="en-US" altLang="ja-JP" dirty="0"/>
          </a:p>
          <a:p>
            <a:pPr lvl="1"/>
            <a:r>
              <a:rPr lang="ja-JP" altLang="en-US" dirty="0"/>
              <a:t>樹冠高モデルと道路を重ね、各樹木領域の高さ（最大値）を計算</a:t>
            </a:r>
            <a:endParaRPr lang="en-US" altLang="ja-JP" dirty="0"/>
          </a:p>
          <a:p>
            <a:pPr lvl="1"/>
            <a:r>
              <a:rPr lang="ja-JP" altLang="en-US" dirty="0"/>
              <a:t>道路領域内にある各樹木領域の最大値から中央値を抽出し、</a:t>
            </a:r>
            <a:br>
              <a:rPr lang="en-US" altLang="ja-JP" dirty="0"/>
            </a:br>
            <a:r>
              <a:rPr lang="ja-JP" altLang="en-US" dirty="0"/>
              <a:t>属性情報として保存</a:t>
            </a:r>
            <a:endParaRPr lang="en-US" altLang="ja-JP" dirty="0"/>
          </a:p>
          <a:p>
            <a:pPr lvl="1"/>
            <a:endParaRPr lang="en-US" altLang="ja-JP" dirty="0"/>
          </a:p>
        </p:txBody>
      </p:sp>
      <p:sp>
        <p:nvSpPr>
          <p:cNvPr id="7" name="テキスト ボックス 6">
            <a:extLst>
              <a:ext uri="{FF2B5EF4-FFF2-40B4-BE49-F238E27FC236}">
                <a16:creationId xmlns:a16="http://schemas.microsoft.com/office/drawing/2014/main" id="{33586A87-BD7C-1219-CF78-747CAC52E9B2}"/>
              </a:ext>
            </a:extLst>
          </p:cNvPr>
          <p:cNvSpPr txBox="1"/>
          <p:nvPr/>
        </p:nvSpPr>
        <p:spPr>
          <a:xfrm>
            <a:off x="796753" y="4471444"/>
            <a:ext cx="1605671" cy="230832"/>
          </a:xfrm>
          <a:prstGeom prst="rect">
            <a:avLst/>
          </a:prstGeom>
          <a:noFill/>
        </p:spPr>
        <p:txBody>
          <a:bodyPr wrap="square" rtlCol="0">
            <a:spAutoFit/>
          </a:bodyPr>
          <a:lstStyle/>
          <a:p>
            <a:pPr algn="ctr"/>
            <a:r>
              <a:rPr kumimoji="1" lang="ja-JP" altLang="en-US" sz="900" dirty="0"/>
              <a:t>樹冠高データと道路</a:t>
            </a:r>
          </a:p>
        </p:txBody>
      </p:sp>
      <p:sp>
        <p:nvSpPr>
          <p:cNvPr id="8" name="テキスト ボックス 7">
            <a:extLst>
              <a:ext uri="{FF2B5EF4-FFF2-40B4-BE49-F238E27FC236}">
                <a16:creationId xmlns:a16="http://schemas.microsoft.com/office/drawing/2014/main" id="{FC89407C-E5C0-1A54-D004-1AFB5D489CF8}"/>
              </a:ext>
            </a:extLst>
          </p:cNvPr>
          <p:cNvSpPr txBox="1"/>
          <p:nvPr/>
        </p:nvSpPr>
        <p:spPr>
          <a:xfrm>
            <a:off x="3490252" y="4471444"/>
            <a:ext cx="2182282" cy="369332"/>
          </a:xfrm>
          <a:prstGeom prst="rect">
            <a:avLst/>
          </a:prstGeom>
          <a:noFill/>
        </p:spPr>
        <p:txBody>
          <a:bodyPr wrap="square" rtlCol="0">
            <a:spAutoFit/>
          </a:bodyPr>
          <a:lstStyle/>
          <a:p>
            <a:pPr algn="ctr"/>
            <a:r>
              <a:rPr kumimoji="1" lang="ja-JP" altLang="en-US" sz="900" dirty="0"/>
              <a:t>道路領域内の樹木領域に対して</a:t>
            </a:r>
            <a:br>
              <a:rPr kumimoji="1" lang="en-US" altLang="ja-JP" sz="900" dirty="0"/>
            </a:br>
            <a:r>
              <a:rPr kumimoji="1" lang="ja-JP" altLang="en-US" sz="900" dirty="0"/>
              <a:t>樹冠高モデルの最大値を計算</a:t>
            </a:r>
          </a:p>
        </p:txBody>
      </p:sp>
      <p:sp>
        <p:nvSpPr>
          <p:cNvPr id="9" name="テキスト ボックス 8">
            <a:extLst>
              <a:ext uri="{FF2B5EF4-FFF2-40B4-BE49-F238E27FC236}">
                <a16:creationId xmlns:a16="http://schemas.microsoft.com/office/drawing/2014/main" id="{91B61505-D174-4337-7497-FDE6BB70B8B0}"/>
              </a:ext>
            </a:extLst>
          </p:cNvPr>
          <p:cNvSpPr txBox="1"/>
          <p:nvPr/>
        </p:nvSpPr>
        <p:spPr>
          <a:xfrm>
            <a:off x="6101686" y="4471444"/>
            <a:ext cx="2927563" cy="369332"/>
          </a:xfrm>
          <a:prstGeom prst="rect">
            <a:avLst/>
          </a:prstGeom>
          <a:noFill/>
        </p:spPr>
        <p:txBody>
          <a:bodyPr wrap="square" rtlCol="0">
            <a:spAutoFit/>
          </a:bodyPr>
          <a:lstStyle/>
          <a:p>
            <a:pPr algn="ctr"/>
            <a:r>
              <a:rPr kumimoji="1" lang="ja-JP" altLang="en-US" sz="900" dirty="0"/>
              <a:t>道路領域内の各樹木領域の最大値から</a:t>
            </a:r>
            <a:br>
              <a:rPr kumimoji="1" lang="en-US" altLang="ja-JP" sz="900" dirty="0"/>
            </a:br>
            <a:r>
              <a:rPr kumimoji="1" lang="ja-JP" altLang="en-US" sz="900" dirty="0"/>
              <a:t>中央値を抽出して道路に付与</a:t>
            </a:r>
          </a:p>
        </p:txBody>
      </p:sp>
      <p:cxnSp>
        <p:nvCxnSpPr>
          <p:cNvPr id="10" name="直線矢印コネクタ 9">
            <a:extLst>
              <a:ext uri="{FF2B5EF4-FFF2-40B4-BE49-F238E27FC236}">
                <a16:creationId xmlns:a16="http://schemas.microsoft.com/office/drawing/2014/main" id="{56311642-54A0-4506-D277-D103953601BA}"/>
              </a:ext>
            </a:extLst>
          </p:cNvPr>
          <p:cNvCxnSpPr>
            <a:cxnSpLocks/>
            <a:stCxn id="11" idx="2"/>
          </p:cNvCxnSpPr>
          <p:nvPr/>
        </p:nvCxnSpPr>
        <p:spPr>
          <a:xfrm flipH="1">
            <a:off x="3423253" y="3170003"/>
            <a:ext cx="96347" cy="350198"/>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C0126B5B-E84E-17E5-0E1F-343C68D2BF2F}"/>
              </a:ext>
            </a:extLst>
          </p:cNvPr>
          <p:cNvSpPr txBox="1"/>
          <p:nvPr/>
        </p:nvSpPr>
        <p:spPr>
          <a:xfrm>
            <a:off x="3286552" y="2939171"/>
            <a:ext cx="466095"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12m</a:t>
            </a:r>
            <a:endParaRPr kumimoji="1" lang="ja-JP" altLang="en-US" sz="900" baseline="30000" dirty="0"/>
          </a:p>
        </p:txBody>
      </p:sp>
      <p:sp>
        <p:nvSpPr>
          <p:cNvPr id="12" name="テキスト ボックス 11">
            <a:extLst>
              <a:ext uri="{FF2B5EF4-FFF2-40B4-BE49-F238E27FC236}">
                <a16:creationId xmlns:a16="http://schemas.microsoft.com/office/drawing/2014/main" id="{22C3BEA8-E527-D2C4-634F-DC9449F67C6D}"/>
              </a:ext>
            </a:extLst>
          </p:cNvPr>
          <p:cNvSpPr txBox="1"/>
          <p:nvPr/>
        </p:nvSpPr>
        <p:spPr>
          <a:xfrm>
            <a:off x="4072079" y="2954211"/>
            <a:ext cx="466095"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13m</a:t>
            </a:r>
            <a:endParaRPr kumimoji="1" lang="ja-JP" altLang="en-US" sz="900" baseline="30000" dirty="0"/>
          </a:p>
        </p:txBody>
      </p:sp>
      <p:cxnSp>
        <p:nvCxnSpPr>
          <p:cNvPr id="13" name="直線矢印コネクタ 12">
            <a:extLst>
              <a:ext uri="{FF2B5EF4-FFF2-40B4-BE49-F238E27FC236}">
                <a16:creationId xmlns:a16="http://schemas.microsoft.com/office/drawing/2014/main" id="{62E58F36-83A6-183B-3CC6-1C3A445472DE}"/>
              </a:ext>
            </a:extLst>
          </p:cNvPr>
          <p:cNvCxnSpPr>
            <a:cxnSpLocks/>
            <a:stCxn id="12" idx="2"/>
          </p:cNvCxnSpPr>
          <p:nvPr/>
        </p:nvCxnSpPr>
        <p:spPr>
          <a:xfrm flipH="1">
            <a:off x="4186986" y="3185043"/>
            <a:ext cx="118141" cy="269310"/>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D80A8459-08ED-1469-42E2-F6019357CF3F}"/>
              </a:ext>
            </a:extLst>
          </p:cNvPr>
          <p:cNvCxnSpPr>
            <a:cxnSpLocks/>
            <a:stCxn id="48" idx="2"/>
          </p:cNvCxnSpPr>
          <p:nvPr/>
        </p:nvCxnSpPr>
        <p:spPr>
          <a:xfrm>
            <a:off x="7187329" y="2955753"/>
            <a:ext cx="59580" cy="564448"/>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F21D5262-8028-5110-9594-C26B874B39BD}"/>
              </a:ext>
            </a:extLst>
          </p:cNvPr>
          <p:cNvSpPr txBox="1"/>
          <p:nvPr/>
        </p:nvSpPr>
        <p:spPr>
          <a:xfrm>
            <a:off x="4850735" y="3101503"/>
            <a:ext cx="466095"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23m</a:t>
            </a:r>
            <a:endParaRPr kumimoji="1" lang="ja-JP" altLang="en-US" sz="900" baseline="30000" dirty="0"/>
          </a:p>
        </p:txBody>
      </p:sp>
      <p:cxnSp>
        <p:nvCxnSpPr>
          <p:cNvPr id="17" name="直線矢印コネクタ 16">
            <a:extLst>
              <a:ext uri="{FF2B5EF4-FFF2-40B4-BE49-F238E27FC236}">
                <a16:creationId xmlns:a16="http://schemas.microsoft.com/office/drawing/2014/main" id="{08372A27-39BB-AC44-35CA-A8E2E6381739}"/>
              </a:ext>
            </a:extLst>
          </p:cNvPr>
          <p:cNvCxnSpPr>
            <a:cxnSpLocks/>
            <a:stCxn id="16" idx="2"/>
          </p:cNvCxnSpPr>
          <p:nvPr/>
        </p:nvCxnSpPr>
        <p:spPr>
          <a:xfrm flipH="1">
            <a:off x="4556434" y="3332335"/>
            <a:ext cx="527349" cy="256585"/>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47" name="テキスト ボックス 46">
            <a:extLst>
              <a:ext uri="{FF2B5EF4-FFF2-40B4-BE49-F238E27FC236}">
                <a16:creationId xmlns:a16="http://schemas.microsoft.com/office/drawing/2014/main" id="{94ACF802-2853-B026-A9AB-0477AC024361}"/>
              </a:ext>
            </a:extLst>
          </p:cNvPr>
          <p:cNvSpPr txBox="1"/>
          <p:nvPr/>
        </p:nvSpPr>
        <p:spPr>
          <a:xfrm>
            <a:off x="6285019" y="2723379"/>
            <a:ext cx="466095"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12m</a:t>
            </a:r>
            <a:endParaRPr kumimoji="1" lang="ja-JP" altLang="en-US" sz="900" baseline="30000" dirty="0"/>
          </a:p>
        </p:txBody>
      </p:sp>
      <p:sp>
        <p:nvSpPr>
          <p:cNvPr id="48" name="テキスト ボックス 47">
            <a:extLst>
              <a:ext uri="{FF2B5EF4-FFF2-40B4-BE49-F238E27FC236}">
                <a16:creationId xmlns:a16="http://schemas.microsoft.com/office/drawing/2014/main" id="{4F76CAEE-793A-DCCB-90BE-8CA8B1C588C6}"/>
              </a:ext>
            </a:extLst>
          </p:cNvPr>
          <p:cNvSpPr txBox="1"/>
          <p:nvPr/>
        </p:nvSpPr>
        <p:spPr>
          <a:xfrm>
            <a:off x="6954281" y="2724921"/>
            <a:ext cx="466095" cy="230832"/>
          </a:xfrm>
          <a:prstGeom prst="rect">
            <a:avLst/>
          </a:prstGeom>
          <a:solidFill>
            <a:schemeClr val="bg1"/>
          </a:solidFill>
          <a:ln w="19050">
            <a:solidFill>
              <a:srgbClr val="FF0000"/>
            </a:solidFill>
          </a:ln>
        </p:spPr>
        <p:txBody>
          <a:bodyPr wrap="square" rtlCol="0">
            <a:spAutoFit/>
          </a:bodyPr>
          <a:lstStyle/>
          <a:p>
            <a:pPr algn="ctr"/>
            <a:r>
              <a:rPr kumimoji="1" lang="en-US" altLang="ja-JP" sz="900" dirty="0"/>
              <a:t>13m</a:t>
            </a:r>
            <a:endParaRPr kumimoji="1" lang="ja-JP" altLang="en-US" sz="900" baseline="30000" dirty="0"/>
          </a:p>
        </p:txBody>
      </p:sp>
      <p:sp>
        <p:nvSpPr>
          <p:cNvPr id="49" name="テキスト ボックス 48">
            <a:extLst>
              <a:ext uri="{FF2B5EF4-FFF2-40B4-BE49-F238E27FC236}">
                <a16:creationId xmlns:a16="http://schemas.microsoft.com/office/drawing/2014/main" id="{D995B791-E9B6-9BB1-E90B-328DB235DFB5}"/>
              </a:ext>
            </a:extLst>
          </p:cNvPr>
          <p:cNvSpPr txBox="1"/>
          <p:nvPr/>
        </p:nvSpPr>
        <p:spPr>
          <a:xfrm>
            <a:off x="7620000" y="2724921"/>
            <a:ext cx="466095"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23m</a:t>
            </a:r>
            <a:endParaRPr kumimoji="1" lang="ja-JP" altLang="en-US" sz="900" baseline="30000" dirty="0"/>
          </a:p>
        </p:txBody>
      </p:sp>
      <p:pic>
        <p:nvPicPr>
          <p:cNvPr id="53" name="グラフィックス 52">
            <a:extLst>
              <a:ext uri="{FF2B5EF4-FFF2-40B4-BE49-F238E27FC236}">
                <a16:creationId xmlns:a16="http://schemas.microsoft.com/office/drawing/2014/main" id="{2C18E2A0-762A-3C12-627D-95E90C32324D}"/>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6922" t="19452" r="9316" b="22203"/>
          <a:stretch/>
        </p:blipFill>
        <p:spPr>
          <a:xfrm>
            <a:off x="7065107" y="4134"/>
            <a:ext cx="2078892" cy="814543"/>
          </a:xfrm>
          <a:prstGeom prst="rect">
            <a:avLst/>
          </a:prstGeom>
        </p:spPr>
      </p:pic>
      <p:sp>
        <p:nvSpPr>
          <p:cNvPr id="54" name="正方形/長方形 53">
            <a:extLst>
              <a:ext uri="{FF2B5EF4-FFF2-40B4-BE49-F238E27FC236}">
                <a16:creationId xmlns:a16="http://schemas.microsoft.com/office/drawing/2014/main" id="{E6F60ED5-12CE-F5F1-F76D-0618C86EEA33}"/>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059302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BD450E23-BF48-6F47-F52F-CADA36643838}"/>
              </a:ext>
            </a:extLst>
          </p:cNvPr>
          <p:cNvSpPr/>
          <p:nvPr/>
        </p:nvSpPr>
        <p:spPr>
          <a:xfrm>
            <a:off x="305734" y="733073"/>
            <a:ext cx="4576368" cy="4077465"/>
          </a:xfrm>
          <a:prstGeom prst="rect">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DF618F7-ABE4-3D48-49CB-AAFAC9AF6DBE}"/>
              </a:ext>
            </a:extLst>
          </p:cNvPr>
          <p:cNvSpPr>
            <a:spLocks noGrp="1"/>
          </p:cNvSpPr>
          <p:nvPr>
            <p:ph type="title"/>
          </p:nvPr>
        </p:nvSpPr>
        <p:spPr/>
        <p:txBody>
          <a:bodyPr/>
          <a:lstStyle/>
          <a:p>
            <a:r>
              <a:rPr kumimoji="1" lang="en-US" altLang="ja-JP" dirty="0"/>
              <a:t>GIS Process</a:t>
            </a:r>
            <a:r>
              <a:rPr kumimoji="1" lang="ja-JP" altLang="en-US" dirty="0"/>
              <a:t>（樹木データ抽出処理）</a:t>
            </a:r>
          </a:p>
        </p:txBody>
      </p:sp>
      <p:sp>
        <p:nvSpPr>
          <p:cNvPr id="4" name="正方形/長方形 3">
            <a:extLst>
              <a:ext uri="{FF2B5EF4-FFF2-40B4-BE49-F238E27FC236}">
                <a16:creationId xmlns:a16="http://schemas.microsoft.com/office/drawing/2014/main" id="{C404B84A-9FBC-C96E-38F8-A5BC91FDF257}"/>
              </a:ext>
            </a:extLst>
          </p:cNvPr>
          <p:cNvSpPr/>
          <p:nvPr/>
        </p:nvSpPr>
        <p:spPr>
          <a:xfrm>
            <a:off x="6603214" y="1471294"/>
            <a:ext cx="1856974" cy="886064"/>
          </a:xfrm>
          <a:prstGeom prst="rect">
            <a:avLst/>
          </a:prstGeom>
          <a:solidFill>
            <a:schemeClr val="accent3"/>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歩道・分離帯</a:t>
            </a:r>
            <a:endParaRPr kumimoji="1" lang="en-US" altLang="ja-JP" dirty="0"/>
          </a:p>
          <a:p>
            <a:pPr algn="ctr"/>
            <a:r>
              <a:rPr kumimoji="1" lang="ja-JP" altLang="en-US" dirty="0"/>
              <a:t>（道路領域内）</a:t>
            </a:r>
          </a:p>
        </p:txBody>
      </p:sp>
      <p:sp>
        <p:nvSpPr>
          <p:cNvPr id="5" name="正方形/長方形 4">
            <a:extLst>
              <a:ext uri="{FF2B5EF4-FFF2-40B4-BE49-F238E27FC236}">
                <a16:creationId xmlns:a16="http://schemas.microsoft.com/office/drawing/2014/main" id="{19DBCF77-4287-AF64-AC26-1344F1E8D36C}"/>
              </a:ext>
            </a:extLst>
          </p:cNvPr>
          <p:cNvSpPr/>
          <p:nvPr/>
        </p:nvSpPr>
        <p:spPr>
          <a:xfrm>
            <a:off x="6603214" y="3029030"/>
            <a:ext cx="1856974" cy="886064"/>
          </a:xfrm>
          <a:prstGeom prst="rect">
            <a:avLst/>
          </a:prstGeom>
          <a:solidFill>
            <a:schemeClr val="accent3"/>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区画内</a:t>
            </a:r>
            <a:endParaRPr kumimoji="1" lang="en-US" altLang="ja-JP" dirty="0"/>
          </a:p>
          <a:p>
            <a:pPr algn="ctr"/>
            <a:r>
              <a:rPr kumimoji="1" lang="ja-JP" altLang="en-US" dirty="0"/>
              <a:t>（道路領域外）</a:t>
            </a:r>
          </a:p>
        </p:txBody>
      </p:sp>
      <p:cxnSp>
        <p:nvCxnSpPr>
          <p:cNvPr id="32" name="コネクタ: カギ線 31">
            <a:extLst>
              <a:ext uri="{FF2B5EF4-FFF2-40B4-BE49-F238E27FC236}">
                <a16:creationId xmlns:a16="http://schemas.microsoft.com/office/drawing/2014/main" id="{058320F0-FCA2-5546-7E4F-3949E3577046}"/>
              </a:ext>
            </a:extLst>
          </p:cNvPr>
          <p:cNvCxnSpPr>
            <a:cxnSpLocks/>
            <a:stCxn id="24" idx="3"/>
            <a:endCxn id="4" idx="1"/>
          </p:cNvCxnSpPr>
          <p:nvPr/>
        </p:nvCxnSpPr>
        <p:spPr>
          <a:xfrm flipV="1">
            <a:off x="4882102" y="1914326"/>
            <a:ext cx="1721112" cy="857480"/>
          </a:xfrm>
          <a:prstGeom prst="bentConnector3">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6" name="コネクタ: カギ線 35">
            <a:extLst>
              <a:ext uri="{FF2B5EF4-FFF2-40B4-BE49-F238E27FC236}">
                <a16:creationId xmlns:a16="http://schemas.microsoft.com/office/drawing/2014/main" id="{F72DC980-50C0-75C4-B72F-0B7DDE8A355D}"/>
              </a:ext>
            </a:extLst>
          </p:cNvPr>
          <p:cNvCxnSpPr>
            <a:cxnSpLocks/>
            <a:stCxn id="24" idx="3"/>
            <a:endCxn id="5" idx="1"/>
          </p:cNvCxnSpPr>
          <p:nvPr/>
        </p:nvCxnSpPr>
        <p:spPr>
          <a:xfrm>
            <a:off x="4882102" y="2771806"/>
            <a:ext cx="1721112" cy="700256"/>
          </a:xfrm>
          <a:prstGeom prst="bentConnector3">
            <a:avLst/>
          </a:prstGeom>
          <a:ln w="28575">
            <a:tailEnd type="triangle"/>
          </a:ln>
        </p:spPr>
        <p:style>
          <a:lnRef idx="1">
            <a:schemeClr val="accent3"/>
          </a:lnRef>
          <a:fillRef idx="0">
            <a:schemeClr val="accent3"/>
          </a:fillRef>
          <a:effectRef idx="0">
            <a:schemeClr val="accent3"/>
          </a:effectRef>
          <a:fontRef idx="minor">
            <a:schemeClr val="tx1"/>
          </a:fontRef>
        </p:style>
      </p:cxnSp>
      <p:grpSp>
        <p:nvGrpSpPr>
          <p:cNvPr id="6" name="グループ化 5">
            <a:extLst>
              <a:ext uri="{FF2B5EF4-FFF2-40B4-BE49-F238E27FC236}">
                <a16:creationId xmlns:a16="http://schemas.microsoft.com/office/drawing/2014/main" id="{97A02DAD-6783-5EAB-58D9-5FF103D3F6A0}"/>
              </a:ext>
            </a:extLst>
          </p:cNvPr>
          <p:cNvGrpSpPr/>
          <p:nvPr/>
        </p:nvGrpSpPr>
        <p:grpSpPr>
          <a:xfrm>
            <a:off x="802184" y="861034"/>
            <a:ext cx="2867104" cy="3812797"/>
            <a:chOff x="538601" y="617395"/>
            <a:chExt cx="2753518" cy="3843650"/>
          </a:xfrm>
        </p:grpSpPr>
        <p:pic>
          <p:nvPicPr>
            <p:cNvPr id="7" name="図 6">
              <a:extLst>
                <a:ext uri="{FF2B5EF4-FFF2-40B4-BE49-F238E27FC236}">
                  <a16:creationId xmlns:a16="http://schemas.microsoft.com/office/drawing/2014/main" id="{F8E979D7-72FB-69C9-DCCA-762B02F5F9D3}"/>
                </a:ext>
              </a:extLst>
            </p:cNvPr>
            <p:cNvPicPr>
              <a:picLocks noChangeAspect="1"/>
            </p:cNvPicPr>
            <p:nvPr/>
          </p:nvPicPr>
          <p:blipFill>
            <a:blip r:embed="rId3" cstate="hqprint">
              <a:alphaModFix amt="80000"/>
              <a:extLst>
                <a:ext uri="{28A0092B-C50C-407E-A947-70E740481C1C}">
                  <a14:useLocalDpi xmlns:a14="http://schemas.microsoft.com/office/drawing/2010/main"/>
                </a:ext>
              </a:extLst>
            </a:blip>
            <a:stretch>
              <a:fillRect/>
            </a:stretch>
          </p:blipFill>
          <p:spPr>
            <a:xfrm>
              <a:off x="573264" y="2538645"/>
              <a:ext cx="2718855" cy="1922400"/>
            </a:xfrm>
            <a:prstGeom prst="rect">
              <a:avLst/>
            </a:prstGeom>
            <a:scene3d>
              <a:camera prst="isometricTopUp"/>
              <a:lightRig rig="threePt" dir="t"/>
            </a:scene3d>
          </p:spPr>
        </p:pic>
        <p:pic>
          <p:nvPicPr>
            <p:cNvPr id="8" name="図 7">
              <a:extLst>
                <a:ext uri="{FF2B5EF4-FFF2-40B4-BE49-F238E27FC236}">
                  <a16:creationId xmlns:a16="http://schemas.microsoft.com/office/drawing/2014/main" id="{02C54AD5-072B-DAC0-BA77-1F4FF5DACD8D}"/>
                </a:ext>
              </a:extLst>
            </p:cNvPr>
            <p:cNvPicPr>
              <a:picLocks noChangeAspect="1"/>
            </p:cNvPicPr>
            <p:nvPr/>
          </p:nvPicPr>
          <p:blipFill>
            <a:blip r:embed="rId4" cstate="hqprint">
              <a:alphaModFix amt="80000"/>
              <a:extLst>
                <a:ext uri="{28A0092B-C50C-407E-A947-70E740481C1C}">
                  <a14:useLocalDpi xmlns:a14="http://schemas.microsoft.com/office/drawing/2010/main"/>
                </a:ext>
              </a:extLst>
            </a:blip>
            <a:stretch>
              <a:fillRect/>
            </a:stretch>
          </p:blipFill>
          <p:spPr>
            <a:xfrm>
              <a:off x="538601" y="1901391"/>
              <a:ext cx="2718856" cy="1922400"/>
            </a:xfrm>
            <a:prstGeom prst="rect">
              <a:avLst/>
            </a:prstGeom>
            <a:scene3d>
              <a:camera prst="isometricTopUp"/>
              <a:lightRig rig="threePt" dir="t"/>
            </a:scene3d>
          </p:spPr>
        </p:pic>
        <p:pic>
          <p:nvPicPr>
            <p:cNvPr id="9" name="図 8">
              <a:extLst>
                <a:ext uri="{FF2B5EF4-FFF2-40B4-BE49-F238E27FC236}">
                  <a16:creationId xmlns:a16="http://schemas.microsoft.com/office/drawing/2014/main" id="{867A9B67-AC3E-292A-2ADE-5AB8A8D6B970}"/>
                </a:ext>
              </a:extLst>
            </p:cNvPr>
            <p:cNvPicPr>
              <a:picLocks noChangeAspect="1"/>
            </p:cNvPicPr>
            <p:nvPr/>
          </p:nvPicPr>
          <p:blipFill>
            <a:blip r:embed="rId5" cstate="hqprint">
              <a:alphaModFix amt="80000"/>
              <a:extLst>
                <a:ext uri="{28A0092B-C50C-407E-A947-70E740481C1C}">
                  <a14:useLocalDpi xmlns:a14="http://schemas.microsoft.com/office/drawing/2010/main"/>
                </a:ext>
              </a:extLst>
            </a:blip>
            <a:stretch>
              <a:fillRect/>
            </a:stretch>
          </p:blipFill>
          <p:spPr>
            <a:xfrm>
              <a:off x="559861" y="1259968"/>
              <a:ext cx="2717229" cy="1921250"/>
            </a:xfrm>
            <a:prstGeom prst="rect">
              <a:avLst/>
            </a:prstGeom>
            <a:scene3d>
              <a:camera prst="isometricTopUp"/>
              <a:lightRig rig="threePt" dir="t"/>
            </a:scene3d>
          </p:spPr>
        </p:pic>
        <p:pic>
          <p:nvPicPr>
            <p:cNvPr id="10" name="図 9">
              <a:extLst>
                <a:ext uri="{FF2B5EF4-FFF2-40B4-BE49-F238E27FC236}">
                  <a16:creationId xmlns:a16="http://schemas.microsoft.com/office/drawing/2014/main" id="{E10FBBEF-48E2-8489-BA17-1A9BC500C2B7}"/>
                </a:ext>
              </a:extLst>
            </p:cNvPr>
            <p:cNvPicPr>
              <a:picLocks noChangeAspect="1"/>
            </p:cNvPicPr>
            <p:nvPr/>
          </p:nvPicPr>
          <p:blipFill>
            <a:blip r:embed="rId6" cstate="hqprint">
              <a:alphaModFix amt="80000"/>
              <a:extLst>
                <a:ext uri="{28A0092B-C50C-407E-A947-70E740481C1C}">
                  <a14:useLocalDpi xmlns:a14="http://schemas.microsoft.com/office/drawing/2010/main"/>
                </a:ext>
              </a:extLst>
            </a:blip>
            <a:stretch>
              <a:fillRect/>
            </a:stretch>
          </p:blipFill>
          <p:spPr>
            <a:xfrm>
              <a:off x="538601" y="617395"/>
              <a:ext cx="2717229" cy="1921250"/>
            </a:xfrm>
            <a:prstGeom prst="rect">
              <a:avLst/>
            </a:prstGeom>
            <a:scene3d>
              <a:camera prst="isometricTopUp"/>
              <a:lightRig rig="threePt" dir="t"/>
            </a:scene3d>
          </p:spPr>
        </p:pic>
      </p:grpSp>
      <p:cxnSp>
        <p:nvCxnSpPr>
          <p:cNvPr id="16" name="直線コネクタ 15">
            <a:extLst>
              <a:ext uri="{FF2B5EF4-FFF2-40B4-BE49-F238E27FC236}">
                <a16:creationId xmlns:a16="http://schemas.microsoft.com/office/drawing/2014/main" id="{278C11EA-EB43-92AD-5208-158F73958B78}"/>
              </a:ext>
            </a:extLst>
          </p:cNvPr>
          <p:cNvCxnSpPr>
            <a:cxnSpLocks/>
            <a:endCxn id="20" idx="1"/>
          </p:cNvCxnSpPr>
          <p:nvPr/>
        </p:nvCxnSpPr>
        <p:spPr>
          <a:xfrm flipV="1">
            <a:off x="3531418" y="1296030"/>
            <a:ext cx="249660" cy="276012"/>
          </a:xfrm>
          <a:prstGeom prst="line">
            <a:avLst/>
          </a:prstGeom>
          <a:ln w="9525"/>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10037212-FE2B-B434-D06B-E1D186D1BB9C}"/>
              </a:ext>
            </a:extLst>
          </p:cNvPr>
          <p:cNvCxnSpPr>
            <a:cxnSpLocks/>
            <a:endCxn id="21" idx="1"/>
          </p:cNvCxnSpPr>
          <p:nvPr/>
        </p:nvCxnSpPr>
        <p:spPr>
          <a:xfrm flipV="1">
            <a:off x="3541687" y="1890773"/>
            <a:ext cx="236829" cy="276012"/>
          </a:xfrm>
          <a:prstGeom prst="line">
            <a:avLst/>
          </a:prstGeom>
          <a:ln w="9525"/>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E22A714C-B8E0-83E3-24A0-7F4037E9B970}"/>
              </a:ext>
            </a:extLst>
          </p:cNvPr>
          <p:cNvCxnSpPr>
            <a:cxnSpLocks/>
            <a:endCxn id="22" idx="1"/>
          </p:cNvCxnSpPr>
          <p:nvPr/>
        </p:nvCxnSpPr>
        <p:spPr>
          <a:xfrm flipV="1">
            <a:off x="3528841" y="2514651"/>
            <a:ext cx="249660" cy="317964"/>
          </a:xfrm>
          <a:prstGeom prst="line">
            <a:avLst/>
          </a:prstGeom>
          <a:ln w="9525"/>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AEDCF72F-7D0B-9C18-BE40-A35D89818EB8}"/>
              </a:ext>
            </a:extLst>
          </p:cNvPr>
          <p:cNvCxnSpPr>
            <a:cxnSpLocks/>
            <a:endCxn id="23" idx="1"/>
          </p:cNvCxnSpPr>
          <p:nvPr/>
        </p:nvCxnSpPr>
        <p:spPr>
          <a:xfrm flipV="1">
            <a:off x="3541672" y="3180530"/>
            <a:ext cx="236829" cy="338145"/>
          </a:xfrm>
          <a:prstGeom prst="line">
            <a:avLst/>
          </a:prstGeom>
          <a:ln w="9525"/>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9D2CCC27-7B37-A8A4-D826-014E498928E4}"/>
              </a:ext>
            </a:extLst>
          </p:cNvPr>
          <p:cNvSpPr txBox="1"/>
          <p:nvPr/>
        </p:nvSpPr>
        <p:spPr>
          <a:xfrm>
            <a:off x="3781078" y="1188308"/>
            <a:ext cx="938595" cy="215444"/>
          </a:xfrm>
          <a:prstGeom prst="rect">
            <a:avLst/>
          </a:prstGeom>
          <a:solidFill>
            <a:schemeClr val="bg1"/>
          </a:solidFill>
          <a:ln w="9525">
            <a:solidFill>
              <a:schemeClr val="tx1"/>
            </a:solidFill>
          </a:ln>
        </p:spPr>
        <p:txBody>
          <a:bodyPr wrap="square" rtlCol="0">
            <a:spAutoFit/>
          </a:bodyPr>
          <a:lstStyle/>
          <a:p>
            <a:pPr algn="ctr"/>
            <a:r>
              <a:rPr kumimoji="1" lang="ja-JP" altLang="en-US" sz="800" dirty="0"/>
              <a:t>建築物</a:t>
            </a:r>
          </a:p>
        </p:txBody>
      </p:sp>
      <p:sp>
        <p:nvSpPr>
          <p:cNvPr id="21" name="テキスト ボックス 20">
            <a:extLst>
              <a:ext uri="{FF2B5EF4-FFF2-40B4-BE49-F238E27FC236}">
                <a16:creationId xmlns:a16="http://schemas.microsoft.com/office/drawing/2014/main" id="{A7D95475-D6F6-F6A7-C142-45566B679B17}"/>
              </a:ext>
            </a:extLst>
          </p:cNvPr>
          <p:cNvSpPr txBox="1"/>
          <p:nvPr/>
        </p:nvSpPr>
        <p:spPr>
          <a:xfrm>
            <a:off x="3778516" y="1783051"/>
            <a:ext cx="938595" cy="215444"/>
          </a:xfrm>
          <a:prstGeom prst="rect">
            <a:avLst/>
          </a:prstGeom>
          <a:noFill/>
          <a:ln w="9525">
            <a:solidFill>
              <a:schemeClr val="tx1"/>
            </a:solidFill>
          </a:ln>
        </p:spPr>
        <p:txBody>
          <a:bodyPr wrap="square" rtlCol="0">
            <a:spAutoFit/>
          </a:bodyPr>
          <a:lstStyle/>
          <a:p>
            <a:pPr algn="ctr"/>
            <a:r>
              <a:rPr kumimoji="1" lang="ja-JP" altLang="en-US" sz="800" dirty="0"/>
              <a:t>土地利用モデル</a:t>
            </a:r>
          </a:p>
        </p:txBody>
      </p:sp>
      <p:sp>
        <p:nvSpPr>
          <p:cNvPr id="22" name="テキスト ボックス 21">
            <a:extLst>
              <a:ext uri="{FF2B5EF4-FFF2-40B4-BE49-F238E27FC236}">
                <a16:creationId xmlns:a16="http://schemas.microsoft.com/office/drawing/2014/main" id="{A669DF6E-85F2-7591-C94E-1DA891B5E41F}"/>
              </a:ext>
            </a:extLst>
          </p:cNvPr>
          <p:cNvSpPr txBox="1"/>
          <p:nvPr/>
        </p:nvSpPr>
        <p:spPr>
          <a:xfrm>
            <a:off x="3778501" y="2406929"/>
            <a:ext cx="938595" cy="215444"/>
          </a:xfrm>
          <a:prstGeom prst="rect">
            <a:avLst/>
          </a:prstGeom>
          <a:noFill/>
          <a:ln>
            <a:solidFill>
              <a:schemeClr val="tx1"/>
            </a:solidFill>
          </a:ln>
        </p:spPr>
        <p:txBody>
          <a:bodyPr wrap="square" rtlCol="0">
            <a:spAutoFit/>
          </a:bodyPr>
          <a:lstStyle/>
          <a:p>
            <a:pPr algn="ctr"/>
            <a:r>
              <a:rPr kumimoji="1" lang="ja-JP" altLang="en-US" sz="800" dirty="0"/>
              <a:t>歩道・分離帯</a:t>
            </a:r>
          </a:p>
        </p:txBody>
      </p:sp>
      <p:sp>
        <p:nvSpPr>
          <p:cNvPr id="23" name="テキスト ボックス 22">
            <a:extLst>
              <a:ext uri="{FF2B5EF4-FFF2-40B4-BE49-F238E27FC236}">
                <a16:creationId xmlns:a16="http://schemas.microsoft.com/office/drawing/2014/main" id="{12C5A632-5763-9ADC-A3A4-12DD25ADE239}"/>
              </a:ext>
            </a:extLst>
          </p:cNvPr>
          <p:cNvSpPr txBox="1"/>
          <p:nvPr/>
        </p:nvSpPr>
        <p:spPr>
          <a:xfrm>
            <a:off x="3778501" y="3072808"/>
            <a:ext cx="938595" cy="215444"/>
          </a:xfrm>
          <a:prstGeom prst="rect">
            <a:avLst/>
          </a:prstGeom>
          <a:noFill/>
          <a:ln w="9525">
            <a:solidFill>
              <a:schemeClr val="tx1"/>
            </a:solidFill>
          </a:ln>
        </p:spPr>
        <p:txBody>
          <a:bodyPr wrap="square" rtlCol="0">
            <a:spAutoFit/>
          </a:bodyPr>
          <a:lstStyle/>
          <a:p>
            <a:pPr algn="ctr"/>
            <a:r>
              <a:rPr kumimoji="1" lang="ja-JP" altLang="en-US" sz="800" dirty="0"/>
              <a:t>樹冠高モデル</a:t>
            </a:r>
          </a:p>
        </p:txBody>
      </p:sp>
      <p:sp>
        <p:nvSpPr>
          <p:cNvPr id="11" name="正方形/長方形 10">
            <a:extLst>
              <a:ext uri="{FF2B5EF4-FFF2-40B4-BE49-F238E27FC236}">
                <a16:creationId xmlns:a16="http://schemas.microsoft.com/office/drawing/2014/main" id="{4CE3B1BE-B23A-08DC-999D-81F1792AB61C}"/>
              </a:ext>
            </a:extLst>
          </p:cNvPr>
          <p:cNvSpPr/>
          <p:nvPr/>
        </p:nvSpPr>
        <p:spPr>
          <a:xfrm>
            <a:off x="6329984" y="2829425"/>
            <a:ext cx="2403433" cy="1343344"/>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2" name="グラフィックス 11">
            <a:extLst>
              <a:ext uri="{FF2B5EF4-FFF2-40B4-BE49-F238E27FC236}">
                <a16:creationId xmlns:a16="http://schemas.microsoft.com/office/drawing/2014/main" id="{0AF5AF42-A71A-71C3-D834-422ECCB6104A}"/>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6922" t="19452" r="9316" b="22203"/>
          <a:stretch/>
        </p:blipFill>
        <p:spPr>
          <a:xfrm>
            <a:off x="7065107" y="4134"/>
            <a:ext cx="2078892" cy="814543"/>
          </a:xfrm>
          <a:prstGeom prst="rect">
            <a:avLst/>
          </a:prstGeom>
        </p:spPr>
      </p:pic>
      <p:sp>
        <p:nvSpPr>
          <p:cNvPr id="13" name="正方形/長方形 12">
            <a:extLst>
              <a:ext uri="{FF2B5EF4-FFF2-40B4-BE49-F238E27FC236}">
                <a16:creationId xmlns:a16="http://schemas.microsoft.com/office/drawing/2014/main" id="{8B286B89-94F5-FCE7-45FA-2AD56D4F846A}"/>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吹き出し: 円形 29">
            <a:extLst>
              <a:ext uri="{FF2B5EF4-FFF2-40B4-BE49-F238E27FC236}">
                <a16:creationId xmlns:a16="http://schemas.microsoft.com/office/drawing/2014/main" id="{11A3FA78-A63A-D8A8-599E-C7B905613AA5}"/>
              </a:ext>
            </a:extLst>
          </p:cNvPr>
          <p:cNvSpPr/>
          <p:nvPr/>
        </p:nvSpPr>
        <p:spPr>
          <a:xfrm>
            <a:off x="5254727" y="590770"/>
            <a:ext cx="1845321" cy="580206"/>
          </a:xfrm>
          <a:prstGeom prst="wedgeEllipseCallout">
            <a:avLst>
              <a:gd name="adj1" fmla="val -72242"/>
              <a:gd name="adj2" fmla="val 5656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前処理済みのデータ</a:t>
            </a:r>
          </a:p>
        </p:txBody>
      </p:sp>
    </p:spTree>
    <p:extLst>
      <p:ext uri="{BB962C8B-B14F-4D97-AF65-F5344CB8AC3E}">
        <p14:creationId xmlns:p14="http://schemas.microsoft.com/office/powerpoint/2010/main" val="3844144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F6C37640-EEAA-C656-3FD0-DCEDAF1E5B30}"/>
              </a:ext>
            </a:extLst>
          </p:cNvPr>
          <p:cNvPicPr>
            <a:picLocks noChangeAspect="1"/>
          </p:cNvPicPr>
          <p:nvPr/>
        </p:nvPicPr>
        <p:blipFill>
          <a:blip r:embed="rId3"/>
          <a:stretch>
            <a:fillRect/>
          </a:stretch>
        </p:blipFill>
        <p:spPr>
          <a:xfrm>
            <a:off x="857092" y="2307557"/>
            <a:ext cx="3405058" cy="2407587"/>
          </a:xfrm>
          <a:prstGeom prst="rect">
            <a:avLst/>
          </a:prstGeom>
        </p:spPr>
      </p:pic>
      <p:pic>
        <p:nvPicPr>
          <p:cNvPr id="14" name="図 13">
            <a:extLst>
              <a:ext uri="{FF2B5EF4-FFF2-40B4-BE49-F238E27FC236}">
                <a16:creationId xmlns:a16="http://schemas.microsoft.com/office/drawing/2014/main" id="{FECCBF08-143C-C1CA-0C0D-88CCE0502771}"/>
              </a:ext>
            </a:extLst>
          </p:cNvPr>
          <p:cNvPicPr>
            <a:picLocks noChangeAspect="1"/>
          </p:cNvPicPr>
          <p:nvPr/>
        </p:nvPicPr>
        <p:blipFill>
          <a:blip r:embed="rId4"/>
          <a:stretch>
            <a:fillRect/>
          </a:stretch>
        </p:blipFill>
        <p:spPr>
          <a:xfrm>
            <a:off x="4881850" y="2307557"/>
            <a:ext cx="3405058" cy="2407587"/>
          </a:xfrm>
          <a:prstGeom prst="rect">
            <a:avLst/>
          </a:prstGeom>
        </p:spPr>
      </p:pic>
      <p:sp>
        <p:nvSpPr>
          <p:cNvPr id="2" name="タイトル 1">
            <a:extLst>
              <a:ext uri="{FF2B5EF4-FFF2-40B4-BE49-F238E27FC236}">
                <a16:creationId xmlns:a16="http://schemas.microsoft.com/office/drawing/2014/main" id="{6276A856-3889-3432-5A14-2895C9C1EBBD}"/>
              </a:ext>
            </a:extLst>
          </p:cNvPr>
          <p:cNvSpPr>
            <a:spLocks noGrp="1"/>
          </p:cNvSpPr>
          <p:nvPr>
            <p:ph type="title"/>
          </p:nvPr>
        </p:nvSpPr>
        <p:spPr/>
        <p:txBody>
          <a:bodyPr>
            <a:normAutofit/>
          </a:bodyPr>
          <a:lstStyle/>
          <a:p>
            <a:r>
              <a:rPr lang="ja-JP" altLang="en-US" dirty="0"/>
              <a:t>なぜ区画内は歩道・分離帯の処理とは別なのか？</a:t>
            </a:r>
            <a:endParaRPr kumimoji="1" lang="ja-JP" altLang="en-US" dirty="0"/>
          </a:p>
        </p:txBody>
      </p:sp>
      <p:sp>
        <p:nvSpPr>
          <p:cNvPr id="3" name="コンテンツ プレースホルダー 2">
            <a:extLst>
              <a:ext uri="{FF2B5EF4-FFF2-40B4-BE49-F238E27FC236}">
                <a16:creationId xmlns:a16="http://schemas.microsoft.com/office/drawing/2014/main" id="{A3AC800A-AFEA-AE71-5E44-096E5203342E}"/>
              </a:ext>
            </a:extLst>
          </p:cNvPr>
          <p:cNvSpPr>
            <a:spLocks noGrp="1"/>
          </p:cNvSpPr>
          <p:nvPr>
            <p:ph idx="1"/>
          </p:nvPr>
        </p:nvSpPr>
        <p:spPr/>
        <p:txBody>
          <a:bodyPr/>
          <a:lstStyle/>
          <a:p>
            <a:r>
              <a:rPr kumimoji="1" lang="ja-JP" altLang="en-US" dirty="0"/>
              <a:t>高さ情報の信頼性問題</a:t>
            </a:r>
            <a:endParaRPr kumimoji="1" lang="en-US" altLang="ja-JP" dirty="0"/>
          </a:p>
          <a:p>
            <a:pPr lvl="1"/>
            <a:r>
              <a:rPr kumimoji="1" lang="ja-JP" altLang="en-US" dirty="0"/>
              <a:t>樹冠高モデルはあくまで深層学習の推定値</a:t>
            </a:r>
            <a:endParaRPr kumimoji="1" lang="en-US" altLang="ja-JP" dirty="0"/>
          </a:p>
          <a:p>
            <a:pPr lvl="2"/>
            <a:r>
              <a:rPr lang="ja-JP" altLang="en-US" dirty="0"/>
              <a:t>現実の樹木の高さとは異なる可能性</a:t>
            </a:r>
            <a:endParaRPr lang="en-US" altLang="ja-JP" dirty="0"/>
          </a:p>
          <a:p>
            <a:pPr lvl="2"/>
            <a:r>
              <a:rPr lang="ja-JP" altLang="en-US" dirty="0"/>
              <a:t>密な樹木に対して、ピーク値から樹頂点を抽出する方法には限界がある</a:t>
            </a:r>
            <a:endParaRPr kumimoji="1" lang="en-US" altLang="ja-JP" dirty="0"/>
          </a:p>
        </p:txBody>
      </p:sp>
      <p:sp>
        <p:nvSpPr>
          <p:cNvPr id="10" name="テキスト ボックス 9">
            <a:extLst>
              <a:ext uri="{FF2B5EF4-FFF2-40B4-BE49-F238E27FC236}">
                <a16:creationId xmlns:a16="http://schemas.microsoft.com/office/drawing/2014/main" id="{11C95688-39AE-37ED-DEC4-960DCF81DA87}"/>
              </a:ext>
            </a:extLst>
          </p:cNvPr>
          <p:cNvSpPr txBox="1"/>
          <p:nvPr/>
        </p:nvSpPr>
        <p:spPr>
          <a:xfrm>
            <a:off x="1863882" y="4690300"/>
            <a:ext cx="1391478" cy="230832"/>
          </a:xfrm>
          <a:prstGeom prst="rect">
            <a:avLst/>
          </a:prstGeom>
          <a:noFill/>
        </p:spPr>
        <p:txBody>
          <a:bodyPr wrap="square" rtlCol="0">
            <a:spAutoFit/>
          </a:bodyPr>
          <a:lstStyle/>
          <a:p>
            <a:pPr algn="ctr"/>
            <a:r>
              <a:rPr kumimoji="1" lang="ja-JP" altLang="en-US" sz="900" dirty="0"/>
              <a:t>樹冠高モデルと樹頂点</a:t>
            </a:r>
          </a:p>
        </p:txBody>
      </p:sp>
      <p:sp>
        <p:nvSpPr>
          <p:cNvPr id="11" name="テキスト ボックス 10">
            <a:extLst>
              <a:ext uri="{FF2B5EF4-FFF2-40B4-BE49-F238E27FC236}">
                <a16:creationId xmlns:a16="http://schemas.microsoft.com/office/drawing/2014/main" id="{1156003A-C814-222E-DCFA-EAADBBF411C9}"/>
              </a:ext>
            </a:extLst>
          </p:cNvPr>
          <p:cNvSpPr txBox="1"/>
          <p:nvPr/>
        </p:nvSpPr>
        <p:spPr>
          <a:xfrm>
            <a:off x="5229721" y="4698231"/>
            <a:ext cx="2709315" cy="230832"/>
          </a:xfrm>
          <a:prstGeom prst="rect">
            <a:avLst/>
          </a:prstGeom>
          <a:noFill/>
        </p:spPr>
        <p:txBody>
          <a:bodyPr wrap="square" rtlCol="0">
            <a:spAutoFit/>
          </a:bodyPr>
          <a:lstStyle/>
          <a:p>
            <a:pPr algn="ctr"/>
            <a:r>
              <a:rPr kumimoji="1" lang="ja-JP" altLang="en-US" sz="900" dirty="0"/>
              <a:t>樹頂点を航空写真と重ねると不自然な分布になる</a:t>
            </a:r>
          </a:p>
        </p:txBody>
      </p:sp>
      <p:sp>
        <p:nvSpPr>
          <p:cNvPr id="4" name="楕円 3">
            <a:extLst>
              <a:ext uri="{FF2B5EF4-FFF2-40B4-BE49-F238E27FC236}">
                <a16:creationId xmlns:a16="http://schemas.microsoft.com/office/drawing/2014/main" id="{2146AD28-D0EF-65A0-0174-9AE377742D37}"/>
              </a:ext>
            </a:extLst>
          </p:cNvPr>
          <p:cNvSpPr/>
          <p:nvPr/>
        </p:nvSpPr>
        <p:spPr>
          <a:xfrm>
            <a:off x="6127261" y="3024671"/>
            <a:ext cx="1008185" cy="961176"/>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6360E585-0887-EA8A-08CC-57C1643A3952}"/>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22" t="19452" r="9316" b="22203"/>
          <a:stretch/>
        </p:blipFill>
        <p:spPr>
          <a:xfrm>
            <a:off x="7065107" y="4134"/>
            <a:ext cx="2078892" cy="814543"/>
          </a:xfrm>
          <a:prstGeom prst="rect">
            <a:avLst/>
          </a:prstGeom>
        </p:spPr>
      </p:pic>
      <p:sp>
        <p:nvSpPr>
          <p:cNvPr id="8" name="正方形/長方形 7">
            <a:extLst>
              <a:ext uri="{FF2B5EF4-FFF2-40B4-BE49-F238E27FC236}">
                <a16:creationId xmlns:a16="http://schemas.microsoft.com/office/drawing/2014/main" id="{95494287-A912-3E28-3AC9-2D27BF952D88}"/>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604817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F6C37640-EEAA-C656-3FD0-DCEDAF1E5B30}"/>
              </a:ext>
            </a:extLst>
          </p:cNvPr>
          <p:cNvPicPr>
            <a:picLocks noChangeAspect="1"/>
          </p:cNvPicPr>
          <p:nvPr/>
        </p:nvPicPr>
        <p:blipFill>
          <a:blip r:embed="rId3"/>
          <a:stretch>
            <a:fillRect/>
          </a:stretch>
        </p:blipFill>
        <p:spPr>
          <a:xfrm>
            <a:off x="857092" y="2307557"/>
            <a:ext cx="3405058" cy="2407587"/>
          </a:xfrm>
          <a:prstGeom prst="rect">
            <a:avLst/>
          </a:prstGeom>
        </p:spPr>
      </p:pic>
      <p:pic>
        <p:nvPicPr>
          <p:cNvPr id="14" name="図 13">
            <a:extLst>
              <a:ext uri="{FF2B5EF4-FFF2-40B4-BE49-F238E27FC236}">
                <a16:creationId xmlns:a16="http://schemas.microsoft.com/office/drawing/2014/main" id="{FECCBF08-143C-C1CA-0C0D-88CCE0502771}"/>
              </a:ext>
            </a:extLst>
          </p:cNvPr>
          <p:cNvPicPr>
            <a:picLocks noChangeAspect="1"/>
          </p:cNvPicPr>
          <p:nvPr/>
        </p:nvPicPr>
        <p:blipFill>
          <a:blip r:embed="rId4"/>
          <a:stretch>
            <a:fillRect/>
          </a:stretch>
        </p:blipFill>
        <p:spPr>
          <a:xfrm>
            <a:off x="4881850" y="2307557"/>
            <a:ext cx="3405058" cy="2407587"/>
          </a:xfrm>
          <a:prstGeom prst="rect">
            <a:avLst/>
          </a:prstGeom>
        </p:spPr>
      </p:pic>
      <p:sp>
        <p:nvSpPr>
          <p:cNvPr id="2" name="タイトル 1">
            <a:extLst>
              <a:ext uri="{FF2B5EF4-FFF2-40B4-BE49-F238E27FC236}">
                <a16:creationId xmlns:a16="http://schemas.microsoft.com/office/drawing/2014/main" id="{6276A856-3889-3432-5A14-2895C9C1EBBD}"/>
              </a:ext>
            </a:extLst>
          </p:cNvPr>
          <p:cNvSpPr>
            <a:spLocks noGrp="1"/>
          </p:cNvSpPr>
          <p:nvPr>
            <p:ph type="title"/>
          </p:nvPr>
        </p:nvSpPr>
        <p:spPr/>
        <p:txBody>
          <a:bodyPr>
            <a:normAutofit/>
          </a:bodyPr>
          <a:lstStyle/>
          <a:p>
            <a:r>
              <a:rPr lang="ja-JP" altLang="en-US" dirty="0"/>
              <a:t>なぜ区画内は歩道・分離帯の処理とは別なのか？</a:t>
            </a:r>
            <a:endParaRPr kumimoji="1" lang="ja-JP" altLang="en-US" dirty="0"/>
          </a:p>
        </p:txBody>
      </p:sp>
      <p:sp>
        <p:nvSpPr>
          <p:cNvPr id="3" name="コンテンツ プレースホルダー 2">
            <a:extLst>
              <a:ext uri="{FF2B5EF4-FFF2-40B4-BE49-F238E27FC236}">
                <a16:creationId xmlns:a16="http://schemas.microsoft.com/office/drawing/2014/main" id="{A3AC800A-AFEA-AE71-5E44-096E5203342E}"/>
              </a:ext>
            </a:extLst>
          </p:cNvPr>
          <p:cNvSpPr>
            <a:spLocks noGrp="1"/>
          </p:cNvSpPr>
          <p:nvPr>
            <p:ph idx="1"/>
          </p:nvPr>
        </p:nvSpPr>
        <p:spPr/>
        <p:txBody>
          <a:bodyPr/>
          <a:lstStyle/>
          <a:p>
            <a:r>
              <a:rPr kumimoji="1" lang="ja-JP" altLang="en-US" dirty="0"/>
              <a:t>高さ情報の信頼性問題</a:t>
            </a:r>
            <a:endParaRPr kumimoji="1" lang="en-US" altLang="ja-JP" dirty="0"/>
          </a:p>
          <a:p>
            <a:pPr lvl="1"/>
            <a:r>
              <a:rPr kumimoji="1" lang="ja-JP" altLang="en-US" dirty="0"/>
              <a:t>樹冠高モデルはあくまで深層学習の推定値</a:t>
            </a:r>
            <a:endParaRPr kumimoji="1" lang="en-US" altLang="ja-JP" dirty="0"/>
          </a:p>
          <a:p>
            <a:pPr lvl="2"/>
            <a:r>
              <a:rPr lang="ja-JP" altLang="en-US" dirty="0"/>
              <a:t>現実の樹木の高さとは異なる可能性</a:t>
            </a:r>
            <a:endParaRPr lang="en-US" altLang="ja-JP" dirty="0"/>
          </a:p>
          <a:p>
            <a:pPr lvl="2"/>
            <a:r>
              <a:rPr lang="ja-JP" altLang="en-US" dirty="0"/>
              <a:t>密な樹木に対して、ピーク値から樹頂点を抽出する方法には限界がある</a:t>
            </a:r>
            <a:endParaRPr kumimoji="1" lang="en-US" altLang="ja-JP" dirty="0"/>
          </a:p>
        </p:txBody>
      </p:sp>
      <p:sp>
        <p:nvSpPr>
          <p:cNvPr id="10" name="テキスト ボックス 9">
            <a:extLst>
              <a:ext uri="{FF2B5EF4-FFF2-40B4-BE49-F238E27FC236}">
                <a16:creationId xmlns:a16="http://schemas.microsoft.com/office/drawing/2014/main" id="{11C95688-39AE-37ED-DEC4-960DCF81DA87}"/>
              </a:ext>
            </a:extLst>
          </p:cNvPr>
          <p:cNvSpPr txBox="1"/>
          <p:nvPr/>
        </p:nvSpPr>
        <p:spPr>
          <a:xfrm>
            <a:off x="1863882" y="4690300"/>
            <a:ext cx="1391478" cy="230832"/>
          </a:xfrm>
          <a:prstGeom prst="rect">
            <a:avLst/>
          </a:prstGeom>
          <a:noFill/>
        </p:spPr>
        <p:txBody>
          <a:bodyPr wrap="square" rtlCol="0">
            <a:spAutoFit/>
          </a:bodyPr>
          <a:lstStyle/>
          <a:p>
            <a:pPr algn="ctr"/>
            <a:r>
              <a:rPr kumimoji="1" lang="ja-JP" altLang="en-US" sz="900" dirty="0"/>
              <a:t>樹冠高モデルと樹頂点</a:t>
            </a:r>
          </a:p>
        </p:txBody>
      </p:sp>
      <p:sp>
        <p:nvSpPr>
          <p:cNvPr id="11" name="テキスト ボックス 10">
            <a:extLst>
              <a:ext uri="{FF2B5EF4-FFF2-40B4-BE49-F238E27FC236}">
                <a16:creationId xmlns:a16="http://schemas.microsoft.com/office/drawing/2014/main" id="{1156003A-C814-222E-DCFA-EAADBBF411C9}"/>
              </a:ext>
            </a:extLst>
          </p:cNvPr>
          <p:cNvSpPr txBox="1"/>
          <p:nvPr/>
        </p:nvSpPr>
        <p:spPr>
          <a:xfrm>
            <a:off x="5229721" y="4698231"/>
            <a:ext cx="2709315" cy="230832"/>
          </a:xfrm>
          <a:prstGeom prst="rect">
            <a:avLst/>
          </a:prstGeom>
          <a:noFill/>
        </p:spPr>
        <p:txBody>
          <a:bodyPr wrap="square" rtlCol="0">
            <a:spAutoFit/>
          </a:bodyPr>
          <a:lstStyle/>
          <a:p>
            <a:pPr algn="ctr"/>
            <a:r>
              <a:rPr kumimoji="1" lang="ja-JP" altLang="en-US" sz="900" dirty="0"/>
              <a:t>樹頂点を航空写真と重ねると不自然な分布になる</a:t>
            </a:r>
          </a:p>
        </p:txBody>
      </p:sp>
      <p:sp>
        <p:nvSpPr>
          <p:cNvPr id="4" name="楕円 3">
            <a:extLst>
              <a:ext uri="{FF2B5EF4-FFF2-40B4-BE49-F238E27FC236}">
                <a16:creationId xmlns:a16="http://schemas.microsoft.com/office/drawing/2014/main" id="{2146AD28-D0EF-65A0-0174-9AE377742D37}"/>
              </a:ext>
            </a:extLst>
          </p:cNvPr>
          <p:cNvSpPr/>
          <p:nvPr/>
        </p:nvSpPr>
        <p:spPr>
          <a:xfrm>
            <a:off x="6127261" y="3024671"/>
            <a:ext cx="1008185" cy="961176"/>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吹き出し: 四角形 6">
            <a:extLst>
              <a:ext uri="{FF2B5EF4-FFF2-40B4-BE49-F238E27FC236}">
                <a16:creationId xmlns:a16="http://schemas.microsoft.com/office/drawing/2014/main" id="{08ADC138-A86A-3632-EE1A-DB12E6250671}"/>
              </a:ext>
            </a:extLst>
          </p:cNvPr>
          <p:cNvSpPr/>
          <p:nvPr/>
        </p:nvSpPr>
        <p:spPr>
          <a:xfrm>
            <a:off x="6116846" y="2472854"/>
            <a:ext cx="2969846" cy="479059"/>
          </a:xfrm>
          <a:prstGeom prst="wedgeRectCallout">
            <a:avLst>
              <a:gd name="adj1" fmla="val -29936"/>
              <a:gd name="adj2" fmla="val 97867"/>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dirty="0"/>
              <a:t>プロシージャル側で樹木領域から樹頂点をサンプリング</a:t>
            </a:r>
            <a:endParaRPr kumimoji="1" lang="en-US" altLang="ja-JP" sz="1400" dirty="0"/>
          </a:p>
        </p:txBody>
      </p:sp>
      <p:pic>
        <p:nvPicPr>
          <p:cNvPr id="8" name="グラフィックス 7">
            <a:extLst>
              <a:ext uri="{FF2B5EF4-FFF2-40B4-BE49-F238E27FC236}">
                <a16:creationId xmlns:a16="http://schemas.microsoft.com/office/drawing/2014/main" id="{4E8888B6-2D77-AAA2-C5A9-BF95CC48B773}"/>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22" t="19452" r="9316" b="22203"/>
          <a:stretch/>
        </p:blipFill>
        <p:spPr>
          <a:xfrm>
            <a:off x="7065107" y="4134"/>
            <a:ext cx="2078892" cy="814543"/>
          </a:xfrm>
          <a:prstGeom prst="rect">
            <a:avLst/>
          </a:prstGeom>
        </p:spPr>
      </p:pic>
      <p:sp>
        <p:nvSpPr>
          <p:cNvPr id="9" name="正方形/長方形 8">
            <a:extLst>
              <a:ext uri="{FF2B5EF4-FFF2-40B4-BE49-F238E27FC236}">
                <a16:creationId xmlns:a16="http://schemas.microsoft.com/office/drawing/2014/main" id="{1AC1958C-0004-ED7A-F7C5-02184B2C8456}"/>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514512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ップ&#10;&#10;自動的に生成された説明">
            <a:extLst>
              <a:ext uri="{FF2B5EF4-FFF2-40B4-BE49-F238E27FC236}">
                <a16:creationId xmlns:a16="http://schemas.microsoft.com/office/drawing/2014/main" id="{8079B06E-E7B9-46A0-9271-61C926397B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25275" y="1719960"/>
            <a:ext cx="3861524" cy="2747581"/>
          </a:xfrm>
          <a:prstGeom prst="rect">
            <a:avLst/>
          </a:prstGeom>
        </p:spPr>
      </p:pic>
      <p:pic>
        <p:nvPicPr>
          <p:cNvPr id="9" name="図 8" descr="テレビゲームの画面&#10;&#10;中程度の精度で自動的に生成された説明">
            <a:extLst>
              <a:ext uri="{FF2B5EF4-FFF2-40B4-BE49-F238E27FC236}">
                <a16:creationId xmlns:a16="http://schemas.microsoft.com/office/drawing/2014/main" id="{50A31ECC-2A13-FEE4-0250-3AA3B78B6C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199" y="1719959"/>
            <a:ext cx="3861524" cy="2747581"/>
          </a:xfrm>
          <a:prstGeom prst="rect">
            <a:avLst/>
          </a:prstGeom>
        </p:spPr>
      </p:pic>
      <p:sp>
        <p:nvSpPr>
          <p:cNvPr id="2" name="タイトル 1">
            <a:extLst>
              <a:ext uri="{FF2B5EF4-FFF2-40B4-BE49-F238E27FC236}">
                <a16:creationId xmlns:a16="http://schemas.microsoft.com/office/drawing/2014/main" id="{CB29CDEB-1DB6-9E3D-9678-FDAE91A6813C}"/>
              </a:ext>
            </a:extLst>
          </p:cNvPr>
          <p:cNvSpPr>
            <a:spLocks noGrp="1"/>
          </p:cNvSpPr>
          <p:nvPr>
            <p:ph type="title"/>
          </p:nvPr>
        </p:nvSpPr>
        <p:spPr/>
        <p:txBody>
          <a:bodyPr>
            <a:normAutofit/>
          </a:bodyPr>
          <a:lstStyle/>
          <a:p>
            <a:r>
              <a:rPr kumimoji="1" lang="en-US" altLang="ja-JP" dirty="0"/>
              <a:t>GIS Process</a:t>
            </a:r>
            <a:r>
              <a:rPr kumimoji="1" lang="ja-JP" altLang="en-US" dirty="0"/>
              <a:t>（区画内の樹木データ抽出処理）</a:t>
            </a:r>
          </a:p>
        </p:txBody>
      </p:sp>
      <p:sp>
        <p:nvSpPr>
          <p:cNvPr id="3" name="コンテンツ プレースホルダー 2">
            <a:extLst>
              <a:ext uri="{FF2B5EF4-FFF2-40B4-BE49-F238E27FC236}">
                <a16:creationId xmlns:a16="http://schemas.microsoft.com/office/drawing/2014/main" id="{50D36106-8CBE-D889-3BA8-FF95F646C063}"/>
              </a:ext>
            </a:extLst>
          </p:cNvPr>
          <p:cNvSpPr>
            <a:spLocks noGrp="1"/>
          </p:cNvSpPr>
          <p:nvPr>
            <p:ph idx="1"/>
          </p:nvPr>
        </p:nvSpPr>
        <p:spPr/>
        <p:txBody>
          <a:bodyPr/>
          <a:lstStyle/>
          <a:p>
            <a:r>
              <a:rPr kumimoji="1" lang="ja-JP" altLang="en-US" dirty="0"/>
              <a:t>樹冠高モデルから樹木領域（ベクタ）の抽出</a:t>
            </a:r>
            <a:endParaRPr kumimoji="1" lang="en-US" altLang="ja-JP" dirty="0"/>
          </a:p>
          <a:p>
            <a:pPr lvl="1"/>
            <a:r>
              <a:rPr lang="ja-JP" altLang="en-US" dirty="0"/>
              <a:t>ラスタデータからベクタデータに変換し、</a:t>
            </a:r>
            <a:r>
              <a:rPr kumimoji="1" lang="ja-JP" altLang="en-US" dirty="0"/>
              <a:t>単純化</a:t>
            </a:r>
          </a:p>
        </p:txBody>
      </p:sp>
      <p:pic>
        <p:nvPicPr>
          <p:cNvPr id="7" name="グラフィックス 6">
            <a:extLst>
              <a:ext uri="{FF2B5EF4-FFF2-40B4-BE49-F238E27FC236}">
                <a16:creationId xmlns:a16="http://schemas.microsoft.com/office/drawing/2014/main" id="{F6E6E094-60A6-85A5-4CDC-E3988862C5AB}"/>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22" t="19452" r="9316" b="22203"/>
          <a:stretch/>
        </p:blipFill>
        <p:spPr>
          <a:xfrm>
            <a:off x="7065107" y="4134"/>
            <a:ext cx="2078892" cy="814543"/>
          </a:xfrm>
          <a:prstGeom prst="rect">
            <a:avLst/>
          </a:prstGeom>
        </p:spPr>
      </p:pic>
      <p:sp>
        <p:nvSpPr>
          <p:cNvPr id="8" name="正方形/長方形 7">
            <a:extLst>
              <a:ext uri="{FF2B5EF4-FFF2-40B4-BE49-F238E27FC236}">
                <a16:creationId xmlns:a16="http://schemas.microsoft.com/office/drawing/2014/main" id="{1FF5B25B-41FF-F26D-0B95-0CAF61CF25B5}"/>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27831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ップ&#10;&#10;自動的に生成された説明">
            <a:extLst>
              <a:ext uri="{FF2B5EF4-FFF2-40B4-BE49-F238E27FC236}">
                <a16:creationId xmlns:a16="http://schemas.microsoft.com/office/drawing/2014/main" id="{D836D9FC-1297-5B33-4B0A-1DBE93FC32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36473" y="1760508"/>
            <a:ext cx="4282481" cy="3047104"/>
          </a:xfrm>
          <a:prstGeom prst="rect">
            <a:avLst/>
          </a:prstGeom>
        </p:spPr>
      </p:pic>
      <p:sp>
        <p:nvSpPr>
          <p:cNvPr id="2" name="タイトル 1">
            <a:extLst>
              <a:ext uri="{FF2B5EF4-FFF2-40B4-BE49-F238E27FC236}">
                <a16:creationId xmlns:a16="http://schemas.microsoft.com/office/drawing/2014/main" id="{CB29CDEB-1DB6-9E3D-9678-FDAE91A6813C}"/>
              </a:ext>
            </a:extLst>
          </p:cNvPr>
          <p:cNvSpPr>
            <a:spLocks noGrp="1"/>
          </p:cNvSpPr>
          <p:nvPr>
            <p:ph type="title"/>
          </p:nvPr>
        </p:nvSpPr>
        <p:spPr/>
        <p:txBody>
          <a:bodyPr>
            <a:normAutofit/>
          </a:bodyPr>
          <a:lstStyle/>
          <a:p>
            <a:r>
              <a:rPr kumimoji="1" lang="en-US" altLang="ja-JP" dirty="0"/>
              <a:t>GIS Process</a:t>
            </a:r>
            <a:r>
              <a:rPr kumimoji="1" lang="ja-JP" altLang="en-US" dirty="0"/>
              <a:t>（区画内の樹木データ抽出処理）</a:t>
            </a:r>
          </a:p>
        </p:txBody>
      </p:sp>
      <p:sp>
        <p:nvSpPr>
          <p:cNvPr id="3" name="コンテンツ プレースホルダー 2">
            <a:extLst>
              <a:ext uri="{FF2B5EF4-FFF2-40B4-BE49-F238E27FC236}">
                <a16:creationId xmlns:a16="http://schemas.microsoft.com/office/drawing/2014/main" id="{50D36106-8CBE-D889-3BA8-FF95F646C063}"/>
              </a:ext>
            </a:extLst>
          </p:cNvPr>
          <p:cNvSpPr>
            <a:spLocks noGrp="1"/>
          </p:cNvSpPr>
          <p:nvPr>
            <p:ph idx="1"/>
          </p:nvPr>
        </p:nvSpPr>
        <p:spPr/>
        <p:txBody>
          <a:bodyPr/>
          <a:lstStyle/>
          <a:p>
            <a:r>
              <a:rPr lang="ja-JP" altLang="en-US" dirty="0"/>
              <a:t>不適切な樹木領域の削除</a:t>
            </a:r>
            <a:endParaRPr lang="en-US" altLang="ja-JP" dirty="0"/>
          </a:p>
          <a:p>
            <a:pPr lvl="1"/>
            <a:r>
              <a:rPr lang="ja-JP" altLang="en-US" dirty="0"/>
              <a:t>区画データ</a:t>
            </a:r>
            <a:r>
              <a:rPr lang="en-US" altLang="ja-JP" baseline="30000" dirty="0"/>
              <a:t>*1</a:t>
            </a:r>
            <a:r>
              <a:rPr lang="ja-JP" altLang="en-US" dirty="0"/>
              <a:t>と建築物を重ねて適切な樹木領域を作成</a:t>
            </a:r>
            <a:endParaRPr lang="en-US" altLang="ja-JP" dirty="0"/>
          </a:p>
          <a:p>
            <a:pPr lvl="2"/>
            <a:r>
              <a:rPr lang="ja-JP" altLang="en-US" dirty="0"/>
              <a:t>建物や道路などにバッファを</a:t>
            </a:r>
            <a:br>
              <a:rPr lang="en-US" altLang="ja-JP" dirty="0"/>
            </a:br>
            <a:r>
              <a:rPr lang="ja-JP" altLang="en-US" dirty="0"/>
              <a:t>持たせて樹木領域を調整</a:t>
            </a:r>
            <a:br>
              <a:rPr lang="en-US" altLang="ja-JP" dirty="0"/>
            </a:br>
            <a:endParaRPr lang="en-US" altLang="ja-JP" dirty="0"/>
          </a:p>
        </p:txBody>
      </p:sp>
      <p:sp>
        <p:nvSpPr>
          <p:cNvPr id="14" name="テキスト ボックス 13">
            <a:extLst>
              <a:ext uri="{FF2B5EF4-FFF2-40B4-BE49-F238E27FC236}">
                <a16:creationId xmlns:a16="http://schemas.microsoft.com/office/drawing/2014/main" id="{9D83CF3B-E998-BBA3-13F9-86395EAF1D9B}"/>
              </a:ext>
            </a:extLst>
          </p:cNvPr>
          <p:cNvSpPr txBox="1"/>
          <p:nvPr/>
        </p:nvSpPr>
        <p:spPr>
          <a:xfrm>
            <a:off x="0" y="4699890"/>
            <a:ext cx="2949934" cy="215444"/>
          </a:xfrm>
          <a:prstGeom prst="rect">
            <a:avLst/>
          </a:prstGeom>
          <a:noFill/>
        </p:spPr>
        <p:txBody>
          <a:bodyPr wrap="square" rtlCol="0">
            <a:spAutoFit/>
          </a:bodyPr>
          <a:lstStyle/>
          <a:p>
            <a:r>
              <a:rPr kumimoji="1" lang="en-US" altLang="ja-JP" sz="800" dirty="0"/>
              <a:t>*1: </a:t>
            </a:r>
            <a:r>
              <a:rPr kumimoji="1" lang="ja-JP" altLang="en-US" sz="800" dirty="0"/>
              <a:t>土地利用モデルから道路領域や水面などを除いたデータ</a:t>
            </a:r>
          </a:p>
        </p:txBody>
      </p:sp>
      <p:pic>
        <p:nvPicPr>
          <p:cNvPr id="8" name="図 7">
            <a:extLst>
              <a:ext uri="{FF2B5EF4-FFF2-40B4-BE49-F238E27FC236}">
                <a16:creationId xmlns:a16="http://schemas.microsoft.com/office/drawing/2014/main" id="{F2AD1C72-67F9-B7B9-5255-12BFB0403ED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1496" y="2434355"/>
            <a:ext cx="3712823" cy="2201319"/>
          </a:xfrm>
          <a:prstGeom prst="rect">
            <a:avLst/>
          </a:prstGeom>
          <a:ln>
            <a:solidFill>
              <a:schemeClr val="tx1"/>
            </a:solidFill>
          </a:ln>
        </p:spPr>
      </p:pic>
      <p:pic>
        <p:nvPicPr>
          <p:cNvPr id="10" name="グラフィックス 9">
            <a:extLst>
              <a:ext uri="{FF2B5EF4-FFF2-40B4-BE49-F238E27FC236}">
                <a16:creationId xmlns:a16="http://schemas.microsoft.com/office/drawing/2014/main" id="{5E19AB67-D6D9-12EE-6A1C-759DADB3181A}"/>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22" t="19452" r="9316" b="22203"/>
          <a:stretch/>
        </p:blipFill>
        <p:spPr>
          <a:xfrm>
            <a:off x="7065107" y="4134"/>
            <a:ext cx="2078892" cy="814543"/>
          </a:xfrm>
          <a:prstGeom prst="rect">
            <a:avLst/>
          </a:prstGeom>
        </p:spPr>
      </p:pic>
      <p:sp>
        <p:nvSpPr>
          <p:cNvPr id="11" name="正方形/長方形 10">
            <a:extLst>
              <a:ext uri="{FF2B5EF4-FFF2-40B4-BE49-F238E27FC236}">
                <a16:creationId xmlns:a16="http://schemas.microsoft.com/office/drawing/2014/main" id="{0135A46D-A1E3-6165-0BF4-4A6C1209947C}"/>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386969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9CDEB-1DB6-9E3D-9678-FDAE91A6813C}"/>
              </a:ext>
            </a:extLst>
          </p:cNvPr>
          <p:cNvSpPr>
            <a:spLocks noGrp="1"/>
          </p:cNvSpPr>
          <p:nvPr>
            <p:ph type="title"/>
          </p:nvPr>
        </p:nvSpPr>
        <p:spPr/>
        <p:txBody>
          <a:bodyPr>
            <a:normAutofit/>
          </a:bodyPr>
          <a:lstStyle/>
          <a:p>
            <a:r>
              <a:rPr kumimoji="1" lang="en-US" altLang="ja-JP" dirty="0"/>
              <a:t>GIS Process</a:t>
            </a:r>
            <a:r>
              <a:rPr kumimoji="1" lang="ja-JP" altLang="en-US" dirty="0"/>
              <a:t>（区画内の樹木データ抽出処理）</a:t>
            </a:r>
          </a:p>
        </p:txBody>
      </p:sp>
      <p:sp>
        <p:nvSpPr>
          <p:cNvPr id="3" name="コンテンツ プレースホルダー 2">
            <a:extLst>
              <a:ext uri="{FF2B5EF4-FFF2-40B4-BE49-F238E27FC236}">
                <a16:creationId xmlns:a16="http://schemas.microsoft.com/office/drawing/2014/main" id="{50D36106-8CBE-D889-3BA8-FF95F646C063}"/>
              </a:ext>
            </a:extLst>
          </p:cNvPr>
          <p:cNvSpPr>
            <a:spLocks noGrp="1"/>
          </p:cNvSpPr>
          <p:nvPr>
            <p:ph idx="1"/>
          </p:nvPr>
        </p:nvSpPr>
        <p:spPr/>
        <p:txBody>
          <a:bodyPr/>
          <a:lstStyle/>
          <a:p>
            <a:r>
              <a:rPr lang="ja-JP" altLang="en-US" dirty="0"/>
              <a:t>樹木領域の高さ情報の抽出</a:t>
            </a:r>
            <a:endParaRPr lang="en-US" altLang="ja-JP" dirty="0"/>
          </a:p>
          <a:p>
            <a:pPr lvl="1"/>
            <a:r>
              <a:rPr lang="en-US" altLang="ja-JP" dirty="0"/>
              <a:t>2</a:t>
            </a:r>
            <a:r>
              <a:rPr lang="ja-JP" altLang="en-US" dirty="0"/>
              <a:t>段階の属性情報抽出</a:t>
            </a:r>
            <a:endParaRPr lang="en-US" altLang="ja-JP" dirty="0"/>
          </a:p>
          <a:p>
            <a:pPr marL="1028700" lvl="2" indent="-342900">
              <a:buFont typeface="+mj-lt"/>
              <a:buAutoNum type="arabicPeriod"/>
            </a:pPr>
            <a:r>
              <a:rPr lang="ja-JP" altLang="en-US" dirty="0"/>
              <a:t>樹木領域を細かい単位で空間分割</a:t>
            </a:r>
            <a:endParaRPr lang="en-US" altLang="ja-JP" dirty="0"/>
          </a:p>
          <a:p>
            <a:pPr lvl="3"/>
            <a:r>
              <a:rPr lang="ja-JP" altLang="en-US" dirty="0"/>
              <a:t>分割した領域ごとで樹冠高モデルから高さの最大値を抽出</a:t>
            </a:r>
            <a:endParaRPr lang="en-US" altLang="ja-JP" dirty="0"/>
          </a:p>
          <a:p>
            <a:pPr marL="1028700" lvl="2" indent="-342900">
              <a:buFont typeface="+mj-lt"/>
              <a:buAutoNum type="arabicPeriod"/>
            </a:pPr>
            <a:r>
              <a:rPr lang="en-US" altLang="ja-JP" dirty="0"/>
              <a:t>1</a:t>
            </a:r>
            <a:r>
              <a:rPr lang="ja-JP" altLang="en-US" dirty="0"/>
              <a:t>より大きい単位で樹木領域を空間分割</a:t>
            </a:r>
            <a:endParaRPr lang="en-US" altLang="ja-JP" dirty="0"/>
          </a:p>
          <a:p>
            <a:pPr lvl="3"/>
            <a:r>
              <a:rPr lang="en-US" altLang="ja-JP" dirty="0"/>
              <a:t>2</a:t>
            </a:r>
            <a:r>
              <a:rPr lang="ja-JP" altLang="en-US" dirty="0"/>
              <a:t>の領域ごとで</a:t>
            </a:r>
            <a:r>
              <a:rPr lang="en-US" altLang="ja-JP" dirty="0"/>
              <a:t>1</a:t>
            </a:r>
            <a:r>
              <a:rPr lang="ja-JP" altLang="en-US" dirty="0"/>
              <a:t>の領域から高さの中央値を抽出</a:t>
            </a:r>
            <a:endParaRPr lang="en-US" altLang="ja-JP" dirty="0"/>
          </a:p>
          <a:p>
            <a:pPr lvl="2"/>
            <a:endParaRPr lang="en-US" altLang="ja-JP" dirty="0"/>
          </a:p>
          <a:p>
            <a:pPr lvl="1"/>
            <a:endParaRPr lang="en-US" altLang="ja-JP" dirty="0"/>
          </a:p>
          <a:p>
            <a:endParaRPr kumimoji="1" lang="en-US" altLang="ja-JP" dirty="0"/>
          </a:p>
        </p:txBody>
      </p:sp>
      <p:pic>
        <p:nvPicPr>
          <p:cNvPr id="6" name="図 5">
            <a:extLst>
              <a:ext uri="{FF2B5EF4-FFF2-40B4-BE49-F238E27FC236}">
                <a16:creationId xmlns:a16="http://schemas.microsoft.com/office/drawing/2014/main" id="{F7AC5D42-327E-FD9B-1D85-22FA295028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37781" y="2297723"/>
            <a:ext cx="2764437" cy="2509889"/>
          </a:xfrm>
          <a:prstGeom prst="rect">
            <a:avLst/>
          </a:prstGeom>
          <a:ln>
            <a:solidFill>
              <a:schemeClr val="tx1"/>
            </a:solidFill>
          </a:ln>
        </p:spPr>
      </p:pic>
      <p:pic>
        <p:nvPicPr>
          <p:cNvPr id="8" name="グラフィックス 7">
            <a:extLst>
              <a:ext uri="{FF2B5EF4-FFF2-40B4-BE49-F238E27FC236}">
                <a16:creationId xmlns:a16="http://schemas.microsoft.com/office/drawing/2014/main" id="{6A99C4F3-9587-3E9A-CCED-0A7319F34CA0}"/>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22" t="19452" r="9316" b="22203"/>
          <a:stretch/>
        </p:blipFill>
        <p:spPr>
          <a:xfrm>
            <a:off x="7065107" y="4134"/>
            <a:ext cx="2078892" cy="814543"/>
          </a:xfrm>
          <a:prstGeom prst="rect">
            <a:avLst/>
          </a:prstGeom>
        </p:spPr>
      </p:pic>
      <p:sp>
        <p:nvSpPr>
          <p:cNvPr id="9" name="正方形/長方形 8">
            <a:extLst>
              <a:ext uri="{FF2B5EF4-FFF2-40B4-BE49-F238E27FC236}">
                <a16:creationId xmlns:a16="http://schemas.microsoft.com/office/drawing/2014/main" id="{741AC686-5CD2-16A1-5EE1-D3471306D034}"/>
              </a:ext>
            </a:extLst>
          </p:cNvPr>
          <p:cNvSpPr/>
          <p:nvPr/>
        </p:nvSpPr>
        <p:spPr>
          <a:xfrm>
            <a:off x="7793550"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991066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ja-JP" altLang="en-US" dirty="0"/>
              <a:t>背景と現状の課題</a:t>
            </a:r>
            <a:endParaRPr lang="en-US" altLang="ja-JP" dirty="0"/>
          </a:p>
          <a:p>
            <a:pPr marL="457200" indent="-457200">
              <a:buFont typeface="+mj-lt"/>
              <a:buAutoNum type="arabicPeriod"/>
            </a:pPr>
            <a:r>
              <a:rPr lang="ja-JP" altLang="en-US" dirty="0">
                <a:solidFill>
                  <a:schemeClr val="bg1">
                    <a:lumMod val="95000"/>
                  </a:schemeClr>
                </a:solidFill>
              </a:rPr>
              <a:t>地理空間情報の簡単な基礎知識と考え方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オープンな地理空間情報の紹介</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樹木自動配置手法の説明</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本手法の結果と課題</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2410177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7EEFB2BD-9F32-58AB-D250-68E205068C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08766" y="622089"/>
            <a:ext cx="2596661" cy="1836000"/>
          </a:xfrm>
          <a:prstGeom prst="rect">
            <a:avLst/>
          </a:prstGeom>
        </p:spPr>
      </p:pic>
      <p:sp>
        <p:nvSpPr>
          <p:cNvPr id="2" name="タイトル 1">
            <a:extLst>
              <a:ext uri="{FF2B5EF4-FFF2-40B4-BE49-F238E27FC236}">
                <a16:creationId xmlns:a16="http://schemas.microsoft.com/office/drawing/2014/main" id="{DF815381-872A-00D9-E911-F95BB7131651}"/>
              </a:ext>
            </a:extLst>
          </p:cNvPr>
          <p:cNvSpPr>
            <a:spLocks noGrp="1"/>
          </p:cNvSpPr>
          <p:nvPr>
            <p:ph type="title"/>
          </p:nvPr>
        </p:nvSpPr>
        <p:spPr/>
        <p:txBody>
          <a:bodyPr/>
          <a:lstStyle/>
          <a:p>
            <a:r>
              <a:rPr kumimoji="1" lang="en-US" altLang="ja-JP" dirty="0"/>
              <a:t>GIS Process</a:t>
            </a:r>
            <a:r>
              <a:rPr kumimoji="1" lang="ja-JP" altLang="en-US" dirty="0"/>
              <a:t>（区画内の樹木データ抽出処理）</a:t>
            </a:r>
          </a:p>
        </p:txBody>
      </p:sp>
      <p:sp>
        <p:nvSpPr>
          <p:cNvPr id="43" name="テキスト ボックス 42">
            <a:extLst>
              <a:ext uri="{FF2B5EF4-FFF2-40B4-BE49-F238E27FC236}">
                <a16:creationId xmlns:a16="http://schemas.microsoft.com/office/drawing/2014/main" id="{BA124486-F194-8761-6F48-142745576D90}"/>
              </a:ext>
            </a:extLst>
          </p:cNvPr>
          <p:cNvSpPr txBox="1"/>
          <p:nvPr/>
        </p:nvSpPr>
        <p:spPr>
          <a:xfrm>
            <a:off x="1202515" y="2451816"/>
            <a:ext cx="805098" cy="230832"/>
          </a:xfrm>
          <a:prstGeom prst="rect">
            <a:avLst/>
          </a:prstGeom>
          <a:noFill/>
        </p:spPr>
        <p:txBody>
          <a:bodyPr wrap="square" rtlCol="0">
            <a:spAutoFit/>
          </a:bodyPr>
          <a:lstStyle/>
          <a:p>
            <a:pPr algn="ctr"/>
            <a:r>
              <a:rPr kumimoji="1" lang="ja-JP" altLang="en-US" sz="900" dirty="0"/>
              <a:t>樹木領域</a:t>
            </a:r>
          </a:p>
        </p:txBody>
      </p:sp>
      <p:sp>
        <p:nvSpPr>
          <p:cNvPr id="33" name="テキスト ボックス 32">
            <a:extLst>
              <a:ext uri="{FF2B5EF4-FFF2-40B4-BE49-F238E27FC236}">
                <a16:creationId xmlns:a16="http://schemas.microsoft.com/office/drawing/2014/main" id="{B0914FB6-20D9-C9E7-EF9B-23C07B283888}"/>
              </a:ext>
            </a:extLst>
          </p:cNvPr>
          <p:cNvSpPr txBox="1"/>
          <p:nvPr/>
        </p:nvSpPr>
        <p:spPr>
          <a:xfrm>
            <a:off x="6208765" y="2462460"/>
            <a:ext cx="2596662" cy="369332"/>
          </a:xfrm>
          <a:prstGeom prst="rect">
            <a:avLst/>
          </a:prstGeom>
          <a:noFill/>
        </p:spPr>
        <p:txBody>
          <a:bodyPr wrap="square" rtlCol="0">
            <a:spAutoFit/>
          </a:bodyPr>
          <a:lstStyle/>
          <a:p>
            <a:pPr algn="ctr"/>
            <a:r>
              <a:rPr kumimoji="1" lang="ja-JP" altLang="en-US" sz="900" dirty="0"/>
              <a:t>樹冠高モデルを重ねて各領域の</a:t>
            </a:r>
            <a:br>
              <a:rPr kumimoji="1" lang="en-US" altLang="ja-JP" sz="900" dirty="0"/>
            </a:br>
            <a:r>
              <a:rPr kumimoji="1" lang="ja-JP" altLang="en-US" sz="900" dirty="0"/>
              <a:t>高さの最大値を抽出</a:t>
            </a:r>
          </a:p>
        </p:txBody>
      </p:sp>
      <p:pic>
        <p:nvPicPr>
          <p:cNvPr id="8" name="図 7">
            <a:extLst>
              <a:ext uri="{FF2B5EF4-FFF2-40B4-BE49-F238E27FC236}">
                <a16:creationId xmlns:a16="http://schemas.microsoft.com/office/drawing/2014/main" id="{BA97217F-F175-A83D-5199-0ACE007BA56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5733" y="617084"/>
            <a:ext cx="2594866" cy="1834732"/>
          </a:xfrm>
          <a:prstGeom prst="rect">
            <a:avLst/>
          </a:prstGeom>
        </p:spPr>
      </p:pic>
      <p:pic>
        <p:nvPicPr>
          <p:cNvPr id="11" name="図 10">
            <a:extLst>
              <a:ext uri="{FF2B5EF4-FFF2-40B4-BE49-F238E27FC236}">
                <a16:creationId xmlns:a16="http://schemas.microsoft.com/office/drawing/2014/main" id="{0DA721EF-3591-C664-78A1-01C56441F6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74566" y="622089"/>
            <a:ext cx="2594868" cy="1834732"/>
          </a:xfrm>
          <a:prstGeom prst="rect">
            <a:avLst/>
          </a:prstGeom>
        </p:spPr>
      </p:pic>
      <p:cxnSp>
        <p:nvCxnSpPr>
          <p:cNvPr id="32" name="直線矢印コネクタ 31">
            <a:extLst>
              <a:ext uri="{FF2B5EF4-FFF2-40B4-BE49-F238E27FC236}">
                <a16:creationId xmlns:a16="http://schemas.microsoft.com/office/drawing/2014/main" id="{3417758E-9700-7099-BB0E-471F090178C0}"/>
              </a:ext>
            </a:extLst>
          </p:cNvPr>
          <p:cNvCxnSpPr>
            <a:stCxn id="8" idx="3"/>
            <a:endCxn id="11" idx="1"/>
          </p:cNvCxnSpPr>
          <p:nvPr/>
        </p:nvCxnSpPr>
        <p:spPr>
          <a:xfrm>
            <a:off x="2900599" y="1534450"/>
            <a:ext cx="373967" cy="500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直線矢印コネクタ 35">
            <a:extLst>
              <a:ext uri="{FF2B5EF4-FFF2-40B4-BE49-F238E27FC236}">
                <a16:creationId xmlns:a16="http://schemas.microsoft.com/office/drawing/2014/main" id="{3FA7DAB5-0793-91D0-163F-C8C0D19D59F0}"/>
              </a:ext>
            </a:extLst>
          </p:cNvPr>
          <p:cNvCxnSpPr>
            <a:cxnSpLocks/>
            <a:stCxn id="11" idx="3"/>
            <a:endCxn id="26" idx="1"/>
          </p:cNvCxnSpPr>
          <p:nvPr/>
        </p:nvCxnSpPr>
        <p:spPr>
          <a:xfrm>
            <a:off x="5869434" y="1539455"/>
            <a:ext cx="339332" cy="63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a:extLst>
              <a:ext uri="{FF2B5EF4-FFF2-40B4-BE49-F238E27FC236}">
                <a16:creationId xmlns:a16="http://schemas.microsoft.com/office/drawing/2014/main" id="{E0F8376E-83E8-EF3D-3F01-5C0DE1A5E58D}"/>
              </a:ext>
            </a:extLst>
          </p:cNvPr>
          <p:cNvCxnSpPr>
            <a:cxnSpLocks/>
            <a:stCxn id="13" idx="2"/>
          </p:cNvCxnSpPr>
          <p:nvPr/>
        </p:nvCxnSpPr>
        <p:spPr>
          <a:xfrm>
            <a:off x="8320749" y="920903"/>
            <a:ext cx="7584" cy="436410"/>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B1B67A18-B4C7-E74C-72E2-7C822FF5EF15}"/>
              </a:ext>
            </a:extLst>
          </p:cNvPr>
          <p:cNvSpPr txBox="1"/>
          <p:nvPr/>
        </p:nvSpPr>
        <p:spPr>
          <a:xfrm>
            <a:off x="8075836" y="690071"/>
            <a:ext cx="489826"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16m</a:t>
            </a:r>
            <a:endParaRPr kumimoji="1" lang="ja-JP" altLang="en-US" sz="900" baseline="30000" dirty="0"/>
          </a:p>
        </p:txBody>
      </p:sp>
      <p:sp>
        <p:nvSpPr>
          <p:cNvPr id="14" name="テキスト ボックス 13">
            <a:extLst>
              <a:ext uri="{FF2B5EF4-FFF2-40B4-BE49-F238E27FC236}">
                <a16:creationId xmlns:a16="http://schemas.microsoft.com/office/drawing/2014/main" id="{69DADC69-C430-1EBE-FA37-747B61660CCD}"/>
              </a:ext>
            </a:extLst>
          </p:cNvPr>
          <p:cNvSpPr txBox="1"/>
          <p:nvPr/>
        </p:nvSpPr>
        <p:spPr>
          <a:xfrm>
            <a:off x="8496347" y="2121144"/>
            <a:ext cx="482944"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15m</a:t>
            </a:r>
            <a:endParaRPr kumimoji="1" lang="ja-JP" altLang="en-US" sz="900" baseline="30000" dirty="0"/>
          </a:p>
        </p:txBody>
      </p:sp>
      <p:cxnSp>
        <p:nvCxnSpPr>
          <p:cNvPr id="15" name="直線矢印コネクタ 14">
            <a:extLst>
              <a:ext uri="{FF2B5EF4-FFF2-40B4-BE49-F238E27FC236}">
                <a16:creationId xmlns:a16="http://schemas.microsoft.com/office/drawing/2014/main" id="{44DC4CE0-AEA9-14E4-1A69-D672849BDE1C}"/>
              </a:ext>
            </a:extLst>
          </p:cNvPr>
          <p:cNvCxnSpPr>
            <a:cxnSpLocks/>
            <a:stCxn id="14" idx="0"/>
          </p:cNvCxnSpPr>
          <p:nvPr/>
        </p:nvCxnSpPr>
        <p:spPr>
          <a:xfrm flipH="1" flipV="1">
            <a:off x="8355856" y="1715567"/>
            <a:ext cx="381963" cy="405577"/>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9AD8D6FF-ECD4-196A-BF3A-A30CB1F934DD}"/>
              </a:ext>
            </a:extLst>
          </p:cNvPr>
          <p:cNvSpPr txBox="1"/>
          <p:nvPr/>
        </p:nvSpPr>
        <p:spPr>
          <a:xfrm>
            <a:off x="8489465" y="1211247"/>
            <a:ext cx="489826"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13m</a:t>
            </a:r>
            <a:endParaRPr kumimoji="1" lang="ja-JP" altLang="en-US" sz="900" baseline="30000" dirty="0"/>
          </a:p>
        </p:txBody>
      </p:sp>
      <p:cxnSp>
        <p:nvCxnSpPr>
          <p:cNvPr id="17" name="直線矢印コネクタ 16">
            <a:extLst>
              <a:ext uri="{FF2B5EF4-FFF2-40B4-BE49-F238E27FC236}">
                <a16:creationId xmlns:a16="http://schemas.microsoft.com/office/drawing/2014/main" id="{6B629681-3CE8-0FEE-CFDA-F945518B4CB9}"/>
              </a:ext>
            </a:extLst>
          </p:cNvPr>
          <p:cNvCxnSpPr>
            <a:cxnSpLocks/>
          </p:cNvCxnSpPr>
          <p:nvPr/>
        </p:nvCxnSpPr>
        <p:spPr>
          <a:xfrm flipH="1">
            <a:off x="8348974" y="1449163"/>
            <a:ext cx="140491" cy="127225"/>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5EB6558E-002F-29E6-B5FA-2BDDD932F525}"/>
              </a:ext>
            </a:extLst>
          </p:cNvPr>
          <p:cNvSpPr txBox="1"/>
          <p:nvPr/>
        </p:nvSpPr>
        <p:spPr>
          <a:xfrm>
            <a:off x="4024989" y="2452430"/>
            <a:ext cx="1095012" cy="230832"/>
          </a:xfrm>
          <a:prstGeom prst="rect">
            <a:avLst/>
          </a:prstGeom>
          <a:noFill/>
        </p:spPr>
        <p:txBody>
          <a:bodyPr wrap="square" rtlCol="0">
            <a:spAutoFit/>
          </a:bodyPr>
          <a:lstStyle/>
          <a:p>
            <a:r>
              <a:rPr kumimoji="1" lang="ja-JP" altLang="en-US" sz="900" dirty="0"/>
              <a:t>細かく空間分割</a:t>
            </a:r>
          </a:p>
        </p:txBody>
      </p:sp>
    </p:spTree>
    <p:extLst>
      <p:ext uri="{BB962C8B-B14F-4D97-AF65-F5344CB8AC3E}">
        <p14:creationId xmlns:p14="http://schemas.microsoft.com/office/powerpoint/2010/main" val="3042102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54EACAAE-EA5F-9EF0-8BFB-C47B46AEB6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08766" y="623896"/>
            <a:ext cx="2596661" cy="1836000"/>
          </a:xfrm>
          <a:prstGeom prst="rect">
            <a:avLst/>
          </a:prstGeom>
        </p:spPr>
      </p:pic>
      <p:pic>
        <p:nvPicPr>
          <p:cNvPr id="53" name="図 52">
            <a:extLst>
              <a:ext uri="{FF2B5EF4-FFF2-40B4-BE49-F238E27FC236}">
                <a16:creationId xmlns:a16="http://schemas.microsoft.com/office/drawing/2014/main" id="{A045FBEC-46B0-2E94-7230-981D23E4AEF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08766" y="2831650"/>
            <a:ext cx="2596661" cy="1836000"/>
          </a:xfrm>
          <a:prstGeom prst="rect">
            <a:avLst/>
          </a:prstGeom>
        </p:spPr>
      </p:pic>
      <p:sp>
        <p:nvSpPr>
          <p:cNvPr id="2" name="タイトル 1">
            <a:extLst>
              <a:ext uri="{FF2B5EF4-FFF2-40B4-BE49-F238E27FC236}">
                <a16:creationId xmlns:a16="http://schemas.microsoft.com/office/drawing/2014/main" id="{DF815381-872A-00D9-E911-F95BB7131651}"/>
              </a:ext>
            </a:extLst>
          </p:cNvPr>
          <p:cNvSpPr>
            <a:spLocks noGrp="1"/>
          </p:cNvSpPr>
          <p:nvPr>
            <p:ph type="title"/>
          </p:nvPr>
        </p:nvSpPr>
        <p:spPr/>
        <p:txBody>
          <a:bodyPr/>
          <a:lstStyle/>
          <a:p>
            <a:r>
              <a:rPr kumimoji="1" lang="en-US" altLang="ja-JP" dirty="0"/>
              <a:t>GIS Process</a:t>
            </a:r>
            <a:r>
              <a:rPr kumimoji="1" lang="ja-JP" altLang="en-US" dirty="0"/>
              <a:t>（区画内の樹木データ抽出処理）</a:t>
            </a:r>
          </a:p>
        </p:txBody>
      </p:sp>
      <p:cxnSp>
        <p:nvCxnSpPr>
          <p:cNvPr id="16" name="コネクタ: カギ線 15">
            <a:extLst>
              <a:ext uri="{FF2B5EF4-FFF2-40B4-BE49-F238E27FC236}">
                <a16:creationId xmlns:a16="http://schemas.microsoft.com/office/drawing/2014/main" id="{A33E1949-5E05-6484-AEB2-709EDCC89ABE}"/>
              </a:ext>
            </a:extLst>
          </p:cNvPr>
          <p:cNvCxnSpPr>
            <a:cxnSpLocks/>
            <a:stCxn id="8" idx="3"/>
            <a:endCxn id="21" idx="1"/>
          </p:cNvCxnSpPr>
          <p:nvPr/>
        </p:nvCxnSpPr>
        <p:spPr>
          <a:xfrm>
            <a:off x="2900599" y="1534450"/>
            <a:ext cx="373966" cy="2215299"/>
          </a:xfrm>
          <a:prstGeom prst="bentConnector3">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id="{35C648D3-E206-4FB4-798F-4D2D1AD6FF2F}"/>
              </a:ext>
            </a:extLst>
          </p:cNvPr>
          <p:cNvSpPr txBox="1"/>
          <p:nvPr/>
        </p:nvSpPr>
        <p:spPr>
          <a:xfrm>
            <a:off x="6080935" y="4667650"/>
            <a:ext cx="2852322" cy="230832"/>
          </a:xfrm>
          <a:prstGeom prst="rect">
            <a:avLst/>
          </a:prstGeom>
          <a:noFill/>
        </p:spPr>
        <p:txBody>
          <a:bodyPr wrap="square" rtlCol="0">
            <a:spAutoFit/>
          </a:bodyPr>
          <a:lstStyle/>
          <a:p>
            <a:pPr algn="ctr"/>
            <a:r>
              <a:rPr kumimoji="1" lang="ja-JP" altLang="en-US" sz="900" dirty="0"/>
              <a:t>上記の領域を重ねて各領域の高さの中央値を計算</a:t>
            </a:r>
          </a:p>
        </p:txBody>
      </p:sp>
      <p:pic>
        <p:nvPicPr>
          <p:cNvPr id="8" name="図 7">
            <a:extLst>
              <a:ext uri="{FF2B5EF4-FFF2-40B4-BE49-F238E27FC236}">
                <a16:creationId xmlns:a16="http://schemas.microsoft.com/office/drawing/2014/main" id="{BA97217F-F175-A83D-5199-0ACE007BA56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5733" y="617084"/>
            <a:ext cx="2594866" cy="1834732"/>
          </a:xfrm>
          <a:prstGeom prst="rect">
            <a:avLst/>
          </a:prstGeom>
        </p:spPr>
      </p:pic>
      <p:pic>
        <p:nvPicPr>
          <p:cNvPr id="11" name="図 10">
            <a:extLst>
              <a:ext uri="{FF2B5EF4-FFF2-40B4-BE49-F238E27FC236}">
                <a16:creationId xmlns:a16="http://schemas.microsoft.com/office/drawing/2014/main" id="{0DA721EF-3591-C664-78A1-01C56441F67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74566" y="622089"/>
            <a:ext cx="2594868" cy="1834732"/>
          </a:xfrm>
          <a:prstGeom prst="rect">
            <a:avLst/>
          </a:prstGeom>
        </p:spPr>
      </p:pic>
      <p:pic>
        <p:nvPicPr>
          <p:cNvPr id="21" name="図 20">
            <a:extLst>
              <a:ext uri="{FF2B5EF4-FFF2-40B4-BE49-F238E27FC236}">
                <a16:creationId xmlns:a16="http://schemas.microsoft.com/office/drawing/2014/main" id="{365D07BE-065F-20E7-6286-FAE304431AA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74565" y="2832382"/>
            <a:ext cx="2594868" cy="1834733"/>
          </a:xfrm>
          <a:prstGeom prst="rect">
            <a:avLst/>
          </a:prstGeom>
        </p:spPr>
      </p:pic>
      <p:sp>
        <p:nvSpPr>
          <p:cNvPr id="29" name="テキスト ボックス 28">
            <a:extLst>
              <a:ext uri="{FF2B5EF4-FFF2-40B4-BE49-F238E27FC236}">
                <a16:creationId xmlns:a16="http://schemas.microsoft.com/office/drawing/2014/main" id="{B7CD4237-E6E1-E334-428A-3E39EB3934CC}"/>
              </a:ext>
            </a:extLst>
          </p:cNvPr>
          <p:cNvSpPr txBox="1"/>
          <p:nvPr/>
        </p:nvSpPr>
        <p:spPr>
          <a:xfrm>
            <a:off x="3943070" y="4672119"/>
            <a:ext cx="1257857" cy="230832"/>
          </a:xfrm>
          <a:prstGeom prst="rect">
            <a:avLst/>
          </a:prstGeom>
          <a:noFill/>
        </p:spPr>
        <p:txBody>
          <a:bodyPr wrap="square" rtlCol="0">
            <a:spAutoFit/>
          </a:bodyPr>
          <a:lstStyle/>
          <a:p>
            <a:pPr algn="ctr"/>
            <a:r>
              <a:rPr kumimoji="1" lang="ja-JP" altLang="en-US" sz="900" dirty="0"/>
              <a:t>大まかに空間分割</a:t>
            </a:r>
          </a:p>
        </p:txBody>
      </p:sp>
      <p:cxnSp>
        <p:nvCxnSpPr>
          <p:cNvPr id="32" name="直線矢印コネクタ 31">
            <a:extLst>
              <a:ext uri="{FF2B5EF4-FFF2-40B4-BE49-F238E27FC236}">
                <a16:creationId xmlns:a16="http://schemas.microsoft.com/office/drawing/2014/main" id="{3417758E-9700-7099-BB0E-471F090178C0}"/>
              </a:ext>
            </a:extLst>
          </p:cNvPr>
          <p:cNvCxnSpPr>
            <a:stCxn id="8" idx="3"/>
            <a:endCxn id="11" idx="1"/>
          </p:cNvCxnSpPr>
          <p:nvPr/>
        </p:nvCxnSpPr>
        <p:spPr>
          <a:xfrm>
            <a:off x="2900599" y="1534450"/>
            <a:ext cx="373967" cy="500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直線矢印コネクタ 35">
            <a:extLst>
              <a:ext uri="{FF2B5EF4-FFF2-40B4-BE49-F238E27FC236}">
                <a16:creationId xmlns:a16="http://schemas.microsoft.com/office/drawing/2014/main" id="{3FA7DAB5-0793-91D0-163F-C8C0D19D59F0}"/>
              </a:ext>
            </a:extLst>
          </p:cNvPr>
          <p:cNvCxnSpPr>
            <a:cxnSpLocks/>
            <a:stCxn id="11" idx="3"/>
            <a:endCxn id="19" idx="1"/>
          </p:cNvCxnSpPr>
          <p:nvPr/>
        </p:nvCxnSpPr>
        <p:spPr>
          <a:xfrm>
            <a:off x="5869434" y="1539455"/>
            <a:ext cx="339332" cy="2441"/>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9E8A5769-A5BA-86B5-597E-6EB565F31289}"/>
              </a:ext>
            </a:extLst>
          </p:cNvPr>
          <p:cNvCxnSpPr>
            <a:cxnSpLocks/>
            <a:stCxn id="19" idx="2"/>
            <a:endCxn id="53" idx="0"/>
          </p:cNvCxnSpPr>
          <p:nvPr/>
        </p:nvCxnSpPr>
        <p:spPr>
          <a:xfrm>
            <a:off x="7507097" y="2459896"/>
            <a:ext cx="0" cy="37175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5" name="直線矢印コネクタ 54">
            <a:extLst>
              <a:ext uri="{FF2B5EF4-FFF2-40B4-BE49-F238E27FC236}">
                <a16:creationId xmlns:a16="http://schemas.microsoft.com/office/drawing/2014/main" id="{C42276EF-AB4F-A3E3-8447-C806E23E2897}"/>
              </a:ext>
            </a:extLst>
          </p:cNvPr>
          <p:cNvCxnSpPr>
            <a:cxnSpLocks/>
            <a:stCxn id="21" idx="3"/>
            <a:endCxn id="53" idx="1"/>
          </p:cNvCxnSpPr>
          <p:nvPr/>
        </p:nvCxnSpPr>
        <p:spPr>
          <a:xfrm flipV="1">
            <a:off x="5869433" y="3749650"/>
            <a:ext cx="339333" cy="99"/>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テキスト ボックス 9">
            <a:extLst>
              <a:ext uri="{FF2B5EF4-FFF2-40B4-BE49-F238E27FC236}">
                <a16:creationId xmlns:a16="http://schemas.microsoft.com/office/drawing/2014/main" id="{1340178B-98A1-39DF-EC5C-0ADA6CBFC7F5}"/>
              </a:ext>
            </a:extLst>
          </p:cNvPr>
          <p:cNvSpPr txBox="1"/>
          <p:nvPr/>
        </p:nvSpPr>
        <p:spPr>
          <a:xfrm>
            <a:off x="8489465" y="3336149"/>
            <a:ext cx="489826" cy="230832"/>
          </a:xfrm>
          <a:prstGeom prst="rect">
            <a:avLst/>
          </a:prstGeom>
          <a:solidFill>
            <a:schemeClr val="bg1"/>
          </a:solidFill>
          <a:ln w="19050">
            <a:solidFill>
              <a:srgbClr val="FF0000"/>
            </a:solidFill>
          </a:ln>
        </p:spPr>
        <p:txBody>
          <a:bodyPr wrap="square" rtlCol="0">
            <a:spAutoFit/>
          </a:bodyPr>
          <a:lstStyle/>
          <a:p>
            <a:pPr algn="ctr"/>
            <a:r>
              <a:rPr kumimoji="1" lang="en-US" altLang="ja-JP" sz="900" dirty="0"/>
              <a:t>15m</a:t>
            </a:r>
            <a:endParaRPr kumimoji="1" lang="ja-JP" altLang="en-US" sz="900" baseline="30000" dirty="0"/>
          </a:p>
        </p:txBody>
      </p:sp>
      <p:cxnSp>
        <p:nvCxnSpPr>
          <p:cNvPr id="12" name="直線矢印コネクタ 11">
            <a:extLst>
              <a:ext uri="{FF2B5EF4-FFF2-40B4-BE49-F238E27FC236}">
                <a16:creationId xmlns:a16="http://schemas.microsoft.com/office/drawing/2014/main" id="{F3A47ED8-733B-C512-BCA9-3AAAD2DBB6F7}"/>
              </a:ext>
            </a:extLst>
          </p:cNvPr>
          <p:cNvCxnSpPr>
            <a:cxnSpLocks/>
            <a:stCxn id="10" idx="1"/>
          </p:cNvCxnSpPr>
          <p:nvPr/>
        </p:nvCxnSpPr>
        <p:spPr>
          <a:xfrm flipH="1">
            <a:off x="8328333" y="3451565"/>
            <a:ext cx="161132" cy="220837"/>
          </a:xfrm>
          <a:prstGeom prst="straightConnector1">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C10B7D58-C876-B4D5-9461-E1942455AAAF}"/>
              </a:ext>
            </a:extLst>
          </p:cNvPr>
          <p:cNvCxnSpPr>
            <a:cxnSpLocks/>
            <a:stCxn id="14" idx="2"/>
          </p:cNvCxnSpPr>
          <p:nvPr/>
        </p:nvCxnSpPr>
        <p:spPr>
          <a:xfrm>
            <a:off x="8320749" y="920903"/>
            <a:ext cx="7584" cy="436410"/>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779E336E-3D65-BDC0-7740-EF8EF51E73F3}"/>
              </a:ext>
            </a:extLst>
          </p:cNvPr>
          <p:cNvSpPr txBox="1"/>
          <p:nvPr/>
        </p:nvSpPr>
        <p:spPr>
          <a:xfrm>
            <a:off x="8075836" y="690071"/>
            <a:ext cx="489826"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16m</a:t>
            </a:r>
            <a:endParaRPr kumimoji="1" lang="ja-JP" altLang="en-US" sz="900" baseline="30000" dirty="0"/>
          </a:p>
        </p:txBody>
      </p:sp>
      <p:sp>
        <p:nvSpPr>
          <p:cNvPr id="15" name="テキスト ボックス 14">
            <a:extLst>
              <a:ext uri="{FF2B5EF4-FFF2-40B4-BE49-F238E27FC236}">
                <a16:creationId xmlns:a16="http://schemas.microsoft.com/office/drawing/2014/main" id="{A86FAA74-DA82-996D-6B39-D615AB58FD1D}"/>
              </a:ext>
            </a:extLst>
          </p:cNvPr>
          <p:cNvSpPr txBox="1"/>
          <p:nvPr/>
        </p:nvSpPr>
        <p:spPr>
          <a:xfrm>
            <a:off x="8496347" y="2121144"/>
            <a:ext cx="482944"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15m</a:t>
            </a:r>
            <a:endParaRPr kumimoji="1" lang="ja-JP" altLang="en-US" sz="900" baseline="30000" dirty="0"/>
          </a:p>
        </p:txBody>
      </p:sp>
      <p:cxnSp>
        <p:nvCxnSpPr>
          <p:cNvPr id="17" name="直線矢印コネクタ 16">
            <a:extLst>
              <a:ext uri="{FF2B5EF4-FFF2-40B4-BE49-F238E27FC236}">
                <a16:creationId xmlns:a16="http://schemas.microsoft.com/office/drawing/2014/main" id="{55D5C257-CB23-BE21-5394-1FF3F4F368AB}"/>
              </a:ext>
            </a:extLst>
          </p:cNvPr>
          <p:cNvCxnSpPr>
            <a:cxnSpLocks/>
            <a:stCxn id="15" idx="0"/>
          </p:cNvCxnSpPr>
          <p:nvPr/>
        </p:nvCxnSpPr>
        <p:spPr>
          <a:xfrm flipH="1" flipV="1">
            <a:off x="8355856" y="1715567"/>
            <a:ext cx="381963" cy="405577"/>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DE21E3AD-6A2A-C9A0-2527-201F8E2133BE}"/>
              </a:ext>
            </a:extLst>
          </p:cNvPr>
          <p:cNvSpPr txBox="1"/>
          <p:nvPr/>
        </p:nvSpPr>
        <p:spPr>
          <a:xfrm>
            <a:off x="8489465" y="1211247"/>
            <a:ext cx="489826"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13m</a:t>
            </a:r>
            <a:endParaRPr kumimoji="1" lang="ja-JP" altLang="en-US" sz="900" baseline="30000" dirty="0"/>
          </a:p>
        </p:txBody>
      </p:sp>
      <p:cxnSp>
        <p:nvCxnSpPr>
          <p:cNvPr id="20" name="直線矢印コネクタ 19">
            <a:extLst>
              <a:ext uri="{FF2B5EF4-FFF2-40B4-BE49-F238E27FC236}">
                <a16:creationId xmlns:a16="http://schemas.microsoft.com/office/drawing/2014/main" id="{F1BEC1F5-DFEC-563C-D48B-E353F16496B3}"/>
              </a:ext>
            </a:extLst>
          </p:cNvPr>
          <p:cNvCxnSpPr>
            <a:cxnSpLocks/>
          </p:cNvCxnSpPr>
          <p:nvPr/>
        </p:nvCxnSpPr>
        <p:spPr>
          <a:xfrm flipH="1">
            <a:off x="8348974" y="1449163"/>
            <a:ext cx="140491" cy="127225"/>
          </a:xfrm>
          <a:prstGeom prst="straightConnector1">
            <a:avLst/>
          </a:prstGeom>
          <a:ln w="190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649C7DEC-7BD6-B560-81D1-3BFFEACCE927}"/>
              </a:ext>
            </a:extLst>
          </p:cNvPr>
          <p:cNvSpPr txBox="1"/>
          <p:nvPr/>
        </p:nvSpPr>
        <p:spPr>
          <a:xfrm>
            <a:off x="8489465" y="2919440"/>
            <a:ext cx="489826"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13m</a:t>
            </a:r>
            <a:endParaRPr kumimoji="1" lang="ja-JP" altLang="en-US" sz="900" baseline="30000" dirty="0"/>
          </a:p>
        </p:txBody>
      </p:sp>
      <p:sp>
        <p:nvSpPr>
          <p:cNvPr id="28" name="テキスト ボックス 27">
            <a:extLst>
              <a:ext uri="{FF2B5EF4-FFF2-40B4-BE49-F238E27FC236}">
                <a16:creationId xmlns:a16="http://schemas.microsoft.com/office/drawing/2014/main" id="{10CC23C1-D946-1169-B8AA-C02F7590F80C}"/>
              </a:ext>
            </a:extLst>
          </p:cNvPr>
          <p:cNvSpPr txBox="1"/>
          <p:nvPr/>
        </p:nvSpPr>
        <p:spPr>
          <a:xfrm>
            <a:off x="8489465" y="3752858"/>
            <a:ext cx="489826" cy="230832"/>
          </a:xfrm>
          <a:prstGeom prst="rect">
            <a:avLst/>
          </a:prstGeom>
          <a:solidFill>
            <a:schemeClr val="bg1"/>
          </a:solidFill>
          <a:ln w="19050">
            <a:solidFill>
              <a:schemeClr val="accent3"/>
            </a:solidFill>
          </a:ln>
        </p:spPr>
        <p:txBody>
          <a:bodyPr wrap="square" rtlCol="0">
            <a:spAutoFit/>
          </a:bodyPr>
          <a:lstStyle/>
          <a:p>
            <a:pPr algn="ctr"/>
            <a:r>
              <a:rPr kumimoji="1" lang="en-US" altLang="ja-JP" sz="900" dirty="0"/>
              <a:t>16m</a:t>
            </a:r>
            <a:endParaRPr kumimoji="1" lang="ja-JP" altLang="en-US" sz="900" baseline="30000" dirty="0"/>
          </a:p>
        </p:txBody>
      </p:sp>
      <p:sp>
        <p:nvSpPr>
          <p:cNvPr id="42" name="テキスト ボックス 41">
            <a:extLst>
              <a:ext uri="{FF2B5EF4-FFF2-40B4-BE49-F238E27FC236}">
                <a16:creationId xmlns:a16="http://schemas.microsoft.com/office/drawing/2014/main" id="{78992B28-2BA1-E452-29BF-93D3FA1CAE6E}"/>
              </a:ext>
            </a:extLst>
          </p:cNvPr>
          <p:cNvSpPr txBox="1"/>
          <p:nvPr/>
        </p:nvSpPr>
        <p:spPr>
          <a:xfrm>
            <a:off x="1202515" y="2451816"/>
            <a:ext cx="805098" cy="230832"/>
          </a:xfrm>
          <a:prstGeom prst="rect">
            <a:avLst/>
          </a:prstGeom>
          <a:noFill/>
        </p:spPr>
        <p:txBody>
          <a:bodyPr wrap="square" rtlCol="0">
            <a:spAutoFit/>
          </a:bodyPr>
          <a:lstStyle/>
          <a:p>
            <a:pPr algn="ctr"/>
            <a:r>
              <a:rPr kumimoji="1" lang="ja-JP" altLang="en-US" sz="900" dirty="0"/>
              <a:t>樹木領域</a:t>
            </a:r>
          </a:p>
        </p:txBody>
      </p:sp>
      <p:sp>
        <p:nvSpPr>
          <p:cNvPr id="45" name="テキスト ボックス 44">
            <a:extLst>
              <a:ext uri="{FF2B5EF4-FFF2-40B4-BE49-F238E27FC236}">
                <a16:creationId xmlns:a16="http://schemas.microsoft.com/office/drawing/2014/main" id="{2C3DAD6B-06C1-7CBB-1281-F16FC1C31426}"/>
              </a:ext>
            </a:extLst>
          </p:cNvPr>
          <p:cNvSpPr txBox="1"/>
          <p:nvPr/>
        </p:nvSpPr>
        <p:spPr>
          <a:xfrm>
            <a:off x="4024989" y="2452430"/>
            <a:ext cx="1095012" cy="230832"/>
          </a:xfrm>
          <a:prstGeom prst="rect">
            <a:avLst/>
          </a:prstGeom>
          <a:noFill/>
        </p:spPr>
        <p:txBody>
          <a:bodyPr wrap="square" rtlCol="0">
            <a:spAutoFit/>
          </a:bodyPr>
          <a:lstStyle/>
          <a:p>
            <a:r>
              <a:rPr kumimoji="1" lang="ja-JP" altLang="en-US" sz="900" dirty="0"/>
              <a:t>細かく空間分割</a:t>
            </a:r>
          </a:p>
        </p:txBody>
      </p:sp>
    </p:spTree>
    <p:extLst>
      <p:ext uri="{BB962C8B-B14F-4D97-AF65-F5344CB8AC3E}">
        <p14:creationId xmlns:p14="http://schemas.microsoft.com/office/powerpoint/2010/main" val="704937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242B198-9805-B9AD-C46A-982DE539300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88886" y="2964387"/>
            <a:ext cx="2442493" cy="1726994"/>
          </a:xfrm>
          <a:prstGeom prst="rect">
            <a:avLst/>
          </a:prstGeom>
        </p:spPr>
      </p:pic>
      <p:cxnSp>
        <p:nvCxnSpPr>
          <p:cNvPr id="14" name="直線矢印コネクタ 13">
            <a:extLst>
              <a:ext uri="{FF2B5EF4-FFF2-40B4-BE49-F238E27FC236}">
                <a16:creationId xmlns:a16="http://schemas.microsoft.com/office/drawing/2014/main" id="{F900BCD4-9003-382B-170F-C8512FDAE2BE}"/>
              </a:ext>
            </a:extLst>
          </p:cNvPr>
          <p:cNvCxnSpPr>
            <a:cxnSpLocks/>
          </p:cNvCxnSpPr>
          <p:nvPr/>
        </p:nvCxnSpPr>
        <p:spPr>
          <a:xfrm flipV="1">
            <a:off x="2445145" y="3783525"/>
            <a:ext cx="1477353" cy="798019"/>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9D39F254-128D-973B-80B6-97688FC08E78}"/>
              </a:ext>
            </a:extLst>
          </p:cNvPr>
          <p:cNvCxnSpPr>
            <a:cxnSpLocks/>
            <a:stCxn id="45" idx="6"/>
          </p:cNvCxnSpPr>
          <p:nvPr/>
        </p:nvCxnSpPr>
        <p:spPr>
          <a:xfrm flipV="1">
            <a:off x="2461440" y="3860568"/>
            <a:ext cx="2037622" cy="734121"/>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4" name="直線矢印コネクタ 33">
            <a:extLst>
              <a:ext uri="{FF2B5EF4-FFF2-40B4-BE49-F238E27FC236}">
                <a16:creationId xmlns:a16="http://schemas.microsoft.com/office/drawing/2014/main" id="{70D7C706-1945-D446-B1DD-113288E42A9F}"/>
              </a:ext>
            </a:extLst>
          </p:cNvPr>
          <p:cNvCxnSpPr>
            <a:cxnSpLocks/>
            <a:stCxn id="45" idx="6"/>
          </p:cNvCxnSpPr>
          <p:nvPr/>
        </p:nvCxnSpPr>
        <p:spPr>
          <a:xfrm flipV="1">
            <a:off x="2461440" y="3900028"/>
            <a:ext cx="2941965" cy="694661"/>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 name="タイトル 1">
            <a:extLst>
              <a:ext uri="{FF2B5EF4-FFF2-40B4-BE49-F238E27FC236}">
                <a16:creationId xmlns:a16="http://schemas.microsoft.com/office/drawing/2014/main" id="{1D32AA8D-8198-3364-3C5E-B860C172AFB5}"/>
              </a:ext>
            </a:extLst>
          </p:cNvPr>
          <p:cNvSpPr>
            <a:spLocks noGrp="1"/>
          </p:cNvSpPr>
          <p:nvPr>
            <p:ph type="title"/>
          </p:nvPr>
        </p:nvSpPr>
        <p:spPr/>
        <p:txBody>
          <a:bodyPr/>
          <a:lstStyle/>
          <a:p>
            <a:r>
              <a:rPr kumimoji="1" lang="en-US" altLang="ja-JP" dirty="0"/>
              <a:t>GIS Process</a:t>
            </a:r>
            <a:r>
              <a:rPr kumimoji="1" lang="ja-JP" altLang="en-US" dirty="0"/>
              <a:t>（</a:t>
            </a:r>
            <a:r>
              <a:rPr lang="ja-JP" altLang="en-US" dirty="0"/>
              <a:t>後処理</a:t>
            </a:r>
            <a:r>
              <a:rPr kumimoji="1" lang="ja-JP" altLang="en-US" dirty="0"/>
              <a:t>）</a:t>
            </a:r>
          </a:p>
        </p:txBody>
      </p:sp>
      <p:sp>
        <p:nvSpPr>
          <p:cNvPr id="3" name="コンテンツ プレースホルダー 2">
            <a:extLst>
              <a:ext uri="{FF2B5EF4-FFF2-40B4-BE49-F238E27FC236}">
                <a16:creationId xmlns:a16="http://schemas.microsoft.com/office/drawing/2014/main" id="{23AF7662-7A63-EC8E-D998-91542379EC2D}"/>
              </a:ext>
            </a:extLst>
          </p:cNvPr>
          <p:cNvSpPr>
            <a:spLocks noGrp="1"/>
          </p:cNvSpPr>
          <p:nvPr>
            <p:ph idx="1"/>
          </p:nvPr>
        </p:nvSpPr>
        <p:spPr>
          <a:ln>
            <a:noFill/>
          </a:ln>
        </p:spPr>
        <p:txBody>
          <a:bodyPr/>
          <a:lstStyle/>
          <a:p>
            <a:r>
              <a:rPr kumimoji="1" lang="ja-JP" altLang="en-US" dirty="0"/>
              <a:t>属性情報</a:t>
            </a:r>
            <a:r>
              <a:rPr lang="ja-JP" altLang="en-US" dirty="0"/>
              <a:t>の付与・追加</a:t>
            </a:r>
            <a:endParaRPr kumimoji="1" lang="en-US" altLang="ja-JP" dirty="0"/>
          </a:p>
          <a:p>
            <a:pPr lvl="1"/>
            <a:r>
              <a:rPr kumimoji="1" lang="ja-JP" altLang="en-US" dirty="0"/>
              <a:t>歩道・分離帯の樹頂点</a:t>
            </a:r>
            <a:endParaRPr kumimoji="1" lang="en-US" altLang="ja-JP" dirty="0"/>
          </a:p>
          <a:p>
            <a:pPr lvl="2"/>
            <a:r>
              <a:rPr kumimoji="1" lang="ja-JP" altLang="en-US" dirty="0"/>
              <a:t>道路用地が持つ樹木の高さを樹頂点に付与</a:t>
            </a:r>
            <a:endParaRPr kumimoji="1" lang="en-US" altLang="ja-JP" dirty="0"/>
          </a:p>
          <a:p>
            <a:pPr lvl="1"/>
            <a:r>
              <a:rPr lang="ja-JP" altLang="en-US" dirty="0"/>
              <a:t>区画内の樹木領域</a:t>
            </a:r>
            <a:endParaRPr lang="en-US" altLang="ja-JP" dirty="0"/>
          </a:p>
          <a:p>
            <a:pPr lvl="2"/>
            <a:r>
              <a:rPr lang="ja-JP" altLang="en-US" dirty="0"/>
              <a:t>大まかに空間分割した樹木領域ごとに面積情報を追加</a:t>
            </a:r>
            <a:endParaRPr lang="en-US" altLang="ja-JP" dirty="0"/>
          </a:p>
          <a:p>
            <a:pPr lvl="3"/>
            <a:r>
              <a:rPr lang="ja-JP" altLang="en-US" dirty="0"/>
              <a:t>樹木の高さはすでに保存されている</a:t>
            </a:r>
            <a:endParaRPr lang="en-US" altLang="ja-JP" dirty="0"/>
          </a:p>
          <a:p>
            <a:pPr lvl="1"/>
            <a:endParaRPr kumimoji="1" lang="en-US" altLang="ja-JP" dirty="0"/>
          </a:p>
        </p:txBody>
      </p:sp>
      <p:pic>
        <p:nvPicPr>
          <p:cNvPr id="7" name="図 6">
            <a:extLst>
              <a:ext uri="{FF2B5EF4-FFF2-40B4-BE49-F238E27FC236}">
                <a16:creationId xmlns:a16="http://schemas.microsoft.com/office/drawing/2014/main" id="{C63E6449-4052-18EA-91B7-886DACF7501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49767" y="2966291"/>
            <a:ext cx="2442493" cy="1726994"/>
          </a:xfrm>
          <a:prstGeom prst="rect">
            <a:avLst/>
          </a:prstGeom>
        </p:spPr>
      </p:pic>
      <p:sp>
        <p:nvSpPr>
          <p:cNvPr id="30" name="テキスト ボックス 29">
            <a:extLst>
              <a:ext uri="{FF2B5EF4-FFF2-40B4-BE49-F238E27FC236}">
                <a16:creationId xmlns:a16="http://schemas.microsoft.com/office/drawing/2014/main" id="{65B11DC0-66F7-9C2C-8FB2-20638C8708B4}"/>
              </a:ext>
            </a:extLst>
          </p:cNvPr>
          <p:cNvSpPr txBox="1"/>
          <p:nvPr/>
        </p:nvSpPr>
        <p:spPr>
          <a:xfrm>
            <a:off x="3729473" y="4693283"/>
            <a:ext cx="2361318" cy="230832"/>
          </a:xfrm>
          <a:prstGeom prst="rect">
            <a:avLst/>
          </a:prstGeom>
          <a:noFill/>
        </p:spPr>
        <p:txBody>
          <a:bodyPr wrap="square" rtlCol="0">
            <a:spAutoFit/>
          </a:bodyPr>
          <a:lstStyle/>
          <a:p>
            <a:pPr algn="ctr"/>
            <a:r>
              <a:rPr kumimoji="1" lang="ja-JP" altLang="en-US" sz="900" dirty="0"/>
              <a:t>歩道と分離帯の樹頂点に属性情報を付与</a:t>
            </a:r>
          </a:p>
        </p:txBody>
      </p:sp>
      <p:sp>
        <p:nvSpPr>
          <p:cNvPr id="31" name="テキスト ボックス 30">
            <a:extLst>
              <a:ext uri="{FF2B5EF4-FFF2-40B4-BE49-F238E27FC236}">
                <a16:creationId xmlns:a16="http://schemas.microsoft.com/office/drawing/2014/main" id="{555355FF-0774-7E25-E354-E7E64C1B6CB9}"/>
              </a:ext>
            </a:extLst>
          </p:cNvPr>
          <p:cNvSpPr txBox="1"/>
          <p:nvPr/>
        </p:nvSpPr>
        <p:spPr>
          <a:xfrm>
            <a:off x="6349055" y="4693283"/>
            <a:ext cx="2443205" cy="230832"/>
          </a:xfrm>
          <a:prstGeom prst="rect">
            <a:avLst/>
          </a:prstGeom>
          <a:noFill/>
        </p:spPr>
        <p:txBody>
          <a:bodyPr wrap="square" rtlCol="0">
            <a:spAutoFit/>
          </a:bodyPr>
          <a:lstStyle/>
          <a:p>
            <a:pPr algn="ctr"/>
            <a:r>
              <a:rPr kumimoji="1" lang="ja-JP" altLang="en-US" sz="900" dirty="0"/>
              <a:t>区画内の樹木領域に面積の属性情報を追加</a:t>
            </a:r>
          </a:p>
        </p:txBody>
      </p:sp>
      <p:sp>
        <p:nvSpPr>
          <p:cNvPr id="25" name="フリーフォーム: 図形 24">
            <a:extLst>
              <a:ext uri="{FF2B5EF4-FFF2-40B4-BE49-F238E27FC236}">
                <a16:creationId xmlns:a16="http://schemas.microsoft.com/office/drawing/2014/main" id="{036C7C8A-08EE-448D-7B1E-6FEC4DB175BE}"/>
              </a:ext>
            </a:extLst>
          </p:cNvPr>
          <p:cNvSpPr/>
          <p:nvPr/>
        </p:nvSpPr>
        <p:spPr>
          <a:xfrm>
            <a:off x="850350" y="2979770"/>
            <a:ext cx="1749052" cy="673828"/>
          </a:xfrm>
          <a:custGeom>
            <a:avLst/>
            <a:gdLst>
              <a:gd name="connsiteX0" fmla="*/ 0 w 2774462"/>
              <a:gd name="connsiteY0" fmla="*/ 578338 h 1195753"/>
              <a:gd name="connsiteX1" fmla="*/ 1117600 w 2774462"/>
              <a:gd name="connsiteY1" fmla="*/ 500184 h 1195753"/>
              <a:gd name="connsiteX2" fmla="*/ 1961662 w 2774462"/>
              <a:gd name="connsiteY2" fmla="*/ 343876 h 1195753"/>
              <a:gd name="connsiteX3" fmla="*/ 2532185 w 2774462"/>
              <a:gd name="connsiteY3" fmla="*/ 179753 h 1195753"/>
              <a:gd name="connsiteX4" fmla="*/ 2657231 w 2774462"/>
              <a:gd name="connsiteY4" fmla="*/ 0 h 1195753"/>
              <a:gd name="connsiteX5" fmla="*/ 2774462 w 2774462"/>
              <a:gd name="connsiteY5" fmla="*/ 914400 h 1195753"/>
              <a:gd name="connsiteX6" fmla="*/ 2602523 w 2774462"/>
              <a:gd name="connsiteY6" fmla="*/ 797169 h 1195753"/>
              <a:gd name="connsiteX7" fmla="*/ 1609969 w 2774462"/>
              <a:gd name="connsiteY7" fmla="*/ 1016000 h 1195753"/>
              <a:gd name="connsiteX8" fmla="*/ 758092 w 2774462"/>
              <a:gd name="connsiteY8" fmla="*/ 1141046 h 1195753"/>
              <a:gd name="connsiteX9" fmla="*/ 15631 w 2774462"/>
              <a:gd name="connsiteY9" fmla="*/ 1195753 h 1195753"/>
              <a:gd name="connsiteX10" fmla="*/ 0 w 2774462"/>
              <a:gd name="connsiteY10" fmla="*/ 578338 h 119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462" h="1195753">
                <a:moveTo>
                  <a:pt x="0" y="578338"/>
                </a:moveTo>
                <a:lnTo>
                  <a:pt x="1117600" y="500184"/>
                </a:lnTo>
                <a:lnTo>
                  <a:pt x="1961662" y="343876"/>
                </a:lnTo>
                <a:lnTo>
                  <a:pt x="2532185" y="179753"/>
                </a:lnTo>
                <a:lnTo>
                  <a:pt x="2657231" y="0"/>
                </a:lnTo>
                <a:lnTo>
                  <a:pt x="2774462" y="914400"/>
                </a:lnTo>
                <a:lnTo>
                  <a:pt x="2602523" y="797169"/>
                </a:lnTo>
                <a:lnTo>
                  <a:pt x="1609969" y="1016000"/>
                </a:lnTo>
                <a:lnTo>
                  <a:pt x="758092" y="1141046"/>
                </a:lnTo>
                <a:lnTo>
                  <a:pt x="15631" y="1195753"/>
                </a:lnTo>
                <a:lnTo>
                  <a:pt x="0" y="578338"/>
                </a:lnTo>
                <a:close/>
              </a:path>
            </a:pathLst>
          </a:custGeom>
          <a:solidFill>
            <a:schemeClr val="accent2">
              <a:lumMod val="60000"/>
              <a:lumOff val="40000"/>
              <a:alpha val="40000"/>
            </a:schemeClr>
          </a:solidFill>
          <a:ln>
            <a:solidFill>
              <a:schemeClr val="accent6">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11" name="表 10">
            <a:extLst>
              <a:ext uri="{FF2B5EF4-FFF2-40B4-BE49-F238E27FC236}">
                <a16:creationId xmlns:a16="http://schemas.microsoft.com/office/drawing/2014/main" id="{73873C47-DD77-C93A-D2ED-71C88DCFCA78}"/>
              </a:ext>
            </a:extLst>
          </p:cNvPr>
          <p:cNvGraphicFramePr>
            <a:graphicFrameLocks noGrp="1"/>
          </p:cNvGraphicFramePr>
          <p:nvPr>
            <p:extLst>
              <p:ext uri="{D42A27DB-BD31-4B8C-83A1-F6EECF244321}">
                <p14:modId xmlns:p14="http://schemas.microsoft.com/office/powerpoint/2010/main" val="78999926"/>
              </p:ext>
            </p:extLst>
          </p:nvPr>
        </p:nvGraphicFramePr>
        <p:xfrm>
          <a:off x="1004606" y="3774833"/>
          <a:ext cx="1440539" cy="944880"/>
        </p:xfrm>
        <a:graphic>
          <a:graphicData uri="http://schemas.openxmlformats.org/drawingml/2006/table">
            <a:tbl>
              <a:tblPr firstRow="1" bandRow="1">
                <a:tableStyleId>{8EC20E35-A176-4012-BC5E-935CFFF8708E}</a:tableStyleId>
              </a:tblPr>
              <a:tblGrid>
                <a:gridCol w="1440539">
                  <a:extLst>
                    <a:ext uri="{9D8B030D-6E8A-4147-A177-3AD203B41FA5}">
                      <a16:colId xmlns:a16="http://schemas.microsoft.com/office/drawing/2014/main" val="1543438266"/>
                    </a:ext>
                  </a:extLst>
                </a:gridCol>
              </a:tblGrid>
              <a:tr h="376585">
                <a:tc>
                  <a:txBody>
                    <a:bodyPr/>
                    <a:lstStyle/>
                    <a:p>
                      <a:pPr algn="ctr"/>
                      <a:r>
                        <a:rPr kumimoji="1" lang="ja-JP" altLang="en-US" sz="1100" dirty="0">
                          <a:solidFill>
                            <a:schemeClr val="tx1"/>
                          </a:solidFill>
                        </a:rPr>
                        <a:t>道路用地が</a:t>
                      </a:r>
                      <a:br>
                        <a:rPr kumimoji="1" lang="en-US" altLang="ja-JP" sz="1100" dirty="0">
                          <a:solidFill>
                            <a:schemeClr val="tx1"/>
                          </a:solidFill>
                        </a:rPr>
                      </a:br>
                      <a:r>
                        <a:rPr kumimoji="1" lang="ja-JP" altLang="en-US" sz="1100" dirty="0">
                          <a:solidFill>
                            <a:schemeClr val="tx1"/>
                          </a:solidFill>
                        </a:rPr>
                        <a:t>持つ属性情報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9307419"/>
                  </a:ext>
                </a:extLst>
              </a:tr>
              <a:tr h="0">
                <a:tc>
                  <a:txBody>
                    <a:bodyPr/>
                    <a:lstStyle/>
                    <a:p>
                      <a:pPr algn="ctr"/>
                      <a:r>
                        <a:rPr kumimoji="1" lang="ja-JP" altLang="en-US" sz="1100" dirty="0">
                          <a:solidFill>
                            <a:schemeClr val="tx1"/>
                          </a:solidFill>
                        </a:rPr>
                        <a:t>樹木の高さ（</a:t>
                      </a:r>
                      <a:r>
                        <a:rPr kumimoji="1" lang="en-US" altLang="ja-JP" sz="1100" dirty="0">
                          <a:solidFill>
                            <a:schemeClr val="tx1"/>
                          </a:solidFill>
                        </a:rPr>
                        <a:t>m</a:t>
                      </a:r>
                      <a:r>
                        <a:rPr kumimoji="1" lang="ja-JP" altLang="en-US" sz="11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44570592"/>
                  </a:ext>
                </a:extLst>
              </a:tr>
              <a:tr h="228641">
                <a:tc>
                  <a:txBody>
                    <a:bodyPr/>
                    <a:lstStyle/>
                    <a:p>
                      <a:pPr algn="r"/>
                      <a:r>
                        <a:rPr kumimoji="1" lang="en-US" altLang="ja-JP" sz="1100" i="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0450440"/>
                  </a:ext>
                </a:extLst>
              </a:tr>
            </a:tbl>
          </a:graphicData>
        </a:graphic>
      </p:graphicFrame>
      <p:sp>
        <p:nvSpPr>
          <p:cNvPr id="45" name="楕円 44">
            <a:extLst>
              <a:ext uri="{FF2B5EF4-FFF2-40B4-BE49-F238E27FC236}">
                <a16:creationId xmlns:a16="http://schemas.microsoft.com/office/drawing/2014/main" id="{C7C94256-E4D0-D7D0-103D-0942C032B5BC}"/>
              </a:ext>
            </a:extLst>
          </p:cNvPr>
          <p:cNvSpPr/>
          <p:nvPr/>
        </p:nvSpPr>
        <p:spPr>
          <a:xfrm>
            <a:off x="2071741" y="4415563"/>
            <a:ext cx="389699" cy="358251"/>
          </a:xfrm>
          <a:prstGeom prst="ellipse">
            <a:avLst/>
          </a:prstGeom>
          <a:no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aphicFrame>
        <p:nvGraphicFramePr>
          <p:cNvPr id="55" name="表 54">
            <a:extLst>
              <a:ext uri="{FF2B5EF4-FFF2-40B4-BE49-F238E27FC236}">
                <a16:creationId xmlns:a16="http://schemas.microsoft.com/office/drawing/2014/main" id="{FB37192D-03B2-14A1-9C04-6878220F80E7}"/>
              </a:ext>
            </a:extLst>
          </p:cNvPr>
          <p:cNvGraphicFramePr>
            <a:graphicFrameLocks noGrp="1"/>
          </p:cNvGraphicFramePr>
          <p:nvPr>
            <p:extLst>
              <p:ext uri="{D42A27DB-BD31-4B8C-83A1-F6EECF244321}">
                <p14:modId xmlns:p14="http://schemas.microsoft.com/office/powerpoint/2010/main" val="839127491"/>
              </p:ext>
            </p:extLst>
          </p:nvPr>
        </p:nvGraphicFramePr>
        <p:xfrm>
          <a:off x="7009838" y="1623799"/>
          <a:ext cx="1804378" cy="1112520"/>
        </p:xfrm>
        <a:graphic>
          <a:graphicData uri="http://schemas.openxmlformats.org/drawingml/2006/table">
            <a:tbl>
              <a:tblPr firstRow="1" bandRow="1">
                <a:tableStyleId>{8EC20E35-A176-4012-BC5E-935CFFF8708E}</a:tableStyleId>
              </a:tblPr>
              <a:tblGrid>
                <a:gridCol w="902189">
                  <a:extLst>
                    <a:ext uri="{9D8B030D-6E8A-4147-A177-3AD203B41FA5}">
                      <a16:colId xmlns:a16="http://schemas.microsoft.com/office/drawing/2014/main" val="1543438266"/>
                    </a:ext>
                  </a:extLst>
                </a:gridCol>
                <a:gridCol w="902189">
                  <a:extLst>
                    <a:ext uri="{9D8B030D-6E8A-4147-A177-3AD203B41FA5}">
                      <a16:colId xmlns:a16="http://schemas.microsoft.com/office/drawing/2014/main" val="4274912248"/>
                    </a:ext>
                  </a:extLst>
                </a:gridCol>
              </a:tblGrid>
              <a:tr h="387014">
                <a:tc gridSpan="2">
                  <a:txBody>
                    <a:bodyPr/>
                    <a:lstStyle/>
                    <a:p>
                      <a:pPr algn="ctr"/>
                      <a:r>
                        <a:rPr kumimoji="1" lang="ja-JP" altLang="en-US" sz="1100" dirty="0">
                          <a:solidFill>
                            <a:schemeClr val="tx1"/>
                          </a:solidFill>
                        </a:rPr>
                        <a:t>樹木領域が</a:t>
                      </a:r>
                      <a:br>
                        <a:rPr kumimoji="1" lang="en-US" altLang="ja-JP" sz="1100" dirty="0">
                          <a:solidFill>
                            <a:schemeClr val="tx1"/>
                          </a:solidFill>
                        </a:rPr>
                      </a:br>
                      <a:r>
                        <a:rPr kumimoji="1" lang="ja-JP" altLang="en-US" sz="1100" dirty="0">
                          <a:solidFill>
                            <a:schemeClr val="tx1"/>
                          </a:solidFill>
                        </a:rPr>
                        <a:t>持つ属性情報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kumimoji="1" lang="ja-JP" alt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9307419"/>
                  </a:ext>
                </a:extLst>
              </a:tr>
              <a:tr h="387014">
                <a:tc>
                  <a:txBody>
                    <a:bodyPr/>
                    <a:lstStyle/>
                    <a:p>
                      <a:pPr algn="ctr"/>
                      <a:r>
                        <a:rPr kumimoji="1" lang="ja-JP" altLang="en-US" sz="1100" dirty="0">
                          <a:solidFill>
                            <a:schemeClr val="tx1"/>
                          </a:solidFill>
                        </a:rPr>
                        <a:t>樹木の高さ（</a:t>
                      </a:r>
                      <a:r>
                        <a:rPr kumimoji="1" lang="en-US" altLang="ja-JP" sz="1100" dirty="0">
                          <a:solidFill>
                            <a:schemeClr val="tx1"/>
                          </a:solidFill>
                        </a:rPr>
                        <a:t>m</a:t>
                      </a:r>
                      <a:r>
                        <a:rPr kumimoji="1" lang="ja-JP" altLang="en-US" sz="11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dirty="0">
                          <a:solidFill>
                            <a:schemeClr val="tx1"/>
                          </a:solidFill>
                        </a:rPr>
                        <a:t>面積</a:t>
                      </a:r>
                      <a:endParaRPr kumimoji="1" lang="en-US" altLang="ja-JP" sz="1100" dirty="0">
                        <a:solidFill>
                          <a:schemeClr val="tx1"/>
                        </a:solidFill>
                      </a:endParaRPr>
                    </a:p>
                    <a:p>
                      <a:pPr algn="ctr"/>
                      <a:r>
                        <a:rPr kumimoji="1" lang="ja-JP" altLang="en-US" sz="1100" dirty="0">
                          <a:solidFill>
                            <a:schemeClr val="tx1"/>
                          </a:solidFill>
                        </a:rPr>
                        <a:t>（</a:t>
                      </a:r>
                      <a:r>
                        <a:rPr kumimoji="1" lang="en-US" altLang="ja-JP" sz="1100" dirty="0">
                          <a:solidFill>
                            <a:schemeClr val="tx1"/>
                          </a:solidFill>
                        </a:rPr>
                        <a:t>m</a:t>
                      </a:r>
                      <a:r>
                        <a:rPr kumimoji="1" lang="en-US" altLang="ja-JP" sz="1100" baseline="30000" dirty="0">
                          <a:solidFill>
                            <a:schemeClr val="tx1"/>
                          </a:solidFill>
                        </a:rPr>
                        <a:t>2</a:t>
                      </a:r>
                      <a:r>
                        <a:rPr kumimoji="1" lang="ja-JP" altLang="en-US" sz="1100" baseline="0" dirty="0">
                          <a:solidFill>
                            <a:schemeClr val="tx1"/>
                          </a:solidFill>
                        </a:rPr>
                        <a:t>）</a:t>
                      </a:r>
                      <a:endParaRPr kumimoji="1" lang="ja-JP" altLang="en-US" sz="1100"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44570592"/>
                  </a:ext>
                </a:extLst>
              </a:tr>
              <a:tr h="234973">
                <a:tc>
                  <a:txBody>
                    <a:bodyPr/>
                    <a:lstStyle/>
                    <a:p>
                      <a:pPr algn="r"/>
                      <a:r>
                        <a:rPr kumimoji="1" lang="en-US" altLang="ja-JP" sz="1100" i="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i="0" dirty="0"/>
                        <a:t>9580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0450440"/>
                  </a:ext>
                </a:extLst>
              </a:tr>
            </a:tbl>
          </a:graphicData>
        </a:graphic>
      </p:graphicFrame>
      <p:cxnSp>
        <p:nvCxnSpPr>
          <p:cNvPr id="56" name="直線矢印コネクタ 55">
            <a:extLst>
              <a:ext uri="{FF2B5EF4-FFF2-40B4-BE49-F238E27FC236}">
                <a16:creationId xmlns:a16="http://schemas.microsoft.com/office/drawing/2014/main" id="{6B069760-A610-9996-9A88-0259D0FC1288}"/>
              </a:ext>
            </a:extLst>
          </p:cNvPr>
          <p:cNvCxnSpPr>
            <a:cxnSpLocks/>
          </p:cNvCxnSpPr>
          <p:nvPr/>
        </p:nvCxnSpPr>
        <p:spPr>
          <a:xfrm flipH="1">
            <a:off x="8313507" y="2796493"/>
            <a:ext cx="373293" cy="88221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77" name="グラフィックス 76">
            <a:extLst>
              <a:ext uri="{FF2B5EF4-FFF2-40B4-BE49-F238E27FC236}">
                <a16:creationId xmlns:a16="http://schemas.microsoft.com/office/drawing/2014/main" id="{B613A9CF-6040-9F93-B6FE-B9A283443BC1}"/>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22" t="19452" r="9316" b="22203"/>
          <a:stretch/>
        </p:blipFill>
        <p:spPr>
          <a:xfrm>
            <a:off x="7065107" y="4134"/>
            <a:ext cx="2078892" cy="814543"/>
          </a:xfrm>
          <a:prstGeom prst="rect">
            <a:avLst/>
          </a:prstGeom>
        </p:spPr>
      </p:pic>
      <p:sp>
        <p:nvSpPr>
          <p:cNvPr id="78" name="正方形/長方形 77">
            <a:extLst>
              <a:ext uri="{FF2B5EF4-FFF2-40B4-BE49-F238E27FC236}">
                <a16:creationId xmlns:a16="http://schemas.microsoft.com/office/drawing/2014/main" id="{09C108FB-C16D-18FA-D62F-64529860230C}"/>
              </a:ext>
            </a:extLst>
          </p:cNvPr>
          <p:cNvSpPr/>
          <p:nvPr/>
        </p:nvSpPr>
        <p:spPr>
          <a:xfrm>
            <a:off x="8500153"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937194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6E8331-2E61-6199-5180-49EF1D10EB5D}"/>
              </a:ext>
            </a:extLst>
          </p:cNvPr>
          <p:cNvSpPr>
            <a:spLocks noGrp="1"/>
          </p:cNvSpPr>
          <p:nvPr>
            <p:ph type="title"/>
          </p:nvPr>
        </p:nvSpPr>
        <p:spPr/>
        <p:txBody>
          <a:bodyPr/>
          <a:lstStyle/>
          <a:p>
            <a:r>
              <a:rPr kumimoji="1" lang="en-US" altLang="ja-JP" dirty="0"/>
              <a:t>GIS Process</a:t>
            </a:r>
            <a:r>
              <a:rPr kumimoji="1" lang="ja-JP" altLang="en-US" dirty="0"/>
              <a:t>（</a:t>
            </a:r>
            <a:r>
              <a:rPr lang="ja-JP" altLang="en-US" dirty="0"/>
              <a:t>後処理</a:t>
            </a:r>
            <a:r>
              <a:rPr kumimoji="1" lang="ja-JP" altLang="en-US" dirty="0"/>
              <a:t>）</a:t>
            </a:r>
          </a:p>
        </p:txBody>
      </p:sp>
      <p:sp>
        <p:nvSpPr>
          <p:cNvPr id="3" name="コンテンツ プレースホルダー 2">
            <a:extLst>
              <a:ext uri="{FF2B5EF4-FFF2-40B4-BE49-F238E27FC236}">
                <a16:creationId xmlns:a16="http://schemas.microsoft.com/office/drawing/2014/main" id="{AF92F6EF-517E-7F3A-DBB7-8F9F7CD76359}"/>
              </a:ext>
            </a:extLst>
          </p:cNvPr>
          <p:cNvSpPr>
            <a:spLocks noGrp="1"/>
          </p:cNvSpPr>
          <p:nvPr>
            <p:ph idx="1"/>
          </p:nvPr>
        </p:nvSpPr>
        <p:spPr/>
        <p:txBody>
          <a:bodyPr/>
          <a:lstStyle/>
          <a:p>
            <a:r>
              <a:rPr lang="ja-JP" altLang="en-US" dirty="0"/>
              <a:t>作成した地物を保存</a:t>
            </a:r>
            <a:endParaRPr lang="en-US" altLang="ja-JP" dirty="0"/>
          </a:p>
          <a:p>
            <a:pPr lvl="1"/>
            <a:r>
              <a:rPr lang="ja-JP" altLang="en-US" dirty="0"/>
              <a:t>歩道・分離帯の樹頂点</a:t>
            </a:r>
            <a:endParaRPr lang="en-US" altLang="ja-JP" dirty="0"/>
          </a:p>
          <a:p>
            <a:pPr lvl="2"/>
            <a:r>
              <a:rPr lang="en-US" altLang="ja-JP" dirty="0"/>
              <a:t>CSV</a:t>
            </a:r>
            <a:r>
              <a:rPr lang="ja-JP" altLang="en-US" dirty="0"/>
              <a:t>形式</a:t>
            </a:r>
            <a:br>
              <a:rPr lang="en-US" altLang="ja-JP" dirty="0"/>
            </a:br>
            <a:r>
              <a:rPr lang="ja-JP" altLang="en-US" dirty="0"/>
              <a:t>（ジオメトリ＋属性情報）</a:t>
            </a:r>
            <a:endParaRPr lang="en-US" altLang="ja-JP" dirty="0"/>
          </a:p>
          <a:p>
            <a:pPr lvl="1"/>
            <a:r>
              <a:rPr lang="ja-JP" altLang="en-US" dirty="0"/>
              <a:t>区画内の樹木領域</a:t>
            </a:r>
            <a:endParaRPr lang="en-US" altLang="ja-JP" dirty="0"/>
          </a:p>
          <a:p>
            <a:pPr lvl="2"/>
            <a:r>
              <a:rPr lang="en-US" altLang="ja-JP" dirty="0"/>
              <a:t>ESRI Shapefile</a:t>
            </a:r>
            <a:r>
              <a:rPr lang="ja-JP" altLang="en-US" dirty="0"/>
              <a:t>形式</a:t>
            </a:r>
            <a:br>
              <a:rPr lang="en-US" altLang="ja-JP" dirty="0"/>
            </a:br>
            <a:r>
              <a:rPr lang="ja-JP" altLang="en-US" dirty="0"/>
              <a:t>（ジオメトリ）</a:t>
            </a:r>
            <a:endParaRPr lang="en-US" altLang="ja-JP" dirty="0"/>
          </a:p>
          <a:p>
            <a:pPr lvl="2"/>
            <a:r>
              <a:rPr lang="en-US" altLang="ja-JP" dirty="0"/>
              <a:t>CSV</a:t>
            </a:r>
            <a:r>
              <a:rPr lang="ja-JP" altLang="en-US" dirty="0"/>
              <a:t>形式</a:t>
            </a:r>
            <a:br>
              <a:rPr lang="en-US" altLang="ja-JP" dirty="0"/>
            </a:br>
            <a:r>
              <a:rPr lang="ja-JP" altLang="en-US" dirty="0"/>
              <a:t>（属性情報）</a:t>
            </a:r>
            <a:endParaRPr lang="en-US" altLang="ja-JP" dirty="0"/>
          </a:p>
        </p:txBody>
      </p:sp>
      <p:sp>
        <p:nvSpPr>
          <p:cNvPr id="4" name="四角形: メモ 3">
            <a:extLst>
              <a:ext uri="{FF2B5EF4-FFF2-40B4-BE49-F238E27FC236}">
                <a16:creationId xmlns:a16="http://schemas.microsoft.com/office/drawing/2014/main" id="{3B5D8379-9344-2E64-AEC7-8334DD944628}"/>
              </a:ext>
            </a:extLst>
          </p:cNvPr>
          <p:cNvSpPr/>
          <p:nvPr/>
        </p:nvSpPr>
        <p:spPr>
          <a:xfrm>
            <a:off x="7605857" y="3405829"/>
            <a:ext cx="613507" cy="569372"/>
          </a:xfrm>
          <a:prstGeom prst="foldedCorner">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t>.shape</a:t>
            </a:r>
            <a:endParaRPr kumimoji="1" lang="ja-JP" altLang="en-US" sz="1000" dirty="0"/>
          </a:p>
        </p:txBody>
      </p:sp>
      <p:sp>
        <p:nvSpPr>
          <p:cNvPr id="5" name="四角形: メモ 4">
            <a:extLst>
              <a:ext uri="{FF2B5EF4-FFF2-40B4-BE49-F238E27FC236}">
                <a16:creationId xmlns:a16="http://schemas.microsoft.com/office/drawing/2014/main" id="{D072E81B-D54B-D92E-2B38-D7F37891F17F}"/>
              </a:ext>
            </a:extLst>
          </p:cNvPr>
          <p:cNvSpPr/>
          <p:nvPr/>
        </p:nvSpPr>
        <p:spPr>
          <a:xfrm>
            <a:off x="8380046" y="3406979"/>
            <a:ext cx="613507" cy="568221"/>
          </a:xfrm>
          <a:prstGeom prst="foldedCorner">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t>.csv</a:t>
            </a:r>
            <a:endParaRPr kumimoji="1" lang="ja-JP" altLang="en-US" sz="1000" dirty="0"/>
          </a:p>
        </p:txBody>
      </p:sp>
      <p:sp>
        <p:nvSpPr>
          <p:cNvPr id="8" name="四角形: メモ 7">
            <a:extLst>
              <a:ext uri="{FF2B5EF4-FFF2-40B4-BE49-F238E27FC236}">
                <a16:creationId xmlns:a16="http://schemas.microsoft.com/office/drawing/2014/main" id="{241CF889-7784-F563-DE4F-4DAED2EC0348}"/>
              </a:ext>
            </a:extLst>
          </p:cNvPr>
          <p:cNvSpPr/>
          <p:nvPr/>
        </p:nvSpPr>
        <p:spPr>
          <a:xfrm>
            <a:off x="7954246" y="1279697"/>
            <a:ext cx="613507" cy="568221"/>
          </a:xfrm>
          <a:prstGeom prst="foldedCorner">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t>.csv</a:t>
            </a:r>
            <a:endParaRPr kumimoji="1" lang="ja-JP" altLang="en-US" sz="1000" dirty="0"/>
          </a:p>
        </p:txBody>
      </p:sp>
      <p:sp>
        <p:nvSpPr>
          <p:cNvPr id="13" name="矢印: 右 12">
            <a:extLst>
              <a:ext uri="{FF2B5EF4-FFF2-40B4-BE49-F238E27FC236}">
                <a16:creationId xmlns:a16="http://schemas.microsoft.com/office/drawing/2014/main" id="{E35803BE-5332-7F2F-8293-DF281CAD05C6}"/>
              </a:ext>
            </a:extLst>
          </p:cNvPr>
          <p:cNvSpPr/>
          <p:nvPr/>
        </p:nvSpPr>
        <p:spPr>
          <a:xfrm>
            <a:off x="6943758" y="1280710"/>
            <a:ext cx="492370" cy="491346"/>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5AFF1261-FDD4-12DF-A513-4CFC47EDB22C}"/>
              </a:ext>
            </a:extLst>
          </p:cNvPr>
          <p:cNvSpPr/>
          <p:nvPr/>
        </p:nvSpPr>
        <p:spPr>
          <a:xfrm>
            <a:off x="6944253" y="3406979"/>
            <a:ext cx="492370" cy="491346"/>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FFB2860-12D8-F959-C9E9-48C1363993C8}"/>
              </a:ext>
            </a:extLst>
          </p:cNvPr>
          <p:cNvSpPr txBox="1"/>
          <p:nvPr/>
        </p:nvSpPr>
        <p:spPr>
          <a:xfrm>
            <a:off x="7501698" y="4058991"/>
            <a:ext cx="821824" cy="246221"/>
          </a:xfrm>
          <a:prstGeom prst="rect">
            <a:avLst/>
          </a:prstGeom>
          <a:noFill/>
        </p:spPr>
        <p:txBody>
          <a:bodyPr wrap="square" rtlCol="0">
            <a:spAutoFit/>
          </a:bodyPr>
          <a:lstStyle/>
          <a:p>
            <a:r>
              <a:rPr kumimoji="1" lang="ja-JP" altLang="en-US" sz="1000" dirty="0"/>
              <a:t>ジオメトリ</a:t>
            </a:r>
          </a:p>
        </p:txBody>
      </p:sp>
      <p:sp>
        <p:nvSpPr>
          <p:cNvPr id="16" name="テキスト ボックス 15">
            <a:extLst>
              <a:ext uri="{FF2B5EF4-FFF2-40B4-BE49-F238E27FC236}">
                <a16:creationId xmlns:a16="http://schemas.microsoft.com/office/drawing/2014/main" id="{582A322F-3E2A-75E3-372C-5214F2C37319}"/>
              </a:ext>
            </a:extLst>
          </p:cNvPr>
          <p:cNvSpPr txBox="1"/>
          <p:nvPr/>
        </p:nvSpPr>
        <p:spPr>
          <a:xfrm>
            <a:off x="8275887" y="4058990"/>
            <a:ext cx="821824" cy="246221"/>
          </a:xfrm>
          <a:prstGeom prst="rect">
            <a:avLst/>
          </a:prstGeom>
          <a:noFill/>
        </p:spPr>
        <p:txBody>
          <a:bodyPr wrap="square" rtlCol="0">
            <a:spAutoFit/>
          </a:bodyPr>
          <a:lstStyle/>
          <a:p>
            <a:pPr algn="ctr"/>
            <a:r>
              <a:rPr kumimoji="1" lang="ja-JP" altLang="en-US" sz="1000" dirty="0"/>
              <a:t>属性情報</a:t>
            </a:r>
          </a:p>
        </p:txBody>
      </p:sp>
      <p:sp>
        <p:nvSpPr>
          <p:cNvPr id="17" name="テキスト ボックス 16">
            <a:extLst>
              <a:ext uri="{FF2B5EF4-FFF2-40B4-BE49-F238E27FC236}">
                <a16:creationId xmlns:a16="http://schemas.microsoft.com/office/drawing/2014/main" id="{1CF04984-D343-1929-2F15-49572AA94814}"/>
              </a:ext>
            </a:extLst>
          </p:cNvPr>
          <p:cNvSpPr txBox="1"/>
          <p:nvPr/>
        </p:nvSpPr>
        <p:spPr>
          <a:xfrm>
            <a:off x="7546496" y="1931708"/>
            <a:ext cx="1429006" cy="246221"/>
          </a:xfrm>
          <a:prstGeom prst="rect">
            <a:avLst/>
          </a:prstGeom>
          <a:noFill/>
        </p:spPr>
        <p:txBody>
          <a:bodyPr wrap="square" rtlCol="0">
            <a:spAutoFit/>
          </a:bodyPr>
          <a:lstStyle/>
          <a:p>
            <a:r>
              <a:rPr kumimoji="1" lang="ja-JP" altLang="en-US" sz="1000" dirty="0"/>
              <a:t>ジオメトリ</a:t>
            </a:r>
            <a:r>
              <a:rPr kumimoji="1" lang="en-US" altLang="ja-JP" sz="1000" dirty="0"/>
              <a:t>+</a:t>
            </a:r>
            <a:r>
              <a:rPr kumimoji="1" lang="ja-JP" altLang="en-US" sz="1000" dirty="0"/>
              <a:t>属性情報</a:t>
            </a:r>
          </a:p>
        </p:txBody>
      </p:sp>
      <p:sp>
        <p:nvSpPr>
          <p:cNvPr id="18" name="テキスト ボックス 17">
            <a:extLst>
              <a:ext uri="{FF2B5EF4-FFF2-40B4-BE49-F238E27FC236}">
                <a16:creationId xmlns:a16="http://schemas.microsoft.com/office/drawing/2014/main" id="{D6BFBC62-C816-C308-FF26-04CF3B6294A8}"/>
              </a:ext>
            </a:extLst>
          </p:cNvPr>
          <p:cNvSpPr txBox="1"/>
          <p:nvPr/>
        </p:nvSpPr>
        <p:spPr>
          <a:xfrm>
            <a:off x="4769308" y="2448639"/>
            <a:ext cx="1525739" cy="230832"/>
          </a:xfrm>
          <a:prstGeom prst="rect">
            <a:avLst/>
          </a:prstGeom>
          <a:noFill/>
        </p:spPr>
        <p:txBody>
          <a:bodyPr wrap="square" rtlCol="0">
            <a:spAutoFit/>
          </a:bodyPr>
          <a:lstStyle/>
          <a:p>
            <a:pPr algn="ctr"/>
            <a:r>
              <a:rPr kumimoji="1" lang="ja-JP" altLang="en-US" sz="900" dirty="0"/>
              <a:t>歩道・分離帯の樹頂点</a:t>
            </a:r>
          </a:p>
        </p:txBody>
      </p:sp>
      <p:sp>
        <p:nvSpPr>
          <p:cNvPr id="19" name="テキスト ボックス 18">
            <a:extLst>
              <a:ext uri="{FF2B5EF4-FFF2-40B4-BE49-F238E27FC236}">
                <a16:creationId xmlns:a16="http://schemas.microsoft.com/office/drawing/2014/main" id="{D6530653-3BA4-5426-7EA4-13FDF2C4D925}"/>
              </a:ext>
            </a:extLst>
          </p:cNvPr>
          <p:cNvSpPr txBox="1"/>
          <p:nvPr/>
        </p:nvSpPr>
        <p:spPr>
          <a:xfrm>
            <a:off x="4968321" y="4559710"/>
            <a:ext cx="1127711" cy="230832"/>
          </a:xfrm>
          <a:prstGeom prst="rect">
            <a:avLst/>
          </a:prstGeom>
          <a:noFill/>
        </p:spPr>
        <p:txBody>
          <a:bodyPr wrap="square" rtlCol="0">
            <a:spAutoFit/>
          </a:bodyPr>
          <a:lstStyle/>
          <a:p>
            <a:pPr algn="ctr"/>
            <a:r>
              <a:rPr kumimoji="1" lang="ja-JP" altLang="en-US" sz="900" dirty="0"/>
              <a:t>区画内の樹木領域</a:t>
            </a:r>
          </a:p>
        </p:txBody>
      </p:sp>
      <p:pic>
        <p:nvPicPr>
          <p:cNvPr id="6" name="図 5" descr="テキスト, 地図, 回路 が含まれている画像&#10;&#10;自動的に生成された説明">
            <a:extLst>
              <a:ext uri="{FF2B5EF4-FFF2-40B4-BE49-F238E27FC236}">
                <a16:creationId xmlns:a16="http://schemas.microsoft.com/office/drawing/2014/main" id="{B626B400-72DE-21D2-E3D2-45BB74508A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54225" y="617084"/>
            <a:ext cx="2555907" cy="1818598"/>
          </a:xfrm>
          <a:prstGeom prst="rect">
            <a:avLst/>
          </a:prstGeom>
        </p:spPr>
      </p:pic>
      <p:pic>
        <p:nvPicPr>
          <p:cNvPr id="7" name="図 6" descr="建物, 座る, フロント, メーター が含まれている画像&#10;&#10;自動的に生成された説明">
            <a:extLst>
              <a:ext uri="{FF2B5EF4-FFF2-40B4-BE49-F238E27FC236}">
                <a16:creationId xmlns:a16="http://schemas.microsoft.com/office/drawing/2014/main" id="{1DF8045D-B2B4-F2F7-9970-97F38755F6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54227" y="2741112"/>
            <a:ext cx="2555905" cy="1818598"/>
          </a:xfrm>
          <a:prstGeom prst="rect">
            <a:avLst/>
          </a:prstGeom>
        </p:spPr>
      </p:pic>
      <p:pic>
        <p:nvPicPr>
          <p:cNvPr id="9" name="グラフィックス 8">
            <a:extLst>
              <a:ext uri="{FF2B5EF4-FFF2-40B4-BE49-F238E27FC236}">
                <a16:creationId xmlns:a16="http://schemas.microsoft.com/office/drawing/2014/main" id="{B365DA13-87B2-1208-DA00-C32ED37DF422}"/>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22" t="19452" r="9316" b="22203"/>
          <a:stretch/>
        </p:blipFill>
        <p:spPr>
          <a:xfrm>
            <a:off x="7065107" y="4134"/>
            <a:ext cx="2078892" cy="814543"/>
          </a:xfrm>
          <a:prstGeom prst="rect">
            <a:avLst/>
          </a:prstGeom>
        </p:spPr>
      </p:pic>
      <p:sp>
        <p:nvSpPr>
          <p:cNvPr id="10" name="正方形/長方形 9">
            <a:extLst>
              <a:ext uri="{FF2B5EF4-FFF2-40B4-BE49-F238E27FC236}">
                <a16:creationId xmlns:a16="http://schemas.microsoft.com/office/drawing/2014/main" id="{66B439F8-9433-748E-9464-BC8AC8300D3A}"/>
              </a:ext>
            </a:extLst>
          </p:cNvPr>
          <p:cNvSpPr/>
          <p:nvPr/>
        </p:nvSpPr>
        <p:spPr>
          <a:xfrm>
            <a:off x="8500153" y="53478"/>
            <a:ext cx="622003" cy="78004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461884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4800B2-4855-5447-9F0E-3ED1FE07FEC9}"/>
              </a:ext>
            </a:extLst>
          </p:cNvPr>
          <p:cNvSpPr>
            <a:spLocks noGrp="1"/>
          </p:cNvSpPr>
          <p:nvPr>
            <p:ph type="title"/>
          </p:nvPr>
        </p:nvSpPr>
        <p:spPr/>
        <p:txBody>
          <a:bodyPr/>
          <a:lstStyle/>
          <a:p>
            <a:r>
              <a:rPr lang="ja-JP" altLang="en-US" dirty="0"/>
              <a:t>樹木自動配置手法</a:t>
            </a:r>
            <a:r>
              <a:rPr kumimoji="1" lang="ja-JP" altLang="en-US" dirty="0"/>
              <a:t>の概要</a:t>
            </a:r>
          </a:p>
        </p:txBody>
      </p:sp>
      <p:sp>
        <p:nvSpPr>
          <p:cNvPr id="24" name="矢印: 右 23">
            <a:extLst>
              <a:ext uri="{FF2B5EF4-FFF2-40B4-BE49-F238E27FC236}">
                <a16:creationId xmlns:a16="http://schemas.microsoft.com/office/drawing/2014/main" id="{447D1F6D-9A31-EE8B-1F90-EB349A28F5D1}"/>
              </a:ext>
            </a:extLst>
          </p:cNvPr>
          <p:cNvSpPr/>
          <p:nvPr/>
        </p:nvSpPr>
        <p:spPr>
          <a:xfrm>
            <a:off x="5280736" y="992625"/>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30A9E5F1-7032-E81A-E97C-660A441F30F4}"/>
              </a:ext>
            </a:extLst>
          </p:cNvPr>
          <p:cNvSpPr/>
          <p:nvPr/>
        </p:nvSpPr>
        <p:spPr>
          <a:xfrm>
            <a:off x="2530347" y="992625"/>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F91200C-9D23-EFBC-DA69-B854A5B85D82}"/>
              </a:ext>
            </a:extLst>
          </p:cNvPr>
          <p:cNvSpPr/>
          <p:nvPr/>
        </p:nvSpPr>
        <p:spPr>
          <a:xfrm>
            <a:off x="3382326" y="867645"/>
            <a:ext cx="1690487" cy="886064"/>
          </a:xfrm>
          <a:prstGeom prst="rect">
            <a:avLst/>
          </a:prstGeom>
          <a:solidFill>
            <a:schemeClr val="accent3"/>
          </a:solidFill>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bg1"/>
                </a:solidFill>
              </a:rPr>
              <a:t>GIS </a:t>
            </a:r>
            <a:br>
              <a:rPr kumimoji="1" lang="en-US" altLang="ja-JP" dirty="0">
                <a:solidFill>
                  <a:schemeClr val="bg1"/>
                </a:solidFill>
              </a:rPr>
            </a:br>
            <a:r>
              <a:rPr kumimoji="1" lang="en-US" altLang="ja-JP" dirty="0">
                <a:solidFill>
                  <a:schemeClr val="bg1"/>
                </a:solidFill>
              </a:rPr>
              <a:t>Process</a:t>
            </a:r>
            <a:endParaRPr kumimoji="1" lang="ja-JP" altLang="en-US" dirty="0">
              <a:solidFill>
                <a:schemeClr val="bg1"/>
              </a:solidFill>
            </a:endParaRPr>
          </a:p>
        </p:txBody>
      </p:sp>
      <p:sp>
        <p:nvSpPr>
          <p:cNvPr id="12" name="正方形/長方形 11">
            <a:extLst>
              <a:ext uri="{FF2B5EF4-FFF2-40B4-BE49-F238E27FC236}">
                <a16:creationId xmlns:a16="http://schemas.microsoft.com/office/drawing/2014/main" id="{89D63B59-6C18-54BC-9E3A-4584453107F8}"/>
              </a:ext>
            </a:extLst>
          </p:cNvPr>
          <p:cNvSpPr/>
          <p:nvPr/>
        </p:nvSpPr>
        <p:spPr>
          <a:xfrm>
            <a:off x="6132716" y="867645"/>
            <a:ext cx="1690487" cy="886064"/>
          </a:xfrm>
          <a:prstGeom prst="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bg1"/>
                </a:solidFill>
              </a:rPr>
              <a:t>Procedural Process</a:t>
            </a:r>
            <a:endParaRPr kumimoji="1" lang="ja-JP" altLang="en-US" dirty="0">
              <a:solidFill>
                <a:schemeClr val="bg1"/>
              </a:solidFill>
            </a:endParaRPr>
          </a:p>
        </p:txBody>
      </p:sp>
      <p:sp>
        <p:nvSpPr>
          <p:cNvPr id="15" name="矢印: 右 14">
            <a:extLst>
              <a:ext uri="{FF2B5EF4-FFF2-40B4-BE49-F238E27FC236}">
                <a16:creationId xmlns:a16="http://schemas.microsoft.com/office/drawing/2014/main" id="{3BB3B591-0798-00CD-77E5-B90FB1E8A932}"/>
              </a:ext>
            </a:extLst>
          </p:cNvPr>
          <p:cNvSpPr/>
          <p:nvPr/>
        </p:nvSpPr>
        <p:spPr>
          <a:xfrm rot="5400000">
            <a:off x="6655931" y="1844677"/>
            <a:ext cx="644056" cy="636104"/>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8" name="グラフィックス 17">
            <a:extLst>
              <a:ext uri="{FF2B5EF4-FFF2-40B4-BE49-F238E27FC236}">
                <a16:creationId xmlns:a16="http://schemas.microsoft.com/office/drawing/2014/main" id="{767E4ACC-B8D5-9B68-DC4B-E4668403174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06105" y="1611283"/>
            <a:ext cx="1390205" cy="665299"/>
          </a:xfrm>
          <a:prstGeom prst="rect">
            <a:avLst/>
          </a:prstGeom>
        </p:spPr>
      </p:pic>
      <p:sp>
        <p:nvSpPr>
          <p:cNvPr id="9" name="テキスト ボックス 8">
            <a:extLst>
              <a:ext uri="{FF2B5EF4-FFF2-40B4-BE49-F238E27FC236}">
                <a16:creationId xmlns:a16="http://schemas.microsoft.com/office/drawing/2014/main" id="{3AB8A7ED-7579-3871-64C6-2CC49ABBAB56}"/>
              </a:ext>
            </a:extLst>
          </p:cNvPr>
          <p:cNvSpPr txBox="1"/>
          <p:nvPr/>
        </p:nvSpPr>
        <p:spPr>
          <a:xfrm>
            <a:off x="300255" y="2970637"/>
            <a:ext cx="4460184" cy="1384995"/>
          </a:xfrm>
          <a:prstGeom prst="rect">
            <a:avLst/>
          </a:prstGeom>
          <a:noFill/>
          <a:ln>
            <a:solidFill>
              <a:schemeClr val="tx1"/>
            </a:solidFill>
          </a:ln>
        </p:spPr>
        <p:txBody>
          <a:bodyPr wrap="square" rtlCol="0">
            <a:spAutoFit/>
          </a:bodyPr>
          <a:lstStyle/>
          <a:p>
            <a:r>
              <a:rPr kumimoji="1" lang="en-US" altLang="ja-JP" sz="1400" dirty="0"/>
              <a:t>2</a:t>
            </a:r>
            <a:r>
              <a:rPr kumimoji="1" lang="ja-JP" altLang="en-US" sz="1400" dirty="0"/>
              <a:t>段階のプロセスを採用</a:t>
            </a:r>
            <a:endParaRPr kumimoji="1" lang="en-US" altLang="ja-JP" sz="1400" dirty="0"/>
          </a:p>
          <a:p>
            <a:pPr marL="285750" indent="-285750">
              <a:buFont typeface="Arial" panose="020B0604020202020204" pitchFamily="34" charset="0"/>
              <a:buChar char="•"/>
            </a:pPr>
            <a:r>
              <a:rPr kumimoji="1" lang="en-US" altLang="ja-JP" sz="1400" b="1" dirty="0"/>
              <a:t>GIS Process</a:t>
            </a:r>
          </a:p>
          <a:p>
            <a:pPr marL="742950" lvl="1" indent="-285750">
              <a:buFont typeface="Arial" panose="020B0604020202020204" pitchFamily="34" charset="0"/>
              <a:buChar char="•"/>
            </a:pPr>
            <a:r>
              <a:rPr kumimoji="1" lang="ja-JP" altLang="en-US" sz="1400" dirty="0"/>
              <a:t>樹木の自動配置に向けたデータ作り</a:t>
            </a:r>
            <a:endParaRPr kumimoji="1" lang="en-US" altLang="ja-JP" sz="1400" dirty="0"/>
          </a:p>
          <a:p>
            <a:pPr marL="285750" indent="-285750">
              <a:buFont typeface="Arial" panose="020B0604020202020204" pitchFamily="34" charset="0"/>
              <a:buChar char="•"/>
            </a:pPr>
            <a:r>
              <a:rPr kumimoji="1" lang="en-US" altLang="ja-JP" sz="1400" b="1" dirty="0"/>
              <a:t>Procedural Process</a:t>
            </a:r>
          </a:p>
          <a:p>
            <a:pPr marL="742950" lvl="1" indent="-285750">
              <a:buFont typeface="Arial" panose="020B0604020202020204" pitchFamily="34" charset="0"/>
              <a:buChar char="•"/>
            </a:pPr>
            <a:r>
              <a:rPr kumimoji="1" lang="ja-JP" altLang="en-US" sz="1400" dirty="0"/>
              <a:t>ジオメトリと属性情報に基づいた</a:t>
            </a:r>
            <a:br>
              <a:rPr kumimoji="1" lang="en-US" altLang="ja-JP" sz="1400" dirty="0"/>
            </a:br>
            <a:r>
              <a:rPr kumimoji="1" lang="ja-JP" altLang="en-US" sz="1400" dirty="0"/>
              <a:t>樹木の自動配置</a:t>
            </a:r>
            <a:endParaRPr kumimoji="1" lang="en-US" altLang="ja-JP" sz="1400" dirty="0"/>
          </a:p>
        </p:txBody>
      </p:sp>
      <p:pic>
        <p:nvPicPr>
          <p:cNvPr id="11" name="図 10" descr="ロゴ, 会社名&#10;&#10;自動的に生成された説明">
            <a:extLst>
              <a:ext uri="{FF2B5EF4-FFF2-40B4-BE49-F238E27FC236}">
                <a16:creationId xmlns:a16="http://schemas.microsoft.com/office/drawing/2014/main" id="{E022B17D-553D-EAE8-9C67-9C7154ED85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93426" y="1696397"/>
            <a:ext cx="1620229" cy="495070"/>
          </a:xfrm>
          <a:prstGeom prst="rect">
            <a:avLst/>
          </a:prstGeom>
        </p:spPr>
      </p:pic>
      <p:pic>
        <p:nvPicPr>
          <p:cNvPr id="17" name="図 16" descr="電子機器, 回路 が含まれている画像&#10;&#10;自動的に生成された説明">
            <a:extLst>
              <a:ext uri="{FF2B5EF4-FFF2-40B4-BE49-F238E27FC236}">
                <a16:creationId xmlns:a16="http://schemas.microsoft.com/office/drawing/2014/main" id="{956160D9-11BF-E916-9C39-8342105B0E7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42265" y="2571750"/>
            <a:ext cx="4071390" cy="2300104"/>
          </a:xfrm>
          <a:prstGeom prst="rect">
            <a:avLst/>
          </a:prstGeom>
        </p:spPr>
      </p:pic>
      <p:grpSp>
        <p:nvGrpSpPr>
          <p:cNvPr id="13" name="グループ化 12">
            <a:extLst>
              <a:ext uri="{FF2B5EF4-FFF2-40B4-BE49-F238E27FC236}">
                <a16:creationId xmlns:a16="http://schemas.microsoft.com/office/drawing/2014/main" id="{F07D79BF-7311-B857-F158-895A32042444}"/>
              </a:ext>
            </a:extLst>
          </p:cNvPr>
          <p:cNvGrpSpPr/>
          <p:nvPr/>
        </p:nvGrpSpPr>
        <p:grpSpPr>
          <a:xfrm>
            <a:off x="511512" y="609727"/>
            <a:ext cx="1800632" cy="1639536"/>
            <a:chOff x="578824" y="661823"/>
            <a:chExt cx="2758147" cy="3399136"/>
          </a:xfrm>
        </p:grpSpPr>
        <p:pic>
          <p:nvPicPr>
            <p:cNvPr id="14" name="図 13">
              <a:extLst>
                <a:ext uri="{FF2B5EF4-FFF2-40B4-BE49-F238E27FC236}">
                  <a16:creationId xmlns:a16="http://schemas.microsoft.com/office/drawing/2014/main" id="{8E5D8A3B-4D0C-B3DD-EC85-8688C6B8E506}"/>
                </a:ext>
              </a:extLst>
            </p:cNvPr>
            <p:cNvPicPr>
              <a:picLocks noChangeAspect="1"/>
            </p:cNvPicPr>
            <p:nvPr/>
          </p:nvPicPr>
          <p:blipFill>
            <a:blip r:embed="rId7" cstate="hqprint">
              <a:alphaModFix amt="80000"/>
              <a:extLst>
                <a:ext uri="{28A0092B-C50C-407E-A947-70E740481C1C}">
                  <a14:useLocalDpi xmlns:a14="http://schemas.microsoft.com/office/drawing/2010/main"/>
                </a:ext>
              </a:extLst>
            </a:blip>
            <a:stretch>
              <a:fillRect/>
            </a:stretch>
          </p:blipFill>
          <p:spPr>
            <a:xfrm>
              <a:off x="614265" y="2138560"/>
              <a:ext cx="2718854" cy="1922399"/>
            </a:xfrm>
            <a:prstGeom prst="rect">
              <a:avLst/>
            </a:prstGeom>
            <a:scene3d>
              <a:camera prst="isometricTopUp"/>
              <a:lightRig rig="threePt" dir="t"/>
            </a:scene3d>
          </p:spPr>
        </p:pic>
        <p:pic>
          <p:nvPicPr>
            <p:cNvPr id="16" name="図 15">
              <a:extLst>
                <a:ext uri="{FF2B5EF4-FFF2-40B4-BE49-F238E27FC236}">
                  <a16:creationId xmlns:a16="http://schemas.microsoft.com/office/drawing/2014/main" id="{AA3FDCA8-4885-34D0-4E80-5CD556EE1EC1}"/>
                </a:ext>
              </a:extLst>
            </p:cNvPr>
            <p:cNvPicPr>
              <a:picLocks noChangeAspect="1"/>
            </p:cNvPicPr>
            <p:nvPr/>
          </p:nvPicPr>
          <p:blipFill>
            <a:blip r:embed="rId8" cstate="hqprint">
              <a:alphaModFix amt="80000"/>
              <a:extLst>
                <a:ext uri="{28A0092B-C50C-407E-A947-70E740481C1C}">
                  <a14:useLocalDpi xmlns:a14="http://schemas.microsoft.com/office/drawing/2010/main"/>
                </a:ext>
              </a:extLst>
            </a:blip>
            <a:stretch>
              <a:fillRect/>
            </a:stretch>
          </p:blipFill>
          <p:spPr>
            <a:xfrm>
              <a:off x="614201" y="1668335"/>
              <a:ext cx="2718856" cy="1922399"/>
            </a:xfrm>
            <a:prstGeom prst="rect">
              <a:avLst/>
            </a:prstGeom>
            <a:scene3d>
              <a:camera prst="isometricTopUp"/>
              <a:lightRig rig="threePt" dir="t"/>
            </a:scene3d>
          </p:spPr>
        </p:pic>
        <p:pic>
          <p:nvPicPr>
            <p:cNvPr id="19" name="図 18">
              <a:extLst>
                <a:ext uri="{FF2B5EF4-FFF2-40B4-BE49-F238E27FC236}">
                  <a16:creationId xmlns:a16="http://schemas.microsoft.com/office/drawing/2014/main" id="{4E8B1A3E-77D1-5931-29BF-F3D730EF6F34}"/>
                </a:ext>
              </a:extLst>
            </p:cNvPr>
            <p:cNvPicPr>
              <a:picLocks noChangeAspect="1"/>
            </p:cNvPicPr>
            <p:nvPr/>
          </p:nvPicPr>
          <p:blipFill>
            <a:blip r:embed="rId9" cstate="hqprint">
              <a:alphaModFix amt="80000"/>
              <a:extLst>
                <a:ext uri="{28A0092B-C50C-407E-A947-70E740481C1C}">
                  <a14:useLocalDpi xmlns:a14="http://schemas.microsoft.com/office/drawing/2010/main"/>
                </a:ext>
              </a:extLst>
            </a:blip>
            <a:stretch>
              <a:fillRect/>
            </a:stretch>
          </p:blipFill>
          <p:spPr>
            <a:xfrm>
              <a:off x="619742" y="1228303"/>
              <a:ext cx="2717229" cy="1921250"/>
            </a:xfrm>
            <a:prstGeom prst="rect">
              <a:avLst/>
            </a:prstGeom>
            <a:scene3d>
              <a:camera prst="isometricTopUp"/>
              <a:lightRig rig="threePt" dir="t"/>
            </a:scene3d>
          </p:spPr>
        </p:pic>
        <p:pic>
          <p:nvPicPr>
            <p:cNvPr id="20" name="図 19">
              <a:extLst>
                <a:ext uri="{FF2B5EF4-FFF2-40B4-BE49-F238E27FC236}">
                  <a16:creationId xmlns:a16="http://schemas.microsoft.com/office/drawing/2014/main" id="{FDA45F63-5E5D-1493-6A3D-4C065D7645D9}"/>
                </a:ext>
              </a:extLst>
            </p:cNvPr>
            <p:cNvPicPr>
              <a:picLocks noChangeAspect="1"/>
            </p:cNvPicPr>
            <p:nvPr/>
          </p:nvPicPr>
          <p:blipFill>
            <a:blip r:embed="rId10" cstate="hqprint">
              <a:alphaModFix amt="80000"/>
              <a:extLst>
                <a:ext uri="{28A0092B-C50C-407E-A947-70E740481C1C}">
                  <a14:useLocalDpi xmlns:a14="http://schemas.microsoft.com/office/drawing/2010/main"/>
                </a:ext>
              </a:extLst>
            </a:blip>
            <a:stretch>
              <a:fillRect/>
            </a:stretch>
          </p:blipFill>
          <p:spPr>
            <a:xfrm>
              <a:off x="578824" y="661823"/>
              <a:ext cx="2717229" cy="1921250"/>
            </a:xfrm>
            <a:prstGeom prst="rect">
              <a:avLst/>
            </a:prstGeom>
            <a:scene3d>
              <a:camera prst="isometricTopUp"/>
              <a:lightRig rig="threePt" dir="t"/>
            </a:scene3d>
          </p:spPr>
        </p:pic>
      </p:grpSp>
      <p:sp>
        <p:nvSpPr>
          <p:cNvPr id="21" name="正方形/長方形 20">
            <a:extLst>
              <a:ext uri="{FF2B5EF4-FFF2-40B4-BE49-F238E27FC236}">
                <a16:creationId xmlns:a16="http://schemas.microsoft.com/office/drawing/2014/main" id="{2B458154-F324-F16D-7A33-5FB8698DE24E}"/>
              </a:ext>
            </a:extLst>
          </p:cNvPr>
          <p:cNvSpPr/>
          <p:nvPr/>
        </p:nvSpPr>
        <p:spPr>
          <a:xfrm>
            <a:off x="5617289" y="609727"/>
            <a:ext cx="3396366" cy="170886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CE3C387-C941-7E60-B7C7-CAC5710D9151}"/>
              </a:ext>
            </a:extLst>
          </p:cNvPr>
          <p:cNvSpPr/>
          <p:nvPr/>
        </p:nvSpPr>
        <p:spPr>
          <a:xfrm>
            <a:off x="4474151" y="2069487"/>
            <a:ext cx="1054111" cy="242415"/>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z="800" dirty="0"/>
              <a:t>※version:</a:t>
            </a:r>
            <a:r>
              <a:rPr kumimoji="1" lang="ja-JP" altLang="en-US" sz="800" dirty="0"/>
              <a:t> </a:t>
            </a:r>
            <a:r>
              <a:rPr kumimoji="1" lang="en-US" altLang="ja-JP" sz="800" dirty="0"/>
              <a:t>3.34.6</a:t>
            </a:r>
            <a:endParaRPr kumimoji="1" lang="ja-JP" altLang="en-US" sz="800" dirty="0"/>
          </a:p>
        </p:txBody>
      </p:sp>
      <p:sp>
        <p:nvSpPr>
          <p:cNvPr id="6" name="正方形/長方形 5">
            <a:extLst>
              <a:ext uri="{FF2B5EF4-FFF2-40B4-BE49-F238E27FC236}">
                <a16:creationId xmlns:a16="http://schemas.microsoft.com/office/drawing/2014/main" id="{A12F4754-C6D6-A3C0-C855-16625C63D765}"/>
              </a:ext>
            </a:extLst>
          </p:cNvPr>
          <p:cNvSpPr/>
          <p:nvPr/>
        </p:nvSpPr>
        <p:spPr>
          <a:xfrm>
            <a:off x="7823203" y="2076175"/>
            <a:ext cx="1054111" cy="242415"/>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z="800" dirty="0"/>
              <a:t>※version:</a:t>
            </a:r>
            <a:r>
              <a:rPr kumimoji="1" lang="ja-JP" altLang="en-US" sz="800" dirty="0"/>
              <a:t> </a:t>
            </a:r>
            <a:r>
              <a:rPr kumimoji="1" lang="en-US" altLang="ja-JP" sz="800" dirty="0"/>
              <a:t>3.6.0</a:t>
            </a:r>
            <a:endParaRPr kumimoji="1" lang="ja-JP" altLang="en-US" sz="800" dirty="0"/>
          </a:p>
        </p:txBody>
      </p:sp>
    </p:spTree>
    <p:extLst>
      <p:ext uri="{BB962C8B-B14F-4D97-AF65-F5344CB8AC3E}">
        <p14:creationId xmlns:p14="http://schemas.microsoft.com/office/powerpoint/2010/main" val="1202554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53D719-FBF8-FFBD-CAA1-60130182D63F}"/>
              </a:ext>
            </a:extLst>
          </p:cNvPr>
          <p:cNvSpPr>
            <a:spLocks noGrp="1"/>
          </p:cNvSpPr>
          <p:nvPr>
            <p:ph type="title"/>
          </p:nvPr>
        </p:nvSpPr>
        <p:spPr/>
        <p:txBody>
          <a:bodyPr/>
          <a:lstStyle/>
          <a:p>
            <a:r>
              <a:rPr kumimoji="1" lang="en-US" altLang="ja-JP" dirty="0"/>
              <a:t>Procedural Process</a:t>
            </a:r>
            <a:r>
              <a:rPr kumimoji="1" lang="ja-JP" altLang="en-US" dirty="0"/>
              <a:t>（</a:t>
            </a:r>
            <a:r>
              <a:rPr lang="ja-JP" altLang="en-US" dirty="0"/>
              <a:t>データの受け取り</a:t>
            </a:r>
            <a:r>
              <a:rPr kumimoji="1" lang="ja-JP" altLang="en-US" dirty="0"/>
              <a:t>）</a:t>
            </a:r>
          </a:p>
        </p:txBody>
      </p:sp>
      <p:sp>
        <p:nvSpPr>
          <p:cNvPr id="3" name="コンテンツ プレースホルダー 2">
            <a:extLst>
              <a:ext uri="{FF2B5EF4-FFF2-40B4-BE49-F238E27FC236}">
                <a16:creationId xmlns:a16="http://schemas.microsoft.com/office/drawing/2014/main" id="{027441FB-18F9-CA86-AE86-C729BFDB270B}"/>
              </a:ext>
            </a:extLst>
          </p:cNvPr>
          <p:cNvSpPr>
            <a:spLocks noGrp="1"/>
          </p:cNvSpPr>
          <p:nvPr>
            <p:ph idx="1"/>
          </p:nvPr>
        </p:nvSpPr>
        <p:spPr/>
        <p:txBody>
          <a:bodyPr/>
          <a:lstStyle/>
          <a:p>
            <a:r>
              <a:rPr lang="en-US" altLang="ja-JP" dirty="0"/>
              <a:t>QGIS</a:t>
            </a:r>
            <a:r>
              <a:rPr lang="ja-JP" altLang="en-US" dirty="0"/>
              <a:t>で作成した地物を</a:t>
            </a:r>
            <a:r>
              <a:rPr lang="en-US" altLang="ja-JP" dirty="0"/>
              <a:t>Blender</a:t>
            </a:r>
            <a:r>
              <a:rPr lang="ja-JP" altLang="en-US" dirty="0"/>
              <a:t>アドオンでインポート</a:t>
            </a:r>
            <a:endParaRPr lang="en-US" altLang="ja-JP" dirty="0"/>
          </a:p>
          <a:p>
            <a:pPr lvl="1"/>
            <a:r>
              <a:rPr lang="en-US" altLang="ja-JP" dirty="0"/>
              <a:t>Blender GIS</a:t>
            </a:r>
            <a:r>
              <a:rPr lang="en-US" altLang="ja-JP" baseline="30000" dirty="0"/>
              <a:t>[1]</a:t>
            </a:r>
          </a:p>
          <a:p>
            <a:pPr lvl="2"/>
            <a:r>
              <a:rPr lang="ja-JP" altLang="en-US" dirty="0"/>
              <a:t>区画内の樹木領域（</a:t>
            </a:r>
            <a:r>
              <a:rPr lang="en-US" altLang="ja-JP" dirty="0"/>
              <a:t>.shape</a:t>
            </a:r>
            <a:r>
              <a:rPr lang="ja-JP" altLang="en-US" dirty="0"/>
              <a:t>）</a:t>
            </a:r>
            <a:endParaRPr lang="en-US" altLang="ja-JP" dirty="0"/>
          </a:p>
          <a:p>
            <a:pPr lvl="3"/>
            <a:r>
              <a:rPr lang="en-US" altLang="ja-JP" dirty="0"/>
              <a:t>Geometry Nodes</a:t>
            </a:r>
            <a:r>
              <a:rPr lang="ja-JP" altLang="en-US" dirty="0"/>
              <a:t>上に属性情報はインポートされない</a:t>
            </a:r>
            <a:endParaRPr lang="en-US" altLang="ja-JP" dirty="0"/>
          </a:p>
          <a:p>
            <a:pPr lvl="1"/>
            <a:r>
              <a:rPr lang="en-US" altLang="ja-JP" dirty="0"/>
              <a:t>Blender Spreadsheet Importer</a:t>
            </a:r>
            <a:r>
              <a:rPr lang="en-US" altLang="ja-JP" baseline="30000" dirty="0"/>
              <a:t>[2]</a:t>
            </a:r>
          </a:p>
          <a:p>
            <a:pPr lvl="2"/>
            <a:r>
              <a:rPr lang="ja-JP" altLang="en-US" dirty="0"/>
              <a:t>歩道・分離帯の樹頂点（</a:t>
            </a:r>
            <a:r>
              <a:rPr lang="en-US" altLang="ja-JP" dirty="0"/>
              <a:t>.csv</a:t>
            </a:r>
            <a:r>
              <a:rPr lang="ja-JP" altLang="en-US" dirty="0"/>
              <a:t>）</a:t>
            </a:r>
            <a:endParaRPr lang="en-US" altLang="ja-JP" dirty="0"/>
          </a:p>
          <a:p>
            <a:pPr lvl="3"/>
            <a:r>
              <a:rPr lang="ja-JP" altLang="en-US" dirty="0"/>
              <a:t>樹木の高さなどの属性情報も含む</a:t>
            </a:r>
            <a:endParaRPr lang="en-US" altLang="ja-JP" dirty="0"/>
          </a:p>
          <a:p>
            <a:pPr lvl="2"/>
            <a:r>
              <a:rPr lang="ja-JP" altLang="en-US" dirty="0"/>
              <a:t>区画内の樹木領域に対応付けされた属性情報（</a:t>
            </a:r>
            <a:r>
              <a:rPr lang="en-US" altLang="ja-JP" dirty="0"/>
              <a:t>.csv</a:t>
            </a:r>
            <a:r>
              <a:rPr lang="ja-JP" altLang="en-US" dirty="0"/>
              <a:t>）</a:t>
            </a:r>
            <a:endParaRPr lang="en-US" altLang="ja-JP" dirty="0"/>
          </a:p>
          <a:p>
            <a:endParaRPr kumimoji="1" lang="en-US" altLang="ja-JP" dirty="0"/>
          </a:p>
        </p:txBody>
      </p:sp>
      <p:sp>
        <p:nvSpPr>
          <p:cNvPr id="4" name="テキスト ボックス 3">
            <a:extLst>
              <a:ext uri="{FF2B5EF4-FFF2-40B4-BE49-F238E27FC236}">
                <a16:creationId xmlns:a16="http://schemas.microsoft.com/office/drawing/2014/main" id="{E45BF537-3FDE-E29A-058C-575E403041BD}"/>
              </a:ext>
            </a:extLst>
          </p:cNvPr>
          <p:cNvSpPr txBox="1"/>
          <p:nvPr/>
        </p:nvSpPr>
        <p:spPr>
          <a:xfrm>
            <a:off x="5525478" y="4577614"/>
            <a:ext cx="3618522" cy="338554"/>
          </a:xfrm>
          <a:prstGeom prst="rect">
            <a:avLst/>
          </a:prstGeom>
          <a:noFill/>
        </p:spPr>
        <p:txBody>
          <a:bodyPr wrap="square" rtlCol="0">
            <a:spAutoFit/>
          </a:bodyPr>
          <a:lstStyle/>
          <a:p>
            <a:r>
              <a:rPr kumimoji="1" lang="en-US" altLang="ja-JP" sz="800" dirty="0"/>
              <a:t>[1]: https://github.com/domlysz/BlenderGIS</a:t>
            </a:r>
          </a:p>
          <a:p>
            <a:r>
              <a:rPr kumimoji="1" lang="en-US" altLang="ja-JP" sz="800" dirty="0"/>
              <a:t>[2]: https://github.com/simonbroggi/blender_spreadsheet_import</a:t>
            </a:r>
          </a:p>
        </p:txBody>
      </p:sp>
    </p:spTree>
    <p:extLst>
      <p:ext uri="{BB962C8B-B14F-4D97-AF65-F5344CB8AC3E}">
        <p14:creationId xmlns:p14="http://schemas.microsoft.com/office/powerpoint/2010/main" val="931946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ダイアグラム, 設計図&#10;&#10;自動的に生成された説明">
            <a:extLst>
              <a:ext uri="{FF2B5EF4-FFF2-40B4-BE49-F238E27FC236}">
                <a16:creationId xmlns:a16="http://schemas.microsoft.com/office/drawing/2014/main" id="{3380E149-865A-0279-B34D-1BC7934A06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60276" y="2698632"/>
            <a:ext cx="2634554" cy="1944441"/>
          </a:xfrm>
          <a:prstGeom prst="rect">
            <a:avLst/>
          </a:prstGeom>
        </p:spPr>
      </p:pic>
      <p:pic>
        <p:nvPicPr>
          <p:cNvPr id="19" name="図 18" descr="設計図&#10;&#10;中程度の精度で自動的に生成された説明">
            <a:extLst>
              <a:ext uri="{FF2B5EF4-FFF2-40B4-BE49-F238E27FC236}">
                <a16:creationId xmlns:a16="http://schemas.microsoft.com/office/drawing/2014/main" id="{F3F11272-DFBE-8EF2-B199-6E0E30FC5DF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60276" y="585828"/>
            <a:ext cx="2634554" cy="1944441"/>
          </a:xfrm>
          <a:prstGeom prst="rect">
            <a:avLst/>
          </a:prstGeom>
        </p:spPr>
      </p:pic>
      <p:sp>
        <p:nvSpPr>
          <p:cNvPr id="2" name="タイトル 1">
            <a:extLst>
              <a:ext uri="{FF2B5EF4-FFF2-40B4-BE49-F238E27FC236}">
                <a16:creationId xmlns:a16="http://schemas.microsoft.com/office/drawing/2014/main" id="{63C57374-B056-B1C0-1F17-35D610C3B950}"/>
              </a:ext>
            </a:extLst>
          </p:cNvPr>
          <p:cNvSpPr>
            <a:spLocks noGrp="1"/>
          </p:cNvSpPr>
          <p:nvPr>
            <p:ph type="title"/>
          </p:nvPr>
        </p:nvSpPr>
        <p:spPr/>
        <p:txBody>
          <a:bodyPr/>
          <a:lstStyle/>
          <a:p>
            <a:r>
              <a:rPr kumimoji="1" lang="en-US" altLang="ja-JP" dirty="0"/>
              <a:t>Procedural Process</a:t>
            </a:r>
            <a:r>
              <a:rPr kumimoji="1" lang="ja-JP" altLang="en-US" dirty="0"/>
              <a:t>（</a:t>
            </a:r>
            <a:r>
              <a:rPr lang="ja-JP" altLang="en-US" dirty="0"/>
              <a:t>データの受け取り</a:t>
            </a:r>
            <a:r>
              <a:rPr kumimoji="1" lang="ja-JP" altLang="en-US" dirty="0"/>
              <a:t>）</a:t>
            </a:r>
          </a:p>
        </p:txBody>
      </p:sp>
      <p:sp>
        <p:nvSpPr>
          <p:cNvPr id="9" name="テキスト ボックス 8">
            <a:extLst>
              <a:ext uri="{FF2B5EF4-FFF2-40B4-BE49-F238E27FC236}">
                <a16:creationId xmlns:a16="http://schemas.microsoft.com/office/drawing/2014/main" id="{4BB61EB0-E2CC-0F1E-4C00-E7045560F403}"/>
              </a:ext>
            </a:extLst>
          </p:cNvPr>
          <p:cNvSpPr txBox="1"/>
          <p:nvPr/>
        </p:nvSpPr>
        <p:spPr>
          <a:xfrm>
            <a:off x="557491" y="1442632"/>
            <a:ext cx="962570" cy="230832"/>
          </a:xfrm>
          <a:prstGeom prst="rect">
            <a:avLst/>
          </a:prstGeom>
          <a:noFill/>
        </p:spPr>
        <p:txBody>
          <a:bodyPr wrap="square" rtlCol="0">
            <a:spAutoFit/>
          </a:bodyPr>
          <a:lstStyle/>
          <a:p>
            <a:pPr algn="ctr"/>
            <a:r>
              <a:rPr kumimoji="1" lang="ja-JP" altLang="en-US" sz="900" dirty="0"/>
              <a:t>歩道・分離帯</a:t>
            </a:r>
          </a:p>
        </p:txBody>
      </p:sp>
      <p:sp>
        <p:nvSpPr>
          <p:cNvPr id="10" name="テキスト ボックス 9">
            <a:extLst>
              <a:ext uri="{FF2B5EF4-FFF2-40B4-BE49-F238E27FC236}">
                <a16:creationId xmlns:a16="http://schemas.microsoft.com/office/drawing/2014/main" id="{E6AA9E77-B0F2-5280-2127-F3914564EBFC}"/>
              </a:ext>
            </a:extLst>
          </p:cNvPr>
          <p:cNvSpPr txBox="1"/>
          <p:nvPr/>
        </p:nvSpPr>
        <p:spPr>
          <a:xfrm>
            <a:off x="709466" y="3555436"/>
            <a:ext cx="658621" cy="230832"/>
          </a:xfrm>
          <a:prstGeom prst="rect">
            <a:avLst/>
          </a:prstGeom>
          <a:noFill/>
        </p:spPr>
        <p:txBody>
          <a:bodyPr wrap="square" rtlCol="0">
            <a:spAutoFit/>
          </a:bodyPr>
          <a:lstStyle/>
          <a:p>
            <a:pPr algn="ctr"/>
            <a:r>
              <a:rPr kumimoji="1" lang="ja-JP" altLang="en-US" sz="900" dirty="0"/>
              <a:t>区画内</a:t>
            </a:r>
          </a:p>
        </p:txBody>
      </p:sp>
      <p:sp>
        <p:nvSpPr>
          <p:cNvPr id="11" name="テキスト ボックス 10">
            <a:extLst>
              <a:ext uri="{FF2B5EF4-FFF2-40B4-BE49-F238E27FC236}">
                <a16:creationId xmlns:a16="http://schemas.microsoft.com/office/drawing/2014/main" id="{74447A48-404D-941A-010E-76711FD4DF30}"/>
              </a:ext>
            </a:extLst>
          </p:cNvPr>
          <p:cNvSpPr txBox="1"/>
          <p:nvPr/>
        </p:nvSpPr>
        <p:spPr>
          <a:xfrm>
            <a:off x="2842931" y="4643074"/>
            <a:ext cx="542502" cy="230832"/>
          </a:xfrm>
          <a:prstGeom prst="rect">
            <a:avLst/>
          </a:prstGeom>
          <a:noFill/>
        </p:spPr>
        <p:txBody>
          <a:bodyPr wrap="square" rtlCol="0">
            <a:spAutoFit/>
          </a:bodyPr>
          <a:lstStyle/>
          <a:p>
            <a:pPr algn="ctr"/>
            <a:r>
              <a:rPr kumimoji="1" lang="en-US" altLang="ja-JP" sz="900" dirty="0"/>
              <a:t>QGIS</a:t>
            </a:r>
            <a:endParaRPr kumimoji="1" lang="ja-JP" altLang="en-US" sz="900" dirty="0"/>
          </a:p>
        </p:txBody>
      </p:sp>
      <p:sp>
        <p:nvSpPr>
          <p:cNvPr id="13" name="テキスト ボックス 12">
            <a:extLst>
              <a:ext uri="{FF2B5EF4-FFF2-40B4-BE49-F238E27FC236}">
                <a16:creationId xmlns:a16="http://schemas.microsoft.com/office/drawing/2014/main" id="{91C482EE-7B66-90A7-1BCE-F5BD8161CA71}"/>
              </a:ext>
            </a:extLst>
          </p:cNvPr>
          <p:cNvSpPr txBox="1"/>
          <p:nvPr/>
        </p:nvSpPr>
        <p:spPr>
          <a:xfrm>
            <a:off x="5848242" y="4643074"/>
            <a:ext cx="658621" cy="230832"/>
          </a:xfrm>
          <a:prstGeom prst="rect">
            <a:avLst/>
          </a:prstGeom>
          <a:noFill/>
        </p:spPr>
        <p:txBody>
          <a:bodyPr wrap="square" rtlCol="0">
            <a:spAutoFit/>
          </a:bodyPr>
          <a:lstStyle/>
          <a:p>
            <a:pPr algn="ctr"/>
            <a:r>
              <a:rPr kumimoji="1" lang="en-US" altLang="ja-JP" sz="900" dirty="0"/>
              <a:t>Blender</a:t>
            </a:r>
            <a:endParaRPr kumimoji="1" lang="ja-JP" altLang="en-US" sz="900" dirty="0"/>
          </a:p>
        </p:txBody>
      </p:sp>
      <p:pic>
        <p:nvPicPr>
          <p:cNvPr id="4" name="図 3" descr="テキスト, 地図, 回路 が含まれている画像&#10;&#10;自動的に生成された説明">
            <a:extLst>
              <a:ext uri="{FF2B5EF4-FFF2-40B4-BE49-F238E27FC236}">
                <a16:creationId xmlns:a16="http://schemas.microsoft.com/office/drawing/2014/main" id="{97356041-6256-9372-F087-E8157718CE5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55481" y="585831"/>
            <a:ext cx="2732768" cy="1944439"/>
          </a:xfrm>
          <a:prstGeom prst="rect">
            <a:avLst/>
          </a:prstGeom>
        </p:spPr>
      </p:pic>
      <p:pic>
        <p:nvPicPr>
          <p:cNvPr id="6" name="図 5" descr="建物, 座る, フロント, メーター が含まれている画像&#10;&#10;自動的に生成された説明">
            <a:extLst>
              <a:ext uri="{FF2B5EF4-FFF2-40B4-BE49-F238E27FC236}">
                <a16:creationId xmlns:a16="http://schemas.microsoft.com/office/drawing/2014/main" id="{F7D86986-6602-CCBC-D2D7-18F043542E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47798" y="2698633"/>
            <a:ext cx="2732768" cy="1944441"/>
          </a:xfrm>
          <a:prstGeom prst="rect">
            <a:avLst/>
          </a:prstGeom>
        </p:spPr>
      </p:pic>
    </p:spTree>
    <p:extLst>
      <p:ext uri="{BB962C8B-B14F-4D97-AF65-F5344CB8AC3E}">
        <p14:creationId xmlns:p14="http://schemas.microsoft.com/office/powerpoint/2010/main" val="1932318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34A01A4-0FA7-1F2E-079E-F59AAA7EC5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49145" y="545841"/>
            <a:ext cx="4089122" cy="2067988"/>
          </a:xfrm>
          <a:prstGeom prst="rect">
            <a:avLst/>
          </a:prstGeom>
        </p:spPr>
      </p:pic>
      <p:pic>
        <p:nvPicPr>
          <p:cNvPr id="13" name="図 12" descr="草, グリーン, 電車 が含まれている画像&#10;&#10;自動的に生成された説明">
            <a:extLst>
              <a:ext uri="{FF2B5EF4-FFF2-40B4-BE49-F238E27FC236}">
                <a16:creationId xmlns:a16="http://schemas.microsoft.com/office/drawing/2014/main" id="{2A087B7C-B031-7E87-6478-BA8B463FB2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49145" y="2739624"/>
            <a:ext cx="4089122" cy="2067988"/>
          </a:xfrm>
          <a:prstGeom prst="rect">
            <a:avLst/>
          </a:prstGeom>
        </p:spPr>
      </p:pic>
      <p:sp>
        <p:nvSpPr>
          <p:cNvPr id="2" name="タイトル 1">
            <a:extLst>
              <a:ext uri="{FF2B5EF4-FFF2-40B4-BE49-F238E27FC236}">
                <a16:creationId xmlns:a16="http://schemas.microsoft.com/office/drawing/2014/main" id="{CBF795CF-AF9F-CDF9-3BDF-E31069CB8ABB}"/>
              </a:ext>
            </a:extLst>
          </p:cNvPr>
          <p:cNvSpPr>
            <a:spLocks noGrp="1"/>
          </p:cNvSpPr>
          <p:nvPr>
            <p:ph type="title"/>
          </p:nvPr>
        </p:nvSpPr>
        <p:spPr/>
        <p:txBody>
          <a:bodyPr/>
          <a:lstStyle/>
          <a:p>
            <a:r>
              <a:rPr kumimoji="1" lang="en-US" altLang="ja-JP" dirty="0"/>
              <a:t>Procedural Process</a:t>
            </a:r>
            <a:r>
              <a:rPr kumimoji="1" lang="ja-JP" altLang="en-US" dirty="0"/>
              <a:t>（</a:t>
            </a:r>
            <a:r>
              <a:rPr kumimoji="1" lang="en-US" altLang="ja-JP" dirty="0"/>
              <a:t>Geometry</a:t>
            </a:r>
            <a:r>
              <a:rPr kumimoji="1" lang="ja-JP" altLang="en-US" dirty="0"/>
              <a:t> </a:t>
            </a:r>
            <a:r>
              <a:rPr kumimoji="1" lang="en-US" altLang="ja-JP" dirty="0"/>
              <a:t>Nodes</a:t>
            </a:r>
            <a:r>
              <a:rPr kumimoji="1" lang="ja-JP" altLang="en-US" dirty="0"/>
              <a:t>）</a:t>
            </a:r>
          </a:p>
        </p:txBody>
      </p:sp>
      <p:sp>
        <p:nvSpPr>
          <p:cNvPr id="3" name="コンテンツ プレースホルダー 2">
            <a:extLst>
              <a:ext uri="{FF2B5EF4-FFF2-40B4-BE49-F238E27FC236}">
                <a16:creationId xmlns:a16="http://schemas.microsoft.com/office/drawing/2014/main" id="{47C7A9A8-F0BD-B28E-577C-F11E08212CF0}"/>
              </a:ext>
            </a:extLst>
          </p:cNvPr>
          <p:cNvSpPr>
            <a:spLocks noGrp="1"/>
          </p:cNvSpPr>
          <p:nvPr>
            <p:ph idx="1"/>
          </p:nvPr>
        </p:nvSpPr>
        <p:spPr/>
        <p:txBody>
          <a:bodyPr/>
          <a:lstStyle/>
          <a:p>
            <a:r>
              <a:rPr kumimoji="1" lang="ja-JP" altLang="en-US" dirty="0"/>
              <a:t>歩道・分離帯</a:t>
            </a:r>
            <a:endParaRPr lang="en-US" altLang="ja-JP" dirty="0"/>
          </a:p>
          <a:p>
            <a:r>
              <a:rPr kumimoji="1" lang="ja-JP" altLang="en-US" dirty="0"/>
              <a:t>区画内</a:t>
            </a:r>
            <a:endParaRPr kumimoji="1" lang="en-US" altLang="ja-JP" dirty="0"/>
          </a:p>
        </p:txBody>
      </p:sp>
    </p:spTree>
    <p:extLst>
      <p:ext uri="{BB962C8B-B14F-4D97-AF65-F5344CB8AC3E}">
        <p14:creationId xmlns:p14="http://schemas.microsoft.com/office/powerpoint/2010/main" val="4077256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F795CF-AF9F-CDF9-3BDF-E31069CB8ABB}"/>
              </a:ext>
            </a:extLst>
          </p:cNvPr>
          <p:cNvSpPr>
            <a:spLocks noGrp="1"/>
          </p:cNvSpPr>
          <p:nvPr>
            <p:ph type="title"/>
          </p:nvPr>
        </p:nvSpPr>
        <p:spPr/>
        <p:txBody>
          <a:bodyPr/>
          <a:lstStyle/>
          <a:p>
            <a:r>
              <a:rPr kumimoji="1" lang="en-US" altLang="ja-JP" dirty="0"/>
              <a:t>Procedural Process</a:t>
            </a:r>
            <a:r>
              <a:rPr kumimoji="1" lang="ja-JP" altLang="en-US" dirty="0"/>
              <a:t>（</a:t>
            </a:r>
            <a:r>
              <a:rPr kumimoji="1" lang="en-US" altLang="ja-JP" dirty="0"/>
              <a:t>Geometry</a:t>
            </a:r>
            <a:r>
              <a:rPr kumimoji="1" lang="ja-JP" altLang="en-US" dirty="0"/>
              <a:t> </a:t>
            </a:r>
            <a:r>
              <a:rPr kumimoji="1" lang="en-US" altLang="ja-JP" dirty="0"/>
              <a:t>Nodes</a:t>
            </a:r>
            <a:r>
              <a:rPr kumimoji="1" lang="ja-JP" altLang="en-US" dirty="0"/>
              <a:t>）</a:t>
            </a:r>
          </a:p>
        </p:txBody>
      </p:sp>
      <p:sp>
        <p:nvSpPr>
          <p:cNvPr id="3" name="コンテンツ プレースホルダー 2">
            <a:extLst>
              <a:ext uri="{FF2B5EF4-FFF2-40B4-BE49-F238E27FC236}">
                <a16:creationId xmlns:a16="http://schemas.microsoft.com/office/drawing/2014/main" id="{47C7A9A8-F0BD-B28E-577C-F11E08212CF0}"/>
              </a:ext>
            </a:extLst>
          </p:cNvPr>
          <p:cNvSpPr>
            <a:spLocks noGrp="1"/>
          </p:cNvSpPr>
          <p:nvPr>
            <p:ph idx="1"/>
          </p:nvPr>
        </p:nvSpPr>
        <p:spPr/>
        <p:txBody>
          <a:bodyPr/>
          <a:lstStyle/>
          <a:p>
            <a:r>
              <a:rPr kumimoji="1" lang="ja-JP" altLang="en-US" dirty="0"/>
              <a:t>歩道・分離帯</a:t>
            </a:r>
            <a:endParaRPr kumimoji="1" lang="en-US" altLang="ja-JP" dirty="0"/>
          </a:p>
          <a:p>
            <a:pPr lvl="1"/>
            <a:r>
              <a:rPr kumimoji="1" lang="ja-JP" altLang="en-US" dirty="0"/>
              <a:t>属性情報から点の座標を設定</a:t>
            </a:r>
            <a:endParaRPr kumimoji="1" lang="en-US" altLang="ja-JP" dirty="0"/>
          </a:p>
          <a:p>
            <a:pPr lvl="1"/>
            <a:r>
              <a:rPr lang="ja-JP" altLang="en-US" dirty="0"/>
              <a:t>高さ情報と樹頂点の位置情報から</a:t>
            </a:r>
            <a:br>
              <a:rPr lang="en-US" altLang="ja-JP" dirty="0"/>
            </a:br>
            <a:r>
              <a:rPr lang="ja-JP" altLang="en-US" dirty="0"/>
              <a:t>木の属性情報を計算</a:t>
            </a:r>
            <a:endParaRPr lang="en-US" altLang="ja-JP" dirty="0"/>
          </a:p>
          <a:p>
            <a:pPr lvl="1"/>
            <a:r>
              <a:rPr kumimoji="1" lang="ja-JP" altLang="en-US" dirty="0"/>
              <a:t>木の属性情報を基に樹木を</a:t>
            </a:r>
            <a:br>
              <a:rPr kumimoji="1" lang="en-US" altLang="ja-JP" dirty="0"/>
            </a:br>
            <a:r>
              <a:rPr kumimoji="1" lang="ja-JP" altLang="en-US" dirty="0"/>
              <a:t>作成＆配置</a:t>
            </a:r>
            <a:endParaRPr lang="en-US" altLang="ja-JP" dirty="0"/>
          </a:p>
          <a:p>
            <a:r>
              <a:rPr kumimoji="1" lang="ja-JP" altLang="en-US" dirty="0">
                <a:solidFill>
                  <a:schemeClr val="bg1">
                    <a:lumMod val="95000"/>
                  </a:schemeClr>
                </a:solidFill>
              </a:rPr>
              <a:t>区画内</a:t>
            </a:r>
            <a:endParaRPr kumimoji="1" lang="en-US" altLang="ja-JP" dirty="0">
              <a:solidFill>
                <a:schemeClr val="bg1">
                  <a:lumMod val="95000"/>
                </a:schemeClr>
              </a:solidFill>
            </a:endParaRPr>
          </a:p>
        </p:txBody>
      </p:sp>
      <p:pic>
        <p:nvPicPr>
          <p:cNvPr id="10" name="図 9">
            <a:extLst>
              <a:ext uri="{FF2B5EF4-FFF2-40B4-BE49-F238E27FC236}">
                <a16:creationId xmlns:a16="http://schemas.microsoft.com/office/drawing/2014/main" id="{D3448D91-7945-A86C-F35B-E0072A20851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49145" y="545841"/>
            <a:ext cx="4089122" cy="2067988"/>
          </a:xfrm>
          <a:prstGeom prst="rect">
            <a:avLst/>
          </a:prstGeom>
        </p:spPr>
      </p:pic>
      <p:pic>
        <p:nvPicPr>
          <p:cNvPr id="11" name="図 10" descr="草, グリーン, 電車 が含まれている画像&#10;&#10;自動的に生成された説明">
            <a:extLst>
              <a:ext uri="{FF2B5EF4-FFF2-40B4-BE49-F238E27FC236}">
                <a16:creationId xmlns:a16="http://schemas.microsoft.com/office/drawing/2014/main" id="{A39F8573-8140-E32D-6B85-5B09175F9E47}"/>
              </a:ext>
            </a:extLst>
          </p:cNvPr>
          <p:cNvPicPr>
            <a:picLocks noChangeAspect="1"/>
          </p:cNvPicPr>
          <p:nvPr/>
        </p:nvPicPr>
        <p:blipFill>
          <a:blip r:embed="rId4" cstate="hqprint">
            <a:alphaModFix amt="20000"/>
            <a:extLst>
              <a:ext uri="{28A0092B-C50C-407E-A947-70E740481C1C}">
                <a14:useLocalDpi xmlns:a14="http://schemas.microsoft.com/office/drawing/2010/main"/>
              </a:ext>
            </a:extLst>
          </a:blip>
          <a:stretch>
            <a:fillRect/>
          </a:stretch>
        </p:blipFill>
        <p:spPr>
          <a:xfrm>
            <a:off x="4749145" y="2739624"/>
            <a:ext cx="4089122" cy="2067988"/>
          </a:xfrm>
          <a:prstGeom prst="rect">
            <a:avLst/>
          </a:prstGeom>
        </p:spPr>
      </p:pic>
    </p:spTree>
    <p:extLst>
      <p:ext uri="{BB962C8B-B14F-4D97-AF65-F5344CB8AC3E}">
        <p14:creationId xmlns:p14="http://schemas.microsoft.com/office/powerpoint/2010/main" val="453164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10;&#10;自動的に生成された説明">
            <a:extLst>
              <a:ext uri="{FF2B5EF4-FFF2-40B4-BE49-F238E27FC236}">
                <a16:creationId xmlns:a16="http://schemas.microsoft.com/office/drawing/2014/main" id="{CF9523F5-FE9D-448A-5569-8A29A67638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4333" y="2430585"/>
            <a:ext cx="4561573" cy="2059850"/>
          </a:xfrm>
          <a:prstGeom prst="rect">
            <a:avLst/>
          </a:prstGeom>
        </p:spPr>
      </p:pic>
      <p:sp>
        <p:nvSpPr>
          <p:cNvPr id="2" name="タイトル 1">
            <a:extLst>
              <a:ext uri="{FF2B5EF4-FFF2-40B4-BE49-F238E27FC236}">
                <a16:creationId xmlns:a16="http://schemas.microsoft.com/office/drawing/2014/main" id="{4CD0B74C-37DC-D89E-6A0B-8DB1D6B89E89}"/>
              </a:ext>
            </a:extLst>
          </p:cNvPr>
          <p:cNvSpPr>
            <a:spLocks noGrp="1"/>
          </p:cNvSpPr>
          <p:nvPr>
            <p:ph type="title"/>
          </p:nvPr>
        </p:nvSpPr>
        <p:spPr/>
        <p:txBody>
          <a:bodyPr/>
          <a:lstStyle/>
          <a:p>
            <a:r>
              <a:rPr kumimoji="1" lang="en-US" altLang="ja-JP" dirty="0"/>
              <a:t>Procedural Process</a:t>
            </a:r>
            <a:r>
              <a:rPr kumimoji="1" lang="ja-JP" altLang="en-US" dirty="0"/>
              <a:t>（歩道・分離帯）</a:t>
            </a:r>
          </a:p>
        </p:txBody>
      </p:sp>
      <p:sp>
        <p:nvSpPr>
          <p:cNvPr id="3" name="コンテンツ プレースホルダー 2">
            <a:extLst>
              <a:ext uri="{FF2B5EF4-FFF2-40B4-BE49-F238E27FC236}">
                <a16:creationId xmlns:a16="http://schemas.microsoft.com/office/drawing/2014/main" id="{019FF7A1-C741-C287-CA6D-3ADFDC283276}"/>
              </a:ext>
            </a:extLst>
          </p:cNvPr>
          <p:cNvSpPr>
            <a:spLocks noGrp="1"/>
          </p:cNvSpPr>
          <p:nvPr>
            <p:ph idx="1"/>
          </p:nvPr>
        </p:nvSpPr>
        <p:spPr/>
        <p:txBody>
          <a:bodyPr/>
          <a:lstStyle/>
          <a:p>
            <a:r>
              <a:rPr kumimoji="1" lang="ja-JP" altLang="en-US" dirty="0"/>
              <a:t>属性情報から樹頂点の座標を設定</a:t>
            </a:r>
            <a:endParaRPr kumimoji="1" lang="en-US" altLang="ja-JP" dirty="0"/>
          </a:p>
          <a:p>
            <a:pPr lvl="1"/>
            <a:r>
              <a:rPr lang="ja-JP" altLang="en-US" dirty="0"/>
              <a:t>平面直角座標の</a:t>
            </a:r>
            <a:r>
              <a:rPr lang="en-US" altLang="ja-JP" dirty="0"/>
              <a:t>x</a:t>
            </a:r>
            <a:r>
              <a:rPr lang="ja-JP" altLang="en-US" dirty="0"/>
              <a:t>と</a:t>
            </a:r>
            <a:r>
              <a:rPr lang="en-US" altLang="ja-JP" dirty="0"/>
              <a:t>y</a:t>
            </a:r>
            <a:r>
              <a:rPr lang="ja-JP" altLang="en-US" dirty="0"/>
              <a:t>を</a:t>
            </a:r>
            <a:r>
              <a:rPr lang="en-US" altLang="ja-JP" dirty="0"/>
              <a:t>position</a:t>
            </a:r>
            <a:r>
              <a:rPr lang="ja-JP" altLang="en-US" dirty="0"/>
              <a:t>に設定</a:t>
            </a:r>
            <a:endParaRPr lang="en-US" altLang="ja-JP" dirty="0"/>
          </a:p>
          <a:p>
            <a:pPr lvl="1"/>
            <a:r>
              <a:rPr kumimoji="1" lang="ja-JP" altLang="en-US" dirty="0"/>
              <a:t>樹木の高さはすでに属性情報に格納されている</a:t>
            </a:r>
            <a:endParaRPr kumimoji="1" lang="en-US" altLang="ja-JP" dirty="0"/>
          </a:p>
        </p:txBody>
      </p:sp>
      <p:pic>
        <p:nvPicPr>
          <p:cNvPr id="9" name="図 8" descr="パソコンの画面&#10;&#10;自動的に生成された説明">
            <a:extLst>
              <a:ext uri="{FF2B5EF4-FFF2-40B4-BE49-F238E27FC236}">
                <a16:creationId xmlns:a16="http://schemas.microsoft.com/office/drawing/2014/main" id="{C4E7D910-129D-4BA1-B44F-71265B9716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28200" y="1960831"/>
            <a:ext cx="3977261" cy="2757624"/>
          </a:xfrm>
          <a:prstGeom prst="rect">
            <a:avLst/>
          </a:prstGeom>
        </p:spPr>
      </p:pic>
    </p:spTree>
    <p:extLst>
      <p:ext uri="{BB962C8B-B14F-4D97-AF65-F5344CB8AC3E}">
        <p14:creationId xmlns:p14="http://schemas.microsoft.com/office/powerpoint/2010/main" val="336048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E3B5E6-03B7-A346-A9AE-6E24D020CE7A}"/>
              </a:ext>
            </a:extLst>
          </p:cNvPr>
          <p:cNvSpPr>
            <a:spLocks noGrp="1"/>
          </p:cNvSpPr>
          <p:nvPr>
            <p:ph type="title"/>
          </p:nvPr>
        </p:nvSpPr>
        <p:spPr/>
        <p:txBody>
          <a:bodyPr/>
          <a:lstStyle/>
          <a:p>
            <a:r>
              <a:rPr kumimoji="1" lang="ja-JP" altLang="en-US" dirty="0"/>
              <a:t>デジタルツインがつくる社会</a:t>
            </a:r>
          </a:p>
        </p:txBody>
      </p:sp>
      <p:sp>
        <p:nvSpPr>
          <p:cNvPr id="3" name="コンテンツ プレースホルダー 2">
            <a:extLst>
              <a:ext uri="{FF2B5EF4-FFF2-40B4-BE49-F238E27FC236}">
                <a16:creationId xmlns:a16="http://schemas.microsoft.com/office/drawing/2014/main" id="{313A067B-FCEA-16B0-95BE-5D788D2EA078}"/>
              </a:ext>
            </a:extLst>
          </p:cNvPr>
          <p:cNvSpPr>
            <a:spLocks noGrp="1"/>
          </p:cNvSpPr>
          <p:nvPr>
            <p:ph idx="1"/>
          </p:nvPr>
        </p:nvSpPr>
        <p:spPr/>
        <p:txBody>
          <a:bodyPr/>
          <a:lstStyle/>
          <a:p>
            <a:r>
              <a:rPr kumimoji="1" lang="ja-JP" altLang="en-US" dirty="0"/>
              <a:t>社会課題の解決や新しい価値を創造する</a:t>
            </a:r>
            <a:endParaRPr lang="en-US" altLang="ja-JP" dirty="0"/>
          </a:p>
          <a:p>
            <a:pPr lvl="1"/>
            <a:r>
              <a:rPr kumimoji="1" lang="ja-JP" altLang="en-US" dirty="0"/>
              <a:t>事例</a:t>
            </a:r>
            <a:endParaRPr kumimoji="1" lang="en-US" altLang="ja-JP" dirty="0"/>
          </a:p>
          <a:p>
            <a:pPr lvl="2"/>
            <a:r>
              <a:rPr kumimoji="1" lang="ja-JP" altLang="en-US" dirty="0"/>
              <a:t>ヒートアイランド・シミュレーション</a:t>
            </a:r>
            <a:endParaRPr kumimoji="1" lang="en-US" altLang="ja-JP" dirty="0"/>
          </a:p>
          <a:p>
            <a:pPr lvl="2"/>
            <a:r>
              <a:rPr kumimoji="1" lang="ja-JP" altLang="en-US" dirty="0"/>
              <a:t>ゲーミフィケーションによる</a:t>
            </a:r>
            <a:br>
              <a:rPr kumimoji="1" lang="en-US" altLang="ja-JP" dirty="0"/>
            </a:br>
            <a:r>
              <a:rPr kumimoji="1" lang="ja-JP" altLang="en-US" dirty="0"/>
              <a:t>参加型まちづくり</a:t>
            </a:r>
            <a:r>
              <a:rPr kumimoji="1" lang="en-US" altLang="ja-JP" dirty="0"/>
              <a:t>v2.0</a:t>
            </a:r>
          </a:p>
          <a:p>
            <a:pPr lvl="1"/>
            <a:endParaRPr kumimoji="1" lang="ja-JP" altLang="en-US" dirty="0"/>
          </a:p>
        </p:txBody>
      </p:sp>
      <p:pic>
        <p:nvPicPr>
          <p:cNvPr id="11" name="図 10">
            <a:extLst>
              <a:ext uri="{FF2B5EF4-FFF2-40B4-BE49-F238E27FC236}">
                <a16:creationId xmlns:a16="http://schemas.microsoft.com/office/drawing/2014/main" id="{973D2983-5C14-F719-EF65-F969A5A11D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1025" r="30882"/>
          <a:stretch/>
        </p:blipFill>
        <p:spPr>
          <a:xfrm>
            <a:off x="5837623" y="140162"/>
            <a:ext cx="3000644" cy="4430844"/>
          </a:xfrm>
          <a:prstGeom prst="rect">
            <a:avLst/>
          </a:prstGeom>
          <a:ln>
            <a:solidFill>
              <a:schemeClr val="tx1"/>
            </a:solidFill>
          </a:ln>
        </p:spPr>
      </p:pic>
      <p:pic>
        <p:nvPicPr>
          <p:cNvPr id="13" name="図 12">
            <a:extLst>
              <a:ext uri="{FF2B5EF4-FFF2-40B4-BE49-F238E27FC236}">
                <a16:creationId xmlns:a16="http://schemas.microsoft.com/office/drawing/2014/main" id="{AAF4AEC4-8170-7253-296C-104FC3184B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70295" y="2571750"/>
            <a:ext cx="3554234" cy="1999256"/>
          </a:xfrm>
          <a:prstGeom prst="rect">
            <a:avLst/>
          </a:prstGeom>
          <a:ln>
            <a:solidFill>
              <a:schemeClr val="tx1"/>
            </a:solidFill>
          </a:ln>
        </p:spPr>
      </p:pic>
      <p:sp>
        <p:nvSpPr>
          <p:cNvPr id="14" name="テキスト ボックス 13">
            <a:extLst>
              <a:ext uri="{FF2B5EF4-FFF2-40B4-BE49-F238E27FC236}">
                <a16:creationId xmlns:a16="http://schemas.microsoft.com/office/drawing/2014/main" id="{CBF31710-08A2-49F4-C2FB-0B9509A64AAD}"/>
              </a:ext>
            </a:extLst>
          </p:cNvPr>
          <p:cNvSpPr txBox="1"/>
          <p:nvPr/>
        </p:nvSpPr>
        <p:spPr>
          <a:xfrm>
            <a:off x="1370295" y="4576968"/>
            <a:ext cx="3554234" cy="230832"/>
          </a:xfrm>
          <a:prstGeom prst="rect">
            <a:avLst/>
          </a:prstGeom>
          <a:noFill/>
        </p:spPr>
        <p:txBody>
          <a:bodyPr wrap="square" rtlCol="0">
            <a:spAutoFit/>
          </a:bodyPr>
          <a:lstStyle/>
          <a:p>
            <a:pPr algn="ctr"/>
            <a:r>
              <a:rPr kumimoji="1" lang="ja-JP" altLang="en-US" sz="900" dirty="0"/>
              <a:t>出典：</a:t>
            </a:r>
            <a:r>
              <a:rPr kumimoji="1" lang="ja-JP" altLang="en-US" sz="900" dirty="0">
                <a:hlinkClick r:id="rId5"/>
              </a:rPr>
              <a:t>ヒートアイランド・シミュレーション 技術検証レポート</a:t>
            </a:r>
            <a:r>
              <a:rPr kumimoji="1" lang="en-US" altLang="ja-JP" sz="900" dirty="0"/>
              <a:t> </a:t>
            </a:r>
            <a:endParaRPr kumimoji="1" lang="ja-JP" altLang="en-US" sz="900" dirty="0"/>
          </a:p>
        </p:txBody>
      </p:sp>
      <p:sp>
        <p:nvSpPr>
          <p:cNvPr id="15" name="テキスト ボックス 14">
            <a:extLst>
              <a:ext uri="{FF2B5EF4-FFF2-40B4-BE49-F238E27FC236}">
                <a16:creationId xmlns:a16="http://schemas.microsoft.com/office/drawing/2014/main" id="{FEA50BBE-648A-EDEC-5EAB-D060B97CF4AA}"/>
              </a:ext>
            </a:extLst>
          </p:cNvPr>
          <p:cNvSpPr txBox="1"/>
          <p:nvPr/>
        </p:nvSpPr>
        <p:spPr>
          <a:xfrm>
            <a:off x="5560828" y="4566548"/>
            <a:ext cx="3554234" cy="369332"/>
          </a:xfrm>
          <a:prstGeom prst="rect">
            <a:avLst/>
          </a:prstGeom>
          <a:noFill/>
        </p:spPr>
        <p:txBody>
          <a:bodyPr wrap="square" rtlCol="0">
            <a:spAutoFit/>
          </a:bodyPr>
          <a:lstStyle/>
          <a:p>
            <a:pPr algn="ctr"/>
            <a:r>
              <a:rPr kumimoji="1" lang="ja-JP" altLang="en-US" sz="900" dirty="0"/>
              <a:t>出典：</a:t>
            </a:r>
            <a:r>
              <a:rPr kumimoji="1" lang="ja-JP" altLang="en-US" sz="900" dirty="0">
                <a:hlinkClick r:id="rId6"/>
              </a:rPr>
              <a:t>ゲーミフィケーションによる参加型まちづくり</a:t>
            </a:r>
            <a:r>
              <a:rPr kumimoji="1" lang="en-US" altLang="ja-JP" sz="900" dirty="0">
                <a:hlinkClick r:id="rId6"/>
              </a:rPr>
              <a:t>v2.0 </a:t>
            </a:r>
            <a:br>
              <a:rPr kumimoji="1" lang="en-US" altLang="ja-JP" sz="900" dirty="0">
                <a:hlinkClick r:id="rId6"/>
              </a:rPr>
            </a:br>
            <a:r>
              <a:rPr kumimoji="1" lang="ja-JP" altLang="en-US" sz="900" dirty="0">
                <a:hlinkClick r:id="rId6"/>
              </a:rPr>
              <a:t>技術検証レポート</a:t>
            </a:r>
            <a:r>
              <a:rPr kumimoji="1" lang="ja-JP" altLang="en-US" sz="900" dirty="0"/>
              <a:t>　</a:t>
            </a:r>
          </a:p>
        </p:txBody>
      </p:sp>
    </p:spTree>
    <p:extLst>
      <p:ext uri="{BB962C8B-B14F-4D97-AF65-F5344CB8AC3E}">
        <p14:creationId xmlns:p14="http://schemas.microsoft.com/office/powerpoint/2010/main" val="3957494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0B74C-37DC-D89E-6A0B-8DB1D6B89E89}"/>
              </a:ext>
            </a:extLst>
          </p:cNvPr>
          <p:cNvSpPr>
            <a:spLocks noGrp="1"/>
          </p:cNvSpPr>
          <p:nvPr>
            <p:ph type="title"/>
          </p:nvPr>
        </p:nvSpPr>
        <p:spPr/>
        <p:txBody>
          <a:bodyPr/>
          <a:lstStyle/>
          <a:p>
            <a:r>
              <a:rPr kumimoji="1" lang="en-US" altLang="ja-JP" dirty="0"/>
              <a:t>Procedural Process</a:t>
            </a:r>
            <a:r>
              <a:rPr kumimoji="1" lang="ja-JP" altLang="en-US" dirty="0"/>
              <a:t>（歩道・分離帯）</a:t>
            </a:r>
          </a:p>
        </p:txBody>
      </p:sp>
      <p:sp>
        <p:nvSpPr>
          <p:cNvPr id="3" name="コンテンツ プレースホルダー 2">
            <a:extLst>
              <a:ext uri="{FF2B5EF4-FFF2-40B4-BE49-F238E27FC236}">
                <a16:creationId xmlns:a16="http://schemas.microsoft.com/office/drawing/2014/main" id="{019FF7A1-C741-C287-CA6D-3ADFDC283276}"/>
              </a:ext>
            </a:extLst>
          </p:cNvPr>
          <p:cNvSpPr>
            <a:spLocks noGrp="1"/>
          </p:cNvSpPr>
          <p:nvPr>
            <p:ph idx="1"/>
          </p:nvPr>
        </p:nvSpPr>
        <p:spPr/>
        <p:txBody>
          <a:bodyPr/>
          <a:lstStyle/>
          <a:p>
            <a:r>
              <a:rPr lang="ja-JP" altLang="en-US" dirty="0"/>
              <a:t>樹木の高さ情報と樹頂点の位置情報から木の属性情報を計算</a:t>
            </a:r>
            <a:endParaRPr lang="en-US" altLang="ja-JP" dirty="0"/>
          </a:p>
          <a:p>
            <a:pPr lvl="1"/>
            <a:r>
              <a:rPr lang="ja-JP" altLang="en-US" dirty="0"/>
              <a:t>木の幹の高さなどを自動計算</a:t>
            </a:r>
            <a:endParaRPr lang="en-US" altLang="ja-JP" dirty="0"/>
          </a:p>
          <a:p>
            <a:pPr lvl="2"/>
            <a:r>
              <a:rPr lang="ja-JP" altLang="en-US" dirty="0"/>
              <a:t>手続き内で樹木の高さに多少バラつきを持たせている</a:t>
            </a:r>
            <a:endParaRPr lang="en-US" altLang="ja-JP" dirty="0"/>
          </a:p>
          <a:p>
            <a:pPr lvl="1"/>
            <a:r>
              <a:rPr lang="ja-JP" altLang="en-US" dirty="0"/>
              <a:t>樹冠の大きさは樹頂点間の距離や樹木の高さ、建物などを考慮</a:t>
            </a:r>
            <a:endParaRPr lang="en-US" altLang="ja-JP" dirty="0"/>
          </a:p>
        </p:txBody>
      </p:sp>
      <p:pic>
        <p:nvPicPr>
          <p:cNvPr id="5" name="図 4" descr="グラフ, バブル チャート&#10;&#10;自動的に生成された説明">
            <a:extLst>
              <a:ext uri="{FF2B5EF4-FFF2-40B4-BE49-F238E27FC236}">
                <a16:creationId xmlns:a16="http://schemas.microsoft.com/office/drawing/2014/main" id="{1FB7D492-F3E3-5522-2F96-477EF32E7D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48200" y="2452921"/>
            <a:ext cx="4436827" cy="2243833"/>
          </a:xfrm>
          <a:prstGeom prst="rect">
            <a:avLst/>
          </a:prstGeom>
        </p:spPr>
      </p:pic>
      <p:cxnSp>
        <p:nvCxnSpPr>
          <p:cNvPr id="7" name="直線矢印コネクタ 6">
            <a:extLst>
              <a:ext uri="{FF2B5EF4-FFF2-40B4-BE49-F238E27FC236}">
                <a16:creationId xmlns:a16="http://schemas.microsoft.com/office/drawing/2014/main" id="{54F0CEC5-4E49-4FC4-DA3B-50BCB9DC6DFE}"/>
              </a:ext>
            </a:extLst>
          </p:cNvPr>
          <p:cNvCxnSpPr>
            <a:cxnSpLocks/>
          </p:cNvCxnSpPr>
          <p:nvPr/>
        </p:nvCxnSpPr>
        <p:spPr>
          <a:xfrm flipV="1">
            <a:off x="7082341" y="4023125"/>
            <a:ext cx="343866" cy="33131"/>
          </a:xfrm>
          <a:prstGeom prst="straightConnector1">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pic>
        <p:nvPicPr>
          <p:cNvPr id="12" name="図 11" descr="屋内, テーブル, グリーン, 電車 が含まれている画像&#10;&#10;自動的に生成された説明">
            <a:extLst>
              <a:ext uri="{FF2B5EF4-FFF2-40B4-BE49-F238E27FC236}">
                <a16:creationId xmlns:a16="http://schemas.microsoft.com/office/drawing/2014/main" id="{72DDEC0C-7628-3E56-2D6C-B796D8DD33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973" y="2452921"/>
            <a:ext cx="4436827" cy="2243834"/>
          </a:xfrm>
          <a:prstGeom prst="rect">
            <a:avLst/>
          </a:prstGeom>
        </p:spPr>
      </p:pic>
      <p:cxnSp>
        <p:nvCxnSpPr>
          <p:cNvPr id="13" name="直線矢印コネクタ 12">
            <a:extLst>
              <a:ext uri="{FF2B5EF4-FFF2-40B4-BE49-F238E27FC236}">
                <a16:creationId xmlns:a16="http://schemas.microsoft.com/office/drawing/2014/main" id="{AF733283-80BD-2C5A-0328-5BA1A9D268D0}"/>
              </a:ext>
            </a:extLst>
          </p:cNvPr>
          <p:cNvCxnSpPr>
            <a:cxnSpLocks/>
          </p:cNvCxnSpPr>
          <p:nvPr/>
        </p:nvCxnSpPr>
        <p:spPr>
          <a:xfrm flipV="1">
            <a:off x="2649081" y="3462546"/>
            <a:ext cx="0" cy="381000"/>
          </a:xfrm>
          <a:prstGeom prst="straightConnector1">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72521DC5-CBFF-D331-3121-419FEA3CBE97}"/>
              </a:ext>
            </a:extLst>
          </p:cNvPr>
          <p:cNvCxnSpPr>
            <a:cxnSpLocks/>
          </p:cNvCxnSpPr>
          <p:nvPr/>
        </p:nvCxnSpPr>
        <p:spPr>
          <a:xfrm flipV="1">
            <a:off x="3269008" y="2710736"/>
            <a:ext cx="0" cy="1120140"/>
          </a:xfrm>
          <a:prstGeom prst="straightConnector1">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4" name="テキスト ボックス 3">
            <a:extLst>
              <a:ext uri="{FF2B5EF4-FFF2-40B4-BE49-F238E27FC236}">
                <a16:creationId xmlns:a16="http://schemas.microsoft.com/office/drawing/2014/main" id="{EF3C0D68-1EC0-FBEC-B6A4-F6B2E21FCE34}"/>
              </a:ext>
            </a:extLst>
          </p:cNvPr>
          <p:cNvSpPr txBox="1"/>
          <p:nvPr/>
        </p:nvSpPr>
        <p:spPr>
          <a:xfrm>
            <a:off x="3416589" y="2932402"/>
            <a:ext cx="764637" cy="230832"/>
          </a:xfrm>
          <a:prstGeom prst="rect">
            <a:avLst/>
          </a:prstGeom>
          <a:solidFill>
            <a:schemeClr val="bg1"/>
          </a:solidFill>
          <a:ln w="19050">
            <a:solidFill>
              <a:srgbClr val="FF0000"/>
            </a:solidFill>
          </a:ln>
        </p:spPr>
        <p:txBody>
          <a:bodyPr wrap="square" rtlCol="0">
            <a:spAutoFit/>
          </a:bodyPr>
          <a:lstStyle/>
          <a:p>
            <a:pPr algn="ctr"/>
            <a:r>
              <a:rPr kumimoji="1" lang="ja-JP" altLang="en-US" sz="900" dirty="0"/>
              <a:t>樹木の高さ</a:t>
            </a:r>
          </a:p>
        </p:txBody>
      </p:sp>
      <p:sp>
        <p:nvSpPr>
          <p:cNvPr id="6" name="テキスト ボックス 5">
            <a:extLst>
              <a:ext uri="{FF2B5EF4-FFF2-40B4-BE49-F238E27FC236}">
                <a16:creationId xmlns:a16="http://schemas.microsoft.com/office/drawing/2014/main" id="{354E9143-4369-3C2B-BF7A-BFC2D811665F}"/>
              </a:ext>
            </a:extLst>
          </p:cNvPr>
          <p:cNvSpPr txBox="1"/>
          <p:nvPr/>
        </p:nvSpPr>
        <p:spPr>
          <a:xfrm>
            <a:off x="1860063" y="3548007"/>
            <a:ext cx="656281" cy="230832"/>
          </a:xfrm>
          <a:prstGeom prst="rect">
            <a:avLst/>
          </a:prstGeom>
          <a:solidFill>
            <a:schemeClr val="bg1"/>
          </a:solidFill>
          <a:ln w="19050">
            <a:solidFill>
              <a:srgbClr val="FF0000"/>
            </a:solidFill>
          </a:ln>
        </p:spPr>
        <p:txBody>
          <a:bodyPr wrap="square" rtlCol="0">
            <a:spAutoFit/>
          </a:bodyPr>
          <a:lstStyle/>
          <a:p>
            <a:pPr algn="ctr"/>
            <a:r>
              <a:rPr kumimoji="1" lang="ja-JP" altLang="en-US" sz="900" dirty="0"/>
              <a:t>幹の高さ</a:t>
            </a:r>
          </a:p>
        </p:txBody>
      </p:sp>
      <p:cxnSp>
        <p:nvCxnSpPr>
          <p:cNvPr id="8" name="直線矢印コネクタ 7">
            <a:extLst>
              <a:ext uri="{FF2B5EF4-FFF2-40B4-BE49-F238E27FC236}">
                <a16:creationId xmlns:a16="http://schemas.microsoft.com/office/drawing/2014/main" id="{6F927C38-5ED2-A149-35AD-0EC07426B139}"/>
              </a:ext>
            </a:extLst>
          </p:cNvPr>
          <p:cNvCxnSpPr>
            <a:cxnSpLocks/>
          </p:cNvCxnSpPr>
          <p:nvPr/>
        </p:nvCxnSpPr>
        <p:spPr>
          <a:xfrm flipV="1">
            <a:off x="7967663" y="3163234"/>
            <a:ext cx="413182" cy="52388"/>
          </a:xfrm>
          <a:prstGeom prst="straightConnector1">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a:extLst>
              <a:ext uri="{FF2B5EF4-FFF2-40B4-BE49-F238E27FC236}">
                <a16:creationId xmlns:a16="http://schemas.microsoft.com/office/drawing/2014/main" id="{15ACE1F2-A4EA-075E-A40C-F834F3A9A8CB}"/>
              </a:ext>
            </a:extLst>
          </p:cNvPr>
          <p:cNvCxnSpPr>
            <a:cxnSpLocks/>
          </p:cNvCxnSpPr>
          <p:nvPr/>
        </p:nvCxnSpPr>
        <p:spPr>
          <a:xfrm flipV="1">
            <a:off x="6017846" y="3760980"/>
            <a:ext cx="279270" cy="35719"/>
          </a:xfrm>
          <a:prstGeom prst="straightConnector1">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908AA3F9-B9BD-07B7-3E5E-92DDAEA728BA}"/>
              </a:ext>
            </a:extLst>
          </p:cNvPr>
          <p:cNvSpPr txBox="1"/>
          <p:nvPr/>
        </p:nvSpPr>
        <p:spPr>
          <a:xfrm>
            <a:off x="1461918" y="4699396"/>
            <a:ext cx="1630935" cy="230832"/>
          </a:xfrm>
          <a:prstGeom prst="rect">
            <a:avLst/>
          </a:prstGeom>
          <a:noFill/>
        </p:spPr>
        <p:txBody>
          <a:bodyPr wrap="square" rtlCol="0">
            <a:spAutoFit/>
          </a:bodyPr>
          <a:lstStyle/>
          <a:p>
            <a:pPr algn="ctr"/>
            <a:r>
              <a:rPr kumimoji="1" lang="ja-JP" altLang="en-US" sz="900" dirty="0"/>
              <a:t>木の属性情報を自動計算</a:t>
            </a:r>
          </a:p>
        </p:txBody>
      </p:sp>
      <p:sp>
        <p:nvSpPr>
          <p:cNvPr id="22" name="テキスト ボックス 21">
            <a:extLst>
              <a:ext uri="{FF2B5EF4-FFF2-40B4-BE49-F238E27FC236}">
                <a16:creationId xmlns:a16="http://schemas.microsoft.com/office/drawing/2014/main" id="{F72B28FE-10F3-CBA9-376E-B03614A786D6}"/>
              </a:ext>
            </a:extLst>
          </p:cNvPr>
          <p:cNvSpPr txBox="1"/>
          <p:nvPr/>
        </p:nvSpPr>
        <p:spPr>
          <a:xfrm>
            <a:off x="5123204" y="4699396"/>
            <a:ext cx="3486818" cy="230832"/>
          </a:xfrm>
          <a:prstGeom prst="rect">
            <a:avLst/>
          </a:prstGeom>
          <a:noFill/>
        </p:spPr>
        <p:txBody>
          <a:bodyPr wrap="square" rtlCol="0">
            <a:spAutoFit/>
          </a:bodyPr>
          <a:lstStyle/>
          <a:p>
            <a:pPr algn="ctr"/>
            <a:r>
              <a:rPr kumimoji="1" lang="ja-JP" altLang="en-US" sz="900" dirty="0"/>
              <a:t>樹冠の大きさは樹頂点ごとの距離などから自動計算</a:t>
            </a:r>
          </a:p>
        </p:txBody>
      </p:sp>
    </p:spTree>
    <p:extLst>
      <p:ext uri="{BB962C8B-B14F-4D97-AF65-F5344CB8AC3E}">
        <p14:creationId xmlns:p14="http://schemas.microsoft.com/office/powerpoint/2010/main" val="1351592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0B74C-37DC-D89E-6A0B-8DB1D6B89E89}"/>
              </a:ext>
            </a:extLst>
          </p:cNvPr>
          <p:cNvSpPr>
            <a:spLocks noGrp="1"/>
          </p:cNvSpPr>
          <p:nvPr>
            <p:ph type="title"/>
          </p:nvPr>
        </p:nvSpPr>
        <p:spPr/>
        <p:txBody>
          <a:bodyPr/>
          <a:lstStyle/>
          <a:p>
            <a:r>
              <a:rPr kumimoji="1" lang="en-US" altLang="ja-JP" dirty="0"/>
              <a:t>Procedural Process</a:t>
            </a:r>
            <a:r>
              <a:rPr kumimoji="1" lang="ja-JP" altLang="en-US" dirty="0"/>
              <a:t>（歩道・分離帯）</a:t>
            </a:r>
          </a:p>
        </p:txBody>
      </p:sp>
      <p:sp>
        <p:nvSpPr>
          <p:cNvPr id="3" name="コンテンツ プレースホルダー 2">
            <a:extLst>
              <a:ext uri="{FF2B5EF4-FFF2-40B4-BE49-F238E27FC236}">
                <a16:creationId xmlns:a16="http://schemas.microsoft.com/office/drawing/2014/main" id="{019FF7A1-C741-C287-CA6D-3ADFDC283276}"/>
              </a:ext>
            </a:extLst>
          </p:cNvPr>
          <p:cNvSpPr>
            <a:spLocks noGrp="1"/>
          </p:cNvSpPr>
          <p:nvPr>
            <p:ph idx="1"/>
          </p:nvPr>
        </p:nvSpPr>
        <p:spPr/>
        <p:txBody>
          <a:bodyPr/>
          <a:lstStyle/>
          <a:p>
            <a:r>
              <a:rPr kumimoji="1" lang="ja-JP" altLang="en-US" dirty="0"/>
              <a:t>木の属性情報を基に樹木を作成＆配置</a:t>
            </a:r>
            <a:endParaRPr kumimoji="1" lang="en-US" altLang="ja-JP" dirty="0"/>
          </a:p>
          <a:p>
            <a:pPr lvl="1"/>
            <a:endParaRPr kumimoji="1" lang="ja-JP" altLang="en-US" dirty="0"/>
          </a:p>
        </p:txBody>
      </p:sp>
      <p:pic>
        <p:nvPicPr>
          <p:cNvPr id="10" name="図 9">
            <a:extLst>
              <a:ext uri="{FF2B5EF4-FFF2-40B4-BE49-F238E27FC236}">
                <a16:creationId xmlns:a16="http://schemas.microsoft.com/office/drawing/2014/main" id="{5D55156C-E0BE-3A58-5946-C7BBC8BF1194}"/>
              </a:ext>
            </a:extLst>
          </p:cNvPr>
          <p:cNvPicPr>
            <a:picLocks noChangeAspect="1"/>
          </p:cNvPicPr>
          <p:nvPr/>
        </p:nvPicPr>
        <p:blipFill>
          <a:blip r:embed="rId3"/>
          <a:stretch>
            <a:fillRect/>
          </a:stretch>
        </p:blipFill>
        <p:spPr>
          <a:xfrm>
            <a:off x="1021925" y="1216860"/>
            <a:ext cx="7100149" cy="3590752"/>
          </a:xfrm>
          <a:prstGeom prst="rect">
            <a:avLst/>
          </a:prstGeom>
        </p:spPr>
      </p:pic>
    </p:spTree>
    <p:extLst>
      <p:ext uri="{BB962C8B-B14F-4D97-AF65-F5344CB8AC3E}">
        <p14:creationId xmlns:p14="http://schemas.microsoft.com/office/powerpoint/2010/main" val="306367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F795CF-AF9F-CDF9-3BDF-E31069CB8ABB}"/>
              </a:ext>
            </a:extLst>
          </p:cNvPr>
          <p:cNvSpPr>
            <a:spLocks noGrp="1"/>
          </p:cNvSpPr>
          <p:nvPr>
            <p:ph type="title"/>
          </p:nvPr>
        </p:nvSpPr>
        <p:spPr/>
        <p:txBody>
          <a:bodyPr/>
          <a:lstStyle/>
          <a:p>
            <a:r>
              <a:rPr kumimoji="1" lang="en-US" altLang="ja-JP" dirty="0"/>
              <a:t>Procedural Process</a:t>
            </a:r>
            <a:r>
              <a:rPr kumimoji="1" lang="ja-JP" altLang="en-US" dirty="0"/>
              <a:t>（</a:t>
            </a:r>
            <a:r>
              <a:rPr kumimoji="1" lang="en-US" altLang="ja-JP" dirty="0"/>
              <a:t>Geometry</a:t>
            </a:r>
            <a:r>
              <a:rPr kumimoji="1" lang="ja-JP" altLang="en-US" dirty="0"/>
              <a:t> </a:t>
            </a:r>
            <a:r>
              <a:rPr kumimoji="1" lang="en-US" altLang="ja-JP" dirty="0"/>
              <a:t>Nodes</a:t>
            </a:r>
            <a:r>
              <a:rPr kumimoji="1" lang="ja-JP" altLang="en-US" dirty="0"/>
              <a:t>）</a:t>
            </a:r>
          </a:p>
        </p:txBody>
      </p:sp>
      <p:sp>
        <p:nvSpPr>
          <p:cNvPr id="3" name="コンテンツ プレースホルダー 2">
            <a:extLst>
              <a:ext uri="{FF2B5EF4-FFF2-40B4-BE49-F238E27FC236}">
                <a16:creationId xmlns:a16="http://schemas.microsoft.com/office/drawing/2014/main" id="{47C7A9A8-F0BD-B28E-577C-F11E08212CF0}"/>
              </a:ext>
            </a:extLst>
          </p:cNvPr>
          <p:cNvSpPr>
            <a:spLocks noGrp="1"/>
          </p:cNvSpPr>
          <p:nvPr>
            <p:ph idx="1"/>
          </p:nvPr>
        </p:nvSpPr>
        <p:spPr/>
        <p:txBody>
          <a:bodyPr/>
          <a:lstStyle/>
          <a:p>
            <a:r>
              <a:rPr kumimoji="1" lang="ja-JP" altLang="en-US" dirty="0">
                <a:solidFill>
                  <a:schemeClr val="bg1">
                    <a:lumMod val="95000"/>
                  </a:schemeClr>
                </a:solidFill>
              </a:rPr>
              <a:t>歩道・分離帯</a:t>
            </a:r>
            <a:endParaRPr kumimoji="1" lang="en-US" altLang="ja-JP" dirty="0">
              <a:solidFill>
                <a:schemeClr val="bg1">
                  <a:lumMod val="95000"/>
                </a:schemeClr>
              </a:solidFill>
            </a:endParaRPr>
          </a:p>
          <a:p>
            <a:r>
              <a:rPr kumimoji="1" lang="ja-JP" altLang="en-US" dirty="0"/>
              <a:t>区画内</a:t>
            </a:r>
            <a:endParaRPr kumimoji="1" lang="en-US" altLang="ja-JP" dirty="0"/>
          </a:p>
          <a:p>
            <a:pPr lvl="1"/>
            <a:r>
              <a:rPr kumimoji="1" lang="ja-JP" altLang="en-US" dirty="0"/>
              <a:t>ジオメトリに属性情報を設定</a:t>
            </a:r>
            <a:endParaRPr kumimoji="1" lang="en-US" altLang="ja-JP" dirty="0"/>
          </a:p>
          <a:p>
            <a:pPr lvl="1"/>
            <a:r>
              <a:rPr kumimoji="1" lang="ja-JP" altLang="en-US" dirty="0"/>
              <a:t>ジオメトリと属性情報に基づいて</a:t>
            </a:r>
            <a:br>
              <a:rPr kumimoji="1" lang="en-US" altLang="ja-JP" dirty="0"/>
            </a:br>
            <a:r>
              <a:rPr kumimoji="1" lang="ja-JP" altLang="en-US" dirty="0"/>
              <a:t>点をサンプリング</a:t>
            </a:r>
            <a:endParaRPr kumimoji="1" lang="en-US" altLang="ja-JP" dirty="0"/>
          </a:p>
          <a:p>
            <a:pPr lvl="1"/>
            <a:r>
              <a:rPr kumimoji="1" lang="ja-JP" altLang="en-US" dirty="0"/>
              <a:t>木の属性情報を基に樹木を</a:t>
            </a:r>
            <a:br>
              <a:rPr kumimoji="1" lang="en-US" altLang="ja-JP" dirty="0"/>
            </a:br>
            <a:r>
              <a:rPr kumimoji="1" lang="ja-JP" altLang="en-US" dirty="0"/>
              <a:t>作成＆配置</a:t>
            </a:r>
          </a:p>
          <a:p>
            <a:pPr lvl="1"/>
            <a:endParaRPr kumimoji="1" lang="en-US" altLang="ja-JP" dirty="0">
              <a:solidFill>
                <a:schemeClr val="bg1">
                  <a:lumMod val="95000"/>
                </a:schemeClr>
              </a:solidFill>
            </a:endParaRPr>
          </a:p>
        </p:txBody>
      </p:sp>
      <p:pic>
        <p:nvPicPr>
          <p:cNvPr id="8" name="図 7">
            <a:extLst>
              <a:ext uri="{FF2B5EF4-FFF2-40B4-BE49-F238E27FC236}">
                <a16:creationId xmlns:a16="http://schemas.microsoft.com/office/drawing/2014/main" id="{7C828812-7C84-1192-143A-A4790CAF567E}"/>
              </a:ext>
            </a:extLst>
          </p:cNvPr>
          <p:cNvPicPr>
            <a:picLocks noChangeAspect="1"/>
          </p:cNvPicPr>
          <p:nvPr/>
        </p:nvPicPr>
        <p:blipFill>
          <a:blip r:embed="rId3" cstate="hqprint">
            <a:alphaModFix amt="20000"/>
            <a:extLst>
              <a:ext uri="{28A0092B-C50C-407E-A947-70E740481C1C}">
                <a14:useLocalDpi xmlns:a14="http://schemas.microsoft.com/office/drawing/2010/main"/>
              </a:ext>
            </a:extLst>
          </a:blip>
          <a:stretch>
            <a:fillRect/>
          </a:stretch>
        </p:blipFill>
        <p:spPr>
          <a:xfrm>
            <a:off x="4749145" y="545841"/>
            <a:ext cx="4089122" cy="2067988"/>
          </a:xfrm>
          <a:prstGeom prst="rect">
            <a:avLst/>
          </a:prstGeom>
        </p:spPr>
      </p:pic>
      <p:pic>
        <p:nvPicPr>
          <p:cNvPr id="9" name="図 8" descr="草, グリーン, 電車 が含まれている画像&#10;&#10;自動的に生成された説明">
            <a:extLst>
              <a:ext uri="{FF2B5EF4-FFF2-40B4-BE49-F238E27FC236}">
                <a16:creationId xmlns:a16="http://schemas.microsoft.com/office/drawing/2014/main" id="{85E83E3E-2F46-16C2-A4B5-7E943E7A8B4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49145" y="2739624"/>
            <a:ext cx="4089122" cy="2067988"/>
          </a:xfrm>
          <a:prstGeom prst="rect">
            <a:avLst/>
          </a:prstGeom>
        </p:spPr>
      </p:pic>
    </p:spTree>
    <p:extLst>
      <p:ext uri="{BB962C8B-B14F-4D97-AF65-F5344CB8AC3E}">
        <p14:creationId xmlns:p14="http://schemas.microsoft.com/office/powerpoint/2010/main" val="2983899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 Teams&#10;&#10;自動的に生成された説明">
            <a:extLst>
              <a:ext uri="{FF2B5EF4-FFF2-40B4-BE49-F238E27FC236}">
                <a16:creationId xmlns:a16="http://schemas.microsoft.com/office/drawing/2014/main" id="{E1F10152-978F-2FEF-39B2-1F82946AE8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38311" y="1953847"/>
            <a:ext cx="6130552" cy="2799056"/>
          </a:xfrm>
          <a:prstGeom prst="rect">
            <a:avLst/>
          </a:prstGeom>
        </p:spPr>
      </p:pic>
      <p:sp>
        <p:nvSpPr>
          <p:cNvPr id="2" name="タイトル 1">
            <a:extLst>
              <a:ext uri="{FF2B5EF4-FFF2-40B4-BE49-F238E27FC236}">
                <a16:creationId xmlns:a16="http://schemas.microsoft.com/office/drawing/2014/main" id="{F29288D9-1A54-F647-CBB7-998FFCC9DC73}"/>
              </a:ext>
            </a:extLst>
          </p:cNvPr>
          <p:cNvSpPr>
            <a:spLocks noGrp="1"/>
          </p:cNvSpPr>
          <p:nvPr>
            <p:ph type="title"/>
          </p:nvPr>
        </p:nvSpPr>
        <p:spPr/>
        <p:txBody>
          <a:bodyPr/>
          <a:lstStyle/>
          <a:p>
            <a:r>
              <a:rPr kumimoji="1" lang="en-US" altLang="ja-JP" dirty="0"/>
              <a:t>Procedural Process</a:t>
            </a:r>
            <a:r>
              <a:rPr kumimoji="1" lang="ja-JP" altLang="en-US" dirty="0"/>
              <a:t>（区画内）</a:t>
            </a:r>
          </a:p>
        </p:txBody>
      </p:sp>
      <p:sp>
        <p:nvSpPr>
          <p:cNvPr id="3" name="コンテンツ プレースホルダー 2">
            <a:extLst>
              <a:ext uri="{FF2B5EF4-FFF2-40B4-BE49-F238E27FC236}">
                <a16:creationId xmlns:a16="http://schemas.microsoft.com/office/drawing/2014/main" id="{3F793F1F-6738-AA0F-22D8-6C8F92D45022}"/>
              </a:ext>
            </a:extLst>
          </p:cNvPr>
          <p:cNvSpPr>
            <a:spLocks noGrp="1"/>
          </p:cNvSpPr>
          <p:nvPr>
            <p:ph idx="1"/>
          </p:nvPr>
        </p:nvSpPr>
        <p:spPr/>
        <p:txBody>
          <a:bodyPr/>
          <a:lstStyle/>
          <a:p>
            <a:r>
              <a:rPr kumimoji="1" lang="ja-JP" altLang="en-US" dirty="0"/>
              <a:t>ジオメトリに属性情報を設定</a:t>
            </a:r>
            <a:endParaRPr kumimoji="1" lang="en-US" altLang="ja-JP" dirty="0"/>
          </a:p>
          <a:p>
            <a:pPr lvl="1"/>
            <a:r>
              <a:rPr lang="en-US" altLang="ja-JP" dirty="0"/>
              <a:t>CSV</a:t>
            </a:r>
            <a:r>
              <a:rPr lang="ja-JP" altLang="en-US" dirty="0"/>
              <a:t>形式のデータを樹木領域の属性情報に設定</a:t>
            </a:r>
            <a:endParaRPr lang="en-US" altLang="ja-JP" dirty="0"/>
          </a:p>
          <a:p>
            <a:pPr lvl="2"/>
            <a:r>
              <a:rPr lang="ja-JP" altLang="en-US" dirty="0"/>
              <a:t>インデックスの対応付けを行うだけ</a:t>
            </a:r>
            <a:endParaRPr kumimoji="1" lang="ja-JP" altLang="en-US" dirty="0"/>
          </a:p>
        </p:txBody>
      </p:sp>
    </p:spTree>
    <p:extLst>
      <p:ext uri="{BB962C8B-B14F-4D97-AF65-F5344CB8AC3E}">
        <p14:creationId xmlns:p14="http://schemas.microsoft.com/office/powerpoint/2010/main" val="3096510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288D9-1A54-F647-CBB7-998FFCC9DC73}"/>
              </a:ext>
            </a:extLst>
          </p:cNvPr>
          <p:cNvSpPr>
            <a:spLocks noGrp="1"/>
          </p:cNvSpPr>
          <p:nvPr>
            <p:ph type="title"/>
          </p:nvPr>
        </p:nvSpPr>
        <p:spPr/>
        <p:txBody>
          <a:bodyPr/>
          <a:lstStyle/>
          <a:p>
            <a:r>
              <a:rPr kumimoji="1" lang="en-US" altLang="ja-JP" dirty="0"/>
              <a:t>Procedural Process</a:t>
            </a:r>
            <a:r>
              <a:rPr kumimoji="1" lang="ja-JP" altLang="en-US" dirty="0"/>
              <a:t>（区画内）</a:t>
            </a:r>
          </a:p>
        </p:txBody>
      </p:sp>
      <p:sp>
        <p:nvSpPr>
          <p:cNvPr id="3" name="コンテンツ プレースホルダー 2">
            <a:extLst>
              <a:ext uri="{FF2B5EF4-FFF2-40B4-BE49-F238E27FC236}">
                <a16:creationId xmlns:a16="http://schemas.microsoft.com/office/drawing/2014/main" id="{3F793F1F-6738-AA0F-22D8-6C8F92D45022}"/>
              </a:ext>
            </a:extLst>
          </p:cNvPr>
          <p:cNvSpPr>
            <a:spLocks noGrp="1"/>
          </p:cNvSpPr>
          <p:nvPr>
            <p:ph idx="1"/>
          </p:nvPr>
        </p:nvSpPr>
        <p:spPr/>
        <p:txBody>
          <a:bodyPr/>
          <a:lstStyle/>
          <a:p>
            <a:r>
              <a:rPr kumimoji="1" lang="ja-JP" altLang="en-US" dirty="0"/>
              <a:t>ジオメトリと属性情報に基づいて点をサンプリング</a:t>
            </a:r>
            <a:endParaRPr kumimoji="1" lang="en-US" altLang="ja-JP" dirty="0"/>
          </a:p>
          <a:p>
            <a:pPr lvl="1"/>
            <a:r>
              <a:rPr lang="ja-JP" altLang="en-US" dirty="0"/>
              <a:t>樹木の高さと面積からサンプリングの間隔を制御</a:t>
            </a:r>
            <a:endParaRPr lang="en-US" altLang="ja-JP" dirty="0"/>
          </a:p>
          <a:p>
            <a:pPr lvl="2"/>
            <a:r>
              <a:rPr lang="ja-JP" altLang="en-US" dirty="0"/>
              <a:t>高いほど点同士の間隔を大きく設定</a:t>
            </a:r>
            <a:endParaRPr lang="en-US" altLang="ja-JP" dirty="0"/>
          </a:p>
          <a:p>
            <a:pPr lvl="2"/>
            <a:r>
              <a:rPr kumimoji="1" lang="ja-JP" altLang="en-US" dirty="0"/>
              <a:t>配置の方法は</a:t>
            </a:r>
            <a:r>
              <a:rPr kumimoji="1" lang="en-US" altLang="ja-JP" dirty="0"/>
              <a:t>[</a:t>
            </a:r>
            <a:r>
              <a:rPr kumimoji="1" lang="en-US" altLang="ja-JP" dirty="0" err="1"/>
              <a:t>Niese</a:t>
            </a:r>
            <a:r>
              <a:rPr kumimoji="1" lang="en-US" altLang="ja-JP" dirty="0"/>
              <a:t> et al. 2022]</a:t>
            </a:r>
            <a:r>
              <a:rPr kumimoji="1" lang="ja-JP" altLang="en-US" dirty="0"/>
              <a:t>を参考</a:t>
            </a:r>
          </a:p>
        </p:txBody>
      </p:sp>
      <p:pic>
        <p:nvPicPr>
          <p:cNvPr id="7" name="図 6" descr="水, コンピュータ が含まれている画像&#10;&#10;自動的に生成された説明">
            <a:extLst>
              <a:ext uri="{FF2B5EF4-FFF2-40B4-BE49-F238E27FC236}">
                <a16:creationId xmlns:a16="http://schemas.microsoft.com/office/drawing/2014/main" id="{273680FF-A5B1-BDE7-290D-85F36E79C1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1000" y="2396491"/>
            <a:ext cx="4076700" cy="2061706"/>
          </a:xfrm>
          <a:prstGeom prst="rect">
            <a:avLst/>
          </a:prstGeom>
        </p:spPr>
      </p:pic>
      <p:pic>
        <p:nvPicPr>
          <p:cNvPr id="9" name="図 8" descr="表示, テーブル, フルーツ, ガーデン が含まれている画像&#10;&#10;自動的に生成された説明">
            <a:extLst>
              <a:ext uri="{FF2B5EF4-FFF2-40B4-BE49-F238E27FC236}">
                <a16:creationId xmlns:a16="http://schemas.microsoft.com/office/drawing/2014/main" id="{74A73050-CAB4-4B2C-7527-2774C3C0CC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60107" y="2396490"/>
            <a:ext cx="4076701" cy="2061707"/>
          </a:xfrm>
          <a:prstGeom prst="rect">
            <a:avLst/>
          </a:prstGeom>
        </p:spPr>
      </p:pic>
      <p:sp>
        <p:nvSpPr>
          <p:cNvPr id="4" name="楕円 3">
            <a:extLst>
              <a:ext uri="{FF2B5EF4-FFF2-40B4-BE49-F238E27FC236}">
                <a16:creationId xmlns:a16="http://schemas.microsoft.com/office/drawing/2014/main" id="{447895CD-3831-D2BE-236B-33D747B9436C}"/>
              </a:ext>
            </a:extLst>
          </p:cNvPr>
          <p:cNvSpPr/>
          <p:nvPr/>
        </p:nvSpPr>
        <p:spPr>
          <a:xfrm>
            <a:off x="1703631" y="3534007"/>
            <a:ext cx="955749" cy="46649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79DBBFC-908E-D81A-836D-052ED118C1A3}"/>
              </a:ext>
            </a:extLst>
          </p:cNvPr>
          <p:cNvSpPr txBox="1"/>
          <p:nvPr/>
        </p:nvSpPr>
        <p:spPr>
          <a:xfrm>
            <a:off x="1002981" y="3347459"/>
            <a:ext cx="499501" cy="230832"/>
          </a:xfrm>
          <a:prstGeom prst="rect">
            <a:avLst/>
          </a:prstGeom>
          <a:solidFill>
            <a:schemeClr val="bg1"/>
          </a:solidFill>
          <a:ln w="19050">
            <a:solidFill>
              <a:srgbClr val="FF0000"/>
            </a:solidFill>
          </a:ln>
        </p:spPr>
        <p:txBody>
          <a:bodyPr wrap="square" rtlCol="0">
            <a:spAutoFit/>
          </a:bodyPr>
          <a:lstStyle/>
          <a:p>
            <a:pPr algn="ctr"/>
            <a:r>
              <a:rPr kumimoji="1" lang="ja-JP" altLang="en-US" sz="900" dirty="0"/>
              <a:t>広く</a:t>
            </a:r>
            <a:endParaRPr kumimoji="1" lang="ja-JP" altLang="en-US" sz="900" baseline="30000" dirty="0"/>
          </a:p>
        </p:txBody>
      </p:sp>
      <p:cxnSp>
        <p:nvCxnSpPr>
          <p:cNvPr id="8" name="直線矢印コネクタ 7">
            <a:extLst>
              <a:ext uri="{FF2B5EF4-FFF2-40B4-BE49-F238E27FC236}">
                <a16:creationId xmlns:a16="http://schemas.microsoft.com/office/drawing/2014/main" id="{5B978A16-6576-6174-F2E6-BB2868609D75}"/>
              </a:ext>
            </a:extLst>
          </p:cNvPr>
          <p:cNvCxnSpPr>
            <a:cxnSpLocks/>
            <a:stCxn id="5" idx="2"/>
            <a:endCxn id="4" idx="2"/>
          </p:cNvCxnSpPr>
          <p:nvPr/>
        </p:nvCxnSpPr>
        <p:spPr>
          <a:xfrm>
            <a:off x="1252732" y="3578291"/>
            <a:ext cx="450899" cy="188963"/>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楕円 17">
            <a:extLst>
              <a:ext uri="{FF2B5EF4-FFF2-40B4-BE49-F238E27FC236}">
                <a16:creationId xmlns:a16="http://schemas.microsoft.com/office/drawing/2014/main" id="{93E94B9D-58FF-23C1-BD8F-73F1ED8F3CCA}"/>
              </a:ext>
            </a:extLst>
          </p:cNvPr>
          <p:cNvSpPr/>
          <p:nvPr/>
        </p:nvSpPr>
        <p:spPr>
          <a:xfrm>
            <a:off x="1956158" y="2464904"/>
            <a:ext cx="997860" cy="719687"/>
          </a:xfrm>
          <a:prstGeom prst="ellipse">
            <a:avLst/>
          </a:prstGeom>
          <a:noFill/>
          <a:ln w="190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0A93D8B-4BD6-E949-FD14-29C1DF127A82}"/>
              </a:ext>
            </a:extLst>
          </p:cNvPr>
          <p:cNvSpPr txBox="1"/>
          <p:nvPr/>
        </p:nvSpPr>
        <p:spPr>
          <a:xfrm>
            <a:off x="3370803" y="2681077"/>
            <a:ext cx="513443" cy="230832"/>
          </a:xfrm>
          <a:prstGeom prst="rect">
            <a:avLst/>
          </a:prstGeom>
          <a:solidFill>
            <a:schemeClr val="bg1"/>
          </a:solidFill>
          <a:ln w="19050">
            <a:solidFill>
              <a:schemeClr val="accent5"/>
            </a:solidFill>
          </a:ln>
        </p:spPr>
        <p:txBody>
          <a:bodyPr wrap="square" rtlCol="0">
            <a:spAutoFit/>
          </a:bodyPr>
          <a:lstStyle/>
          <a:p>
            <a:pPr algn="ctr"/>
            <a:r>
              <a:rPr kumimoji="1" lang="ja-JP" altLang="en-US" sz="900" dirty="0"/>
              <a:t>狭く</a:t>
            </a:r>
          </a:p>
        </p:txBody>
      </p:sp>
      <p:cxnSp>
        <p:nvCxnSpPr>
          <p:cNvPr id="23" name="直線矢印コネクタ 22">
            <a:extLst>
              <a:ext uri="{FF2B5EF4-FFF2-40B4-BE49-F238E27FC236}">
                <a16:creationId xmlns:a16="http://schemas.microsoft.com/office/drawing/2014/main" id="{B29C33FC-615B-7BBB-6AFF-19AD7C8EB85B}"/>
              </a:ext>
            </a:extLst>
          </p:cNvPr>
          <p:cNvCxnSpPr>
            <a:cxnSpLocks/>
            <a:stCxn id="20" idx="1"/>
            <a:endCxn id="18" idx="6"/>
          </p:cNvCxnSpPr>
          <p:nvPr/>
        </p:nvCxnSpPr>
        <p:spPr>
          <a:xfrm flipH="1">
            <a:off x="2954018" y="2796493"/>
            <a:ext cx="416785" cy="28255"/>
          </a:xfrm>
          <a:prstGeom prst="straightConnector1">
            <a:avLst/>
          </a:prstGeom>
          <a:ln w="1905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7A83BDC3-2A4B-4763-9BCE-E0ACF463F973}"/>
              </a:ext>
            </a:extLst>
          </p:cNvPr>
          <p:cNvSpPr txBox="1"/>
          <p:nvPr/>
        </p:nvSpPr>
        <p:spPr>
          <a:xfrm>
            <a:off x="1414585" y="4584474"/>
            <a:ext cx="7724629" cy="338554"/>
          </a:xfrm>
          <a:prstGeom prst="rect">
            <a:avLst/>
          </a:prstGeom>
          <a:noFill/>
        </p:spPr>
        <p:txBody>
          <a:bodyPr wrap="square" rtlCol="0">
            <a:spAutoFit/>
          </a:bodyPr>
          <a:lstStyle/>
          <a:p>
            <a:r>
              <a:rPr kumimoji="1" lang="en-US" altLang="ja-JP" sz="800" dirty="0"/>
              <a:t>[</a:t>
            </a:r>
            <a:r>
              <a:rPr kumimoji="1" lang="en-US" altLang="ja-JP" sz="800" dirty="0" err="1"/>
              <a:t>Niese</a:t>
            </a:r>
            <a:r>
              <a:rPr kumimoji="1" lang="en-US" altLang="ja-JP" sz="800" dirty="0"/>
              <a:t> et al. 2022] </a:t>
            </a:r>
            <a:r>
              <a:rPr kumimoji="1" lang="en-US" altLang="ja-JP" sz="800" dirty="0" err="1"/>
              <a:t>Niese</a:t>
            </a:r>
            <a:r>
              <a:rPr kumimoji="1" lang="en-US" altLang="ja-JP" sz="800" dirty="0"/>
              <a:t>, Till, et al. “Procedural Urban Forestry.” ACM Trans. Graph., vol. 41, no. 2, Association for Computing Machinery, Mar. 2022, doi:10.1145/3502220.</a:t>
            </a:r>
          </a:p>
        </p:txBody>
      </p:sp>
    </p:spTree>
    <p:extLst>
      <p:ext uri="{BB962C8B-B14F-4D97-AF65-F5344CB8AC3E}">
        <p14:creationId xmlns:p14="http://schemas.microsoft.com/office/powerpoint/2010/main" val="2627651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草, グリーン, 電車 が含まれている画像&#10;&#10;自動的に生成された説明">
            <a:extLst>
              <a:ext uri="{FF2B5EF4-FFF2-40B4-BE49-F238E27FC236}">
                <a16:creationId xmlns:a16="http://schemas.microsoft.com/office/drawing/2014/main" id="{DD6E42A0-5E63-E8BF-76BE-608FD81490E0}"/>
              </a:ext>
            </a:extLst>
          </p:cNvPr>
          <p:cNvPicPr>
            <a:picLocks noChangeAspect="1"/>
          </p:cNvPicPr>
          <p:nvPr/>
        </p:nvPicPr>
        <p:blipFill>
          <a:blip r:embed="rId3"/>
          <a:stretch>
            <a:fillRect/>
          </a:stretch>
        </p:blipFill>
        <p:spPr>
          <a:xfrm>
            <a:off x="1365550" y="1614412"/>
            <a:ext cx="6412900" cy="3243190"/>
          </a:xfrm>
          <a:prstGeom prst="rect">
            <a:avLst/>
          </a:prstGeom>
        </p:spPr>
      </p:pic>
      <p:sp>
        <p:nvSpPr>
          <p:cNvPr id="2" name="タイトル 1">
            <a:extLst>
              <a:ext uri="{FF2B5EF4-FFF2-40B4-BE49-F238E27FC236}">
                <a16:creationId xmlns:a16="http://schemas.microsoft.com/office/drawing/2014/main" id="{FC73C675-345B-6FCD-F59C-3CD03A00ECB3}"/>
              </a:ext>
            </a:extLst>
          </p:cNvPr>
          <p:cNvSpPr>
            <a:spLocks noGrp="1"/>
          </p:cNvSpPr>
          <p:nvPr>
            <p:ph type="title"/>
          </p:nvPr>
        </p:nvSpPr>
        <p:spPr/>
        <p:txBody>
          <a:bodyPr/>
          <a:lstStyle/>
          <a:p>
            <a:r>
              <a:rPr kumimoji="1" lang="en-US" altLang="ja-JP" dirty="0"/>
              <a:t>Procedural Process</a:t>
            </a:r>
            <a:r>
              <a:rPr kumimoji="1" lang="ja-JP" altLang="en-US" dirty="0"/>
              <a:t>（区画内）</a:t>
            </a:r>
          </a:p>
        </p:txBody>
      </p:sp>
      <p:sp>
        <p:nvSpPr>
          <p:cNvPr id="3" name="コンテンツ プレースホルダー 2">
            <a:extLst>
              <a:ext uri="{FF2B5EF4-FFF2-40B4-BE49-F238E27FC236}">
                <a16:creationId xmlns:a16="http://schemas.microsoft.com/office/drawing/2014/main" id="{A721D1EB-4CB2-DA3E-F930-39D6ECCEC564}"/>
              </a:ext>
            </a:extLst>
          </p:cNvPr>
          <p:cNvSpPr>
            <a:spLocks noGrp="1"/>
          </p:cNvSpPr>
          <p:nvPr>
            <p:ph idx="1"/>
          </p:nvPr>
        </p:nvSpPr>
        <p:spPr/>
        <p:txBody>
          <a:bodyPr/>
          <a:lstStyle/>
          <a:p>
            <a:r>
              <a:rPr kumimoji="1" lang="ja-JP" altLang="en-US" dirty="0"/>
              <a:t>木の属性情報を基に樹木を作成＆配置</a:t>
            </a:r>
            <a:endParaRPr kumimoji="1" lang="en-US" altLang="ja-JP" dirty="0"/>
          </a:p>
          <a:p>
            <a:pPr lvl="1"/>
            <a:r>
              <a:rPr kumimoji="1" lang="ja-JP" altLang="en-US" dirty="0"/>
              <a:t>この処理は歩道・分離帯と同様</a:t>
            </a:r>
          </a:p>
          <a:p>
            <a:endParaRPr kumimoji="1" lang="ja-JP" altLang="en-US" dirty="0"/>
          </a:p>
        </p:txBody>
      </p:sp>
    </p:spTree>
    <p:extLst>
      <p:ext uri="{BB962C8B-B14F-4D97-AF65-F5344CB8AC3E}">
        <p14:creationId xmlns:p14="http://schemas.microsoft.com/office/powerpoint/2010/main" val="3991057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7EAF20-E715-479C-C597-F9D701877CA4}"/>
              </a:ext>
            </a:extLst>
          </p:cNvPr>
          <p:cNvSpPr>
            <a:spLocks noGrp="1"/>
          </p:cNvSpPr>
          <p:nvPr>
            <p:ph type="title"/>
          </p:nvPr>
        </p:nvSpPr>
        <p:spPr/>
        <p:txBody>
          <a:bodyPr/>
          <a:lstStyle/>
          <a:p>
            <a:r>
              <a:rPr kumimoji="1" lang="en-US" altLang="ja-JP" dirty="0"/>
              <a:t>Procedural Process</a:t>
            </a:r>
            <a:r>
              <a:rPr kumimoji="1" lang="ja-JP" altLang="en-US" dirty="0"/>
              <a:t>　最終結果</a:t>
            </a:r>
            <a:endParaRPr kumimoji="1" lang="en-US" altLang="ja-JP" dirty="0"/>
          </a:p>
        </p:txBody>
      </p:sp>
      <p:pic>
        <p:nvPicPr>
          <p:cNvPr id="8" name="図 7" descr="草, グリーン, 電車 が含まれている画像&#10;&#10;自動的に生成された説明">
            <a:extLst>
              <a:ext uri="{FF2B5EF4-FFF2-40B4-BE49-F238E27FC236}">
                <a16:creationId xmlns:a16="http://schemas.microsoft.com/office/drawing/2014/main" id="{4586B678-EC99-8B67-FECB-BE9561A853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6965" y="2928373"/>
            <a:ext cx="3292623" cy="1665175"/>
          </a:xfrm>
          <a:prstGeom prst="rect">
            <a:avLst/>
          </a:prstGeom>
        </p:spPr>
      </p:pic>
      <p:pic>
        <p:nvPicPr>
          <p:cNvPr id="10" name="図 9">
            <a:extLst>
              <a:ext uri="{FF2B5EF4-FFF2-40B4-BE49-F238E27FC236}">
                <a16:creationId xmlns:a16="http://schemas.microsoft.com/office/drawing/2014/main" id="{0BFC0B83-EFBA-913F-DCE5-501DFBB382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3977" y="899660"/>
            <a:ext cx="3292622" cy="1665175"/>
          </a:xfrm>
          <a:prstGeom prst="rect">
            <a:avLst/>
          </a:prstGeom>
        </p:spPr>
      </p:pic>
      <p:pic>
        <p:nvPicPr>
          <p:cNvPr id="15" name="図 14" descr="電子機器, 回路 が含まれている画像&#10;&#10;自動的に生成された説明">
            <a:extLst>
              <a:ext uri="{FF2B5EF4-FFF2-40B4-BE49-F238E27FC236}">
                <a16:creationId xmlns:a16="http://schemas.microsoft.com/office/drawing/2014/main" id="{0C8461A3-DCE8-F1C2-8C46-1299E35659B3}"/>
              </a:ext>
            </a:extLst>
          </p:cNvPr>
          <p:cNvPicPr>
            <a:picLocks noChangeAspect="1"/>
          </p:cNvPicPr>
          <p:nvPr/>
        </p:nvPicPr>
        <p:blipFill>
          <a:blip r:embed="rId5"/>
          <a:stretch>
            <a:fillRect/>
          </a:stretch>
        </p:blipFill>
        <p:spPr>
          <a:xfrm>
            <a:off x="4493846" y="1541255"/>
            <a:ext cx="4474539" cy="2527860"/>
          </a:xfrm>
          <a:prstGeom prst="rect">
            <a:avLst/>
          </a:prstGeom>
        </p:spPr>
      </p:pic>
      <p:cxnSp>
        <p:nvCxnSpPr>
          <p:cNvPr id="18" name="コネクタ: カギ線 17">
            <a:extLst>
              <a:ext uri="{FF2B5EF4-FFF2-40B4-BE49-F238E27FC236}">
                <a16:creationId xmlns:a16="http://schemas.microsoft.com/office/drawing/2014/main" id="{E9B6F2F3-8372-3483-3351-B2BD4D3B2D37}"/>
              </a:ext>
            </a:extLst>
          </p:cNvPr>
          <p:cNvCxnSpPr>
            <a:stCxn id="10" idx="3"/>
            <a:endCxn id="15" idx="1"/>
          </p:cNvCxnSpPr>
          <p:nvPr/>
        </p:nvCxnSpPr>
        <p:spPr>
          <a:xfrm>
            <a:off x="3806599" y="1732248"/>
            <a:ext cx="687247" cy="1072937"/>
          </a:xfrm>
          <a:prstGeom prst="bentConnector3">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コネクタ: カギ線 18">
            <a:extLst>
              <a:ext uri="{FF2B5EF4-FFF2-40B4-BE49-F238E27FC236}">
                <a16:creationId xmlns:a16="http://schemas.microsoft.com/office/drawing/2014/main" id="{52C40678-121B-D8AB-88C4-1325FD0E16DE}"/>
              </a:ext>
            </a:extLst>
          </p:cNvPr>
          <p:cNvCxnSpPr>
            <a:cxnSpLocks/>
            <a:stCxn id="8" idx="3"/>
            <a:endCxn id="15" idx="1"/>
          </p:cNvCxnSpPr>
          <p:nvPr/>
        </p:nvCxnSpPr>
        <p:spPr>
          <a:xfrm flipV="1">
            <a:off x="3809588" y="2805185"/>
            <a:ext cx="684258" cy="955776"/>
          </a:xfrm>
          <a:prstGeom prst="bentConnector3">
            <a:avLst>
              <a:gd name="adj1" fmla="val 49884"/>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3E13E1C2-369A-3474-1755-8AA53494B254}"/>
              </a:ext>
            </a:extLst>
          </p:cNvPr>
          <p:cNvSpPr txBox="1"/>
          <p:nvPr/>
        </p:nvSpPr>
        <p:spPr>
          <a:xfrm>
            <a:off x="1344819" y="2564835"/>
            <a:ext cx="1630935" cy="230832"/>
          </a:xfrm>
          <a:prstGeom prst="rect">
            <a:avLst/>
          </a:prstGeom>
          <a:noFill/>
        </p:spPr>
        <p:txBody>
          <a:bodyPr wrap="square" rtlCol="0">
            <a:spAutoFit/>
          </a:bodyPr>
          <a:lstStyle/>
          <a:p>
            <a:pPr algn="ctr"/>
            <a:r>
              <a:rPr kumimoji="1" lang="ja-JP" altLang="en-US" sz="900" dirty="0"/>
              <a:t>歩道・分離帯</a:t>
            </a:r>
          </a:p>
        </p:txBody>
      </p:sp>
      <p:sp>
        <p:nvSpPr>
          <p:cNvPr id="33" name="テキスト ボックス 32">
            <a:extLst>
              <a:ext uri="{FF2B5EF4-FFF2-40B4-BE49-F238E27FC236}">
                <a16:creationId xmlns:a16="http://schemas.microsoft.com/office/drawing/2014/main" id="{2A971AA6-ABAF-15FA-294D-DAA848FA90CF}"/>
              </a:ext>
            </a:extLst>
          </p:cNvPr>
          <p:cNvSpPr txBox="1"/>
          <p:nvPr/>
        </p:nvSpPr>
        <p:spPr>
          <a:xfrm>
            <a:off x="1344819" y="4593548"/>
            <a:ext cx="1630935" cy="230832"/>
          </a:xfrm>
          <a:prstGeom prst="rect">
            <a:avLst/>
          </a:prstGeom>
          <a:noFill/>
        </p:spPr>
        <p:txBody>
          <a:bodyPr wrap="square" rtlCol="0">
            <a:spAutoFit/>
          </a:bodyPr>
          <a:lstStyle/>
          <a:p>
            <a:pPr algn="ctr"/>
            <a:r>
              <a:rPr kumimoji="1" lang="ja-JP" altLang="en-US" sz="900" dirty="0"/>
              <a:t>区画内</a:t>
            </a:r>
          </a:p>
        </p:txBody>
      </p:sp>
      <p:sp>
        <p:nvSpPr>
          <p:cNvPr id="34" name="テキスト ボックス 33">
            <a:extLst>
              <a:ext uri="{FF2B5EF4-FFF2-40B4-BE49-F238E27FC236}">
                <a16:creationId xmlns:a16="http://schemas.microsoft.com/office/drawing/2014/main" id="{44A4DCC4-A57D-4D9C-22E5-171818D6E9F3}"/>
              </a:ext>
            </a:extLst>
          </p:cNvPr>
          <p:cNvSpPr txBox="1"/>
          <p:nvPr/>
        </p:nvSpPr>
        <p:spPr>
          <a:xfrm>
            <a:off x="5915647" y="4069115"/>
            <a:ext cx="1630935" cy="230832"/>
          </a:xfrm>
          <a:prstGeom prst="rect">
            <a:avLst/>
          </a:prstGeom>
          <a:noFill/>
        </p:spPr>
        <p:txBody>
          <a:bodyPr wrap="square" rtlCol="0">
            <a:spAutoFit/>
          </a:bodyPr>
          <a:lstStyle/>
          <a:p>
            <a:pPr algn="ctr"/>
            <a:r>
              <a:rPr kumimoji="1" lang="ja-JP" altLang="en-US" sz="900" dirty="0"/>
              <a:t>歩道・分離帯＋区画内</a:t>
            </a:r>
          </a:p>
        </p:txBody>
      </p:sp>
    </p:spTree>
    <p:extLst>
      <p:ext uri="{BB962C8B-B14F-4D97-AF65-F5344CB8AC3E}">
        <p14:creationId xmlns:p14="http://schemas.microsoft.com/office/powerpoint/2010/main" val="1111571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ja-JP" altLang="en-US" dirty="0">
                <a:solidFill>
                  <a:schemeClr val="bg1">
                    <a:lumMod val="95000"/>
                  </a:schemeClr>
                </a:solidFill>
              </a:rPr>
              <a:t>背景と現状の課題</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地理空間情報の簡単な基礎知識と考え方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オープンな地理空間情報の紹介</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樹木自動配置手法の説明</a:t>
            </a:r>
            <a:endParaRPr lang="en-US" altLang="ja-JP" dirty="0">
              <a:solidFill>
                <a:schemeClr val="bg1">
                  <a:lumMod val="95000"/>
                </a:schemeClr>
              </a:solidFill>
            </a:endParaRPr>
          </a:p>
          <a:p>
            <a:pPr marL="457200" indent="-457200">
              <a:buFont typeface="+mj-lt"/>
              <a:buAutoNum type="arabicPeriod"/>
            </a:pPr>
            <a:r>
              <a:rPr lang="ja-JP" altLang="en-US" dirty="0"/>
              <a:t>本手法の結果と課題</a:t>
            </a:r>
            <a:endParaRPr lang="en-US" altLang="ja-JP" dirty="0"/>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2126399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F618F7-ABE4-3D48-49CB-AAFAC9AF6DBE}"/>
              </a:ext>
            </a:extLst>
          </p:cNvPr>
          <p:cNvSpPr>
            <a:spLocks noGrp="1"/>
          </p:cNvSpPr>
          <p:nvPr>
            <p:ph type="title"/>
          </p:nvPr>
        </p:nvSpPr>
        <p:spPr/>
        <p:txBody>
          <a:bodyPr/>
          <a:lstStyle/>
          <a:p>
            <a:r>
              <a:rPr kumimoji="1" lang="ja-JP" altLang="en-US" dirty="0"/>
              <a:t>本手法の結果</a:t>
            </a:r>
          </a:p>
        </p:txBody>
      </p:sp>
      <p:sp>
        <p:nvSpPr>
          <p:cNvPr id="3" name="コンテンツ プレースホルダー 2">
            <a:extLst>
              <a:ext uri="{FF2B5EF4-FFF2-40B4-BE49-F238E27FC236}">
                <a16:creationId xmlns:a16="http://schemas.microsoft.com/office/drawing/2014/main" id="{3BBDB097-7331-1A14-B492-939C63626BFC}"/>
              </a:ext>
            </a:extLst>
          </p:cNvPr>
          <p:cNvSpPr>
            <a:spLocks noGrp="1"/>
          </p:cNvSpPr>
          <p:nvPr>
            <p:ph idx="1"/>
          </p:nvPr>
        </p:nvSpPr>
        <p:spPr/>
        <p:txBody>
          <a:bodyPr/>
          <a:lstStyle/>
          <a:p>
            <a:r>
              <a:rPr lang="ja-JP" altLang="en-US" dirty="0"/>
              <a:t>以下の項目ごとで紹介</a:t>
            </a:r>
            <a:endParaRPr lang="en-US" altLang="ja-JP" dirty="0"/>
          </a:p>
          <a:p>
            <a:pPr lvl="1"/>
            <a:r>
              <a:rPr lang="ja-JP" altLang="en-US" dirty="0"/>
              <a:t>航空写真 </a:t>
            </a:r>
            <a:r>
              <a:rPr lang="en-US" altLang="ja-JP" dirty="0"/>
              <a:t>vs. </a:t>
            </a:r>
            <a:r>
              <a:rPr lang="ja-JP" altLang="en-US" dirty="0"/>
              <a:t>自動配置結果</a:t>
            </a:r>
            <a:endParaRPr lang="en-US" altLang="ja-JP" dirty="0"/>
          </a:p>
          <a:p>
            <a:pPr lvl="1"/>
            <a:r>
              <a:rPr lang="ja-JP" altLang="en-US" dirty="0"/>
              <a:t>樹木なし </a:t>
            </a:r>
            <a:r>
              <a:rPr lang="en-US" altLang="ja-JP" dirty="0"/>
              <a:t>vs. </a:t>
            </a:r>
            <a:r>
              <a:rPr lang="ja-JP" altLang="en-US" dirty="0"/>
              <a:t>あり</a:t>
            </a:r>
            <a:endParaRPr lang="en-US" altLang="ja-JP" dirty="0"/>
          </a:p>
          <a:p>
            <a:pPr lvl="1"/>
            <a:r>
              <a:rPr lang="ja-JP" altLang="en-US" dirty="0"/>
              <a:t>本手法の効果検証</a:t>
            </a:r>
            <a:endParaRPr lang="en-US" altLang="ja-JP" dirty="0"/>
          </a:p>
          <a:p>
            <a:pPr lvl="2"/>
            <a:r>
              <a:rPr lang="ja-JP" altLang="en-US" dirty="0"/>
              <a:t>地理空間情報の貢献度</a:t>
            </a:r>
            <a:endParaRPr lang="en-US" altLang="ja-JP" dirty="0"/>
          </a:p>
          <a:p>
            <a:pPr lvl="1"/>
            <a:r>
              <a:rPr lang="ja-JP" altLang="en-US" dirty="0"/>
              <a:t>処理時間の確認</a:t>
            </a:r>
            <a:endParaRPr lang="en-US" altLang="ja-JP" dirty="0"/>
          </a:p>
          <a:p>
            <a:pPr lvl="2"/>
            <a:r>
              <a:rPr lang="en-US" altLang="ja-JP" dirty="0"/>
              <a:t>GIS Process</a:t>
            </a:r>
          </a:p>
          <a:p>
            <a:pPr lvl="2"/>
            <a:r>
              <a:rPr lang="en-US" altLang="ja-JP" dirty="0"/>
              <a:t>Procedural Process</a:t>
            </a:r>
          </a:p>
        </p:txBody>
      </p:sp>
      <p:pic>
        <p:nvPicPr>
          <p:cNvPr id="10" name="図 9">
            <a:extLst>
              <a:ext uri="{FF2B5EF4-FFF2-40B4-BE49-F238E27FC236}">
                <a16:creationId xmlns:a16="http://schemas.microsoft.com/office/drawing/2014/main" id="{A56BE3ED-046C-8548-9718-00C4D2AFADDA}"/>
              </a:ext>
            </a:extLst>
          </p:cNvPr>
          <p:cNvPicPr>
            <a:picLocks noChangeAspect="1"/>
          </p:cNvPicPr>
          <p:nvPr/>
        </p:nvPicPr>
        <p:blipFill>
          <a:blip r:embed="rId3"/>
          <a:stretch>
            <a:fillRect/>
          </a:stretch>
        </p:blipFill>
        <p:spPr>
          <a:xfrm>
            <a:off x="4134677" y="1298978"/>
            <a:ext cx="4719099" cy="3336695"/>
          </a:xfrm>
          <a:prstGeom prst="rect">
            <a:avLst/>
          </a:prstGeom>
        </p:spPr>
      </p:pic>
    </p:spTree>
    <p:extLst>
      <p:ext uri="{BB962C8B-B14F-4D97-AF65-F5344CB8AC3E}">
        <p14:creationId xmlns:p14="http://schemas.microsoft.com/office/powerpoint/2010/main" val="3369806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6E8331-2E61-6199-5180-49EF1D10EB5D}"/>
              </a:ext>
            </a:extLst>
          </p:cNvPr>
          <p:cNvSpPr>
            <a:spLocks noGrp="1"/>
          </p:cNvSpPr>
          <p:nvPr>
            <p:ph type="title"/>
          </p:nvPr>
        </p:nvSpPr>
        <p:spPr/>
        <p:txBody>
          <a:bodyPr/>
          <a:lstStyle/>
          <a:p>
            <a:r>
              <a:rPr lang="ja-JP" altLang="en-US" dirty="0"/>
              <a:t>オルソ比較</a:t>
            </a:r>
            <a:r>
              <a:rPr kumimoji="1" lang="ja-JP" altLang="en-US" dirty="0"/>
              <a:t>（航空写真 </a:t>
            </a:r>
            <a:r>
              <a:rPr lang="en-US" altLang="ja-JP" dirty="0"/>
              <a:t>vs. </a:t>
            </a:r>
            <a:r>
              <a:rPr lang="ja-JP" altLang="en-US" dirty="0"/>
              <a:t>自動配置結果）</a:t>
            </a:r>
            <a:endParaRPr kumimoji="1" lang="ja-JP" altLang="en-US" dirty="0"/>
          </a:p>
        </p:txBody>
      </p:sp>
      <p:pic>
        <p:nvPicPr>
          <p:cNvPr id="6" name="図 5">
            <a:extLst>
              <a:ext uri="{FF2B5EF4-FFF2-40B4-BE49-F238E27FC236}">
                <a16:creationId xmlns:a16="http://schemas.microsoft.com/office/drawing/2014/main" id="{D7ADAE6B-309E-765A-3BE8-17F6F7141806}"/>
              </a:ext>
            </a:extLst>
          </p:cNvPr>
          <p:cNvPicPr>
            <a:picLocks noChangeAspect="1"/>
          </p:cNvPicPr>
          <p:nvPr/>
        </p:nvPicPr>
        <p:blipFill>
          <a:blip r:embed="rId3"/>
          <a:stretch>
            <a:fillRect/>
          </a:stretch>
        </p:blipFill>
        <p:spPr>
          <a:xfrm>
            <a:off x="305733" y="1306190"/>
            <a:ext cx="4093818" cy="2894583"/>
          </a:xfrm>
          <a:prstGeom prst="rect">
            <a:avLst/>
          </a:prstGeom>
        </p:spPr>
      </p:pic>
      <p:sp>
        <p:nvSpPr>
          <p:cNvPr id="11" name="テキスト ボックス 10">
            <a:extLst>
              <a:ext uri="{FF2B5EF4-FFF2-40B4-BE49-F238E27FC236}">
                <a16:creationId xmlns:a16="http://schemas.microsoft.com/office/drawing/2014/main" id="{8E75AC77-DB06-1A6E-D0E8-5F6929CB7A8F}"/>
              </a:ext>
            </a:extLst>
          </p:cNvPr>
          <p:cNvSpPr txBox="1"/>
          <p:nvPr/>
        </p:nvSpPr>
        <p:spPr>
          <a:xfrm>
            <a:off x="1753116" y="4196868"/>
            <a:ext cx="1199048" cy="230832"/>
          </a:xfrm>
          <a:prstGeom prst="rect">
            <a:avLst/>
          </a:prstGeom>
          <a:noFill/>
        </p:spPr>
        <p:txBody>
          <a:bodyPr wrap="square" rtlCol="0">
            <a:spAutoFit/>
          </a:bodyPr>
          <a:lstStyle/>
          <a:p>
            <a:pPr algn="ctr"/>
            <a:r>
              <a:rPr kumimoji="1" lang="ja-JP" altLang="en-US" sz="900" dirty="0"/>
              <a:t>航空写真</a:t>
            </a:r>
          </a:p>
        </p:txBody>
      </p:sp>
      <p:sp>
        <p:nvSpPr>
          <p:cNvPr id="12" name="テキスト ボックス 11">
            <a:extLst>
              <a:ext uri="{FF2B5EF4-FFF2-40B4-BE49-F238E27FC236}">
                <a16:creationId xmlns:a16="http://schemas.microsoft.com/office/drawing/2014/main" id="{F21B562F-0459-CBCB-838C-985F208597F1}"/>
              </a:ext>
            </a:extLst>
          </p:cNvPr>
          <p:cNvSpPr txBox="1"/>
          <p:nvPr/>
        </p:nvSpPr>
        <p:spPr>
          <a:xfrm>
            <a:off x="6191836" y="4200773"/>
            <a:ext cx="1199048" cy="230832"/>
          </a:xfrm>
          <a:prstGeom prst="rect">
            <a:avLst/>
          </a:prstGeom>
          <a:noFill/>
        </p:spPr>
        <p:txBody>
          <a:bodyPr wrap="square" rtlCol="0">
            <a:spAutoFit/>
          </a:bodyPr>
          <a:lstStyle/>
          <a:p>
            <a:pPr algn="ctr"/>
            <a:r>
              <a:rPr kumimoji="1" lang="ja-JP" altLang="en-US" sz="900" dirty="0"/>
              <a:t>自動配置結果</a:t>
            </a:r>
          </a:p>
        </p:txBody>
      </p:sp>
      <p:pic>
        <p:nvPicPr>
          <p:cNvPr id="10" name="図 9" descr="グラフィカル ユーザー インターフェイス, アプリケーション, マップ&#10;&#10;自動的に生成された説明">
            <a:extLst>
              <a:ext uri="{FF2B5EF4-FFF2-40B4-BE49-F238E27FC236}">
                <a16:creationId xmlns:a16="http://schemas.microsoft.com/office/drawing/2014/main" id="{EFA0B05A-ABD0-A20D-009D-ACA863B9BD3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31479" y="1306190"/>
            <a:ext cx="4306788" cy="2894582"/>
          </a:xfrm>
          <a:prstGeom prst="rect">
            <a:avLst/>
          </a:prstGeom>
        </p:spPr>
      </p:pic>
    </p:spTree>
    <p:extLst>
      <p:ext uri="{BB962C8B-B14F-4D97-AF65-F5344CB8AC3E}">
        <p14:creationId xmlns:p14="http://schemas.microsoft.com/office/powerpoint/2010/main" val="303509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A2EC17-B836-F08D-1AD8-7387FAE49091}"/>
              </a:ext>
            </a:extLst>
          </p:cNvPr>
          <p:cNvSpPr>
            <a:spLocks noGrp="1"/>
          </p:cNvSpPr>
          <p:nvPr>
            <p:ph type="title"/>
          </p:nvPr>
        </p:nvSpPr>
        <p:spPr/>
        <p:txBody>
          <a:bodyPr/>
          <a:lstStyle/>
          <a:p>
            <a:r>
              <a:rPr lang="ja-JP" altLang="en-US" dirty="0"/>
              <a:t>都市のオープンデータ</a:t>
            </a:r>
            <a:endParaRPr kumimoji="1" lang="ja-JP" altLang="en-US" dirty="0"/>
          </a:p>
        </p:txBody>
      </p:sp>
      <p:sp>
        <p:nvSpPr>
          <p:cNvPr id="3" name="コンテンツ プレースホルダー 2">
            <a:extLst>
              <a:ext uri="{FF2B5EF4-FFF2-40B4-BE49-F238E27FC236}">
                <a16:creationId xmlns:a16="http://schemas.microsoft.com/office/drawing/2014/main" id="{8F9C54AB-DB3E-74D2-D05C-99C8E940D5E9}"/>
              </a:ext>
            </a:extLst>
          </p:cNvPr>
          <p:cNvSpPr>
            <a:spLocks noGrp="1"/>
          </p:cNvSpPr>
          <p:nvPr>
            <p:ph idx="1"/>
          </p:nvPr>
        </p:nvSpPr>
        <p:spPr/>
        <p:txBody>
          <a:bodyPr/>
          <a:lstStyle/>
          <a:p>
            <a:r>
              <a:rPr kumimoji="1" lang="en-US" altLang="ja-JP" dirty="0"/>
              <a:t>Project PLATEAU</a:t>
            </a:r>
          </a:p>
          <a:p>
            <a:pPr lvl="1"/>
            <a:r>
              <a:rPr kumimoji="1" lang="ja-JP" altLang="en-US" dirty="0"/>
              <a:t>日本全国の</a:t>
            </a:r>
            <a:r>
              <a:rPr kumimoji="1" lang="en-US" altLang="ja-JP" dirty="0"/>
              <a:t>3D</a:t>
            </a:r>
            <a:r>
              <a:rPr kumimoji="1" lang="ja-JP" altLang="en-US" dirty="0"/>
              <a:t>都市モデルの</a:t>
            </a:r>
            <a:br>
              <a:rPr kumimoji="1" lang="en-US" altLang="ja-JP" dirty="0"/>
            </a:br>
            <a:r>
              <a:rPr kumimoji="1" lang="ja-JP" altLang="en-US" dirty="0"/>
              <a:t>整備・オープンデータ化</a:t>
            </a:r>
            <a:br>
              <a:rPr kumimoji="1" lang="en-US" altLang="ja-JP" dirty="0"/>
            </a:br>
            <a:r>
              <a:rPr kumimoji="1" lang="ja-JP" altLang="en-US" dirty="0"/>
              <a:t>プロジェクト</a:t>
            </a:r>
            <a:endParaRPr kumimoji="1" lang="en-US" altLang="ja-JP" dirty="0"/>
          </a:p>
          <a:p>
            <a:pPr lvl="2"/>
            <a:r>
              <a:rPr kumimoji="1" lang="ja-JP" altLang="en-US" dirty="0"/>
              <a:t>国土交通省が主導</a:t>
            </a:r>
            <a:endParaRPr kumimoji="1" lang="en-US" altLang="ja-JP" dirty="0"/>
          </a:p>
          <a:p>
            <a:pPr lvl="2"/>
            <a:r>
              <a:rPr kumimoji="1" lang="en-US" altLang="ja-JP" dirty="0"/>
              <a:t>210</a:t>
            </a:r>
            <a:r>
              <a:rPr kumimoji="1" lang="ja-JP" altLang="en-US" dirty="0"/>
              <a:t>都市を整備（</a:t>
            </a:r>
            <a:r>
              <a:rPr kumimoji="1" lang="en-US" altLang="ja-JP" dirty="0"/>
              <a:t>2023</a:t>
            </a:r>
            <a:r>
              <a:rPr kumimoji="1" lang="ja-JP" altLang="en-US" dirty="0"/>
              <a:t>年度現在）</a:t>
            </a:r>
            <a:endParaRPr kumimoji="1" lang="en-US" altLang="ja-JP" dirty="0"/>
          </a:p>
          <a:p>
            <a:pPr lvl="1"/>
            <a:r>
              <a:rPr lang="ja-JP" altLang="en-US" dirty="0"/>
              <a:t>建築物や道路、植生など</a:t>
            </a:r>
            <a:br>
              <a:rPr lang="en-US" altLang="ja-JP" dirty="0"/>
            </a:br>
            <a:r>
              <a:rPr lang="ja-JP" altLang="en-US" dirty="0"/>
              <a:t>さまざまな地物を整備</a:t>
            </a:r>
            <a:endParaRPr lang="en-US" altLang="ja-JP" dirty="0"/>
          </a:p>
          <a:p>
            <a:pPr lvl="2"/>
            <a:r>
              <a:rPr kumimoji="1" lang="ja-JP" altLang="en-US" dirty="0"/>
              <a:t>地物：地球上にあるありと</a:t>
            </a:r>
            <a:br>
              <a:rPr kumimoji="1" lang="en-US" altLang="ja-JP" dirty="0"/>
            </a:br>
            <a:r>
              <a:rPr kumimoji="1" lang="ja-JP" altLang="en-US" dirty="0"/>
              <a:t>あらゆる対象物のこと</a:t>
            </a:r>
            <a:endParaRPr kumimoji="1" lang="en-US" altLang="ja-JP" dirty="0"/>
          </a:p>
        </p:txBody>
      </p:sp>
      <p:pic>
        <p:nvPicPr>
          <p:cNvPr id="5" name="図 4" descr="レゴ, おもちゃ, 回路 が含まれている画像&#10;&#10;自動的に生成された説明">
            <a:extLst>
              <a:ext uri="{FF2B5EF4-FFF2-40B4-BE49-F238E27FC236}">
                <a16:creationId xmlns:a16="http://schemas.microsoft.com/office/drawing/2014/main" id="{9ACADC4E-7B73-8FA3-3050-5E6927D595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63698" y="54615"/>
            <a:ext cx="4047437" cy="1935180"/>
          </a:xfrm>
          <a:prstGeom prst="rect">
            <a:avLst/>
          </a:prstGeom>
        </p:spPr>
      </p:pic>
      <p:pic>
        <p:nvPicPr>
          <p:cNvPr id="7" name="図 6">
            <a:extLst>
              <a:ext uri="{FF2B5EF4-FFF2-40B4-BE49-F238E27FC236}">
                <a16:creationId xmlns:a16="http://schemas.microsoft.com/office/drawing/2014/main" id="{E7EF1DFD-16B8-3ACA-0FAD-C792726069A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68073" y="2212397"/>
            <a:ext cx="4047436" cy="2276684"/>
          </a:xfrm>
          <a:prstGeom prst="rect">
            <a:avLst/>
          </a:prstGeom>
        </p:spPr>
      </p:pic>
      <p:sp>
        <p:nvSpPr>
          <p:cNvPr id="9" name="テキスト ボックス 8">
            <a:extLst>
              <a:ext uri="{FF2B5EF4-FFF2-40B4-BE49-F238E27FC236}">
                <a16:creationId xmlns:a16="http://schemas.microsoft.com/office/drawing/2014/main" id="{1CD60916-4B58-B3EC-C8F4-82EA1AF53898}"/>
              </a:ext>
            </a:extLst>
          </p:cNvPr>
          <p:cNvSpPr txBox="1"/>
          <p:nvPr/>
        </p:nvSpPr>
        <p:spPr>
          <a:xfrm>
            <a:off x="5940487" y="1981565"/>
            <a:ext cx="1693855" cy="230832"/>
          </a:xfrm>
          <a:prstGeom prst="rect">
            <a:avLst/>
          </a:prstGeom>
          <a:noFill/>
        </p:spPr>
        <p:txBody>
          <a:bodyPr wrap="square" rtlCol="0">
            <a:spAutoFit/>
          </a:bodyPr>
          <a:lstStyle/>
          <a:p>
            <a:pPr algn="ctr"/>
            <a:r>
              <a:rPr kumimoji="1" lang="ja-JP" altLang="en-US" sz="900" dirty="0"/>
              <a:t>出典：</a:t>
            </a:r>
            <a:r>
              <a:rPr kumimoji="1" lang="en-US" altLang="ja-JP" sz="900" dirty="0">
                <a:hlinkClick r:id="rId5"/>
              </a:rPr>
              <a:t>PLATEAU VIEW 3.0</a:t>
            </a:r>
            <a:endParaRPr kumimoji="1" lang="ja-JP" altLang="en-US" sz="900" dirty="0"/>
          </a:p>
        </p:txBody>
      </p:sp>
      <p:sp>
        <p:nvSpPr>
          <p:cNvPr id="6" name="テキスト ボックス 5">
            <a:extLst>
              <a:ext uri="{FF2B5EF4-FFF2-40B4-BE49-F238E27FC236}">
                <a16:creationId xmlns:a16="http://schemas.microsoft.com/office/drawing/2014/main" id="{D82D405D-6441-F88C-D6A9-07B6E4D1D8E0}"/>
              </a:ext>
            </a:extLst>
          </p:cNvPr>
          <p:cNvSpPr txBox="1"/>
          <p:nvPr/>
        </p:nvSpPr>
        <p:spPr>
          <a:xfrm>
            <a:off x="4994970" y="4527017"/>
            <a:ext cx="3584891" cy="369332"/>
          </a:xfrm>
          <a:prstGeom prst="rect">
            <a:avLst/>
          </a:prstGeom>
          <a:noFill/>
        </p:spPr>
        <p:txBody>
          <a:bodyPr wrap="square" rtlCol="0">
            <a:spAutoFit/>
          </a:bodyPr>
          <a:lstStyle/>
          <a:p>
            <a:pPr algn="ctr"/>
            <a:r>
              <a:rPr kumimoji="1" lang="ja-JP" altLang="en-US" sz="900" dirty="0"/>
              <a:t>出典：</a:t>
            </a:r>
            <a:r>
              <a:rPr kumimoji="1" lang="ja-JP" altLang="en-US" sz="900" dirty="0">
                <a:hlinkClick r:id="rId6"/>
              </a:rPr>
              <a:t>総務省　第</a:t>
            </a:r>
            <a:r>
              <a:rPr kumimoji="1" lang="en-US" altLang="ja-JP" sz="900" dirty="0">
                <a:hlinkClick r:id="rId6"/>
              </a:rPr>
              <a:t>3</a:t>
            </a:r>
            <a:r>
              <a:rPr kumimoji="1" lang="ja-JP" altLang="en-US" sz="900" dirty="0">
                <a:hlinkClick r:id="rId6"/>
              </a:rPr>
              <a:t>回メタバース研究会　</a:t>
            </a:r>
            <a:br>
              <a:rPr kumimoji="1" lang="en-US" altLang="ja-JP" sz="900" dirty="0">
                <a:hlinkClick r:id="rId6"/>
              </a:rPr>
            </a:br>
            <a:r>
              <a:rPr kumimoji="1" lang="ja-JP" altLang="en-US" sz="900" dirty="0">
                <a:hlinkClick r:id="rId6"/>
              </a:rPr>
              <a:t>デジタルツイン実装モデル「</a:t>
            </a:r>
            <a:r>
              <a:rPr kumimoji="1" lang="en-US" altLang="ja-JP" sz="900" dirty="0">
                <a:hlinkClick r:id="rId6"/>
              </a:rPr>
              <a:t>PLATEAU</a:t>
            </a:r>
            <a:r>
              <a:rPr kumimoji="1" lang="ja-JP" altLang="en-US" sz="900" dirty="0">
                <a:hlinkClick r:id="rId6"/>
              </a:rPr>
              <a:t>」の取組みについて</a:t>
            </a:r>
            <a:endParaRPr kumimoji="1" lang="ja-JP" altLang="en-US" sz="900" dirty="0"/>
          </a:p>
        </p:txBody>
      </p:sp>
    </p:spTree>
    <p:extLst>
      <p:ext uri="{BB962C8B-B14F-4D97-AF65-F5344CB8AC3E}">
        <p14:creationId xmlns:p14="http://schemas.microsoft.com/office/powerpoint/2010/main" val="2340130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10;&#10;自動的に生成された説明">
            <a:extLst>
              <a:ext uri="{FF2B5EF4-FFF2-40B4-BE49-F238E27FC236}">
                <a16:creationId xmlns:a16="http://schemas.microsoft.com/office/drawing/2014/main" id="{F767600F-1250-EC77-A19D-F82C180D9A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11127" y="1419713"/>
            <a:ext cx="4451310" cy="2487600"/>
          </a:xfrm>
          <a:prstGeom prst="rect">
            <a:avLst/>
          </a:prstGeom>
        </p:spPr>
      </p:pic>
      <p:sp>
        <p:nvSpPr>
          <p:cNvPr id="2" name="タイトル 1">
            <a:extLst>
              <a:ext uri="{FF2B5EF4-FFF2-40B4-BE49-F238E27FC236}">
                <a16:creationId xmlns:a16="http://schemas.microsoft.com/office/drawing/2014/main" id="{80B35259-066C-58B4-E58C-0550FDA65E64}"/>
              </a:ext>
            </a:extLst>
          </p:cNvPr>
          <p:cNvSpPr>
            <a:spLocks noGrp="1"/>
          </p:cNvSpPr>
          <p:nvPr>
            <p:ph type="title"/>
          </p:nvPr>
        </p:nvSpPr>
        <p:spPr/>
        <p:txBody>
          <a:bodyPr/>
          <a:lstStyle/>
          <a:p>
            <a:r>
              <a:rPr lang="ja-JP" altLang="en-US" dirty="0"/>
              <a:t>オルソ比較</a:t>
            </a:r>
            <a:r>
              <a:rPr kumimoji="1" lang="ja-JP" altLang="en-US" dirty="0"/>
              <a:t>（航空写真 </a:t>
            </a:r>
            <a:r>
              <a:rPr lang="en-US" altLang="ja-JP" dirty="0"/>
              <a:t>vs. </a:t>
            </a:r>
            <a:r>
              <a:rPr lang="ja-JP" altLang="en-US" dirty="0"/>
              <a:t>自動配置結果）</a:t>
            </a:r>
            <a:endParaRPr kumimoji="1" lang="ja-JP" altLang="en-US" dirty="0"/>
          </a:p>
        </p:txBody>
      </p:sp>
      <p:pic>
        <p:nvPicPr>
          <p:cNvPr id="5" name="図 4">
            <a:extLst>
              <a:ext uri="{FF2B5EF4-FFF2-40B4-BE49-F238E27FC236}">
                <a16:creationId xmlns:a16="http://schemas.microsoft.com/office/drawing/2014/main" id="{CA16EE99-BA77-D322-4297-583E588E8C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81563" y="1418105"/>
            <a:ext cx="4233678" cy="2489208"/>
          </a:xfrm>
          <a:prstGeom prst="rect">
            <a:avLst/>
          </a:prstGeom>
        </p:spPr>
      </p:pic>
      <p:sp>
        <p:nvSpPr>
          <p:cNvPr id="6" name="テキスト ボックス 5">
            <a:extLst>
              <a:ext uri="{FF2B5EF4-FFF2-40B4-BE49-F238E27FC236}">
                <a16:creationId xmlns:a16="http://schemas.microsoft.com/office/drawing/2014/main" id="{4322E3C2-C8C2-9194-D47A-DABC4D5A3255}"/>
              </a:ext>
            </a:extLst>
          </p:cNvPr>
          <p:cNvSpPr txBox="1"/>
          <p:nvPr/>
        </p:nvSpPr>
        <p:spPr>
          <a:xfrm>
            <a:off x="1698878" y="3907313"/>
            <a:ext cx="1199048" cy="230832"/>
          </a:xfrm>
          <a:prstGeom prst="rect">
            <a:avLst/>
          </a:prstGeom>
          <a:noFill/>
        </p:spPr>
        <p:txBody>
          <a:bodyPr wrap="square" rtlCol="0">
            <a:spAutoFit/>
          </a:bodyPr>
          <a:lstStyle/>
          <a:p>
            <a:pPr algn="ctr"/>
            <a:r>
              <a:rPr kumimoji="1" lang="ja-JP" altLang="en-US" sz="900" dirty="0"/>
              <a:t>航空写真</a:t>
            </a:r>
          </a:p>
        </p:txBody>
      </p:sp>
      <p:sp>
        <p:nvSpPr>
          <p:cNvPr id="7" name="テキスト ボックス 6">
            <a:extLst>
              <a:ext uri="{FF2B5EF4-FFF2-40B4-BE49-F238E27FC236}">
                <a16:creationId xmlns:a16="http://schemas.microsoft.com/office/drawing/2014/main" id="{E7CF4A9E-F478-20BE-0D4A-DF61F69026CB}"/>
              </a:ext>
            </a:extLst>
          </p:cNvPr>
          <p:cNvSpPr txBox="1"/>
          <p:nvPr/>
        </p:nvSpPr>
        <p:spPr>
          <a:xfrm>
            <a:off x="6137258" y="3907313"/>
            <a:ext cx="1199048" cy="230832"/>
          </a:xfrm>
          <a:prstGeom prst="rect">
            <a:avLst/>
          </a:prstGeom>
          <a:noFill/>
        </p:spPr>
        <p:txBody>
          <a:bodyPr wrap="square" rtlCol="0">
            <a:spAutoFit/>
          </a:bodyPr>
          <a:lstStyle/>
          <a:p>
            <a:pPr algn="ctr"/>
            <a:r>
              <a:rPr kumimoji="1" lang="ja-JP" altLang="en-US" sz="900" dirty="0"/>
              <a:t>自動配置結果</a:t>
            </a:r>
          </a:p>
        </p:txBody>
      </p:sp>
    </p:spTree>
    <p:extLst>
      <p:ext uri="{BB962C8B-B14F-4D97-AF65-F5344CB8AC3E}">
        <p14:creationId xmlns:p14="http://schemas.microsoft.com/office/powerpoint/2010/main" val="43907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屋内, レゴ, コンピュータ, テーブル が含まれている画像&#10;&#10;自動的に生成された説明">
            <a:extLst>
              <a:ext uri="{FF2B5EF4-FFF2-40B4-BE49-F238E27FC236}">
                <a16:creationId xmlns:a16="http://schemas.microsoft.com/office/drawing/2014/main" id="{FE96A13D-4D18-CFD3-96C5-524952EE10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75591" y="1402441"/>
            <a:ext cx="4383628" cy="2476501"/>
          </a:xfrm>
          <a:prstGeom prst="rect">
            <a:avLst/>
          </a:prstGeom>
        </p:spPr>
      </p:pic>
      <p:pic>
        <p:nvPicPr>
          <p:cNvPr id="9" name="図 8" descr="コンピューターゲームの画面&#10;&#10;低い精度で自動的に生成された説明">
            <a:extLst>
              <a:ext uri="{FF2B5EF4-FFF2-40B4-BE49-F238E27FC236}">
                <a16:creationId xmlns:a16="http://schemas.microsoft.com/office/drawing/2014/main" id="{1A5AFC7D-4169-1537-BC80-72BA15AC313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781" y="1406762"/>
            <a:ext cx="4383626" cy="2476500"/>
          </a:xfrm>
          <a:prstGeom prst="rect">
            <a:avLst/>
          </a:prstGeom>
        </p:spPr>
      </p:pic>
      <p:sp>
        <p:nvSpPr>
          <p:cNvPr id="2" name="タイトル 1">
            <a:extLst>
              <a:ext uri="{FF2B5EF4-FFF2-40B4-BE49-F238E27FC236}">
                <a16:creationId xmlns:a16="http://schemas.microsoft.com/office/drawing/2014/main" id="{BE441418-A59B-6CC0-ADE7-505230627483}"/>
              </a:ext>
            </a:extLst>
          </p:cNvPr>
          <p:cNvSpPr>
            <a:spLocks noGrp="1"/>
          </p:cNvSpPr>
          <p:nvPr>
            <p:ph type="title"/>
          </p:nvPr>
        </p:nvSpPr>
        <p:spPr/>
        <p:txBody>
          <a:bodyPr/>
          <a:lstStyle/>
          <a:p>
            <a:r>
              <a:rPr lang="ja-JP" altLang="en-US" dirty="0"/>
              <a:t>樹木の有無　比較</a:t>
            </a:r>
            <a:r>
              <a:rPr kumimoji="1" lang="ja-JP" altLang="en-US" dirty="0"/>
              <a:t>（樹木なし </a:t>
            </a:r>
            <a:r>
              <a:rPr lang="en-US" altLang="ja-JP" dirty="0"/>
              <a:t>vs. </a:t>
            </a:r>
            <a:r>
              <a:rPr lang="ja-JP" altLang="en-US" dirty="0"/>
              <a:t>樹木あり）</a:t>
            </a:r>
            <a:endParaRPr kumimoji="1" lang="ja-JP" altLang="en-US" dirty="0"/>
          </a:p>
        </p:txBody>
      </p:sp>
      <p:sp>
        <p:nvSpPr>
          <p:cNvPr id="4" name="テキスト ボックス 3">
            <a:extLst>
              <a:ext uri="{FF2B5EF4-FFF2-40B4-BE49-F238E27FC236}">
                <a16:creationId xmlns:a16="http://schemas.microsoft.com/office/drawing/2014/main" id="{24424069-7324-00A3-4DF0-0463314BBC2F}"/>
              </a:ext>
            </a:extLst>
          </p:cNvPr>
          <p:cNvSpPr txBox="1"/>
          <p:nvPr/>
        </p:nvSpPr>
        <p:spPr>
          <a:xfrm>
            <a:off x="1677070" y="3883262"/>
            <a:ext cx="1199048" cy="230832"/>
          </a:xfrm>
          <a:prstGeom prst="rect">
            <a:avLst/>
          </a:prstGeom>
          <a:noFill/>
        </p:spPr>
        <p:txBody>
          <a:bodyPr wrap="square" rtlCol="0">
            <a:spAutoFit/>
          </a:bodyPr>
          <a:lstStyle/>
          <a:p>
            <a:pPr algn="ctr"/>
            <a:r>
              <a:rPr kumimoji="1" lang="ja-JP" altLang="en-US" sz="900" dirty="0"/>
              <a:t>樹木なし</a:t>
            </a:r>
          </a:p>
        </p:txBody>
      </p:sp>
      <p:sp>
        <p:nvSpPr>
          <p:cNvPr id="6" name="テキスト ボックス 5">
            <a:extLst>
              <a:ext uri="{FF2B5EF4-FFF2-40B4-BE49-F238E27FC236}">
                <a16:creationId xmlns:a16="http://schemas.microsoft.com/office/drawing/2014/main" id="{1AB1CE30-D905-F84F-934D-6A467AE55A1E}"/>
              </a:ext>
            </a:extLst>
          </p:cNvPr>
          <p:cNvSpPr txBox="1"/>
          <p:nvPr/>
        </p:nvSpPr>
        <p:spPr>
          <a:xfrm>
            <a:off x="5970371" y="3883262"/>
            <a:ext cx="1794075" cy="230832"/>
          </a:xfrm>
          <a:prstGeom prst="rect">
            <a:avLst/>
          </a:prstGeom>
          <a:noFill/>
        </p:spPr>
        <p:txBody>
          <a:bodyPr wrap="square" rtlCol="0">
            <a:spAutoFit/>
          </a:bodyPr>
          <a:lstStyle/>
          <a:p>
            <a:pPr algn="ctr"/>
            <a:r>
              <a:rPr kumimoji="1" lang="ja-JP" altLang="en-US" sz="900" dirty="0"/>
              <a:t>樹木あり（自動配置結果）</a:t>
            </a:r>
          </a:p>
        </p:txBody>
      </p:sp>
    </p:spTree>
    <p:extLst>
      <p:ext uri="{BB962C8B-B14F-4D97-AF65-F5344CB8AC3E}">
        <p14:creationId xmlns:p14="http://schemas.microsoft.com/office/powerpoint/2010/main" val="377170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F6B716-73EA-901E-8064-C5580649D523}"/>
              </a:ext>
            </a:extLst>
          </p:cNvPr>
          <p:cNvSpPr>
            <a:spLocks noGrp="1"/>
          </p:cNvSpPr>
          <p:nvPr>
            <p:ph type="title"/>
          </p:nvPr>
        </p:nvSpPr>
        <p:spPr/>
        <p:txBody>
          <a:bodyPr/>
          <a:lstStyle/>
          <a:p>
            <a:r>
              <a:rPr kumimoji="1" lang="ja-JP" altLang="en-US" dirty="0"/>
              <a:t>本手法の効果検証</a:t>
            </a:r>
          </a:p>
        </p:txBody>
      </p:sp>
      <p:sp>
        <p:nvSpPr>
          <p:cNvPr id="3" name="コンテンツ プレースホルダー 2">
            <a:extLst>
              <a:ext uri="{FF2B5EF4-FFF2-40B4-BE49-F238E27FC236}">
                <a16:creationId xmlns:a16="http://schemas.microsoft.com/office/drawing/2014/main" id="{D5906B61-F427-1676-480B-B32466081C84}"/>
              </a:ext>
            </a:extLst>
          </p:cNvPr>
          <p:cNvSpPr>
            <a:spLocks noGrp="1"/>
          </p:cNvSpPr>
          <p:nvPr>
            <p:ph idx="1"/>
          </p:nvPr>
        </p:nvSpPr>
        <p:spPr/>
        <p:txBody>
          <a:bodyPr/>
          <a:lstStyle/>
          <a:p>
            <a:r>
              <a:rPr kumimoji="1" lang="ja-JP" altLang="en-US" dirty="0"/>
              <a:t>地理空間情報（位置情報・属性情報）は</a:t>
            </a:r>
            <a:br>
              <a:rPr kumimoji="1" lang="en-US" altLang="ja-JP" dirty="0"/>
            </a:br>
            <a:r>
              <a:rPr kumimoji="1" lang="ja-JP" altLang="en-US" dirty="0"/>
              <a:t>どの程度貢献しているのか</a:t>
            </a:r>
            <a:endParaRPr kumimoji="1" lang="en-US" altLang="ja-JP" dirty="0"/>
          </a:p>
          <a:p>
            <a:pPr lvl="1"/>
            <a:r>
              <a:rPr lang="ja-JP" altLang="en-US" dirty="0"/>
              <a:t>歩道や分離帯などの位置情報</a:t>
            </a:r>
            <a:endParaRPr lang="en-US" altLang="ja-JP" dirty="0"/>
          </a:p>
          <a:p>
            <a:pPr lvl="1"/>
            <a:r>
              <a:rPr lang="ja-JP" altLang="en-US" dirty="0"/>
              <a:t>樹木の高さなどの属性情報</a:t>
            </a:r>
            <a:endParaRPr kumimoji="1" lang="en-US" altLang="ja-JP" dirty="0"/>
          </a:p>
          <a:p>
            <a:r>
              <a:rPr kumimoji="1" lang="ja-JP" altLang="en-US" dirty="0"/>
              <a:t>以下の</a:t>
            </a:r>
            <a:r>
              <a:rPr kumimoji="1" lang="en-US" altLang="ja-JP" dirty="0"/>
              <a:t>3</a:t>
            </a:r>
            <a:r>
              <a:rPr kumimoji="1" lang="ja-JP" altLang="en-US" dirty="0"/>
              <a:t>パターンで検証</a:t>
            </a:r>
            <a:endParaRPr kumimoji="1" lang="en-US" altLang="ja-JP" dirty="0"/>
          </a:p>
          <a:p>
            <a:pPr lvl="1"/>
            <a:r>
              <a:rPr kumimoji="1" lang="ja-JP" altLang="en-US" dirty="0"/>
              <a:t>位置補正なし・属性情報なし</a:t>
            </a:r>
            <a:endParaRPr kumimoji="1" lang="en-US" altLang="ja-JP" dirty="0"/>
          </a:p>
          <a:p>
            <a:pPr lvl="1"/>
            <a:r>
              <a:rPr kumimoji="1" lang="ja-JP" altLang="en-US" dirty="0"/>
              <a:t>位置補正あり</a:t>
            </a:r>
            <a:r>
              <a:rPr lang="ja-JP" altLang="en-US" dirty="0"/>
              <a:t>・属性情報なし</a:t>
            </a:r>
            <a:endParaRPr lang="en-US" altLang="ja-JP" dirty="0"/>
          </a:p>
          <a:p>
            <a:pPr lvl="1"/>
            <a:r>
              <a:rPr kumimoji="1" lang="ja-JP" altLang="en-US" dirty="0"/>
              <a:t>位置補正あり・属性情報あり</a:t>
            </a:r>
            <a:endParaRPr kumimoji="1" lang="en-US" altLang="ja-JP" dirty="0"/>
          </a:p>
          <a:p>
            <a:pPr lvl="1"/>
            <a:endParaRPr kumimoji="1" lang="ja-JP" altLang="en-US" dirty="0"/>
          </a:p>
          <a:p>
            <a:endParaRPr kumimoji="1" lang="ja-JP" altLang="en-US" dirty="0"/>
          </a:p>
        </p:txBody>
      </p:sp>
    </p:spTree>
    <p:extLst>
      <p:ext uri="{BB962C8B-B14F-4D97-AF65-F5344CB8AC3E}">
        <p14:creationId xmlns:p14="http://schemas.microsoft.com/office/powerpoint/2010/main" val="3309896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4EC757-B1BE-72D7-1293-0B5E36724FCF}"/>
              </a:ext>
            </a:extLst>
          </p:cNvPr>
          <p:cNvSpPr>
            <a:spLocks noGrp="1"/>
          </p:cNvSpPr>
          <p:nvPr>
            <p:ph type="title"/>
          </p:nvPr>
        </p:nvSpPr>
        <p:spPr/>
        <p:txBody>
          <a:bodyPr/>
          <a:lstStyle/>
          <a:p>
            <a:r>
              <a:rPr kumimoji="1" lang="ja-JP" altLang="en-US" dirty="0"/>
              <a:t>本手法の効果検証（結果）</a:t>
            </a:r>
          </a:p>
        </p:txBody>
      </p:sp>
      <p:sp>
        <p:nvSpPr>
          <p:cNvPr id="19" name="テキスト ボックス 18">
            <a:extLst>
              <a:ext uri="{FF2B5EF4-FFF2-40B4-BE49-F238E27FC236}">
                <a16:creationId xmlns:a16="http://schemas.microsoft.com/office/drawing/2014/main" id="{1222CE81-7E04-072D-209A-6C8477064ABF}"/>
              </a:ext>
            </a:extLst>
          </p:cNvPr>
          <p:cNvSpPr txBox="1"/>
          <p:nvPr/>
        </p:nvSpPr>
        <p:spPr>
          <a:xfrm>
            <a:off x="634875" y="2509788"/>
            <a:ext cx="1853756" cy="230832"/>
          </a:xfrm>
          <a:prstGeom prst="rect">
            <a:avLst/>
          </a:prstGeom>
          <a:noFill/>
        </p:spPr>
        <p:txBody>
          <a:bodyPr wrap="square" rtlCol="0">
            <a:spAutoFit/>
          </a:bodyPr>
          <a:lstStyle/>
          <a:p>
            <a:pPr algn="ctr"/>
            <a:r>
              <a:rPr kumimoji="1" lang="ja-JP" altLang="en-US" sz="900" dirty="0"/>
              <a:t>位置補正なし・属性情報なし</a:t>
            </a:r>
          </a:p>
        </p:txBody>
      </p:sp>
      <p:sp>
        <p:nvSpPr>
          <p:cNvPr id="20" name="テキスト ボックス 19">
            <a:extLst>
              <a:ext uri="{FF2B5EF4-FFF2-40B4-BE49-F238E27FC236}">
                <a16:creationId xmlns:a16="http://schemas.microsoft.com/office/drawing/2014/main" id="{4E705FC9-7FBB-D985-56D8-6BFFE2C6F74F}"/>
              </a:ext>
            </a:extLst>
          </p:cNvPr>
          <p:cNvSpPr txBox="1"/>
          <p:nvPr/>
        </p:nvSpPr>
        <p:spPr>
          <a:xfrm>
            <a:off x="3645119" y="2508782"/>
            <a:ext cx="1853756" cy="230832"/>
          </a:xfrm>
          <a:prstGeom prst="rect">
            <a:avLst/>
          </a:prstGeom>
          <a:noFill/>
        </p:spPr>
        <p:txBody>
          <a:bodyPr wrap="square" rtlCol="0">
            <a:spAutoFit/>
          </a:bodyPr>
          <a:lstStyle/>
          <a:p>
            <a:pPr algn="ctr"/>
            <a:r>
              <a:rPr kumimoji="1" lang="ja-JP" altLang="en-US" sz="900" dirty="0"/>
              <a:t>位置補正あり・属性情報なし</a:t>
            </a:r>
          </a:p>
        </p:txBody>
      </p:sp>
      <p:sp>
        <p:nvSpPr>
          <p:cNvPr id="21" name="テキスト ボックス 20">
            <a:extLst>
              <a:ext uri="{FF2B5EF4-FFF2-40B4-BE49-F238E27FC236}">
                <a16:creationId xmlns:a16="http://schemas.microsoft.com/office/drawing/2014/main" id="{F83E952D-C8B4-1065-6A8E-D53EA70B1D01}"/>
              </a:ext>
            </a:extLst>
          </p:cNvPr>
          <p:cNvSpPr txBox="1"/>
          <p:nvPr/>
        </p:nvSpPr>
        <p:spPr>
          <a:xfrm>
            <a:off x="6585027" y="2509270"/>
            <a:ext cx="1853756" cy="230832"/>
          </a:xfrm>
          <a:prstGeom prst="rect">
            <a:avLst/>
          </a:prstGeom>
          <a:noFill/>
        </p:spPr>
        <p:txBody>
          <a:bodyPr wrap="square" rtlCol="0">
            <a:spAutoFit/>
          </a:bodyPr>
          <a:lstStyle/>
          <a:p>
            <a:pPr algn="ctr"/>
            <a:r>
              <a:rPr kumimoji="1" lang="ja-JP" altLang="en-US" sz="900" dirty="0"/>
              <a:t>位置補正あり・属性情報あり</a:t>
            </a:r>
          </a:p>
        </p:txBody>
      </p:sp>
      <p:sp>
        <p:nvSpPr>
          <p:cNvPr id="22" name="テキスト ボックス 21">
            <a:extLst>
              <a:ext uri="{FF2B5EF4-FFF2-40B4-BE49-F238E27FC236}">
                <a16:creationId xmlns:a16="http://schemas.microsoft.com/office/drawing/2014/main" id="{966BB084-3DE4-46E0-12C0-01F1767547B9}"/>
              </a:ext>
            </a:extLst>
          </p:cNvPr>
          <p:cNvSpPr txBox="1"/>
          <p:nvPr/>
        </p:nvSpPr>
        <p:spPr>
          <a:xfrm>
            <a:off x="119697" y="3175473"/>
            <a:ext cx="2884114" cy="1200329"/>
          </a:xfrm>
          <a:prstGeom prst="rect">
            <a:avLst/>
          </a:prstGeom>
          <a:noFill/>
          <a:ln>
            <a:solidFill>
              <a:schemeClr val="tx1"/>
            </a:solidFill>
          </a:ln>
        </p:spPr>
        <p:txBody>
          <a:bodyPr wrap="square" rtlCol="0">
            <a:spAutoFit/>
          </a:bodyPr>
          <a:lstStyle/>
          <a:p>
            <a:r>
              <a:rPr kumimoji="1" lang="ja-JP" altLang="en-US" sz="1200" dirty="0"/>
              <a:t>樹冠高データから樹頂点を抽出して</a:t>
            </a:r>
            <a:br>
              <a:rPr kumimoji="1" lang="en-US" altLang="ja-JP" sz="1200" dirty="0"/>
            </a:br>
            <a:r>
              <a:rPr kumimoji="1" lang="ja-JP" altLang="en-US" sz="1200" dirty="0"/>
              <a:t>そのまま配置</a:t>
            </a:r>
            <a:endParaRPr kumimoji="1" lang="en-US" altLang="ja-JP" sz="1200" dirty="0"/>
          </a:p>
          <a:p>
            <a:pPr marL="171450" indent="-171450">
              <a:buFont typeface="Arial" panose="020B0604020202020204" pitchFamily="34" charset="0"/>
              <a:buChar char="•"/>
            </a:pPr>
            <a:r>
              <a:rPr kumimoji="1" lang="ja-JP" altLang="en-US" sz="1200" dirty="0"/>
              <a:t>歩道・分離帯の位置補正がないため、車道に樹木が配置されている</a:t>
            </a:r>
            <a:endParaRPr kumimoji="1" lang="en-US" altLang="ja-JP" sz="1200" dirty="0"/>
          </a:p>
          <a:p>
            <a:pPr marL="171450" indent="-171450">
              <a:buFont typeface="Arial" panose="020B0604020202020204" pitchFamily="34" charset="0"/>
              <a:buChar char="•"/>
            </a:pPr>
            <a:r>
              <a:rPr kumimoji="1" lang="ja-JP" altLang="en-US" sz="1200" dirty="0"/>
              <a:t>樹木の高さ情報がないので</a:t>
            </a:r>
            <a:br>
              <a:rPr kumimoji="1" lang="en-US" altLang="ja-JP" sz="1200" dirty="0"/>
            </a:br>
            <a:r>
              <a:rPr kumimoji="1" lang="ja-JP" altLang="en-US" sz="1200" dirty="0"/>
              <a:t>一体感がない</a:t>
            </a:r>
          </a:p>
        </p:txBody>
      </p:sp>
      <p:sp>
        <p:nvSpPr>
          <p:cNvPr id="23" name="テキスト ボックス 22">
            <a:extLst>
              <a:ext uri="{FF2B5EF4-FFF2-40B4-BE49-F238E27FC236}">
                <a16:creationId xmlns:a16="http://schemas.microsoft.com/office/drawing/2014/main" id="{40133E52-C895-C0B6-4F5B-A5B57FDE0541}"/>
              </a:ext>
            </a:extLst>
          </p:cNvPr>
          <p:cNvSpPr txBox="1"/>
          <p:nvPr/>
        </p:nvSpPr>
        <p:spPr>
          <a:xfrm>
            <a:off x="3129943" y="3178490"/>
            <a:ext cx="2884114" cy="1200329"/>
          </a:xfrm>
          <a:prstGeom prst="rect">
            <a:avLst/>
          </a:prstGeom>
          <a:noFill/>
          <a:ln>
            <a:solidFill>
              <a:schemeClr val="tx1"/>
            </a:solidFill>
          </a:ln>
        </p:spPr>
        <p:txBody>
          <a:bodyPr wrap="square" rtlCol="0">
            <a:spAutoFit/>
          </a:bodyPr>
          <a:lstStyle/>
          <a:p>
            <a:r>
              <a:rPr kumimoji="1" lang="ja-JP" altLang="en-US" sz="1200" dirty="0"/>
              <a:t>歩道・分離帯や区画内の位置補正を</a:t>
            </a:r>
            <a:br>
              <a:rPr kumimoji="1" lang="en-US" altLang="ja-JP" sz="1200" dirty="0"/>
            </a:br>
            <a:r>
              <a:rPr kumimoji="1" lang="ja-JP" altLang="en-US" sz="1200" dirty="0"/>
              <a:t>行い、樹木を配置</a:t>
            </a:r>
            <a:endParaRPr kumimoji="1" lang="en-US" altLang="ja-JP" sz="1200" dirty="0"/>
          </a:p>
          <a:p>
            <a:pPr marL="171450" indent="-171450">
              <a:buFont typeface="Arial" panose="020B0604020202020204" pitchFamily="34" charset="0"/>
              <a:buChar char="•"/>
            </a:pPr>
            <a:r>
              <a:rPr kumimoji="1" lang="ja-JP" altLang="en-US" sz="1200" dirty="0"/>
              <a:t>歩道・分離帯や区画内の適切な位置に樹木が配置されている</a:t>
            </a:r>
            <a:endParaRPr kumimoji="1" lang="en-US" altLang="ja-JP" sz="1200" dirty="0"/>
          </a:p>
          <a:p>
            <a:pPr marL="171450" indent="-171450">
              <a:buFont typeface="Arial" panose="020B0604020202020204" pitchFamily="34" charset="0"/>
              <a:buChar char="•"/>
            </a:pPr>
            <a:r>
              <a:rPr kumimoji="1" lang="ja-JP" altLang="en-US" sz="1200" dirty="0"/>
              <a:t>樹木の高さ情報がないため、</a:t>
            </a:r>
            <a:br>
              <a:rPr kumimoji="1" lang="en-US" altLang="ja-JP" sz="1200" dirty="0"/>
            </a:br>
            <a:r>
              <a:rPr kumimoji="1" lang="ja-JP" altLang="en-US" sz="1200" dirty="0"/>
              <a:t>一体感がない</a:t>
            </a:r>
          </a:p>
        </p:txBody>
      </p:sp>
      <p:sp>
        <p:nvSpPr>
          <p:cNvPr id="24" name="テキスト ボックス 23">
            <a:extLst>
              <a:ext uri="{FF2B5EF4-FFF2-40B4-BE49-F238E27FC236}">
                <a16:creationId xmlns:a16="http://schemas.microsoft.com/office/drawing/2014/main" id="{2149F95F-505D-65AC-C814-8E1EF56C4121}"/>
              </a:ext>
            </a:extLst>
          </p:cNvPr>
          <p:cNvSpPr txBox="1"/>
          <p:nvPr/>
        </p:nvSpPr>
        <p:spPr>
          <a:xfrm>
            <a:off x="6140188" y="3175473"/>
            <a:ext cx="2884115" cy="1200329"/>
          </a:xfrm>
          <a:prstGeom prst="rect">
            <a:avLst/>
          </a:prstGeom>
          <a:noFill/>
          <a:ln>
            <a:solidFill>
              <a:schemeClr val="tx1"/>
            </a:solidFill>
          </a:ln>
        </p:spPr>
        <p:txBody>
          <a:bodyPr wrap="square" rtlCol="0">
            <a:spAutoFit/>
          </a:bodyPr>
          <a:lstStyle/>
          <a:p>
            <a:r>
              <a:rPr kumimoji="1" lang="ja-JP" altLang="en-US" sz="1200" dirty="0"/>
              <a:t>歩道・分離帯や区画内の位置補正を</a:t>
            </a:r>
            <a:br>
              <a:rPr kumimoji="1" lang="en-US" altLang="ja-JP" sz="1200" dirty="0"/>
            </a:br>
            <a:r>
              <a:rPr kumimoji="1" lang="ja-JP" altLang="en-US" sz="1200" dirty="0"/>
              <a:t>行い、樹木の高さ情報などに基づいて配置</a:t>
            </a:r>
            <a:endParaRPr kumimoji="1" lang="en-US" altLang="ja-JP" sz="1200" dirty="0"/>
          </a:p>
          <a:p>
            <a:pPr marL="171450" indent="-171450">
              <a:buFont typeface="Arial" panose="020B0604020202020204" pitchFamily="34" charset="0"/>
              <a:buChar char="•"/>
            </a:pPr>
            <a:r>
              <a:rPr kumimoji="1" lang="ja-JP" altLang="en-US" sz="1200" dirty="0"/>
              <a:t>適切な位置に樹木が配置され、</a:t>
            </a:r>
            <a:br>
              <a:rPr kumimoji="1" lang="en-US" altLang="ja-JP" sz="1200" dirty="0"/>
            </a:br>
            <a:r>
              <a:rPr kumimoji="1" lang="ja-JP" altLang="en-US" sz="1200" dirty="0"/>
              <a:t>樹木の高さ情報を用いることで</a:t>
            </a:r>
            <a:br>
              <a:rPr kumimoji="1" lang="en-US" altLang="ja-JP" sz="1200" dirty="0"/>
            </a:br>
            <a:r>
              <a:rPr kumimoji="1" lang="ja-JP" altLang="en-US" sz="1200" dirty="0"/>
              <a:t>一体感のある景観を作り出せた</a:t>
            </a:r>
          </a:p>
        </p:txBody>
      </p:sp>
      <p:pic>
        <p:nvPicPr>
          <p:cNvPr id="7" name="図 6" descr="テレビゲームの一場面&#10;&#10;低い精度で自動的に生成された説明">
            <a:extLst>
              <a:ext uri="{FF2B5EF4-FFF2-40B4-BE49-F238E27FC236}">
                <a16:creationId xmlns:a16="http://schemas.microsoft.com/office/drawing/2014/main" id="{4BB0809E-B73E-EDC0-35C5-27EC6ABCB6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696" y="1042416"/>
            <a:ext cx="2884115" cy="1458581"/>
          </a:xfrm>
          <a:prstGeom prst="rect">
            <a:avLst/>
          </a:prstGeom>
        </p:spPr>
      </p:pic>
      <p:pic>
        <p:nvPicPr>
          <p:cNvPr id="11" name="図 10" descr="屋内, テーブル, 小さい, 座る が含まれている画像&#10;&#10;自動的に生成された説明">
            <a:extLst>
              <a:ext uri="{FF2B5EF4-FFF2-40B4-BE49-F238E27FC236}">
                <a16:creationId xmlns:a16="http://schemas.microsoft.com/office/drawing/2014/main" id="{9F75E9BC-16FD-0156-98DE-D7C5B5D7E97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29942" y="1044518"/>
            <a:ext cx="2884115" cy="1458581"/>
          </a:xfrm>
          <a:prstGeom prst="rect">
            <a:avLst/>
          </a:prstGeom>
        </p:spPr>
      </p:pic>
      <p:pic>
        <p:nvPicPr>
          <p:cNvPr id="13" name="図 12" descr="屋内, テーブル, 小さい, 座る が含まれている画像&#10;&#10;自動的に生成された説明">
            <a:extLst>
              <a:ext uri="{FF2B5EF4-FFF2-40B4-BE49-F238E27FC236}">
                <a16:creationId xmlns:a16="http://schemas.microsoft.com/office/drawing/2014/main" id="{0235C787-4DFD-C685-C356-06BB8AC3BC1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40188" y="1050201"/>
            <a:ext cx="2884115" cy="1458581"/>
          </a:xfrm>
          <a:prstGeom prst="rect">
            <a:avLst/>
          </a:prstGeom>
        </p:spPr>
      </p:pic>
    </p:spTree>
    <p:extLst>
      <p:ext uri="{BB962C8B-B14F-4D97-AF65-F5344CB8AC3E}">
        <p14:creationId xmlns:p14="http://schemas.microsoft.com/office/powerpoint/2010/main" val="3033734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EA903-46C6-5FBE-B894-DD3919A541C0}"/>
              </a:ext>
            </a:extLst>
          </p:cNvPr>
          <p:cNvSpPr>
            <a:spLocks noGrp="1"/>
          </p:cNvSpPr>
          <p:nvPr>
            <p:ph type="title"/>
          </p:nvPr>
        </p:nvSpPr>
        <p:spPr/>
        <p:txBody>
          <a:bodyPr/>
          <a:lstStyle/>
          <a:p>
            <a:r>
              <a:rPr lang="ja-JP" altLang="en-US" dirty="0"/>
              <a:t>本手法の処理時間</a:t>
            </a:r>
            <a:endParaRPr kumimoji="1" lang="ja-JP" altLang="en-US" dirty="0"/>
          </a:p>
        </p:txBody>
      </p:sp>
      <p:sp>
        <p:nvSpPr>
          <p:cNvPr id="3" name="コンテンツ プレースホルダー 2">
            <a:extLst>
              <a:ext uri="{FF2B5EF4-FFF2-40B4-BE49-F238E27FC236}">
                <a16:creationId xmlns:a16="http://schemas.microsoft.com/office/drawing/2014/main" id="{D87E6B31-9BF1-C0C9-A2AB-F3E6BF41FEA5}"/>
              </a:ext>
            </a:extLst>
          </p:cNvPr>
          <p:cNvSpPr>
            <a:spLocks noGrp="1"/>
          </p:cNvSpPr>
          <p:nvPr>
            <p:ph idx="1"/>
          </p:nvPr>
        </p:nvSpPr>
        <p:spPr/>
        <p:txBody>
          <a:bodyPr/>
          <a:lstStyle/>
          <a:p>
            <a:r>
              <a:rPr lang="ja-JP" altLang="en-US" dirty="0"/>
              <a:t>名古屋城周辺</a:t>
            </a:r>
            <a:r>
              <a:rPr lang="en-US" altLang="ja-JP" dirty="0"/>
              <a:t>2km</a:t>
            </a:r>
            <a:r>
              <a:rPr lang="ja-JP" altLang="en-US" dirty="0"/>
              <a:t>四方</a:t>
            </a:r>
            <a:endParaRPr lang="en-US" altLang="ja-JP" dirty="0"/>
          </a:p>
          <a:p>
            <a:pPr lvl="1"/>
            <a:r>
              <a:rPr lang="en-US" altLang="ja-JP" dirty="0"/>
              <a:t>GIS Process</a:t>
            </a:r>
            <a:r>
              <a:rPr lang="ja-JP" altLang="en-US" dirty="0"/>
              <a:t>（樹木データ抽出処理のみを対象）</a:t>
            </a:r>
            <a:endParaRPr lang="en-US" altLang="ja-JP" dirty="0"/>
          </a:p>
          <a:p>
            <a:pPr lvl="2"/>
            <a:r>
              <a:rPr kumimoji="1" lang="ja-JP" altLang="en-US" dirty="0"/>
              <a:t>歩道・分離帯：約</a:t>
            </a:r>
            <a:r>
              <a:rPr kumimoji="1" lang="en-US" altLang="ja-JP" dirty="0"/>
              <a:t>90</a:t>
            </a:r>
            <a:r>
              <a:rPr kumimoji="1" lang="ja-JP" altLang="en-US" dirty="0"/>
              <a:t>秒</a:t>
            </a:r>
            <a:endParaRPr kumimoji="1" lang="en-US" altLang="ja-JP" dirty="0"/>
          </a:p>
          <a:p>
            <a:pPr lvl="2"/>
            <a:r>
              <a:rPr kumimoji="1" lang="ja-JP" altLang="en-US" dirty="0"/>
              <a:t>区画内：約</a:t>
            </a:r>
            <a:r>
              <a:rPr kumimoji="1" lang="en-US" altLang="ja-JP" dirty="0"/>
              <a:t>30</a:t>
            </a:r>
            <a:r>
              <a:rPr kumimoji="1" lang="ja-JP" altLang="en-US" dirty="0"/>
              <a:t>秒</a:t>
            </a:r>
            <a:endParaRPr kumimoji="1" lang="en-US" altLang="ja-JP" dirty="0"/>
          </a:p>
          <a:p>
            <a:pPr lvl="1"/>
            <a:r>
              <a:rPr lang="en-US" altLang="ja-JP" dirty="0"/>
              <a:t>Procedural Process</a:t>
            </a:r>
            <a:r>
              <a:rPr lang="ja-JP" altLang="en-US" dirty="0"/>
              <a:t>（</a:t>
            </a:r>
            <a:r>
              <a:rPr lang="en-US" altLang="ja-JP" dirty="0"/>
              <a:t>Geometry Nodes</a:t>
            </a:r>
            <a:r>
              <a:rPr lang="ja-JP" altLang="en-US" dirty="0"/>
              <a:t>）</a:t>
            </a:r>
            <a:endParaRPr lang="en-US" altLang="ja-JP" dirty="0"/>
          </a:p>
          <a:p>
            <a:pPr lvl="2"/>
            <a:r>
              <a:rPr kumimoji="1" lang="ja-JP" altLang="en-US" dirty="0"/>
              <a:t>歩道・分離帯：約</a:t>
            </a:r>
            <a:r>
              <a:rPr kumimoji="1" lang="en-US" altLang="ja-JP" dirty="0"/>
              <a:t>0.08</a:t>
            </a:r>
            <a:r>
              <a:rPr kumimoji="1" lang="ja-JP" altLang="en-US" dirty="0"/>
              <a:t>秒</a:t>
            </a:r>
            <a:endParaRPr kumimoji="1" lang="en-US" altLang="ja-JP" dirty="0"/>
          </a:p>
          <a:p>
            <a:pPr lvl="2"/>
            <a:r>
              <a:rPr kumimoji="1" lang="ja-JP" altLang="en-US" dirty="0"/>
              <a:t>区画内</a:t>
            </a:r>
            <a:r>
              <a:rPr lang="ja-JP" altLang="en-US" dirty="0"/>
              <a:t>：約</a:t>
            </a:r>
            <a:r>
              <a:rPr lang="en-US" altLang="ja-JP" dirty="0"/>
              <a:t>1</a:t>
            </a:r>
            <a:r>
              <a:rPr lang="ja-JP" altLang="en-US" dirty="0"/>
              <a:t>秒</a:t>
            </a:r>
            <a:endParaRPr kumimoji="1" lang="en-US" altLang="ja-JP" dirty="0"/>
          </a:p>
          <a:p>
            <a:pPr lvl="1"/>
            <a:endParaRPr kumimoji="1" lang="ja-JP" altLang="en-US" dirty="0"/>
          </a:p>
        </p:txBody>
      </p:sp>
    </p:spTree>
    <p:extLst>
      <p:ext uri="{BB962C8B-B14F-4D97-AF65-F5344CB8AC3E}">
        <p14:creationId xmlns:p14="http://schemas.microsoft.com/office/powerpoint/2010/main" val="1496059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673BD8-DC84-1EED-1D36-61F31136BD21}"/>
              </a:ext>
            </a:extLst>
          </p:cNvPr>
          <p:cNvSpPr>
            <a:spLocks noGrp="1"/>
          </p:cNvSpPr>
          <p:nvPr>
            <p:ph type="title"/>
          </p:nvPr>
        </p:nvSpPr>
        <p:spPr/>
        <p:txBody>
          <a:bodyPr/>
          <a:lstStyle/>
          <a:p>
            <a:r>
              <a:rPr kumimoji="1" lang="ja-JP" altLang="en-US" dirty="0"/>
              <a:t>本手法の課題</a:t>
            </a:r>
          </a:p>
        </p:txBody>
      </p:sp>
      <p:sp>
        <p:nvSpPr>
          <p:cNvPr id="3" name="コンテンツ プレースホルダー 2">
            <a:extLst>
              <a:ext uri="{FF2B5EF4-FFF2-40B4-BE49-F238E27FC236}">
                <a16:creationId xmlns:a16="http://schemas.microsoft.com/office/drawing/2014/main" id="{4C007961-41F0-8B09-DC14-DD19CCFFE3B8}"/>
              </a:ext>
            </a:extLst>
          </p:cNvPr>
          <p:cNvSpPr>
            <a:spLocks noGrp="1"/>
          </p:cNvSpPr>
          <p:nvPr>
            <p:ph idx="1"/>
          </p:nvPr>
        </p:nvSpPr>
        <p:spPr/>
        <p:txBody>
          <a:bodyPr/>
          <a:lstStyle/>
          <a:p>
            <a:r>
              <a:rPr kumimoji="1" lang="ja-JP" altLang="en-US" dirty="0"/>
              <a:t>樹種（イチョウ・ケヤキなど）を考慮していない</a:t>
            </a:r>
            <a:endParaRPr kumimoji="1" lang="en-US" altLang="ja-JP" dirty="0"/>
          </a:p>
          <a:p>
            <a:r>
              <a:rPr lang="ja-JP" altLang="en-US" dirty="0"/>
              <a:t>低木・植被は非対応</a:t>
            </a:r>
            <a:endParaRPr lang="en-US" altLang="ja-JP" dirty="0"/>
          </a:p>
          <a:p>
            <a:pPr lvl="1"/>
            <a:r>
              <a:rPr kumimoji="1" lang="ja-JP" altLang="en-US" dirty="0"/>
              <a:t>高木（</a:t>
            </a:r>
            <a:r>
              <a:rPr kumimoji="1" lang="en-US" altLang="ja-JP" dirty="0"/>
              <a:t>3m</a:t>
            </a:r>
            <a:r>
              <a:rPr kumimoji="1" lang="ja-JP" altLang="en-US" dirty="0"/>
              <a:t>以上）のみを対象</a:t>
            </a:r>
            <a:endParaRPr kumimoji="1" lang="en-US" altLang="ja-JP" dirty="0"/>
          </a:p>
          <a:p>
            <a:r>
              <a:rPr kumimoji="1" lang="ja-JP" altLang="en-US" dirty="0"/>
              <a:t>自動配置結果≠現実の樹木の位置</a:t>
            </a:r>
            <a:r>
              <a:rPr kumimoji="1" lang="en-US" altLang="ja-JP" dirty="0"/>
              <a:t>/</a:t>
            </a:r>
            <a:r>
              <a:rPr kumimoji="1" lang="ja-JP" altLang="en-US" dirty="0"/>
              <a:t>高さ情報</a:t>
            </a:r>
            <a:endParaRPr kumimoji="1" lang="en-US" altLang="ja-JP" dirty="0"/>
          </a:p>
          <a:p>
            <a:pPr lvl="1"/>
            <a:r>
              <a:rPr lang="ja-JP" altLang="en-US" dirty="0"/>
              <a:t>あくまで似たような位置</a:t>
            </a:r>
            <a:r>
              <a:rPr lang="en-US" altLang="ja-JP" dirty="0"/>
              <a:t>/</a:t>
            </a:r>
            <a:r>
              <a:rPr lang="ja-JP" altLang="en-US" dirty="0"/>
              <a:t>高さ</a:t>
            </a:r>
            <a:endParaRPr lang="en-US" altLang="ja-JP" dirty="0"/>
          </a:p>
          <a:p>
            <a:r>
              <a:rPr lang="ja-JP" altLang="en-US" dirty="0"/>
              <a:t>樹冠高モデルなどの更新頻度</a:t>
            </a:r>
            <a:endParaRPr lang="en-US" altLang="ja-JP" dirty="0"/>
          </a:p>
          <a:p>
            <a:pPr lvl="1"/>
            <a:r>
              <a:rPr kumimoji="1" lang="ja-JP" altLang="en-US" dirty="0"/>
              <a:t>地理空間情報自体の課題</a:t>
            </a:r>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14247520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ja-JP" altLang="en-US" dirty="0">
                <a:solidFill>
                  <a:schemeClr val="bg1">
                    <a:lumMod val="95000"/>
                  </a:schemeClr>
                </a:solidFill>
              </a:rPr>
              <a:t>背景と現状の課題</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地理空間情報の簡単な基礎知識と考え方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オープンな地理空間情報の紹介</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樹木自動配置手法の説明</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本手法の結果と課題</a:t>
            </a:r>
            <a:endParaRPr lang="en-US" altLang="ja-JP" dirty="0">
              <a:solidFill>
                <a:schemeClr val="bg1">
                  <a:lumMod val="95000"/>
                </a:schemeClr>
              </a:solidFill>
            </a:endParaRPr>
          </a:p>
          <a:p>
            <a:pPr marL="457200" indent="-457200">
              <a:buFont typeface="+mj-lt"/>
              <a:buAutoNum type="arabicPeriod"/>
            </a:pPr>
            <a:r>
              <a:rPr lang="ja-JP" altLang="en-US" dirty="0"/>
              <a:t>まとめ</a:t>
            </a:r>
            <a:endParaRPr lang="en-US" altLang="ja-JP" dirty="0"/>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2639567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8BB120-B911-D9DB-41E4-933B7972ABC8}"/>
              </a:ext>
            </a:extLst>
          </p:cNvPr>
          <p:cNvSpPr>
            <a:spLocks noGrp="1"/>
          </p:cNvSpPr>
          <p:nvPr>
            <p:ph type="title"/>
          </p:nvPr>
        </p:nvSpPr>
        <p:spPr/>
        <p:txBody>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D56C813D-50F1-05E6-7732-E82ABC719FC5}"/>
              </a:ext>
            </a:extLst>
          </p:cNvPr>
          <p:cNvSpPr>
            <a:spLocks noGrp="1"/>
          </p:cNvSpPr>
          <p:nvPr>
            <p:ph idx="1"/>
          </p:nvPr>
        </p:nvSpPr>
        <p:spPr/>
        <p:txBody>
          <a:bodyPr/>
          <a:lstStyle/>
          <a:p>
            <a:r>
              <a:rPr lang="ja-JP" altLang="en-US" dirty="0"/>
              <a:t>デジタルツインがつくる社会と都市のオープンデータの課題</a:t>
            </a:r>
            <a:endParaRPr lang="en-US" altLang="ja-JP" dirty="0"/>
          </a:p>
          <a:p>
            <a:pPr lvl="1"/>
            <a:r>
              <a:rPr lang="ja-JP" altLang="en-US" dirty="0"/>
              <a:t>建築物や土地利用モデルなどに比べて、植生は数が少ない</a:t>
            </a:r>
            <a:endParaRPr lang="en-US" altLang="ja-JP" dirty="0"/>
          </a:p>
          <a:p>
            <a:pPr lvl="1"/>
            <a:r>
              <a:rPr lang="ja-JP" altLang="en-US" dirty="0"/>
              <a:t>現実の都市構造は複雑で「</a:t>
            </a:r>
            <a:r>
              <a:rPr lang="ja-JP" altLang="en-US" b="1" u="sng" dirty="0"/>
              <a:t>意味のある樹木の位置や高さ</a:t>
            </a:r>
            <a:r>
              <a:rPr lang="ja-JP" altLang="en-US" dirty="0"/>
              <a:t>」が必要</a:t>
            </a:r>
            <a:endParaRPr lang="en-US" altLang="ja-JP" dirty="0"/>
          </a:p>
          <a:p>
            <a:r>
              <a:rPr kumimoji="1" lang="ja-JP" altLang="en-US" dirty="0"/>
              <a:t>広範囲に整備された</a:t>
            </a:r>
            <a:r>
              <a:rPr lang="ja-JP" altLang="en-US" dirty="0"/>
              <a:t>オープン</a:t>
            </a:r>
            <a:r>
              <a:rPr kumimoji="1" lang="ja-JP" altLang="en-US" dirty="0"/>
              <a:t>な地理空間情報を用いた</a:t>
            </a:r>
            <a:br>
              <a:rPr lang="en-US" altLang="ja-JP" dirty="0"/>
            </a:br>
            <a:r>
              <a:rPr kumimoji="1" lang="ja-JP" altLang="en-US" dirty="0"/>
              <a:t>樹木の自動配置手法の提案</a:t>
            </a:r>
            <a:endParaRPr kumimoji="1" lang="en-US" altLang="ja-JP" dirty="0"/>
          </a:p>
          <a:p>
            <a:pPr lvl="1"/>
            <a:r>
              <a:rPr lang="en-US" altLang="ja-JP" dirty="0"/>
              <a:t>GIS</a:t>
            </a:r>
            <a:r>
              <a:rPr lang="ja-JP" altLang="en-US" dirty="0"/>
              <a:t>とプロシージャルの役割分担</a:t>
            </a:r>
            <a:endParaRPr lang="en-US" altLang="ja-JP" dirty="0"/>
          </a:p>
          <a:p>
            <a:pPr lvl="2"/>
            <a:r>
              <a:rPr kumimoji="1" lang="en-US" altLang="ja-JP" dirty="0"/>
              <a:t>G</a:t>
            </a:r>
            <a:r>
              <a:rPr lang="en-US" altLang="ja-JP" dirty="0"/>
              <a:t>IS: </a:t>
            </a:r>
            <a:r>
              <a:rPr lang="ja-JP" altLang="en-US" dirty="0"/>
              <a:t>樹木の自動配置に向けたデータ作り</a:t>
            </a:r>
            <a:endParaRPr lang="en-US" altLang="ja-JP" dirty="0"/>
          </a:p>
          <a:p>
            <a:pPr lvl="2"/>
            <a:r>
              <a:rPr kumimoji="1" lang="ja-JP" altLang="en-US" dirty="0"/>
              <a:t>プロシージャル：ジオメトリと属性情報に基づいた樹木の自動配置</a:t>
            </a:r>
            <a:endParaRPr kumimoji="1" lang="en-US" altLang="ja-JP" dirty="0"/>
          </a:p>
        </p:txBody>
      </p:sp>
    </p:spTree>
    <p:extLst>
      <p:ext uri="{BB962C8B-B14F-4D97-AF65-F5344CB8AC3E}">
        <p14:creationId xmlns:p14="http://schemas.microsoft.com/office/powerpoint/2010/main" val="2771116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8BB120-B911-D9DB-41E4-933B7972ABC8}"/>
              </a:ext>
            </a:extLst>
          </p:cNvPr>
          <p:cNvSpPr>
            <a:spLocks noGrp="1"/>
          </p:cNvSpPr>
          <p:nvPr>
            <p:ph type="title"/>
          </p:nvPr>
        </p:nvSpPr>
        <p:spPr/>
        <p:txBody>
          <a:bodyPr/>
          <a:lstStyle/>
          <a:p>
            <a:r>
              <a:rPr kumimoji="1" lang="ja-JP" altLang="en-US" dirty="0"/>
              <a:t>本手法の強み＆弱み</a:t>
            </a:r>
          </a:p>
        </p:txBody>
      </p:sp>
      <p:sp>
        <p:nvSpPr>
          <p:cNvPr id="3" name="コンテンツ プレースホルダー 2">
            <a:extLst>
              <a:ext uri="{FF2B5EF4-FFF2-40B4-BE49-F238E27FC236}">
                <a16:creationId xmlns:a16="http://schemas.microsoft.com/office/drawing/2014/main" id="{D56C813D-50F1-05E6-7732-E82ABC719FC5}"/>
              </a:ext>
            </a:extLst>
          </p:cNvPr>
          <p:cNvSpPr>
            <a:spLocks noGrp="1"/>
          </p:cNvSpPr>
          <p:nvPr>
            <p:ph idx="1"/>
          </p:nvPr>
        </p:nvSpPr>
        <p:spPr/>
        <p:txBody>
          <a:bodyPr/>
          <a:lstStyle/>
          <a:p>
            <a:r>
              <a:rPr lang="en-US" altLang="ja-JP" dirty="0"/>
              <a:t>Good</a:t>
            </a:r>
          </a:p>
          <a:p>
            <a:pPr lvl="1"/>
            <a:r>
              <a:rPr lang="ja-JP" altLang="en-US" dirty="0"/>
              <a:t>クローズドなデータに依存しないアプローチ（オープンデータのみ）</a:t>
            </a:r>
            <a:endParaRPr lang="en-US" altLang="ja-JP" dirty="0"/>
          </a:p>
          <a:p>
            <a:pPr lvl="1"/>
            <a:r>
              <a:rPr kumimoji="1" lang="ja-JP" altLang="en-US" dirty="0"/>
              <a:t>信頼性のあるデータ</a:t>
            </a:r>
            <a:r>
              <a:rPr lang="ja-JP" altLang="en-US" dirty="0"/>
              <a:t>に基づいた</a:t>
            </a:r>
            <a:r>
              <a:rPr kumimoji="1" lang="ja-JP" altLang="en-US" dirty="0"/>
              <a:t>樹木の配置を実現</a:t>
            </a:r>
            <a:endParaRPr kumimoji="1" lang="en-US" altLang="ja-JP" dirty="0"/>
          </a:p>
          <a:p>
            <a:pPr lvl="1"/>
            <a:r>
              <a:rPr kumimoji="1" lang="ja-JP" altLang="en-US" dirty="0"/>
              <a:t>樹木の高さ情報も考慮</a:t>
            </a:r>
            <a:r>
              <a:rPr lang="ja-JP" altLang="en-US" dirty="0"/>
              <a:t>した配置を実現</a:t>
            </a:r>
            <a:endParaRPr lang="en-US" altLang="ja-JP" dirty="0"/>
          </a:p>
          <a:p>
            <a:pPr lvl="1"/>
            <a:r>
              <a:rPr lang="en-US" altLang="ja-JP" dirty="0"/>
              <a:t>PLATEAU</a:t>
            </a:r>
            <a:r>
              <a:rPr lang="ja-JP" altLang="en-US" dirty="0"/>
              <a:t>の整備都市が広がるほど適用可能な自治体が増える</a:t>
            </a:r>
            <a:endParaRPr lang="en-US" altLang="ja-JP" dirty="0"/>
          </a:p>
          <a:p>
            <a:r>
              <a:rPr lang="en-US" altLang="ja-JP" dirty="0"/>
              <a:t>Bad</a:t>
            </a:r>
          </a:p>
          <a:p>
            <a:pPr lvl="1"/>
            <a:r>
              <a:rPr kumimoji="1" lang="ja-JP" altLang="en-US" dirty="0"/>
              <a:t>自動</a:t>
            </a:r>
            <a:r>
              <a:rPr lang="ja-JP" altLang="en-US" dirty="0"/>
              <a:t>配置</a:t>
            </a:r>
            <a:r>
              <a:rPr kumimoji="1" lang="ja-JP" altLang="en-US" dirty="0"/>
              <a:t>結果＝現実と似た位置情報や高さ情報</a:t>
            </a:r>
            <a:endParaRPr kumimoji="1" lang="en-US" altLang="ja-JP" dirty="0"/>
          </a:p>
          <a:p>
            <a:pPr lvl="1"/>
            <a:r>
              <a:rPr lang="ja-JP" altLang="en-US" dirty="0"/>
              <a:t>樹種や低木などは考慮していない</a:t>
            </a:r>
            <a:endParaRPr lang="en-US" altLang="ja-JP" dirty="0"/>
          </a:p>
        </p:txBody>
      </p:sp>
    </p:spTree>
    <p:extLst>
      <p:ext uri="{BB962C8B-B14F-4D97-AF65-F5344CB8AC3E}">
        <p14:creationId xmlns:p14="http://schemas.microsoft.com/office/powerpoint/2010/main" val="2855600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553BFF-5BA0-697C-B568-91894D48D94C}"/>
              </a:ext>
            </a:extLst>
          </p:cNvPr>
          <p:cNvSpPr>
            <a:spLocks noGrp="1"/>
          </p:cNvSpPr>
          <p:nvPr>
            <p:ph type="title"/>
          </p:nvPr>
        </p:nvSpPr>
        <p:spPr/>
        <p:txBody>
          <a:bodyPr/>
          <a:lstStyle/>
          <a:p>
            <a:r>
              <a:rPr kumimoji="1" lang="ja-JP" altLang="en-US" dirty="0"/>
              <a:t>今後に向けて</a:t>
            </a:r>
          </a:p>
        </p:txBody>
      </p:sp>
      <p:sp>
        <p:nvSpPr>
          <p:cNvPr id="3" name="コンテンツ プレースホルダー 2">
            <a:extLst>
              <a:ext uri="{FF2B5EF4-FFF2-40B4-BE49-F238E27FC236}">
                <a16:creationId xmlns:a16="http://schemas.microsoft.com/office/drawing/2014/main" id="{F6F32A26-FBA9-9583-88C3-A0A94EBD17A0}"/>
              </a:ext>
            </a:extLst>
          </p:cNvPr>
          <p:cNvSpPr>
            <a:spLocks noGrp="1"/>
          </p:cNvSpPr>
          <p:nvPr>
            <p:ph idx="1"/>
          </p:nvPr>
        </p:nvSpPr>
        <p:spPr/>
        <p:txBody>
          <a:bodyPr/>
          <a:lstStyle/>
          <a:p>
            <a:r>
              <a:rPr lang="ja-JP" altLang="en-US" dirty="0"/>
              <a:t>低木・植被なども対象とした植生配置の検討</a:t>
            </a:r>
            <a:endParaRPr lang="en-US" altLang="ja-JP" dirty="0"/>
          </a:p>
          <a:p>
            <a:r>
              <a:rPr lang="ja-JP" altLang="en-US" dirty="0"/>
              <a:t>他の地理空間情報との連携</a:t>
            </a:r>
            <a:endParaRPr lang="en-US" altLang="ja-JP" dirty="0"/>
          </a:p>
          <a:p>
            <a:pPr lvl="1"/>
            <a:r>
              <a:rPr kumimoji="1" lang="ja-JP" altLang="en-US" dirty="0"/>
              <a:t>横断歩道</a:t>
            </a:r>
            <a:endParaRPr kumimoji="1" lang="en-US" altLang="ja-JP" dirty="0"/>
          </a:p>
          <a:p>
            <a:pPr lvl="1"/>
            <a:r>
              <a:rPr lang="ja-JP" altLang="en-US" dirty="0"/>
              <a:t>信号機</a:t>
            </a:r>
            <a:endParaRPr lang="en-US" altLang="ja-JP" dirty="0"/>
          </a:p>
          <a:p>
            <a:pPr lvl="1"/>
            <a:r>
              <a:rPr lang="en-US" altLang="ja-JP" dirty="0"/>
              <a:t>e</a:t>
            </a:r>
            <a:r>
              <a:rPr kumimoji="1" lang="en-US" altLang="ja-JP" dirty="0"/>
              <a:t>tc...</a:t>
            </a:r>
          </a:p>
          <a:p>
            <a:r>
              <a:rPr lang="ja-JP" altLang="en-US" dirty="0"/>
              <a:t>名古屋市以外での樹木自動配置の検証</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328140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A2EC17-B836-F08D-1AD8-7387FAE49091}"/>
              </a:ext>
            </a:extLst>
          </p:cNvPr>
          <p:cNvSpPr>
            <a:spLocks noGrp="1"/>
          </p:cNvSpPr>
          <p:nvPr>
            <p:ph type="title"/>
          </p:nvPr>
        </p:nvSpPr>
        <p:spPr/>
        <p:txBody>
          <a:bodyPr/>
          <a:lstStyle/>
          <a:p>
            <a:r>
              <a:rPr lang="ja-JP" altLang="en-US" dirty="0"/>
              <a:t>都市のオープンデータ</a:t>
            </a:r>
            <a:endParaRPr kumimoji="1" lang="ja-JP" altLang="en-US" dirty="0"/>
          </a:p>
        </p:txBody>
      </p:sp>
      <p:sp>
        <p:nvSpPr>
          <p:cNvPr id="3" name="コンテンツ プレースホルダー 2">
            <a:extLst>
              <a:ext uri="{FF2B5EF4-FFF2-40B4-BE49-F238E27FC236}">
                <a16:creationId xmlns:a16="http://schemas.microsoft.com/office/drawing/2014/main" id="{8F9C54AB-DB3E-74D2-D05C-99C8E940D5E9}"/>
              </a:ext>
            </a:extLst>
          </p:cNvPr>
          <p:cNvSpPr>
            <a:spLocks noGrp="1"/>
          </p:cNvSpPr>
          <p:nvPr>
            <p:ph idx="1"/>
          </p:nvPr>
        </p:nvSpPr>
        <p:spPr/>
        <p:txBody>
          <a:bodyPr/>
          <a:lstStyle/>
          <a:p>
            <a:r>
              <a:rPr kumimoji="1" lang="en-US" altLang="ja-JP" dirty="0"/>
              <a:t>Project PLATEAU</a:t>
            </a:r>
          </a:p>
          <a:p>
            <a:pPr lvl="1"/>
            <a:r>
              <a:rPr kumimoji="1" lang="ja-JP" altLang="en-US" dirty="0"/>
              <a:t>日本全国の</a:t>
            </a:r>
            <a:r>
              <a:rPr kumimoji="1" lang="en-US" altLang="ja-JP" dirty="0"/>
              <a:t>3D</a:t>
            </a:r>
            <a:r>
              <a:rPr kumimoji="1" lang="ja-JP" altLang="en-US" dirty="0"/>
              <a:t>都市モデルの</a:t>
            </a:r>
            <a:br>
              <a:rPr kumimoji="1" lang="en-US" altLang="ja-JP" dirty="0"/>
            </a:br>
            <a:r>
              <a:rPr kumimoji="1" lang="ja-JP" altLang="en-US" dirty="0"/>
              <a:t>整備・オープンデータ化</a:t>
            </a:r>
            <a:br>
              <a:rPr kumimoji="1" lang="en-US" altLang="ja-JP" dirty="0"/>
            </a:br>
            <a:r>
              <a:rPr kumimoji="1" lang="ja-JP" altLang="en-US" dirty="0"/>
              <a:t>プロジェクト</a:t>
            </a:r>
            <a:endParaRPr kumimoji="1" lang="en-US" altLang="ja-JP" dirty="0"/>
          </a:p>
          <a:p>
            <a:pPr lvl="2"/>
            <a:r>
              <a:rPr kumimoji="1" lang="ja-JP" altLang="en-US" dirty="0"/>
              <a:t>国土交通省が主導</a:t>
            </a:r>
            <a:endParaRPr kumimoji="1" lang="en-US" altLang="ja-JP" dirty="0"/>
          </a:p>
          <a:p>
            <a:pPr lvl="2"/>
            <a:r>
              <a:rPr kumimoji="1" lang="en-US" altLang="ja-JP" dirty="0"/>
              <a:t>210</a:t>
            </a:r>
            <a:r>
              <a:rPr kumimoji="1" lang="ja-JP" altLang="en-US" dirty="0"/>
              <a:t>都市を整備（</a:t>
            </a:r>
            <a:r>
              <a:rPr kumimoji="1" lang="en-US" altLang="ja-JP" dirty="0"/>
              <a:t>2023</a:t>
            </a:r>
            <a:r>
              <a:rPr kumimoji="1" lang="ja-JP" altLang="en-US" dirty="0"/>
              <a:t>年度現在）</a:t>
            </a:r>
            <a:endParaRPr kumimoji="1" lang="en-US" altLang="ja-JP" dirty="0"/>
          </a:p>
          <a:p>
            <a:pPr lvl="1"/>
            <a:r>
              <a:rPr lang="ja-JP" altLang="en-US" dirty="0"/>
              <a:t>建築物や道路、植生など</a:t>
            </a:r>
            <a:br>
              <a:rPr lang="en-US" altLang="ja-JP" dirty="0"/>
            </a:br>
            <a:r>
              <a:rPr lang="ja-JP" altLang="en-US" dirty="0"/>
              <a:t>さまざまな地物を整備</a:t>
            </a:r>
            <a:endParaRPr lang="en-US" altLang="ja-JP" dirty="0"/>
          </a:p>
          <a:p>
            <a:pPr lvl="2"/>
            <a:r>
              <a:rPr kumimoji="1" lang="ja-JP" altLang="en-US" dirty="0"/>
              <a:t>地物：地球上にあるありと</a:t>
            </a:r>
            <a:br>
              <a:rPr kumimoji="1" lang="en-US" altLang="ja-JP" dirty="0"/>
            </a:br>
            <a:r>
              <a:rPr kumimoji="1" lang="ja-JP" altLang="en-US" dirty="0"/>
              <a:t>あらゆる対象物のこと</a:t>
            </a:r>
            <a:endParaRPr kumimoji="1" lang="en-US" altLang="ja-JP" dirty="0"/>
          </a:p>
        </p:txBody>
      </p:sp>
      <p:pic>
        <p:nvPicPr>
          <p:cNvPr id="4" name="図 3" descr="レゴ, おもちゃ, 回路 が含まれている画像&#10;&#10;自動的に生成された説明">
            <a:extLst>
              <a:ext uri="{FF2B5EF4-FFF2-40B4-BE49-F238E27FC236}">
                <a16:creationId xmlns:a16="http://schemas.microsoft.com/office/drawing/2014/main" id="{76332BE7-41CA-D156-0EBC-1820077EF6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63698" y="54615"/>
            <a:ext cx="4047437" cy="1935180"/>
          </a:xfrm>
          <a:prstGeom prst="rect">
            <a:avLst/>
          </a:prstGeom>
        </p:spPr>
      </p:pic>
      <p:pic>
        <p:nvPicPr>
          <p:cNvPr id="8" name="図 7">
            <a:extLst>
              <a:ext uri="{FF2B5EF4-FFF2-40B4-BE49-F238E27FC236}">
                <a16:creationId xmlns:a16="http://schemas.microsoft.com/office/drawing/2014/main" id="{C51ED15B-40A1-6C77-7744-74776DB64C9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68073" y="2212397"/>
            <a:ext cx="4047436" cy="2276684"/>
          </a:xfrm>
          <a:prstGeom prst="rect">
            <a:avLst/>
          </a:prstGeom>
        </p:spPr>
      </p:pic>
      <p:sp>
        <p:nvSpPr>
          <p:cNvPr id="10" name="正方形/長方形 9">
            <a:extLst>
              <a:ext uri="{FF2B5EF4-FFF2-40B4-BE49-F238E27FC236}">
                <a16:creationId xmlns:a16="http://schemas.microsoft.com/office/drawing/2014/main" id="{43ADC21C-255E-6658-883F-DBB91FF595B9}"/>
              </a:ext>
            </a:extLst>
          </p:cNvPr>
          <p:cNvSpPr/>
          <p:nvPr/>
        </p:nvSpPr>
        <p:spPr>
          <a:xfrm>
            <a:off x="6856079" y="2647321"/>
            <a:ext cx="1830721" cy="591670"/>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A31B59A-B27C-50B1-2A6D-863F7C226D35}"/>
              </a:ext>
            </a:extLst>
          </p:cNvPr>
          <p:cNvSpPr txBox="1"/>
          <p:nvPr/>
        </p:nvSpPr>
        <p:spPr>
          <a:xfrm>
            <a:off x="5940487" y="1981565"/>
            <a:ext cx="1693855" cy="230832"/>
          </a:xfrm>
          <a:prstGeom prst="rect">
            <a:avLst/>
          </a:prstGeom>
          <a:noFill/>
        </p:spPr>
        <p:txBody>
          <a:bodyPr wrap="square" rtlCol="0">
            <a:spAutoFit/>
          </a:bodyPr>
          <a:lstStyle/>
          <a:p>
            <a:pPr algn="ctr"/>
            <a:r>
              <a:rPr kumimoji="1" lang="ja-JP" altLang="en-US" sz="900" dirty="0"/>
              <a:t>出典：</a:t>
            </a:r>
            <a:r>
              <a:rPr kumimoji="1" lang="en-US" altLang="ja-JP" sz="900" dirty="0">
                <a:hlinkClick r:id="rId5"/>
              </a:rPr>
              <a:t>PLATEAU VIEW 3.0</a:t>
            </a:r>
            <a:endParaRPr kumimoji="1" lang="ja-JP" altLang="en-US" sz="900" dirty="0"/>
          </a:p>
        </p:txBody>
      </p:sp>
      <p:sp>
        <p:nvSpPr>
          <p:cNvPr id="14" name="テキスト ボックス 13">
            <a:extLst>
              <a:ext uri="{FF2B5EF4-FFF2-40B4-BE49-F238E27FC236}">
                <a16:creationId xmlns:a16="http://schemas.microsoft.com/office/drawing/2014/main" id="{9DD0613E-2FBD-0AB8-C1FC-0385DEB4C96A}"/>
              </a:ext>
            </a:extLst>
          </p:cNvPr>
          <p:cNvSpPr txBox="1"/>
          <p:nvPr/>
        </p:nvSpPr>
        <p:spPr>
          <a:xfrm>
            <a:off x="4994970" y="4527017"/>
            <a:ext cx="3584891" cy="369332"/>
          </a:xfrm>
          <a:prstGeom prst="rect">
            <a:avLst/>
          </a:prstGeom>
          <a:noFill/>
        </p:spPr>
        <p:txBody>
          <a:bodyPr wrap="square" rtlCol="0">
            <a:spAutoFit/>
          </a:bodyPr>
          <a:lstStyle/>
          <a:p>
            <a:pPr algn="ctr"/>
            <a:r>
              <a:rPr kumimoji="1" lang="ja-JP" altLang="en-US" sz="900" dirty="0"/>
              <a:t>出典：</a:t>
            </a:r>
            <a:r>
              <a:rPr kumimoji="1" lang="ja-JP" altLang="en-US" sz="900" dirty="0">
                <a:hlinkClick r:id="rId6"/>
              </a:rPr>
              <a:t>総務省　第</a:t>
            </a:r>
            <a:r>
              <a:rPr kumimoji="1" lang="en-US" altLang="ja-JP" sz="900" dirty="0">
                <a:hlinkClick r:id="rId6"/>
              </a:rPr>
              <a:t>3</a:t>
            </a:r>
            <a:r>
              <a:rPr kumimoji="1" lang="ja-JP" altLang="en-US" sz="900" dirty="0">
                <a:hlinkClick r:id="rId6"/>
              </a:rPr>
              <a:t>回メタバース研究会　</a:t>
            </a:r>
            <a:br>
              <a:rPr kumimoji="1" lang="en-US" altLang="ja-JP" sz="900" dirty="0">
                <a:hlinkClick r:id="rId6"/>
              </a:rPr>
            </a:br>
            <a:r>
              <a:rPr kumimoji="1" lang="ja-JP" altLang="en-US" sz="900" dirty="0">
                <a:hlinkClick r:id="rId6"/>
              </a:rPr>
              <a:t>デジタルツイン実装モデル「</a:t>
            </a:r>
            <a:r>
              <a:rPr kumimoji="1" lang="en-US" altLang="ja-JP" sz="900" dirty="0">
                <a:hlinkClick r:id="rId6"/>
              </a:rPr>
              <a:t>PLATEAU</a:t>
            </a:r>
            <a:r>
              <a:rPr kumimoji="1" lang="ja-JP" altLang="en-US" sz="900" dirty="0">
                <a:hlinkClick r:id="rId6"/>
              </a:rPr>
              <a:t>」の取組みについて</a:t>
            </a:r>
            <a:endParaRPr kumimoji="1" lang="ja-JP" altLang="en-US" sz="900" dirty="0"/>
          </a:p>
        </p:txBody>
      </p:sp>
    </p:spTree>
    <p:extLst>
      <p:ext uri="{BB962C8B-B14F-4D97-AF65-F5344CB8AC3E}">
        <p14:creationId xmlns:p14="http://schemas.microsoft.com/office/powerpoint/2010/main" val="11487913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794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714B7A-FFE2-1E5F-EAB1-BD937E4131F4}"/>
              </a:ext>
            </a:extLst>
          </p:cNvPr>
          <p:cNvSpPr>
            <a:spLocks noGrp="1"/>
          </p:cNvSpPr>
          <p:nvPr>
            <p:ph type="title"/>
          </p:nvPr>
        </p:nvSpPr>
        <p:spPr/>
        <p:txBody>
          <a:bodyPr/>
          <a:lstStyle/>
          <a:p>
            <a:r>
              <a:rPr lang="ja-JP" altLang="en-US" dirty="0"/>
              <a:t>その他参考文献</a:t>
            </a:r>
            <a:endParaRPr kumimoji="1" lang="ja-JP" altLang="en-US" dirty="0"/>
          </a:p>
        </p:txBody>
      </p:sp>
      <p:sp>
        <p:nvSpPr>
          <p:cNvPr id="3" name="コンテンツ プレースホルダー 2">
            <a:extLst>
              <a:ext uri="{FF2B5EF4-FFF2-40B4-BE49-F238E27FC236}">
                <a16:creationId xmlns:a16="http://schemas.microsoft.com/office/drawing/2014/main" id="{C512FA17-631B-E699-3B19-293CFDFF5931}"/>
              </a:ext>
            </a:extLst>
          </p:cNvPr>
          <p:cNvSpPr>
            <a:spLocks noGrp="1"/>
          </p:cNvSpPr>
          <p:nvPr>
            <p:ph idx="1"/>
          </p:nvPr>
        </p:nvSpPr>
        <p:spPr/>
        <p:txBody>
          <a:bodyPr/>
          <a:lstStyle/>
          <a:p>
            <a:r>
              <a:rPr lang="en-US" altLang="ja-JP" sz="1600" dirty="0"/>
              <a:t>[</a:t>
            </a:r>
            <a:r>
              <a:rPr lang="ja-JP" altLang="en-US" sz="1600" dirty="0"/>
              <a:t>政春 </a:t>
            </a:r>
            <a:r>
              <a:rPr lang="en-US" altLang="ja-JP" sz="1600" dirty="0"/>
              <a:t>2011] </a:t>
            </a:r>
            <a:r>
              <a:rPr lang="ja-JP" altLang="en-US" sz="1600" dirty="0"/>
              <a:t>政春尋志</a:t>
            </a:r>
            <a:r>
              <a:rPr lang="en-US" altLang="ja-JP" sz="1600" dirty="0"/>
              <a:t>: </a:t>
            </a:r>
            <a:r>
              <a:rPr lang="ja-JP" altLang="en-US" sz="1600" dirty="0"/>
              <a:t>地図投影法 地理空間情報の技法</a:t>
            </a:r>
            <a:r>
              <a:rPr lang="en-US" altLang="ja-JP" sz="1600" dirty="0"/>
              <a:t>, </a:t>
            </a:r>
            <a:r>
              <a:rPr lang="ja-JP" altLang="en-US" sz="1600" dirty="0"/>
              <a:t>朝倉書店</a:t>
            </a:r>
            <a:r>
              <a:rPr lang="en-US" altLang="ja-JP" sz="1600" dirty="0"/>
              <a:t>, 2011</a:t>
            </a:r>
            <a:endParaRPr kumimoji="1" lang="en-US" altLang="ja-JP" sz="1600" dirty="0"/>
          </a:p>
          <a:p>
            <a:r>
              <a:rPr kumimoji="1" lang="en-US" altLang="ja-JP" sz="1600" dirty="0"/>
              <a:t>[</a:t>
            </a:r>
            <a:r>
              <a:rPr kumimoji="1" lang="ja-JP" altLang="en-US" sz="1600" dirty="0"/>
              <a:t>中川 </a:t>
            </a:r>
            <a:r>
              <a:rPr kumimoji="1" lang="en-US" altLang="ja-JP" sz="1600" dirty="0"/>
              <a:t>2015]</a:t>
            </a:r>
            <a:r>
              <a:rPr lang="ja-JP" altLang="en-US" sz="1600" dirty="0"/>
              <a:t> </a:t>
            </a:r>
            <a:r>
              <a:rPr kumimoji="1" lang="ja-JP" altLang="en-US" sz="1600" dirty="0"/>
              <a:t>中川雅史</a:t>
            </a:r>
            <a:r>
              <a:rPr lang="en-US" altLang="ja-JP" sz="1600" dirty="0"/>
              <a:t>: </a:t>
            </a:r>
            <a:r>
              <a:rPr kumimoji="1" lang="ja-JP" altLang="en-US" sz="1600" dirty="0"/>
              <a:t>絵でわかる地図と測量</a:t>
            </a:r>
            <a:r>
              <a:rPr kumimoji="1" lang="en-US" altLang="ja-JP" sz="1600" dirty="0"/>
              <a:t>, </a:t>
            </a:r>
            <a:r>
              <a:rPr kumimoji="1" lang="ja-JP" altLang="en-US" sz="1600" dirty="0"/>
              <a:t>講談社</a:t>
            </a:r>
            <a:r>
              <a:rPr kumimoji="1" lang="en-US" altLang="ja-JP" sz="1600" dirty="0"/>
              <a:t>, 2015</a:t>
            </a:r>
          </a:p>
          <a:p>
            <a:endParaRPr kumimoji="1" lang="ja-JP" altLang="en-US" dirty="0"/>
          </a:p>
        </p:txBody>
      </p:sp>
    </p:spTree>
    <p:extLst>
      <p:ext uri="{BB962C8B-B14F-4D97-AF65-F5344CB8AC3E}">
        <p14:creationId xmlns:p14="http://schemas.microsoft.com/office/powerpoint/2010/main" val="4279794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C5A2B4-348E-790D-017C-0773470F9AC6}"/>
              </a:ext>
            </a:extLst>
          </p:cNvPr>
          <p:cNvSpPr>
            <a:spLocks noGrp="1"/>
          </p:cNvSpPr>
          <p:nvPr>
            <p:ph type="title"/>
          </p:nvPr>
        </p:nvSpPr>
        <p:spPr/>
        <p:txBody>
          <a:bodyPr/>
          <a:lstStyle/>
          <a:p>
            <a:r>
              <a:rPr kumimoji="1" lang="ja-JP" altLang="en-US" dirty="0"/>
              <a:t>オープンな植生データの現在地</a:t>
            </a:r>
          </a:p>
        </p:txBody>
      </p:sp>
      <p:sp>
        <p:nvSpPr>
          <p:cNvPr id="3" name="コンテンツ プレースホルダー 2">
            <a:extLst>
              <a:ext uri="{FF2B5EF4-FFF2-40B4-BE49-F238E27FC236}">
                <a16:creationId xmlns:a16="http://schemas.microsoft.com/office/drawing/2014/main" id="{0EC23AA3-C667-348E-0B8C-73125C120FC2}"/>
              </a:ext>
            </a:extLst>
          </p:cNvPr>
          <p:cNvSpPr>
            <a:spLocks noGrp="1"/>
          </p:cNvSpPr>
          <p:nvPr>
            <p:ph idx="1"/>
          </p:nvPr>
        </p:nvSpPr>
        <p:spPr/>
        <p:txBody>
          <a:bodyPr/>
          <a:lstStyle/>
          <a:p>
            <a:r>
              <a:rPr kumimoji="1" lang="ja-JP" altLang="en-US" dirty="0"/>
              <a:t>植生データ</a:t>
            </a:r>
            <a:endParaRPr kumimoji="1" lang="en-US" altLang="ja-JP" dirty="0"/>
          </a:p>
          <a:p>
            <a:pPr lvl="1"/>
            <a:r>
              <a:rPr lang="ja-JP" altLang="en-US" dirty="0"/>
              <a:t>「単独木」と「植被」から構成</a:t>
            </a:r>
            <a:endParaRPr lang="en-US" altLang="ja-JP" dirty="0"/>
          </a:p>
          <a:p>
            <a:pPr lvl="2"/>
            <a:r>
              <a:rPr kumimoji="1" lang="en-US" altLang="ja-JP" dirty="0"/>
              <a:t>2</a:t>
            </a:r>
            <a:r>
              <a:rPr kumimoji="1" lang="ja-JP" altLang="en-US" dirty="0"/>
              <a:t>次元的な位置情報だけでなく、</a:t>
            </a:r>
            <a:br>
              <a:rPr kumimoji="1" lang="en-US" altLang="ja-JP" dirty="0"/>
            </a:br>
            <a:r>
              <a:rPr kumimoji="1" lang="ja-JP" altLang="en-US" dirty="0"/>
              <a:t>高さなどの情報も持つ</a:t>
            </a:r>
            <a:endParaRPr kumimoji="1" lang="en-US" altLang="ja-JP" dirty="0"/>
          </a:p>
          <a:p>
            <a:pPr lvl="1"/>
            <a:r>
              <a:rPr lang="en-US" altLang="ja-JP" dirty="0"/>
              <a:t>LOD</a:t>
            </a:r>
            <a:r>
              <a:rPr lang="ja-JP" altLang="en-US" dirty="0"/>
              <a:t>（詳細度）は整備都市に</a:t>
            </a:r>
            <a:br>
              <a:rPr lang="en-US" altLang="ja-JP" dirty="0"/>
            </a:br>
            <a:r>
              <a:rPr lang="ja-JP" altLang="en-US" dirty="0"/>
              <a:t>よって様々</a:t>
            </a:r>
            <a:endParaRPr lang="en-US" altLang="ja-JP" dirty="0"/>
          </a:p>
          <a:p>
            <a:pPr lvl="2"/>
            <a:r>
              <a:rPr lang="en-US" altLang="ja-JP" dirty="0"/>
              <a:t>LOD3</a:t>
            </a:r>
            <a:r>
              <a:rPr lang="ja-JP" altLang="en-US" dirty="0"/>
              <a:t>のみ存在する場合もある</a:t>
            </a:r>
            <a:endParaRPr lang="en-US" altLang="ja-JP" dirty="0"/>
          </a:p>
          <a:p>
            <a:pPr lvl="3"/>
            <a:r>
              <a:rPr lang="en-US" altLang="ja-JP" dirty="0"/>
              <a:t>LOD0</a:t>
            </a:r>
            <a:r>
              <a:rPr lang="ja-JP" altLang="en-US" dirty="0"/>
              <a:t>：詳細度が低い</a:t>
            </a:r>
            <a:endParaRPr lang="en-US" altLang="ja-JP" dirty="0"/>
          </a:p>
          <a:p>
            <a:pPr lvl="3"/>
            <a:r>
              <a:rPr lang="en-US" altLang="ja-JP" dirty="0"/>
              <a:t>LOD3</a:t>
            </a:r>
            <a:r>
              <a:rPr lang="ja-JP" altLang="en-US" dirty="0"/>
              <a:t>：詳細度が高い</a:t>
            </a:r>
            <a:endParaRPr lang="en-US" altLang="ja-JP" dirty="0"/>
          </a:p>
        </p:txBody>
      </p:sp>
      <p:pic>
        <p:nvPicPr>
          <p:cNvPr id="8" name="図 7" descr="ダイアグラム&#10;&#10;自動的に生成された説明">
            <a:extLst>
              <a:ext uri="{FF2B5EF4-FFF2-40B4-BE49-F238E27FC236}">
                <a16:creationId xmlns:a16="http://schemas.microsoft.com/office/drawing/2014/main" id="{0251743A-CF6B-5075-F7F2-1E6868380753}"/>
              </a:ext>
            </a:extLst>
          </p:cNvPr>
          <p:cNvPicPr>
            <a:picLocks noChangeAspect="1"/>
          </p:cNvPicPr>
          <p:nvPr/>
        </p:nvPicPr>
        <p:blipFill>
          <a:blip r:embed="rId3"/>
          <a:stretch>
            <a:fillRect/>
          </a:stretch>
        </p:blipFill>
        <p:spPr>
          <a:xfrm>
            <a:off x="4720662" y="115989"/>
            <a:ext cx="4379743" cy="2172863"/>
          </a:xfrm>
          <a:prstGeom prst="rect">
            <a:avLst/>
          </a:prstGeom>
        </p:spPr>
      </p:pic>
      <p:pic>
        <p:nvPicPr>
          <p:cNvPr id="4" name="図 3" descr="建物の間の道路&#10;&#10;中程度の精度で自動的に生成された説明">
            <a:extLst>
              <a:ext uri="{FF2B5EF4-FFF2-40B4-BE49-F238E27FC236}">
                <a16:creationId xmlns:a16="http://schemas.microsoft.com/office/drawing/2014/main" id="{791F1937-7745-6E8D-8453-FDE8B11BA2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20879" y="2604529"/>
            <a:ext cx="4316170" cy="2063668"/>
          </a:xfrm>
          <a:prstGeom prst="rect">
            <a:avLst/>
          </a:prstGeom>
        </p:spPr>
      </p:pic>
      <p:sp>
        <p:nvSpPr>
          <p:cNvPr id="6" name="テキスト ボックス 5">
            <a:extLst>
              <a:ext uri="{FF2B5EF4-FFF2-40B4-BE49-F238E27FC236}">
                <a16:creationId xmlns:a16="http://schemas.microsoft.com/office/drawing/2014/main" id="{C4871215-4E94-FE4A-F5FE-CA74A4716400}"/>
              </a:ext>
            </a:extLst>
          </p:cNvPr>
          <p:cNvSpPr txBox="1"/>
          <p:nvPr/>
        </p:nvSpPr>
        <p:spPr>
          <a:xfrm>
            <a:off x="5248333" y="4692196"/>
            <a:ext cx="3261261" cy="230832"/>
          </a:xfrm>
          <a:prstGeom prst="rect">
            <a:avLst/>
          </a:prstGeom>
          <a:noFill/>
        </p:spPr>
        <p:txBody>
          <a:bodyPr wrap="square" rtlCol="0">
            <a:spAutoFit/>
          </a:bodyPr>
          <a:lstStyle/>
          <a:p>
            <a:pPr algn="ctr"/>
            <a:r>
              <a:rPr lang="ja-JP" altLang="en-US" sz="900" dirty="0"/>
              <a:t>静岡県沼津市　沼津駅付近（出典：</a:t>
            </a:r>
            <a:r>
              <a:rPr kumimoji="1" lang="en-US" altLang="ja-JP" sz="900" dirty="0">
                <a:hlinkClick r:id="rId5"/>
              </a:rPr>
              <a:t>PLATEAU VIEW 3.0</a:t>
            </a:r>
            <a:r>
              <a:rPr lang="ja-JP" altLang="en-US" sz="900" dirty="0"/>
              <a:t>）</a:t>
            </a:r>
            <a:endParaRPr lang="en-US" altLang="ja-JP" sz="900" dirty="0"/>
          </a:p>
        </p:txBody>
      </p:sp>
      <p:sp>
        <p:nvSpPr>
          <p:cNvPr id="10" name="テキスト ボックス 9">
            <a:extLst>
              <a:ext uri="{FF2B5EF4-FFF2-40B4-BE49-F238E27FC236}">
                <a16:creationId xmlns:a16="http://schemas.microsoft.com/office/drawing/2014/main" id="{724B98D0-EA89-AD35-FA2E-68B06E4BF8D1}"/>
              </a:ext>
            </a:extLst>
          </p:cNvPr>
          <p:cNvSpPr txBox="1"/>
          <p:nvPr/>
        </p:nvSpPr>
        <p:spPr>
          <a:xfrm>
            <a:off x="5520154" y="2258281"/>
            <a:ext cx="2780761" cy="230832"/>
          </a:xfrm>
          <a:prstGeom prst="rect">
            <a:avLst/>
          </a:prstGeom>
          <a:noFill/>
        </p:spPr>
        <p:txBody>
          <a:bodyPr wrap="square" rtlCol="0">
            <a:spAutoFit/>
          </a:bodyPr>
          <a:lstStyle/>
          <a:p>
            <a:pPr algn="ctr"/>
            <a:r>
              <a:rPr lang="ja-JP" altLang="en-US" sz="900" dirty="0"/>
              <a:t>出典：</a:t>
            </a:r>
            <a:r>
              <a:rPr lang="en-US" altLang="ja-JP" sz="900" dirty="0">
                <a:hlinkClick r:id="rId6"/>
              </a:rPr>
              <a:t>3D</a:t>
            </a:r>
            <a:r>
              <a:rPr lang="ja-JP" altLang="en-US" sz="900" dirty="0">
                <a:hlinkClick r:id="rId6"/>
              </a:rPr>
              <a:t>都市モデル標準作業手順書（第</a:t>
            </a:r>
            <a:r>
              <a:rPr lang="en-US" altLang="ja-JP" sz="900" dirty="0">
                <a:hlinkClick r:id="rId6"/>
              </a:rPr>
              <a:t>4.1</a:t>
            </a:r>
            <a:r>
              <a:rPr lang="ja-JP" altLang="en-US" sz="900" dirty="0">
                <a:hlinkClick r:id="rId6"/>
              </a:rPr>
              <a:t>版）</a:t>
            </a:r>
            <a:r>
              <a:rPr lang="ja-JP" altLang="en-US" sz="900" dirty="0"/>
              <a:t>　</a:t>
            </a:r>
            <a:endParaRPr lang="en-US" altLang="ja-JP" sz="900" dirty="0"/>
          </a:p>
        </p:txBody>
      </p:sp>
    </p:spTree>
    <p:extLst>
      <p:ext uri="{BB962C8B-B14F-4D97-AF65-F5344CB8AC3E}">
        <p14:creationId xmlns:p14="http://schemas.microsoft.com/office/powerpoint/2010/main" val="299958515"/>
      </p:ext>
    </p:extLst>
  </p:cSld>
  <p:clrMapOvr>
    <a:masterClrMapping/>
  </p:clrMapOvr>
</p:sld>
</file>

<file path=ppt/theme/theme1.xml><?xml version="1.0" encoding="utf-8"?>
<a:theme xmlns:a="http://schemas.openxmlformats.org/drawingml/2006/main" name="テーマ1">
  <a:themeElements>
    <a:clrScheme name="SSKK">
      <a:dk1>
        <a:sysClr val="windowText" lastClr="000000"/>
      </a:dk1>
      <a:lt1>
        <a:sysClr val="window" lastClr="FFFFFF"/>
      </a:lt1>
      <a:dk2>
        <a:srgbClr val="412182"/>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ユーザー定義 6">
      <a:majorFont>
        <a:latin typeface="Meiryo UI"/>
        <a:ea typeface="メイリオ"/>
        <a:cs typeface=""/>
      </a:majorFont>
      <a:minorFont>
        <a:latin typeface="Meiryo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1" id="{C4B0C7B8-8FEC-4FC4-9349-4FCF8156D7B3}" vid="{6958AA03-F2D3-46CA-8116-79ED29D99F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PPT_16x9-tech</Template>
  <TotalTime>0</TotalTime>
  <Words>10764</Words>
  <Application>Microsoft Macintosh PowerPoint</Application>
  <PresentationFormat>画面に合わせる (16:9)</PresentationFormat>
  <Paragraphs>1041</Paragraphs>
  <Slides>81</Slides>
  <Notes>81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81</vt:i4>
      </vt:variant>
    </vt:vector>
  </HeadingPairs>
  <TitlesOfParts>
    <vt:vector size="86" baseType="lpstr">
      <vt:lpstr>Meiryo UI</vt:lpstr>
      <vt:lpstr>メイリオ</vt:lpstr>
      <vt:lpstr>Arial</vt:lpstr>
      <vt:lpstr>Calibri</vt:lpstr>
      <vt:lpstr>テーマ1</vt:lpstr>
      <vt:lpstr>地理空間情報のススメ！ オープンデータ×データドリブンな プロシージャル処理による都市の樹木自動配置</vt:lpstr>
      <vt:lpstr>はじめに</vt:lpstr>
      <vt:lpstr>はじめに</vt:lpstr>
      <vt:lpstr>目次</vt:lpstr>
      <vt:lpstr>目次</vt:lpstr>
      <vt:lpstr>デジタルツインがつくる社会</vt:lpstr>
      <vt:lpstr>都市のオープンデータ</vt:lpstr>
      <vt:lpstr>都市のオープンデータ</vt:lpstr>
      <vt:lpstr>オープンな植生データの現在地</vt:lpstr>
      <vt:lpstr>現状のオープンな植生データの課題</vt:lpstr>
      <vt:lpstr>植生データを作成/配置する上での課題</vt:lpstr>
      <vt:lpstr>課題に対するアプローチ</vt:lpstr>
      <vt:lpstr>目次</vt:lpstr>
      <vt:lpstr>地理空間情報とは？</vt:lpstr>
      <vt:lpstr>地理空間情報とは？</vt:lpstr>
      <vt:lpstr>地理空間情報とは？</vt:lpstr>
      <vt:lpstr>どのように地理空間情報を使う？</vt:lpstr>
      <vt:lpstr>QGIS</vt:lpstr>
      <vt:lpstr>QGISで地理空間情報を可視化</vt:lpstr>
      <vt:lpstr>可視化するときに一番大切なこと</vt:lpstr>
      <vt:lpstr>QGISで空間参照系の確認</vt:lpstr>
      <vt:lpstr>使用頻度の高い空間参照系</vt:lpstr>
      <vt:lpstr>GISの基本的な考え方</vt:lpstr>
      <vt:lpstr>目次</vt:lpstr>
      <vt:lpstr>近年のオープンデータ化の流れ</vt:lpstr>
      <vt:lpstr>近年のオープンデータ化の流れ</vt:lpstr>
      <vt:lpstr>使用するオープンデータ（１）</vt:lpstr>
      <vt:lpstr>使用するオープンデータ（２）</vt:lpstr>
      <vt:lpstr>使用するオープンデータ（３）</vt:lpstr>
      <vt:lpstr>使用するオープンデータ一覧</vt:lpstr>
      <vt:lpstr>目次</vt:lpstr>
      <vt:lpstr>樹木自動配置手法の概要</vt:lpstr>
      <vt:lpstr>樹木自動配置手法の概要</vt:lpstr>
      <vt:lpstr>GIS Process</vt:lpstr>
      <vt:lpstr>GIS Process（前処理）</vt:lpstr>
      <vt:lpstr>GIS Process（前処理）</vt:lpstr>
      <vt:lpstr>GIS Process（樹木データ抽出処理）</vt:lpstr>
      <vt:lpstr>GIS Process（樹木データ抽出処理）</vt:lpstr>
      <vt:lpstr>GIS Process（歩道・分離帯の樹木データ抽出処理）</vt:lpstr>
      <vt:lpstr>GIS Process（歩道・分離帯の樹木データ抽出処理）</vt:lpstr>
      <vt:lpstr>GIS Process（歩道・分離帯の樹木データ抽出処理）</vt:lpstr>
      <vt:lpstr>GIS Process（歩道・分離帯の樹木データ抽出処理）</vt:lpstr>
      <vt:lpstr>GIS Process（歩道・分離帯の樹木データ抽出処理）</vt:lpstr>
      <vt:lpstr>GIS Process（樹木データ抽出処理）</vt:lpstr>
      <vt:lpstr>なぜ区画内は歩道・分離帯の処理とは別なのか？</vt:lpstr>
      <vt:lpstr>なぜ区画内は歩道・分離帯の処理とは別なのか？</vt:lpstr>
      <vt:lpstr>GIS Process（区画内の樹木データ抽出処理）</vt:lpstr>
      <vt:lpstr>GIS Process（区画内の樹木データ抽出処理）</vt:lpstr>
      <vt:lpstr>GIS Process（区画内の樹木データ抽出処理）</vt:lpstr>
      <vt:lpstr>GIS Process（区画内の樹木データ抽出処理）</vt:lpstr>
      <vt:lpstr>GIS Process（区画内の樹木データ抽出処理）</vt:lpstr>
      <vt:lpstr>GIS Process（後処理）</vt:lpstr>
      <vt:lpstr>GIS Process（後処理）</vt:lpstr>
      <vt:lpstr>樹木自動配置手法の概要</vt:lpstr>
      <vt:lpstr>Procedural Process（データの受け取り）</vt:lpstr>
      <vt:lpstr>Procedural Process（データの受け取り）</vt:lpstr>
      <vt:lpstr>Procedural Process（Geometry Nodes）</vt:lpstr>
      <vt:lpstr>Procedural Process（Geometry Nodes）</vt:lpstr>
      <vt:lpstr>Procedural Process（歩道・分離帯）</vt:lpstr>
      <vt:lpstr>Procedural Process（歩道・分離帯）</vt:lpstr>
      <vt:lpstr>Procedural Process（歩道・分離帯）</vt:lpstr>
      <vt:lpstr>Procedural Process（Geometry Nodes）</vt:lpstr>
      <vt:lpstr>Procedural Process（区画内）</vt:lpstr>
      <vt:lpstr>Procedural Process（区画内）</vt:lpstr>
      <vt:lpstr>Procedural Process（区画内）</vt:lpstr>
      <vt:lpstr>Procedural Process　最終結果</vt:lpstr>
      <vt:lpstr>目次</vt:lpstr>
      <vt:lpstr>本手法の結果</vt:lpstr>
      <vt:lpstr>オルソ比較（航空写真 vs. 自動配置結果）</vt:lpstr>
      <vt:lpstr>オルソ比較（航空写真 vs. 自動配置結果）</vt:lpstr>
      <vt:lpstr>樹木の有無　比較（樹木なし vs. 樹木あり）</vt:lpstr>
      <vt:lpstr>本手法の効果検証</vt:lpstr>
      <vt:lpstr>本手法の効果検証（結果）</vt:lpstr>
      <vt:lpstr>本手法の処理時間</vt:lpstr>
      <vt:lpstr>本手法の課題</vt:lpstr>
      <vt:lpstr>目次</vt:lpstr>
      <vt:lpstr>まとめ</vt:lpstr>
      <vt:lpstr>本手法の強み＆弱み</vt:lpstr>
      <vt:lpstr>今後に向けて</vt:lpstr>
      <vt:lpstr>PowerPoint プレゼンテーション</vt:lpstr>
      <vt:lpstr>その他参考文献</vt:lpstr>
    </vt:vector>
  </TitlesOfParts>
  <Manager/>
  <Company>シリコンスタジオ株式会社</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地理空間情報のススメ！オープンデータ×データドリブンなプロシージャル処理による都市の樹木自動配置</dc:title>
  <dc:subject/>
  <dc:creator/>
  <cp:keywords/>
  <dc:description/>
  <cp:lastModifiedBy/>
  <cp:revision>1</cp:revision>
  <dcterms:created xsi:type="dcterms:W3CDTF">2024-11-26T04:48:13Z</dcterms:created>
  <dcterms:modified xsi:type="dcterms:W3CDTF">2024-11-26T06:17:21Z</dcterms:modified>
  <cp:category/>
</cp:coreProperties>
</file>