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26"/>
  </p:notesMasterIdLst>
  <p:sldIdLst>
    <p:sldId id="256" r:id="rId2"/>
    <p:sldId id="430" r:id="rId3"/>
    <p:sldId id="611" r:id="rId4"/>
    <p:sldId id="613" r:id="rId5"/>
    <p:sldId id="410" r:id="rId6"/>
    <p:sldId id="411" r:id="rId7"/>
    <p:sldId id="631" r:id="rId8"/>
    <p:sldId id="412" r:id="rId9"/>
    <p:sldId id="625" r:id="rId10"/>
    <p:sldId id="626" r:id="rId11"/>
    <p:sldId id="627" r:id="rId12"/>
    <p:sldId id="628" r:id="rId13"/>
    <p:sldId id="632" r:id="rId14"/>
    <p:sldId id="624" r:id="rId15"/>
    <p:sldId id="414" r:id="rId16"/>
    <p:sldId id="596" r:id="rId17"/>
    <p:sldId id="593" r:id="rId18"/>
    <p:sldId id="597" r:id="rId19"/>
    <p:sldId id="595" r:id="rId20"/>
    <p:sldId id="598" r:id="rId21"/>
    <p:sldId id="599" r:id="rId22"/>
    <p:sldId id="600" r:id="rId23"/>
    <p:sldId id="602" r:id="rId24"/>
    <p:sldId id="634" r:id="rId25"/>
    <p:sldId id="413" r:id="rId26"/>
    <p:sldId id="415" r:id="rId27"/>
    <p:sldId id="623" r:id="rId28"/>
    <p:sldId id="637" r:id="rId29"/>
    <p:sldId id="418" r:id="rId30"/>
    <p:sldId id="417" r:id="rId31"/>
    <p:sldId id="421" r:id="rId32"/>
    <p:sldId id="433" r:id="rId33"/>
    <p:sldId id="434" r:id="rId34"/>
    <p:sldId id="682" r:id="rId35"/>
    <p:sldId id="449" r:id="rId36"/>
    <p:sldId id="451" r:id="rId37"/>
    <p:sldId id="450" r:id="rId38"/>
    <p:sldId id="589" r:id="rId39"/>
    <p:sldId id="590" r:id="rId40"/>
    <p:sldId id="674" r:id="rId41"/>
    <p:sldId id="676" r:id="rId42"/>
    <p:sldId id="675" r:id="rId43"/>
    <p:sldId id="464" r:id="rId44"/>
    <p:sldId id="458" r:id="rId45"/>
    <p:sldId id="461" r:id="rId46"/>
    <p:sldId id="457" r:id="rId47"/>
    <p:sldId id="468" r:id="rId48"/>
    <p:sldId id="472" r:id="rId49"/>
    <p:sldId id="638" r:id="rId50"/>
    <p:sldId id="462" r:id="rId51"/>
    <p:sldId id="537" r:id="rId52"/>
    <p:sldId id="695" r:id="rId53"/>
    <p:sldId id="528" r:id="rId54"/>
    <p:sldId id="529" r:id="rId55"/>
    <p:sldId id="530" r:id="rId56"/>
    <p:sldId id="687" r:id="rId57"/>
    <p:sldId id="465" r:id="rId58"/>
    <p:sldId id="442" r:id="rId59"/>
    <p:sldId id="603" r:id="rId60"/>
    <p:sldId id="604" r:id="rId61"/>
    <p:sldId id="444" r:id="rId62"/>
    <p:sldId id="510" r:id="rId63"/>
    <p:sldId id="452" r:id="rId64"/>
    <p:sldId id="605" r:id="rId65"/>
    <p:sldId id="650" r:id="rId66"/>
    <p:sldId id="649" r:id="rId67"/>
    <p:sldId id="445" r:id="rId68"/>
    <p:sldId id="446" r:id="rId69"/>
    <p:sldId id="591" r:id="rId70"/>
    <p:sldId id="592" r:id="rId71"/>
    <p:sldId id="455" r:id="rId72"/>
    <p:sldId id="456" r:id="rId73"/>
    <p:sldId id="466" r:id="rId74"/>
    <p:sldId id="480" r:id="rId75"/>
    <p:sldId id="629" r:id="rId76"/>
    <p:sldId id="482" r:id="rId77"/>
    <p:sldId id="483" r:id="rId78"/>
    <p:sldId id="651" r:id="rId79"/>
    <p:sldId id="486" r:id="rId80"/>
    <p:sldId id="673" r:id="rId81"/>
    <p:sldId id="493" r:id="rId82"/>
    <p:sldId id="487" r:id="rId83"/>
    <p:sldId id="488" r:id="rId84"/>
    <p:sldId id="489" r:id="rId85"/>
    <p:sldId id="490" r:id="rId86"/>
    <p:sldId id="491" r:id="rId87"/>
    <p:sldId id="492" r:id="rId88"/>
    <p:sldId id="502" r:id="rId89"/>
    <p:sldId id="503" r:id="rId90"/>
    <p:sldId id="496" r:id="rId91"/>
    <p:sldId id="497" r:id="rId92"/>
    <p:sldId id="498" r:id="rId93"/>
    <p:sldId id="499" r:id="rId94"/>
    <p:sldId id="500" r:id="rId95"/>
    <p:sldId id="501" r:id="rId96"/>
    <p:sldId id="609" r:id="rId97"/>
    <p:sldId id="714" r:id="rId98"/>
    <p:sldId id="715" r:id="rId99"/>
    <p:sldId id="718" r:id="rId100"/>
    <p:sldId id="717" r:id="rId101"/>
    <p:sldId id="702" r:id="rId102"/>
    <p:sldId id="713" r:id="rId103"/>
    <p:sldId id="703" r:id="rId104"/>
    <p:sldId id="704" r:id="rId105"/>
    <p:sldId id="705" r:id="rId106"/>
    <p:sldId id="706" r:id="rId107"/>
    <p:sldId id="707" r:id="rId108"/>
    <p:sldId id="708" r:id="rId109"/>
    <p:sldId id="709" r:id="rId110"/>
    <p:sldId id="710" r:id="rId111"/>
    <p:sldId id="711" r:id="rId112"/>
    <p:sldId id="712" r:id="rId113"/>
    <p:sldId id="467" r:id="rId114"/>
    <p:sldId id="447" r:id="rId115"/>
    <p:sldId id="448" r:id="rId116"/>
    <p:sldId id="272" r:id="rId117"/>
    <p:sldId id="431" r:id="rId118"/>
    <p:sldId id="366" r:id="rId119"/>
    <p:sldId id="645" r:id="rId120"/>
    <p:sldId id="274" r:id="rId121"/>
    <p:sldId id="516" r:id="rId122"/>
    <p:sldId id="259" r:id="rId123"/>
    <p:sldId id="260" r:id="rId124"/>
    <p:sldId id="379" r:id="rId125"/>
    <p:sldId id="402" r:id="rId126"/>
    <p:sldId id="386" r:id="rId127"/>
    <p:sldId id="387" r:id="rId128"/>
    <p:sldId id="277" r:id="rId129"/>
    <p:sldId id="517" r:id="rId130"/>
    <p:sldId id="262" r:id="rId131"/>
    <p:sldId id="385" r:id="rId132"/>
    <p:sldId id="419" r:id="rId133"/>
    <p:sldId id="395" r:id="rId134"/>
    <p:sldId id="420" r:id="rId135"/>
    <p:sldId id="518" r:id="rId136"/>
    <p:sldId id="389" r:id="rId137"/>
    <p:sldId id="390" r:id="rId138"/>
    <p:sldId id="391" r:id="rId139"/>
    <p:sldId id="392" r:id="rId140"/>
    <p:sldId id="396" r:id="rId141"/>
    <p:sldId id="400" r:id="rId142"/>
    <p:sldId id="648" r:id="rId143"/>
    <p:sldId id="403" r:id="rId144"/>
    <p:sldId id="393" r:id="rId145"/>
    <p:sldId id="409" r:id="rId146"/>
    <p:sldId id="404" r:id="rId147"/>
    <p:sldId id="437" r:id="rId148"/>
    <p:sldId id="469" r:id="rId149"/>
    <p:sldId id="476" r:id="rId150"/>
    <p:sldId id="474" r:id="rId151"/>
    <p:sldId id="477" r:id="rId152"/>
    <p:sldId id="406" r:id="rId153"/>
    <p:sldId id="435" r:id="rId154"/>
    <p:sldId id="538" r:id="rId155"/>
    <p:sldId id="652" r:id="rId156"/>
    <p:sldId id="653" r:id="rId157"/>
    <p:sldId id="654" r:id="rId158"/>
    <p:sldId id="655" r:id="rId159"/>
    <p:sldId id="656" r:id="rId160"/>
    <p:sldId id="657" r:id="rId161"/>
    <p:sldId id="658" r:id="rId162"/>
    <p:sldId id="659" r:id="rId163"/>
    <p:sldId id="660" r:id="rId164"/>
    <p:sldId id="661" r:id="rId165"/>
    <p:sldId id="662" r:id="rId166"/>
    <p:sldId id="663" r:id="rId167"/>
    <p:sldId id="664" r:id="rId168"/>
    <p:sldId id="665" r:id="rId169"/>
    <p:sldId id="672" r:id="rId170"/>
    <p:sldId id="666" r:id="rId171"/>
    <p:sldId id="667" r:id="rId172"/>
    <p:sldId id="668" r:id="rId173"/>
    <p:sldId id="669" r:id="rId174"/>
    <p:sldId id="670" r:id="rId175"/>
    <p:sldId id="671" r:id="rId176"/>
    <p:sldId id="574" r:id="rId177"/>
    <p:sldId id="436" r:id="rId178"/>
    <p:sldId id="439" r:id="rId179"/>
    <p:sldId id="438" r:id="rId180"/>
    <p:sldId id="618" r:id="rId181"/>
    <p:sldId id="440" r:id="rId182"/>
    <p:sldId id="575" r:id="rId183"/>
    <p:sldId id="441" r:id="rId184"/>
    <p:sldId id="577" r:id="rId185"/>
    <p:sldId id="578" r:id="rId186"/>
    <p:sldId id="504" r:id="rId187"/>
    <p:sldId id="558" r:id="rId188"/>
    <p:sldId id="508" r:id="rId189"/>
    <p:sldId id="536" r:id="rId190"/>
    <p:sldId id="519" r:id="rId191"/>
    <p:sldId id="505" r:id="rId192"/>
    <p:sldId id="511" r:id="rId193"/>
    <p:sldId id="531" r:id="rId194"/>
    <p:sldId id="520" r:id="rId195"/>
    <p:sldId id="642" r:id="rId196"/>
    <p:sldId id="640" r:id="rId197"/>
    <p:sldId id="677" r:id="rId198"/>
    <p:sldId id="521" r:id="rId199"/>
    <p:sldId id="641" r:id="rId200"/>
    <p:sldId id="643" r:id="rId201"/>
    <p:sldId id="678" r:id="rId202"/>
    <p:sldId id="606" r:id="rId203"/>
    <p:sldId id="539" r:id="rId204"/>
    <p:sldId id="541" r:id="rId205"/>
    <p:sldId id="540" r:id="rId206"/>
    <p:sldId id="548" r:id="rId207"/>
    <p:sldId id="542" r:id="rId208"/>
    <p:sldId id="545" r:id="rId209"/>
    <p:sldId id="679" r:id="rId210"/>
    <p:sldId id="554" r:id="rId211"/>
    <p:sldId id="543" r:id="rId212"/>
    <p:sldId id="644" r:id="rId213"/>
    <p:sldId id="680" r:id="rId214"/>
    <p:sldId id="556" r:id="rId215"/>
    <p:sldId id="544" r:id="rId216"/>
    <p:sldId id="547" r:id="rId217"/>
    <p:sldId id="681" r:id="rId218"/>
    <p:sldId id="607" r:id="rId219"/>
    <p:sldId id="635" r:id="rId220"/>
    <p:sldId id="610" r:id="rId221"/>
    <p:sldId id="619" r:id="rId222"/>
    <p:sldId id="621" r:id="rId223"/>
    <p:sldId id="719" r:id="rId224"/>
    <p:sldId id="622" r:id="rId225"/>
  </p:sldIdLst>
  <p:sldSz cx="12192000" cy="6858000"/>
  <p:notesSz cx="6807200" cy="9939338"/>
  <p:defaultTextStyle>
    <a:defPPr>
      <a:defRPr lang="ja-JP"/>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D6BD52"/>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4" autoAdjust="0"/>
    <p:restoredTop sz="85890" autoAdjust="0"/>
  </p:normalViewPr>
  <p:slideViewPr>
    <p:cSldViewPr snapToGrid="0">
      <p:cViewPr varScale="1">
        <p:scale>
          <a:sx n="104" d="100"/>
          <a:sy n="104" d="100"/>
        </p:scale>
        <p:origin x="98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viewProps" Target="view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theme" Target="theme/theme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1"/>
            <a:ext cx="2949787" cy="498693"/>
          </a:xfrm>
          <a:prstGeom prst="rect">
            <a:avLst/>
          </a:prstGeom>
        </p:spPr>
        <p:txBody>
          <a:bodyPr vert="horz" lIns="91440" tIns="45720" rIns="91440" bIns="45720" rtlCol="0"/>
          <a:lstStyle>
            <a:lvl1pPr algn="r">
              <a:defRPr sz="1200"/>
            </a:lvl1pPr>
          </a:lstStyle>
          <a:p>
            <a:fld id="{F1DECECA-279F-4B0A-94E8-18F431AD61B6}" type="datetimeFigureOut">
              <a:rPr kumimoji="1" lang="ja-JP" altLang="en-US" smtClean="0"/>
              <a:t>2024/7/30</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1"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C7D9D140-1857-42CE-9D25-B0BFCC773C78}" type="slidenum">
              <a:rPr kumimoji="1" lang="ja-JP" altLang="en-US" smtClean="0"/>
              <a:t>‹#›</a:t>
            </a:fld>
            <a:endParaRPr kumimoji="1" lang="ja-JP" altLang="en-US"/>
          </a:p>
        </p:txBody>
      </p:sp>
    </p:spTree>
    <p:extLst>
      <p:ext uri="{BB962C8B-B14F-4D97-AF65-F5344CB8AC3E}">
        <p14:creationId xmlns:p14="http://schemas.microsoft.com/office/powerpoint/2010/main" val="160566713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a:t>
            </a:fld>
            <a:endParaRPr kumimoji="1" lang="ja-JP" altLang="en-US"/>
          </a:p>
        </p:txBody>
      </p:sp>
    </p:spTree>
    <p:extLst>
      <p:ext uri="{BB962C8B-B14F-4D97-AF65-F5344CB8AC3E}">
        <p14:creationId xmlns:p14="http://schemas.microsoft.com/office/powerpoint/2010/main" val="2361274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sRGB</a:t>
            </a:r>
            <a:r>
              <a:rPr kumimoji="1" lang="ja-JP" altLang="en-US" dirty="0"/>
              <a:t>ガンマに似て暗部に線形領域をもつが、より線形領域が広い。</a:t>
            </a:r>
            <a:endParaRPr kumimoji="1" lang="en-US" altLang="ja-JP" dirty="0"/>
          </a:p>
          <a:p>
            <a:r>
              <a:rPr kumimoji="1" lang="ja-JP" altLang="en-US" dirty="0"/>
              <a:t>全体としては</a:t>
            </a:r>
            <a:r>
              <a:rPr kumimoji="1" lang="en-US" altLang="ja-JP" dirty="0"/>
              <a:t>γ1.9</a:t>
            </a:r>
            <a:r>
              <a:rPr kumimoji="1" lang="ja-JP" altLang="en-US" dirty="0"/>
              <a:t>程度の補正。</a:t>
            </a:r>
            <a:endParaRPr kumimoji="1" lang="en-US" altLang="ja-JP" dirty="0"/>
          </a:p>
          <a:p>
            <a:r>
              <a:rPr kumimoji="1" lang="en-US" altLang="ja-JP" dirty="0"/>
              <a:t>12bit</a:t>
            </a:r>
            <a:r>
              <a:rPr kumimoji="1" lang="ja-JP" altLang="en-US" dirty="0"/>
              <a:t>用は精度を上げた別パラメタになっている。</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19</a:t>
            </a:fld>
            <a:endParaRPr kumimoji="1" lang="ja-JP" altLang="en-US"/>
          </a:p>
        </p:txBody>
      </p:sp>
    </p:spTree>
    <p:extLst>
      <p:ext uri="{BB962C8B-B14F-4D97-AF65-F5344CB8AC3E}">
        <p14:creationId xmlns:p14="http://schemas.microsoft.com/office/powerpoint/2010/main" val="33511200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174</a:t>
            </a:fld>
            <a:endParaRPr kumimoji="1" lang="ja-JP" altLang="en-US"/>
          </a:p>
        </p:txBody>
      </p:sp>
    </p:spTree>
    <p:extLst>
      <p:ext uri="{BB962C8B-B14F-4D97-AF65-F5344CB8AC3E}">
        <p14:creationId xmlns:p14="http://schemas.microsoft.com/office/powerpoint/2010/main" val="83410951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極端に大きく画質に影響する訳ではないため、タイトル毎の判断で使用すると良い。</a:t>
            </a:r>
            <a:endParaRPr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175</a:t>
            </a:fld>
            <a:endParaRPr kumimoji="1" lang="ja-JP" altLang="en-US"/>
          </a:p>
        </p:txBody>
      </p:sp>
    </p:spTree>
    <p:extLst>
      <p:ext uri="{BB962C8B-B14F-4D97-AF65-F5344CB8AC3E}">
        <p14:creationId xmlns:p14="http://schemas.microsoft.com/office/powerpoint/2010/main" val="199772695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188</a:t>
            </a:fld>
            <a:endParaRPr kumimoji="1" lang="ja-JP" altLang="en-US"/>
          </a:p>
        </p:txBody>
      </p:sp>
    </p:spTree>
    <p:extLst>
      <p:ext uri="{BB962C8B-B14F-4D97-AF65-F5344CB8AC3E}">
        <p14:creationId xmlns:p14="http://schemas.microsoft.com/office/powerpoint/2010/main" val="68647189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従来の</a:t>
            </a:r>
            <a:r>
              <a:rPr kumimoji="1" lang="en-US" altLang="ja-JP" dirty="0"/>
              <a:t>SDR</a:t>
            </a:r>
            <a:r>
              <a:rPr kumimoji="1" lang="ja-JP" altLang="en-US" dirty="0"/>
              <a:t>とほぼ同じで、出力色空間だけが異なるフロー。</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ポストプロセス後、トーンマップと同時に</a:t>
            </a:r>
            <a:r>
              <a:rPr kumimoji="1" lang="en-US" altLang="ja-JP" dirty="0"/>
              <a:t>OETF</a:t>
            </a:r>
            <a:r>
              <a:rPr kumimoji="1" lang="ja-JP" altLang="en-US" dirty="0"/>
              <a:t>を適用するため、後の</a:t>
            </a:r>
            <a:r>
              <a:rPr kumimoji="1" lang="en-US" altLang="ja-JP" dirty="0"/>
              <a:t>UI</a:t>
            </a:r>
            <a:r>
              <a:rPr kumimoji="1" lang="ja-JP" altLang="en-US" dirty="0"/>
              <a:t>描画はそれぞれ異なる非線形な出力色空間で行わなければならない。</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191</a:t>
            </a:fld>
            <a:endParaRPr kumimoji="1" lang="ja-JP" altLang="en-US"/>
          </a:p>
        </p:txBody>
      </p:sp>
    </p:spTree>
    <p:extLst>
      <p:ext uri="{BB962C8B-B14F-4D97-AF65-F5344CB8AC3E}">
        <p14:creationId xmlns:p14="http://schemas.microsoft.com/office/powerpoint/2010/main" val="16945687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トーンマップ／色空間の変換周りの詳細なフローを示したもの。</a:t>
            </a:r>
            <a:endParaRPr kumimoji="1" lang="en-US" altLang="ja-JP" dirty="0"/>
          </a:p>
          <a:p>
            <a:r>
              <a:rPr kumimoji="1" lang="ja-JP" altLang="en-US" dirty="0"/>
              <a:t>ディザリングや</a:t>
            </a:r>
            <a:r>
              <a:rPr kumimoji="1" lang="en-US" altLang="ja-JP" dirty="0"/>
              <a:t>LUT</a:t>
            </a:r>
            <a:r>
              <a:rPr kumimoji="1" lang="ja-JP" altLang="en-US" dirty="0"/>
              <a:t>のために</a:t>
            </a:r>
            <a:r>
              <a:rPr kumimoji="1" lang="en-US" altLang="ja-JP" dirty="0"/>
              <a:t>SDR</a:t>
            </a:r>
            <a:r>
              <a:rPr kumimoji="1" lang="ja-JP" altLang="en-US" dirty="0"/>
              <a:t>時も</a:t>
            </a:r>
            <a:r>
              <a:rPr kumimoji="1" lang="en-US" altLang="ja-JP" dirty="0" err="1"/>
              <a:t>sRGB</a:t>
            </a:r>
            <a:r>
              <a:rPr kumimoji="1" lang="en-US" altLang="ja-JP" dirty="0"/>
              <a:t> OETF</a:t>
            </a:r>
            <a:r>
              <a:rPr kumimoji="1" lang="ja-JP" altLang="en-US" dirty="0"/>
              <a:t>をアプリ側で適用している</a:t>
            </a:r>
            <a:r>
              <a:rPr kumimoji="1" lang="en-US" altLang="ja-JP" dirty="0"/>
              <a:t>(</a:t>
            </a:r>
            <a:r>
              <a:rPr kumimoji="1" lang="ja-JP" altLang="en-US" dirty="0"/>
              <a:t>ハードウェア</a:t>
            </a:r>
            <a:r>
              <a:rPr kumimoji="1" lang="en-US" altLang="ja-JP" dirty="0" err="1"/>
              <a:t>sRGB</a:t>
            </a:r>
            <a:r>
              <a:rPr kumimoji="1" lang="ja-JP" altLang="en-US" dirty="0"/>
              <a:t>出力を利用できない</a:t>
            </a:r>
            <a:r>
              <a:rPr kumimoji="1" lang="en-US" altLang="ja-JP" dirty="0"/>
              <a:t>)</a:t>
            </a:r>
            <a:r>
              <a:rPr kumimoji="1" lang="ja-JP" altLang="en-US" dirty="0" err="1"/>
              <a:t>。</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HDR</a:t>
            </a:r>
            <a:r>
              <a:rPr kumimoji="1" lang="ja-JP" altLang="en-US" dirty="0"/>
              <a:t>出力では従来の</a:t>
            </a:r>
            <a:r>
              <a:rPr kumimoji="1" lang="en-US" altLang="ja-JP" dirty="0"/>
              <a:t>SDR</a:t>
            </a:r>
            <a:r>
              <a:rPr kumimoji="1" lang="ja-JP" altLang="en-US" dirty="0"/>
              <a:t>レンダリングとの互換性のためにかなりの処理が割かれている。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LUT</a:t>
            </a:r>
            <a:r>
              <a:rPr kumimoji="1" lang="ja-JP" altLang="en-US" dirty="0"/>
              <a:t>やディザリング、</a:t>
            </a:r>
            <a:r>
              <a:rPr kumimoji="1" lang="en-US" altLang="ja-JP" dirty="0"/>
              <a:t>SDR</a:t>
            </a:r>
            <a:r>
              <a:rPr kumimoji="1" lang="ja-JP" altLang="en-US" dirty="0"/>
              <a:t>時のシステムガンマシミュレーションは、省略することでフローをかなり簡略化できるため、</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重要性やコストパフォーマンスによっては不採用の選択肢もあり。</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192</a:t>
            </a:fld>
            <a:endParaRPr kumimoji="1" lang="ja-JP" altLang="en-US"/>
          </a:p>
        </p:txBody>
      </p:sp>
    </p:spTree>
    <p:extLst>
      <p:ext uri="{BB962C8B-B14F-4D97-AF65-F5344CB8AC3E}">
        <p14:creationId xmlns:p14="http://schemas.microsoft.com/office/powerpoint/2010/main" val="10666380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SDR</a:t>
            </a:r>
            <a:r>
              <a:rPr kumimoji="1" lang="ja-JP" altLang="en-US" dirty="0"/>
              <a:t>時にも</a:t>
            </a:r>
            <a:r>
              <a:rPr kumimoji="1" lang="en-US" altLang="ja-JP" dirty="0"/>
              <a:t>HDR</a:t>
            </a:r>
            <a:r>
              <a:rPr kumimoji="1" lang="ja-JP" altLang="en-US" dirty="0"/>
              <a:t>時と同様にトーンマップ後に</a:t>
            </a:r>
            <a:r>
              <a:rPr kumimoji="1" lang="en-US" altLang="ja-JP" dirty="0"/>
              <a:t>BT.709</a:t>
            </a:r>
            <a:r>
              <a:rPr kumimoji="1" lang="ja-JP" altLang="en-US" dirty="0"/>
              <a:t>の線形色空間</a:t>
            </a:r>
            <a:r>
              <a:rPr kumimoji="1" lang="en-US" altLang="ja-JP" dirty="0"/>
              <a:t>(</a:t>
            </a:r>
            <a:r>
              <a:rPr kumimoji="1" lang="en-US" altLang="ja-JP" dirty="0" err="1"/>
              <a:t>scRGB</a:t>
            </a:r>
            <a:r>
              <a:rPr kumimoji="1" lang="en-US" altLang="ja-JP" dirty="0"/>
              <a:t>)</a:t>
            </a:r>
            <a:r>
              <a:rPr kumimoji="1" lang="ja-JP" altLang="en-US" dirty="0"/>
              <a:t>に出力し、</a:t>
            </a:r>
            <a:r>
              <a:rPr kumimoji="1" lang="en-US" altLang="ja-JP" dirty="0"/>
              <a:t>UI</a:t>
            </a:r>
            <a:r>
              <a:rPr kumimoji="1" lang="ja-JP" altLang="en-US" dirty="0"/>
              <a:t>描画後に</a:t>
            </a:r>
            <a:r>
              <a:rPr kumimoji="1" lang="en-US" altLang="ja-JP" dirty="0"/>
              <a:t>OETF</a:t>
            </a:r>
            <a:r>
              <a:rPr kumimoji="1" lang="ja-JP" altLang="en-US" dirty="0"/>
              <a:t>変換</a:t>
            </a:r>
            <a:r>
              <a:rPr kumimoji="1" lang="en-US" altLang="ja-JP" dirty="0"/>
              <a:t>(</a:t>
            </a:r>
            <a:r>
              <a:rPr kumimoji="1" lang="ja-JP" altLang="en-US" dirty="0"/>
              <a:t>ガンマ補正</a:t>
            </a:r>
            <a:r>
              <a:rPr kumimoji="1" lang="en-US" altLang="ja-JP" dirty="0"/>
              <a:t>)</a:t>
            </a:r>
            <a:r>
              <a:rPr kumimoji="1" lang="ja-JP" altLang="en-US" dirty="0"/>
              <a:t>を行う遅延</a:t>
            </a:r>
            <a:r>
              <a:rPr kumimoji="1" lang="en-US" altLang="ja-JP" dirty="0"/>
              <a:t>OETF</a:t>
            </a:r>
            <a:r>
              <a:rPr kumimoji="1" lang="ja-JP" altLang="en-US" dirty="0"/>
              <a:t>フロー。</a:t>
            </a:r>
            <a:endParaRPr kumimoji="1" lang="en-US" altLang="ja-JP" dirty="0"/>
          </a:p>
          <a:p>
            <a:r>
              <a:rPr kumimoji="1" lang="ja-JP" altLang="en-US" dirty="0"/>
              <a:t>色域／</a:t>
            </a:r>
            <a:r>
              <a:rPr kumimoji="1" lang="en-US" altLang="ja-JP" dirty="0"/>
              <a:t>OETF</a:t>
            </a:r>
            <a:r>
              <a:rPr kumimoji="1" lang="ja-JP" altLang="en-US" dirty="0"/>
              <a:t>変換の色空間が異なるだけで、</a:t>
            </a:r>
            <a:r>
              <a:rPr kumimoji="1" lang="en-US" altLang="ja-JP" dirty="0"/>
              <a:t>SDR</a:t>
            </a:r>
            <a:r>
              <a:rPr kumimoji="1" lang="ja-JP" altLang="en-US" dirty="0"/>
              <a:t>も</a:t>
            </a:r>
            <a:r>
              <a:rPr kumimoji="1" lang="en-US" altLang="ja-JP" dirty="0"/>
              <a:t>HDR</a:t>
            </a:r>
            <a:r>
              <a:rPr kumimoji="1" lang="ja-JP" altLang="en-US" dirty="0"/>
              <a:t>時と同じレンダリングフローとなる。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HDR</a:t>
            </a:r>
            <a:r>
              <a:rPr kumimoji="1" lang="ja-JP" altLang="en-US" dirty="0"/>
              <a:t>時のトーンマップは一度最終的な出力である</a:t>
            </a:r>
            <a:r>
              <a:rPr kumimoji="1" lang="en-US" altLang="ja-JP" dirty="0"/>
              <a:t>BT.2020</a:t>
            </a:r>
            <a:r>
              <a:rPr kumimoji="1" lang="ja-JP" altLang="en-US" dirty="0"/>
              <a:t>に非線形に拡張変換してから行い、その後</a:t>
            </a:r>
            <a:r>
              <a:rPr kumimoji="1" lang="en-US" altLang="ja-JP" dirty="0"/>
              <a:t>UI</a:t>
            </a:r>
            <a:r>
              <a:rPr kumimoji="1" lang="ja-JP" altLang="en-US" dirty="0"/>
              <a:t>描画のために一度</a:t>
            </a:r>
            <a:r>
              <a:rPr kumimoji="1" lang="en-US" altLang="ja-JP" dirty="0"/>
              <a:t>BT.709</a:t>
            </a:r>
            <a:r>
              <a:rPr kumimoji="1" lang="ja-JP" altLang="en-US" dirty="0"/>
              <a:t>に戻している</a:t>
            </a:r>
            <a:r>
              <a:rPr kumimoji="1" lang="en-US" altLang="ja-JP" dirty="0"/>
              <a:t>(</a:t>
            </a:r>
            <a:r>
              <a:rPr kumimoji="1" lang="ja-JP" altLang="en-US" dirty="0"/>
              <a:t>実際のデータは負の値も含む</a:t>
            </a:r>
            <a:r>
              <a:rPr kumimoji="1" lang="en-US" altLang="ja-JP" dirty="0"/>
              <a:t>BT.2020</a:t>
            </a:r>
            <a:r>
              <a:rPr kumimoji="1" lang="ja-JP" altLang="en-US" dirty="0"/>
              <a:t>範囲</a:t>
            </a:r>
            <a:r>
              <a:rPr kumimoji="1" lang="en-US" altLang="ja-JP" dirty="0"/>
              <a:t>)</a:t>
            </a:r>
            <a:r>
              <a:rPr kumimoji="1" lang="ja-JP" altLang="en-US" dirty="0" err="1"/>
              <a:t>。</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195</a:t>
            </a:fld>
            <a:endParaRPr kumimoji="1" lang="ja-JP" altLang="en-US"/>
          </a:p>
        </p:txBody>
      </p:sp>
    </p:spTree>
    <p:extLst>
      <p:ext uri="{BB962C8B-B14F-4D97-AF65-F5344CB8AC3E}">
        <p14:creationId xmlns:p14="http://schemas.microsoft.com/office/powerpoint/2010/main" val="10727517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トーンマップ／色空間の変換周りの詳細なフローを示したもの。</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SDR/HDR</a:t>
            </a:r>
            <a:r>
              <a:rPr kumimoji="1" lang="ja-JP" altLang="en-US" dirty="0"/>
              <a:t>ともに、</a:t>
            </a:r>
            <a:r>
              <a:rPr kumimoji="1" lang="en-US" altLang="ja-JP" dirty="0"/>
              <a:t>OETF</a:t>
            </a:r>
            <a:r>
              <a:rPr kumimoji="1" lang="ja-JP" altLang="en-US" dirty="0"/>
              <a:t>の後でディザリングを行っていることに注意。</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互換性を犠牲にして</a:t>
            </a:r>
            <a:r>
              <a:rPr kumimoji="1" lang="en-US" altLang="ja-JP" dirty="0"/>
              <a:t>SDR</a:t>
            </a:r>
            <a:r>
              <a:rPr kumimoji="1" lang="ja-JP" altLang="en-US" dirty="0"/>
              <a:t>時の</a:t>
            </a:r>
            <a:r>
              <a:rPr kumimoji="1" lang="en-US" altLang="ja-JP" dirty="0"/>
              <a:t>LUT</a:t>
            </a:r>
            <a:r>
              <a:rPr kumimoji="1" lang="ja-JP" altLang="en-US" dirty="0"/>
              <a:t>およびガンマ調整を</a:t>
            </a:r>
            <a:r>
              <a:rPr kumimoji="1" lang="en-US" altLang="ja-JP" dirty="0"/>
              <a:t>UI</a:t>
            </a:r>
            <a:r>
              <a:rPr kumimoji="1" lang="ja-JP" altLang="en-US" dirty="0" err="1"/>
              <a:t>にも</a:t>
            </a:r>
            <a:r>
              <a:rPr kumimoji="1" lang="ja-JP" altLang="en-US" dirty="0"/>
              <a:t>適用して構わない場合は、</a:t>
            </a:r>
            <a:r>
              <a:rPr kumimoji="1" lang="en-US" altLang="ja-JP" dirty="0" err="1"/>
              <a:t>sRGB</a:t>
            </a:r>
            <a:r>
              <a:rPr kumimoji="1" lang="en-US" altLang="ja-JP" dirty="0"/>
              <a:t> OETF</a:t>
            </a:r>
            <a:r>
              <a:rPr kumimoji="1" lang="ja-JP" altLang="en-US" dirty="0"/>
              <a:t>パスに移行して効率化することも可能。</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196</a:t>
            </a:fld>
            <a:endParaRPr kumimoji="1" lang="ja-JP" altLang="en-US"/>
          </a:p>
        </p:txBody>
      </p:sp>
    </p:spTree>
    <p:extLst>
      <p:ext uri="{BB962C8B-B14F-4D97-AF65-F5344CB8AC3E}">
        <p14:creationId xmlns:p14="http://schemas.microsoft.com/office/powerpoint/2010/main" val="370757592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BT.709</a:t>
            </a:r>
            <a:r>
              <a:rPr kumimoji="1" lang="ja-JP" altLang="en-US" dirty="0"/>
              <a:t>ベースで</a:t>
            </a:r>
            <a:r>
              <a:rPr kumimoji="1" lang="en-US" altLang="ja-JP" dirty="0"/>
              <a:t>OS</a:t>
            </a:r>
            <a:r>
              <a:rPr kumimoji="1" lang="ja-JP" altLang="en-US" dirty="0"/>
              <a:t>層による遅延</a:t>
            </a:r>
            <a:r>
              <a:rPr kumimoji="1" lang="en-US" altLang="ja-JP" dirty="0"/>
              <a:t>OETF</a:t>
            </a:r>
            <a:r>
              <a:rPr kumimoji="1" lang="ja-JP" altLang="en-US" dirty="0"/>
              <a:t>レンダリングフロー。</a:t>
            </a:r>
            <a:endParaRPr kumimoji="1" lang="en-US" altLang="ja-JP" dirty="0"/>
          </a:p>
          <a:p>
            <a:r>
              <a:rPr kumimoji="1" lang="ja-JP" altLang="en-US" dirty="0"/>
              <a:t>フローはアプリ側遅延</a:t>
            </a:r>
            <a:r>
              <a:rPr kumimoji="1" lang="en-US" altLang="ja-JP" dirty="0"/>
              <a:t>OETF</a:t>
            </a:r>
            <a:r>
              <a:rPr kumimoji="1" lang="ja-JP" altLang="en-US" dirty="0"/>
              <a:t>適用時のレンダリングフローとほぼ同じ。</a:t>
            </a:r>
            <a:endParaRPr kumimoji="1" lang="en-US" altLang="ja-JP" dirty="0"/>
          </a:p>
          <a:p>
            <a:r>
              <a:rPr kumimoji="1" lang="en-US" altLang="ja-JP" dirty="0"/>
              <a:t>SDR/HDR</a:t>
            </a:r>
            <a:r>
              <a:rPr kumimoji="1" lang="ja-JP" altLang="en-US" dirty="0"/>
              <a:t>ともに</a:t>
            </a:r>
            <a:r>
              <a:rPr kumimoji="1" lang="en-US" altLang="ja-JP" dirty="0"/>
              <a:t>OETF</a:t>
            </a:r>
            <a:r>
              <a:rPr kumimoji="1" lang="ja-JP" altLang="en-US" dirty="0"/>
              <a:t>変換は</a:t>
            </a:r>
            <a:r>
              <a:rPr kumimoji="1" lang="en-US" altLang="ja-JP" dirty="0"/>
              <a:t>OS</a:t>
            </a:r>
            <a:r>
              <a:rPr kumimoji="1" lang="ja-JP" altLang="en-US" dirty="0"/>
              <a:t>／ドライバ層で行われるため、アプリ側は常に</a:t>
            </a:r>
            <a:r>
              <a:rPr kumimoji="1" lang="en-US" altLang="ja-JP" dirty="0" err="1"/>
              <a:t>scRGB</a:t>
            </a:r>
            <a:r>
              <a:rPr kumimoji="1" lang="ja-JP" altLang="en-US" dirty="0"/>
              <a:t>色空間で出力する。</a:t>
            </a:r>
            <a:endParaRPr kumimoji="1" lang="en-US" altLang="ja-JP" dirty="0"/>
          </a:p>
          <a:p>
            <a:r>
              <a:rPr kumimoji="1" lang="ja-JP" altLang="en-US" dirty="0"/>
              <a:t>アプリ側で</a:t>
            </a:r>
            <a:r>
              <a:rPr kumimoji="1" lang="en-US" altLang="ja-JP" dirty="0"/>
              <a:t>OETF</a:t>
            </a:r>
            <a:r>
              <a:rPr kumimoji="1" lang="ja-JP" altLang="en-US" dirty="0"/>
              <a:t>を適用するフローとの最大の違いは、出力色域が</a:t>
            </a:r>
            <a:r>
              <a:rPr kumimoji="1" lang="en-US" altLang="ja-JP" dirty="0"/>
              <a:t>BT.709</a:t>
            </a:r>
            <a:r>
              <a:rPr kumimoji="1" lang="ja-JP" altLang="en-US" dirty="0"/>
              <a:t>になっていること。</a:t>
            </a:r>
            <a:endParaRPr kumimoji="1" lang="en-US" altLang="ja-JP" dirty="0"/>
          </a:p>
          <a:p>
            <a:r>
              <a:rPr kumimoji="1" lang="ja-JP" altLang="en-US" dirty="0"/>
              <a:t>色域を擬似的に拡張するための色域マッピングはトーンマップ前にアプリ側で適用しており、</a:t>
            </a:r>
            <a:endParaRPr kumimoji="1" lang="en-US" altLang="ja-JP" dirty="0"/>
          </a:p>
          <a:p>
            <a:r>
              <a:rPr kumimoji="1" lang="ja-JP" altLang="en-US" dirty="0"/>
              <a:t>トーンマップ後のバッファには負の数を含む</a:t>
            </a:r>
            <a:r>
              <a:rPr kumimoji="1" lang="en-US" altLang="ja-JP" dirty="0"/>
              <a:t>BT.2020</a:t>
            </a:r>
            <a:r>
              <a:rPr kumimoji="1" lang="ja-JP" altLang="en-US" dirty="0"/>
              <a:t>相当のデータが格納されている。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199</a:t>
            </a:fld>
            <a:endParaRPr kumimoji="1" lang="ja-JP" altLang="en-US"/>
          </a:p>
        </p:txBody>
      </p:sp>
    </p:spTree>
    <p:extLst>
      <p:ext uri="{BB962C8B-B14F-4D97-AF65-F5344CB8AC3E}">
        <p14:creationId xmlns:p14="http://schemas.microsoft.com/office/powerpoint/2010/main" val="24704387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トーンマップ／色空間の変換周りの詳細なフローを示したもの。</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OS</a:t>
            </a:r>
            <a:r>
              <a:rPr kumimoji="1" lang="ja-JP" altLang="en-US" dirty="0"/>
              <a:t>／ドライバ層の</a:t>
            </a:r>
            <a:r>
              <a:rPr kumimoji="1" lang="en-US" altLang="ja-JP" dirty="0"/>
              <a:t>OETF</a:t>
            </a:r>
            <a:r>
              <a:rPr kumimoji="1" lang="ja-JP" altLang="en-US" dirty="0"/>
              <a:t>変換では色域マッピングやディザを適用できないため、</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アプリケーション側のトーンマップパスで一度色空間を変換して適用し、</a:t>
            </a:r>
            <a:r>
              <a:rPr kumimoji="1" lang="en-US" altLang="ja-JP" dirty="0"/>
              <a:t>BT.709</a:t>
            </a:r>
            <a:r>
              <a:rPr kumimoji="1" lang="ja-JP" altLang="en-US" dirty="0"/>
              <a:t>に戻している。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このため、少し無駄と思われるような処理が増える。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200</a:t>
            </a:fld>
            <a:endParaRPr kumimoji="1" lang="ja-JP" altLang="en-US"/>
          </a:p>
        </p:txBody>
      </p:sp>
    </p:spTree>
    <p:extLst>
      <p:ext uri="{BB962C8B-B14F-4D97-AF65-F5344CB8AC3E}">
        <p14:creationId xmlns:p14="http://schemas.microsoft.com/office/powerpoint/2010/main" val="265166377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204</a:t>
            </a:fld>
            <a:endParaRPr kumimoji="1" lang="ja-JP" altLang="en-US"/>
          </a:p>
        </p:txBody>
      </p:sp>
    </p:spTree>
    <p:extLst>
      <p:ext uri="{BB962C8B-B14F-4D97-AF65-F5344CB8AC3E}">
        <p14:creationId xmlns:p14="http://schemas.microsoft.com/office/powerpoint/2010/main" val="3623057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デジタルシネマ規格の</a:t>
            </a:r>
            <a:r>
              <a:rPr kumimoji="1" lang="en-US" altLang="ja-JP" dirty="0"/>
              <a:t>OETF</a:t>
            </a:r>
            <a:r>
              <a:rPr kumimoji="1" lang="ja-JP" altLang="en-US" dirty="0"/>
              <a:t>は線形領域をもたない単一の</a:t>
            </a:r>
            <a:r>
              <a:rPr kumimoji="1" lang="en-US" altLang="ja-JP" dirty="0"/>
              <a:t>γ2.6</a:t>
            </a:r>
            <a:r>
              <a:rPr kumimoji="1" lang="ja-JP" altLang="en-US" dirty="0"/>
              <a:t>補正。</a:t>
            </a:r>
            <a:endParaRPr kumimoji="1" lang="en-US" altLang="ja-JP" dirty="0"/>
          </a:p>
          <a:p>
            <a:r>
              <a:rPr kumimoji="1" lang="en-US" altLang="ja-JP" dirty="0" err="1"/>
              <a:t>Barten</a:t>
            </a:r>
            <a:r>
              <a:rPr kumimoji="1" lang="en-US" altLang="ja-JP" dirty="0"/>
              <a:t> Ramp</a:t>
            </a:r>
            <a:r>
              <a:rPr kumimoji="1" lang="ja-JP" altLang="en-US" dirty="0"/>
              <a:t>より、</a:t>
            </a:r>
            <a:r>
              <a:rPr kumimoji="1" lang="en-US" altLang="ja-JP" dirty="0"/>
              <a:t>12bit/48nt</a:t>
            </a:r>
            <a:r>
              <a:rPr kumimoji="1" lang="ja-JP" altLang="en-US" dirty="0"/>
              <a:t>の条件でバンディングの生じないガンマ値として決定された。</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20</a:t>
            </a:fld>
            <a:endParaRPr kumimoji="1" lang="ja-JP" altLang="en-US"/>
          </a:p>
        </p:txBody>
      </p:sp>
    </p:spTree>
    <p:extLst>
      <p:ext uri="{BB962C8B-B14F-4D97-AF65-F5344CB8AC3E}">
        <p14:creationId xmlns:p14="http://schemas.microsoft.com/office/powerpoint/2010/main" val="9962292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205</a:t>
            </a:fld>
            <a:endParaRPr kumimoji="1" lang="ja-JP" altLang="en-US"/>
          </a:p>
        </p:txBody>
      </p:sp>
    </p:spTree>
    <p:extLst>
      <p:ext uri="{BB962C8B-B14F-4D97-AF65-F5344CB8AC3E}">
        <p14:creationId xmlns:p14="http://schemas.microsoft.com/office/powerpoint/2010/main" val="136303985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BT.2020</a:t>
            </a:r>
            <a:r>
              <a:rPr kumimoji="1" lang="ja-JP" altLang="en-US" dirty="0"/>
              <a:t>でレンダリングするため、</a:t>
            </a:r>
            <a:r>
              <a:rPr kumimoji="1" lang="en-US" altLang="ja-JP" dirty="0"/>
              <a:t>SDR</a:t>
            </a:r>
            <a:r>
              <a:rPr kumimoji="1" lang="ja-JP" altLang="en-US" dirty="0"/>
              <a:t>側の色域を</a:t>
            </a:r>
            <a:r>
              <a:rPr kumimoji="1" lang="en-US" altLang="ja-JP" dirty="0"/>
              <a:t>BT.709</a:t>
            </a:r>
            <a:r>
              <a:rPr kumimoji="1" lang="ja-JP" altLang="en-US" dirty="0"/>
              <a:t>に</a:t>
            </a:r>
            <a:r>
              <a:rPr kumimoji="1" lang="en-US" altLang="ja-JP" dirty="0"/>
              <a:t>(</a:t>
            </a:r>
            <a:r>
              <a:rPr kumimoji="1" lang="ja-JP" altLang="en-US" dirty="0"/>
              <a:t>非線形に</a:t>
            </a:r>
            <a:r>
              <a:rPr kumimoji="1" lang="en-US" altLang="ja-JP" dirty="0"/>
              <a:t>)</a:t>
            </a:r>
            <a:r>
              <a:rPr kumimoji="1" lang="ja-JP" altLang="en-US" dirty="0"/>
              <a:t>制限／変換する。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UI</a:t>
            </a:r>
            <a:r>
              <a:rPr kumimoji="1" lang="ja-JP" altLang="en-US" dirty="0"/>
              <a:t>描画は、</a:t>
            </a:r>
            <a:r>
              <a:rPr kumimoji="1" lang="en-US" altLang="ja-JP" dirty="0"/>
              <a:t>BT.709</a:t>
            </a:r>
            <a:r>
              <a:rPr kumimoji="1" lang="ja-JP" altLang="en-US" dirty="0"/>
              <a:t>ベースの場合と同様、それぞれの非線形出力色空間で行わなければならない。</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207</a:t>
            </a:fld>
            <a:endParaRPr kumimoji="1" lang="ja-JP" altLang="en-US"/>
          </a:p>
        </p:txBody>
      </p:sp>
    </p:spTree>
    <p:extLst>
      <p:ext uri="{BB962C8B-B14F-4D97-AF65-F5344CB8AC3E}">
        <p14:creationId xmlns:p14="http://schemas.microsoft.com/office/powerpoint/2010/main" val="17876158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トーンマップ／色空間の変換周りの詳細なフローを示したもの。</a:t>
            </a:r>
            <a:endParaRPr kumimoji="1" lang="en-US" altLang="ja-JP" dirty="0"/>
          </a:p>
          <a:p>
            <a:r>
              <a:rPr kumimoji="1" lang="ja-JP" altLang="en-US" dirty="0"/>
              <a:t>ディザリングのために</a:t>
            </a:r>
            <a:r>
              <a:rPr kumimoji="1" lang="en-US" altLang="ja-JP" dirty="0"/>
              <a:t>SDR</a:t>
            </a:r>
            <a:r>
              <a:rPr kumimoji="1" lang="ja-JP" altLang="en-US" dirty="0"/>
              <a:t>時も</a:t>
            </a:r>
            <a:r>
              <a:rPr kumimoji="1" lang="en-US" altLang="ja-JP" dirty="0" err="1"/>
              <a:t>sRGB</a:t>
            </a:r>
            <a:r>
              <a:rPr kumimoji="1" lang="en-US" altLang="ja-JP" dirty="0"/>
              <a:t> OETF</a:t>
            </a:r>
            <a:r>
              <a:rPr kumimoji="1" lang="ja-JP" altLang="en-US" dirty="0"/>
              <a:t>をアプリ側で適用している</a:t>
            </a:r>
            <a:r>
              <a:rPr kumimoji="1" lang="en-US" altLang="ja-JP" dirty="0"/>
              <a:t>(</a:t>
            </a:r>
            <a:r>
              <a:rPr kumimoji="1" lang="ja-JP" altLang="en-US" dirty="0"/>
              <a:t>ハードウェア</a:t>
            </a:r>
            <a:r>
              <a:rPr kumimoji="1" lang="en-US" altLang="ja-JP" dirty="0" err="1"/>
              <a:t>sRGB</a:t>
            </a:r>
            <a:r>
              <a:rPr kumimoji="1" lang="ja-JP" altLang="en-US" dirty="0"/>
              <a:t>出力を利用できない</a:t>
            </a:r>
            <a:r>
              <a:rPr kumimoji="1" lang="en-US" altLang="ja-JP" dirty="0"/>
              <a:t>)</a:t>
            </a:r>
            <a:r>
              <a:rPr kumimoji="1" lang="ja-JP" altLang="en-US" dirty="0" err="1"/>
              <a:t>。</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やはりトーンマップパスは複雑化しているが、従来の</a:t>
            </a:r>
            <a:r>
              <a:rPr kumimoji="1" lang="en-US" altLang="ja-JP" dirty="0"/>
              <a:t>SDR</a:t>
            </a:r>
            <a:r>
              <a:rPr kumimoji="1" lang="ja-JP" altLang="en-US" dirty="0"/>
              <a:t>レンダリングとの互換性を重視するフローと比較すればややシンプルになっている。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208</a:t>
            </a:fld>
            <a:endParaRPr kumimoji="1" lang="ja-JP" altLang="en-US"/>
          </a:p>
        </p:txBody>
      </p:sp>
    </p:spTree>
    <p:extLst>
      <p:ext uri="{BB962C8B-B14F-4D97-AF65-F5344CB8AC3E}">
        <p14:creationId xmlns:p14="http://schemas.microsoft.com/office/powerpoint/2010/main" val="8819089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BT.2020</a:t>
            </a:r>
            <a:r>
              <a:rPr kumimoji="1" lang="ja-JP" altLang="en-US" dirty="0"/>
              <a:t>ベースのレンダリングフローでは、ハードウェア支援の</a:t>
            </a:r>
            <a:r>
              <a:rPr kumimoji="1" lang="en-US" altLang="ja-JP" dirty="0"/>
              <a:t>OETF</a:t>
            </a:r>
            <a:r>
              <a:rPr kumimoji="1" lang="ja-JP" altLang="en-US" dirty="0"/>
              <a:t>変換を利用できないため、</a:t>
            </a:r>
            <a:endParaRPr kumimoji="1" lang="en-US" altLang="ja-JP" dirty="0"/>
          </a:p>
          <a:p>
            <a:r>
              <a:rPr kumimoji="1" lang="en-US" altLang="ja-JP" dirty="0"/>
              <a:t>SDR</a:t>
            </a:r>
            <a:r>
              <a:rPr kumimoji="1" lang="ja-JP" altLang="en-US" dirty="0"/>
              <a:t>時も常に</a:t>
            </a:r>
            <a:r>
              <a:rPr kumimoji="1" lang="en-US" altLang="ja-JP" dirty="0"/>
              <a:t>UI</a:t>
            </a:r>
            <a:r>
              <a:rPr kumimoji="1" lang="ja-JP" altLang="en-US" dirty="0"/>
              <a:t>描画後に色域変換／</a:t>
            </a:r>
            <a:r>
              <a:rPr kumimoji="1" lang="en-US" altLang="ja-JP" dirty="0"/>
              <a:t>OETF</a:t>
            </a:r>
            <a:r>
              <a:rPr kumimoji="1" lang="ja-JP" altLang="en-US" dirty="0"/>
              <a:t>変換パスが必要になる。</a:t>
            </a:r>
            <a:endParaRPr kumimoji="1" lang="en-US" altLang="ja-JP" dirty="0"/>
          </a:p>
          <a:p>
            <a:r>
              <a:rPr kumimoji="1" lang="en-US" altLang="ja-JP" dirty="0"/>
              <a:t>SDR</a:t>
            </a:r>
            <a:r>
              <a:rPr kumimoji="1" lang="ja-JP" altLang="en-US" dirty="0"/>
              <a:t>時は色域を</a:t>
            </a:r>
            <a:r>
              <a:rPr kumimoji="1" lang="en-US" altLang="ja-JP" dirty="0"/>
              <a:t>BT.709</a:t>
            </a:r>
            <a:r>
              <a:rPr kumimoji="1" lang="ja-JP" altLang="en-US" dirty="0"/>
              <a:t>の範囲に制限した上で、</a:t>
            </a:r>
            <a:r>
              <a:rPr kumimoji="1" lang="en-US" altLang="ja-JP" dirty="0"/>
              <a:t>BT.709</a:t>
            </a:r>
            <a:r>
              <a:rPr kumimoji="1" lang="ja-JP" altLang="en-US" dirty="0"/>
              <a:t>の色域でトーンマップを行った後に、</a:t>
            </a:r>
            <a:endParaRPr kumimoji="1" lang="en-US" altLang="ja-JP" dirty="0"/>
          </a:p>
          <a:p>
            <a:r>
              <a:rPr kumimoji="1" lang="en-US" altLang="ja-JP" dirty="0"/>
              <a:t>UI</a:t>
            </a:r>
            <a:r>
              <a:rPr kumimoji="1" lang="ja-JP" altLang="en-US" dirty="0"/>
              <a:t>描画のために</a:t>
            </a:r>
            <a:r>
              <a:rPr kumimoji="1" lang="en-US" altLang="ja-JP" dirty="0"/>
              <a:t>BT.2020</a:t>
            </a:r>
            <a:r>
              <a:rPr kumimoji="1" lang="ja-JP" altLang="en-US" dirty="0"/>
              <a:t>に戻している</a:t>
            </a:r>
            <a:r>
              <a:rPr kumimoji="1" lang="en-US" altLang="ja-JP" dirty="0"/>
              <a:t>(</a:t>
            </a:r>
            <a:r>
              <a:rPr kumimoji="1" lang="ja-JP" altLang="en-US" dirty="0"/>
              <a:t>実データは</a:t>
            </a:r>
            <a:r>
              <a:rPr kumimoji="1" lang="en-US" altLang="ja-JP" dirty="0"/>
              <a:t>BT.709</a:t>
            </a:r>
            <a:r>
              <a:rPr kumimoji="1" lang="ja-JP" altLang="en-US" dirty="0"/>
              <a:t>の範囲内に制限されている</a:t>
            </a:r>
            <a:r>
              <a:rPr kumimoji="1" lang="en-US" altLang="ja-JP" dirty="0"/>
              <a:t>)</a:t>
            </a:r>
            <a:r>
              <a:rPr kumimoji="1" lang="ja-JP" altLang="en-US" dirty="0" err="1"/>
              <a:t>。</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211</a:t>
            </a:fld>
            <a:endParaRPr kumimoji="1" lang="ja-JP" altLang="en-US"/>
          </a:p>
        </p:txBody>
      </p:sp>
    </p:spTree>
    <p:extLst>
      <p:ext uri="{BB962C8B-B14F-4D97-AF65-F5344CB8AC3E}">
        <p14:creationId xmlns:p14="http://schemas.microsoft.com/office/powerpoint/2010/main" val="411171713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トーンマップ／色空間の変換周りの詳細なフローを示したもの。</a:t>
            </a:r>
            <a:endParaRPr kumimoji="1" lang="en-US" altLang="ja-JP" dirty="0"/>
          </a:p>
          <a:p>
            <a:r>
              <a:rPr kumimoji="1" lang="ja-JP" altLang="en-US" dirty="0"/>
              <a:t>またディザリングのため、</a:t>
            </a:r>
            <a:r>
              <a:rPr kumimoji="1" lang="en-US" altLang="ja-JP" dirty="0"/>
              <a:t>SDR</a:t>
            </a:r>
            <a:r>
              <a:rPr kumimoji="1" lang="ja-JP" altLang="en-US" dirty="0"/>
              <a:t>フローでも</a:t>
            </a:r>
            <a:r>
              <a:rPr kumimoji="1" lang="en-US" altLang="ja-JP" dirty="0"/>
              <a:t>OETF</a:t>
            </a:r>
            <a:r>
              <a:rPr kumimoji="1" lang="ja-JP" altLang="en-US" dirty="0"/>
              <a:t>はアプリケーションで行っている。</a:t>
            </a:r>
            <a:endParaRPr kumimoji="1" lang="en-US" altLang="ja-JP" dirty="0"/>
          </a:p>
          <a:p>
            <a:endParaRPr kumimoji="1" lang="en-US" altLang="ja-JP" dirty="0"/>
          </a:p>
          <a:p>
            <a:r>
              <a:rPr kumimoji="1" lang="en-US" altLang="ja-JP" dirty="0"/>
              <a:t>HDR</a:t>
            </a:r>
            <a:r>
              <a:rPr kumimoji="1" lang="ja-JP" altLang="en-US" dirty="0"/>
              <a:t>時、システムガンマ</a:t>
            </a:r>
            <a:r>
              <a:rPr kumimoji="1" lang="en-US" altLang="ja-JP" dirty="0"/>
              <a:t>(OOTF)</a:t>
            </a:r>
            <a:r>
              <a:rPr kumimoji="1" lang="ja-JP" altLang="en-US" dirty="0"/>
              <a:t>のシミュレーションが最後に入っているため</a:t>
            </a:r>
            <a:r>
              <a:rPr kumimoji="1" lang="en-US" altLang="ja-JP" dirty="0"/>
              <a:t>UI</a:t>
            </a:r>
            <a:r>
              <a:rPr kumimoji="1" lang="ja-JP" altLang="en-US" dirty="0"/>
              <a:t>描画もその影響を受ける</a:t>
            </a:r>
            <a:r>
              <a:rPr kumimoji="1" lang="en-US" altLang="ja-JP" dirty="0"/>
              <a:t>(UI</a:t>
            </a:r>
            <a:r>
              <a:rPr kumimoji="1" lang="ja-JP" altLang="en-US" dirty="0"/>
              <a:t>描画後に適用するため</a:t>
            </a:r>
            <a:r>
              <a:rPr kumimoji="1" lang="en-US" altLang="ja-JP" dirty="0"/>
              <a:t>)</a:t>
            </a:r>
            <a:r>
              <a:rPr kumimoji="1" lang="ja-JP" altLang="en-US" dirty="0" err="1"/>
              <a:t>。</a:t>
            </a:r>
            <a:endParaRPr kumimoji="1" lang="en-US" altLang="ja-JP" dirty="0"/>
          </a:p>
          <a:p>
            <a:r>
              <a:rPr kumimoji="1" lang="en-US" altLang="ja-JP" dirty="0"/>
              <a:t>SDR</a:t>
            </a:r>
            <a:r>
              <a:rPr kumimoji="1" lang="ja-JP" altLang="en-US" dirty="0"/>
              <a:t>時</a:t>
            </a:r>
            <a:r>
              <a:rPr kumimoji="1" lang="en-US" altLang="ja-JP" dirty="0"/>
              <a:t>OOTF</a:t>
            </a:r>
            <a:r>
              <a:rPr kumimoji="1" lang="ja-JP" altLang="en-US" dirty="0"/>
              <a:t>のシミュレーションとしてはこちらが正しいが、即時</a:t>
            </a:r>
            <a:r>
              <a:rPr kumimoji="1" lang="en-US" altLang="ja-JP" dirty="0"/>
              <a:t>OETF</a:t>
            </a:r>
            <a:r>
              <a:rPr kumimoji="1" lang="ja-JP" altLang="en-US" dirty="0"/>
              <a:t>フローや</a:t>
            </a:r>
            <a:r>
              <a:rPr kumimoji="1" lang="en-US" altLang="ja-JP" dirty="0"/>
              <a:t>OS</a:t>
            </a:r>
            <a:r>
              <a:rPr kumimoji="1" lang="ja-JP" altLang="en-US" dirty="0"/>
              <a:t>による遅延</a:t>
            </a:r>
            <a:r>
              <a:rPr kumimoji="1" lang="en-US" altLang="ja-JP" dirty="0"/>
              <a:t>OETF</a:t>
            </a:r>
            <a:r>
              <a:rPr kumimoji="1" lang="ja-JP" altLang="en-US" dirty="0"/>
              <a:t>フローとは挙動が異なる。</a:t>
            </a:r>
            <a:endParaRPr kumimoji="1" lang="en-US" altLang="ja-JP" dirty="0"/>
          </a:p>
          <a:p>
            <a:r>
              <a:rPr kumimoji="1" lang="ja-JP" altLang="en-US" dirty="0"/>
              <a:t>この辺りは互換性のどの部分を重要視するかで変化する可能性がある。</a:t>
            </a:r>
            <a:endParaRPr kumimoji="1" lang="en-US" altLang="ja-JP" dirty="0"/>
          </a:p>
          <a:p>
            <a:r>
              <a:rPr kumimoji="1" lang="ja-JP" altLang="en-US" dirty="0"/>
              <a:t>即時</a:t>
            </a:r>
            <a:r>
              <a:rPr kumimoji="1" lang="en-US" altLang="ja-JP" dirty="0"/>
              <a:t>OETF</a:t>
            </a:r>
            <a:r>
              <a:rPr kumimoji="1" lang="ja-JP" altLang="en-US" dirty="0"/>
              <a:t>や</a:t>
            </a:r>
            <a:r>
              <a:rPr kumimoji="1" lang="en-US" altLang="ja-JP" dirty="0"/>
              <a:t>OS</a:t>
            </a:r>
            <a:r>
              <a:rPr kumimoji="1" lang="ja-JP" altLang="en-US" dirty="0"/>
              <a:t>層遅延</a:t>
            </a:r>
            <a:r>
              <a:rPr kumimoji="1" lang="en-US" altLang="ja-JP" dirty="0"/>
              <a:t>OETF</a:t>
            </a:r>
            <a:r>
              <a:rPr kumimoji="1" lang="ja-JP" altLang="en-US" dirty="0"/>
              <a:t>フローとの互換性を重視する場合は、</a:t>
            </a:r>
            <a:r>
              <a:rPr kumimoji="1" lang="en-US" altLang="ja-JP" dirty="0"/>
              <a:t>OOTF</a:t>
            </a:r>
            <a:r>
              <a:rPr kumimoji="1" lang="ja-JP" altLang="en-US" dirty="0"/>
              <a:t>もトーンマップパスに移行すれば良い。</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212</a:t>
            </a:fld>
            <a:endParaRPr kumimoji="1" lang="ja-JP" altLang="en-US"/>
          </a:p>
        </p:txBody>
      </p:sp>
    </p:spTree>
    <p:extLst>
      <p:ext uri="{BB962C8B-B14F-4D97-AF65-F5344CB8AC3E}">
        <p14:creationId xmlns:p14="http://schemas.microsoft.com/office/powerpoint/2010/main" val="289019274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SDR/HDR</a:t>
            </a:r>
            <a:r>
              <a:rPr kumimoji="1" lang="ja-JP" altLang="en-US" dirty="0"/>
              <a:t>共に</a:t>
            </a:r>
            <a:r>
              <a:rPr kumimoji="1" lang="en-US" altLang="ja-JP" dirty="0"/>
              <a:t>OETF</a:t>
            </a:r>
            <a:r>
              <a:rPr kumimoji="1" lang="ja-JP" altLang="en-US" dirty="0"/>
              <a:t>変換は</a:t>
            </a:r>
            <a:r>
              <a:rPr kumimoji="1" lang="en-US" altLang="ja-JP" dirty="0"/>
              <a:t>OS</a:t>
            </a:r>
            <a:r>
              <a:rPr kumimoji="1" lang="ja-JP" altLang="en-US" dirty="0"/>
              <a:t>／ドライバ層で行われるため、アプリ側は常に共通の</a:t>
            </a:r>
            <a:r>
              <a:rPr kumimoji="1" lang="en-US" altLang="ja-JP" dirty="0" err="1"/>
              <a:t>scRGB</a:t>
            </a:r>
            <a:r>
              <a:rPr kumimoji="1" lang="ja-JP" altLang="en-US" dirty="0"/>
              <a:t>色空間で出力する。</a:t>
            </a:r>
            <a:endParaRPr kumimoji="1" lang="en-US" altLang="ja-JP" dirty="0"/>
          </a:p>
          <a:p>
            <a:r>
              <a:rPr kumimoji="1" lang="en-US" altLang="ja-JP" dirty="0"/>
              <a:t>UI</a:t>
            </a:r>
            <a:r>
              <a:rPr kumimoji="1" lang="ja-JP" altLang="en-US" dirty="0"/>
              <a:t>描画も</a:t>
            </a:r>
            <a:r>
              <a:rPr kumimoji="1" lang="en-US" altLang="ja-JP" dirty="0" err="1"/>
              <a:t>scRGB</a:t>
            </a:r>
            <a:r>
              <a:rPr kumimoji="1" lang="ja-JP" altLang="en-US" dirty="0"/>
              <a:t>色空間となるため、トーンマップの段階で</a:t>
            </a:r>
            <a:r>
              <a:rPr kumimoji="1" lang="en-US" altLang="ja-JP" dirty="0"/>
              <a:t>BT.2020</a:t>
            </a:r>
            <a:r>
              <a:rPr kumimoji="1" lang="ja-JP" altLang="en-US" dirty="0"/>
              <a:t>から</a:t>
            </a:r>
            <a:r>
              <a:rPr kumimoji="1" lang="en-US" altLang="ja-JP" dirty="0"/>
              <a:t>BT.709</a:t>
            </a:r>
            <a:r>
              <a:rPr kumimoji="1" lang="ja-JP" altLang="en-US" dirty="0"/>
              <a:t>へ色域を変換している。</a:t>
            </a:r>
            <a:endParaRPr kumimoji="1" lang="en-US" altLang="ja-JP" dirty="0"/>
          </a:p>
          <a:p>
            <a:r>
              <a:rPr kumimoji="1" lang="en-US" altLang="ja-JP" dirty="0"/>
              <a:t>SDR</a:t>
            </a:r>
            <a:r>
              <a:rPr kumimoji="1" lang="ja-JP" altLang="en-US" dirty="0"/>
              <a:t>時は更に、最終出力が</a:t>
            </a:r>
            <a:r>
              <a:rPr kumimoji="1" lang="en-US" altLang="ja-JP" dirty="0" err="1"/>
              <a:t>sRGB</a:t>
            </a:r>
            <a:r>
              <a:rPr kumimoji="1" lang="ja-JP" altLang="en-US" dirty="0"/>
              <a:t>のため、内部データの色域も</a:t>
            </a:r>
            <a:r>
              <a:rPr kumimoji="1" lang="en-US" altLang="ja-JP" dirty="0"/>
              <a:t>BT.709</a:t>
            </a:r>
            <a:r>
              <a:rPr kumimoji="1" lang="ja-JP" altLang="en-US" dirty="0"/>
              <a:t>の範囲に非線形に制限している。</a:t>
            </a:r>
            <a:endParaRPr kumimoji="1" lang="en-US" altLang="ja-JP" dirty="0"/>
          </a:p>
          <a:p>
            <a:r>
              <a:rPr kumimoji="1" lang="en-US" altLang="ja-JP" dirty="0"/>
              <a:t>HDR</a:t>
            </a:r>
            <a:r>
              <a:rPr kumimoji="1" lang="ja-JP" altLang="en-US" dirty="0"/>
              <a:t>時には、</a:t>
            </a:r>
            <a:r>
              <a:rPr kumimoji="1" lang="en-US" altLang="ja-JP" dirty="0"/>
              <a:t>BT.2020</a:t>
            </a:r>
            <a:r>
              <a:rPr kumimoji="1" lang="ja-JP" altLang="en-US" dirty="0"/>
              <a:t>相当の負の値を含む内部データが</a:t>
            </a:r>
            <a:r>
              <a:rPr kumimoji="1" lang="en-US" altLang="ja-JP" dirty="0" err="1"/>
              <a:t>scRGB</a:t>
            </a:r>
            <a:r>
              <a:rPr kumimoji="1" lang="ja-JP" altLang="en-US" dirty="0"/>
              <a:t>に格納されている。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215</a:t>
            </a:fld>
            <a:endParaRPr kumimoji="1" lang="ja-JP" altLang="en-US"/>
          </a:p>
        </p:txBody>
      </p:sp>
    </p:spTree>
    <p:extLst>
      <p:ext uri="{BB962C8B-B14F-4D97-AF65-F5344CB8AC3E}">
        <p14:creationId xmlns:p14="http://schemas.microsoft.com/office/powerpoint/2010/main" val="285099714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トーンマップ／色空間の変換周りの詳細なフローを示したもの。</a:t>
            </a:r>
            <a:endParaRPr kumimoji="1" lang="en-US" altLang="ja-JP" dirty="0"/>
          </a:p>
          <a:p>
            <a:r>
              <a:rPr kumimoji="1" lang="ja-JP" altLang="en-US" dirty="0"/>
              <a:t>従来の</a:t>
            </a:r>
            <a:r>
              <a:rPr kumimoji="1" lang="en-US" altLang="ja-JP" dirty="0"/>
              <a:t>SDR</a:t>
            </a:r>
            <a:r>
              <a:rPr kumimoji="1" lang="ja-JP" altLang="en-US" dirty="0"/>
              <a:t>との互換性重視フローと同様、</a:t>
            </a:r>
            <a:r>
              <a:rPr kumimoji="1" lang="en-US" altLang="ja-JP" dirty="0" err="1"/>
              <a:t>scRGB</a:t>
            </a:r>
            <a:r>
              <a:rPr kumimoji="1" lang="ja-JP" altLang="en-US" dirty="0"/>
              <a:t>出力は全体的にフローが複雑になる。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216</a:t>
            </a:fld>
            <a:endParaRPr kumimoji="1" lang="ja-JP" altLang="en-US"/>
          </a:p>
        </p:txBody>
      </p:sp>
    </p:spTree>
    <p:extLst>
      <p:ext uri="{BB962C8B-B14F-4D97-AF65-F5344CB8AC3E}">
        <p14:creationId xmlns:p14="http://schemas.microsoft.com/office/powerpoint/2010/main" val="307740358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218</a:t>
            </a:fld>
            <a:endParaRPr kumimoji="1" lang="ja-JP" altLang="en-US"/>
          </a:p>
        </p:txBody>
      </p:sp>
    </p:spTree>
    <p:extLst>
      <p:ext uri="{BB962C8B-B14F-4D97-AF65-F5344CB8AC3E}">
        <p14:creationId xmlns:p14="http://schemas.microsoft.com/office/powerpoint/2010/main" val="13401981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223</a:t>
            </a:fld>
            <a:endParaRPr kumimoji="1" lang="ja-JP" altLang="en-US"/>
          </a:p>
        </p:txBody>
      </p:sp>
    </p:spTree>
    <p:extLst>
      <p:ext uri="{BB962C8B-B14F-4D97-AF65-F5344CB8AC3E}">
        <p14:creationId xmlns:p14="http://schemas.microsoft.com/office/powerpoint/2010/main" val="202494622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224</a:t>
            </a:fld>
            <a:endParaRPr kumimoji="1" lang="ja-JP" altLang="en-US"/>
          </a:p>
        </p:txBody>
      </p:sp>
    </p:spTree>
    <p:extLst>
      <p:ext uri="{BB962C8B-B14F-4D97-AF65-F5344CB8AC3E}">
        <p14:creationId xmlns:p14="http://schemas.microsoft.com/office/powerpoint/2010/main" val="936138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左側は原点付近</a:t>
            </a:r>
            <a:r>
              <a:rPr kumimoji="1" lang="en-US" altLang="ja-JP" dirty="0"/>
              <a:t>1/4</a:t>
            </a:r>
            <a:r>
              <a:rPr kumimoji="1" lang="ja-JP" altLang="en-US" dirty="0"/>
              <a:t>程度を拡大したもの。</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21</a:t>
            </a:fld>
            <a:endParaRPr kumimoji="1" lang="ja-JP" altLang="en-US"/>
          </a:p>
        </p:txBody>
      </p:sp>
    </p:spTree>
    <p:extLst>
      <p:ext uri="{BB962C8B-B14F-4D97-AF65-F5344CB8AC3E}">
        <p14:creationId xmlns:p14="http://schemas.microsoft.com/office/powerpoint/2010/main" val="1802021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よく知られた</a:t>
            </a:r>
            <a:r>
              <a:rPr kumimoji="1" lang="en-US" altLang="ja-JP" dirty="0" err="1"/>
              <a:t>sRGB</a:t>
            </a:r>
            <a:r>
              <a:rPr kumimoji="1" lang="ja-JP" altLang="en-US" dirty="0"/>
              <a:t>と</a:t>
            </a:r>
            <a:r>
              <a:rPr kumimoji="1" lang="en-US" altLang="ja-JP" dirty="0"/>
              <a:t>γ2.2</a:t>
            </a:r>
            <a:r>
              <a:rPr kumimoji="1" lang="ja-JP" altLang="en-US" dirty="0"/>
              <a:t>による近似の比較。</a:t>
            </a:r>
            <a:endParaRPr kumimoji="1" lang="en-US" altLang="ja-JP" dirty="0"/>
          </a:p>
          <a:p>
            <a:r>
              <a:rPr kumimoji="1" lang="ja-JP" altLang="en-US" dirty="0"/>
              <a:t>水色が</a:t>
            </a:r>
            <a:r>
              <a:rPr kumimoji="1" lang="en-US" altLang="ja-JP" dirty="0" err="1"/>
              <a:t>sRGB</a:t>
            </a:r>
            <a:r>
              <a:rPr kumimoji="1" lang="ja-JP" altLang="en-US" dirty="0"/>
              <a:t>で赤色が</a:t>
            </a:r>
            <a:r>
              <a:rPr kumimoji="1" lang="en-US" altLang="ja-JP" dirty="0"/>
              <a:t>γ2.2</a:t>
            </a:r>
            <a:r>
              <a:rPr kumimoji="1" lang="ja-JP" altLang="en-US" dirty="0"/>
              <a:t>の補正。</a:t>
            </a:r>
            <a:endParaRPr kumimoji="1" lang="en-US" altLang="ja-JP" dirty="0"/>
          </a:p>
          <a:p>
            <a:r>
              <a:rPr kumimoji="1" lang="ja-JP" altLang="en-US" dirty="0"/>
              <a:t>暗部は相対的に差異が大きいため、暗い領域の多い映像では差が目立つこともある。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22</a:t>
            </a:fld>
            <a:endParaRPr kumimoji="1" lang="ja-JP" altLang="en-US"/>
          </a:p>
        </p:txBody>
      </p:sp>
    </p:spTree>
    <p:extLst>
      <p:ext uri="{BB962C8B-B14F-4D97-AF65-F5344CB8AC3E}">
        <p14:creationId xmlns:p14="http://schemas.microsoft.com/office/powerpoint/2010/main" val="3273234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BT.709</a:t>
            </a:r>
            <a:r>
              <a:rPr kumimoji="1" lang="ja-JP" altLang="en-US" dirty="0"/>
              <a:t>および</a:t>
            </a:r>
            <a:r>
              <a:rPr kumimoji="1" lang="en-US" altLang="ja-JP" dirty="0"/>
              <a:t>BT.2020</a:t>
            </a:r>
            <a:r>
              <a:rPr kumimoji="1" lang="ja-JP" altLang="en-US" dirty="0"/>
              <a:t>と、単一の</a:t>
            </a:r>
            <a:r>
              <a:rPr kumimoji="1" lang="en-US" altLang="ja-JP" dirty="0"/>
              <a:t>γ1.9</a:t>
            </a:r>
            <a:r>
              <a:rPr kumimoji="1" lang="ja-JP" altLang="en-US" dirty="0"/>
              <a:t>補正との比較。</a:t>
            </a:r>
            <a:endParaRPr kumimoji="1" lang="en-US" altLang="ja-JP" dirty="0"/>
          </a:p>
          <a:p>
            <a:r>
              <a:rPr kumimoji="1" lang="ja-JP" altLang="en-US" dirty="0"/>
              <a:t>正確には</a:t>
            </a:r>
            <a:r>
              <a:rPr kumimoji="1" lang="en-US" altLang="ja-JP" dirty="0"/>
              <a:t>BT.2020</a:t>
            </a:r>
            <a:r>
              <a:rPr kumimoji="1" lang="ja-JP" altLang="en-US" dirty="0"/>
              <a:t>の</a:t>
            </a:r>
            <a:r>
              <a:rPr kumimoji="1" lang="en-US" altLang="ja-JP" dirty="0"/>
              <a:t>12bit</a:t>
            </a:r>
            <a:r>
              <a:rPr kumimoji="1" lang="ja-JP" altLang="en-US" dirty="0"/>
              <a:t>用の伝達関数を使用したもの。</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緑色が</a:t>
            </a:r>
            <a:r>
              <a:rPr kumimoji="1" lang="en-US" altLang="ja-JP" dirty="0"/>
              <a:t>BT.2020</a:t>
            </a:r>
            <a:r>
              <a:rPr kumimoji="1" lang="ja-JP" altLang="en-US" dirty="0"/>
              <a:t>で紫色が</a:t>
            </a:r>
            <a:r>
              <a:rPr kumimoji="1" lang="en-US" altLang="ja-JP" dirty="0"/>
              <a:t>γ1.9</a:t>
            </a:r>
            <a:r>
              <a:rPr kumimoji="1" lang="ja-JP" altLang="en-US" dirty="0"/>
              <a:t>の補正。</a:t>
            </a:r>
            <a:endParaRPr kumimoji="1" lang="en-US" altLang="ja-JP" dirty="0"/>
          </a:p>
          <a:p>
            <a:endParaRPr kumimoji="1" lang="en-US" altLang="ja-JP" dirty="0"/>
          </a:p>
          <a:p>
            <a:r>
              <a:rPr kumimoji="1" lang="en-US" altLang="ja-JP" dirty="0"/>
              <a:t>BT.709</a:t>
            </a:r>
            <a:r>
              <a:rPr kumimoji="1" lang="ja-JP" altLang="en-US" dirty="0"/>
              <a:t>や</a:t>
            </a:r>
            <a:r>
              <a:rPr kumimoji="1" lang="en-US" altLang="ja-JP" dirty="0"/>
              <a:t>BT.2020</a:t>
            </a:r>
            <a:r>
              <a:rPr kumimoji="1" lang="ja-JP" altLang="en-US" dirty="0"/>
              <a:t>は</a:t>
            </a:r>
            <a:r>
              <a:rPr kumimoji="1" lang="en-US" altLang="ja-JP" dirty="0" err="1"/>
              <a:t>sRGB</a:t>
            </a:r>
            <a:r>
              <a:rPr kumimoji="1" lang="ja-JP" altLang="en-US" dirty="0"/>
              <a:t>よりも暗部の線形領域が遥かに長いため、単一の</a:t>
            </a:r>
            <a:r>
              <a:rPr kumimoji="1" lang="en-US" altLang="ja-JP" dirty="0"/>
              <a:t>γ</a:t>
            </a:r>
            <a:r>
              <a:rPr kumimoji="1" lang="ja-JP" altLang="en-US" dirty="0"/>
              <a:t>値では近似しにくいことが判る。</a:t>
            </a:r>
            <a:endParaRPr kumimoji="1" lang="en-US" altLang="ja-JP" dirty="0"/>
          </a:p>
          <a:p>
            <a:r>
              <a:rPr kumimoji="1" lang="ja-JP" altLang="en-US" dirty="0"/>
              <a:t>全体ではおおよそ</a:t>
            </a:r>
            <a:r>
              <a:rPr kumimoji="1" lang="en-US" altLang="ja-JP" dirty="0"/>
              <a:t>γ1.9</a:t>
            </a:r>
            <a:r>
              <a:rPr kumimoji="1" lang="ja-JP" altLang="en-US" dirty="0"/>
              <a:t>に近いが、暗部は相対的にかなり差が大きい。</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23</a:t>
            </a:fld>
            <a:endParaRPr kumimoji="1" lang="ja-JP" altLang="en-US"/>
          </a:p>
        </p:txBody>
      </p:sp>
    </p:spTree>
    <p:extLst>
      <p:ext uri="{BB962C8B-B14F-4D97-AF65-F5344CB8AC3E}">
        <p14:creationId xmlns:p14="http://schemas.microsoft.com/office/powerpoint/2010/main" val="1392583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26</a:t>
            </a:fld>
            <a:endParaRPr kumimoji="1" lang="ja-JP" altLang="en-US"/>
          </a:p>
        </p:txBody>
      </p:sp>
    </p:spTree>
    <p:extLst>
      <p:ext uri="{BB962C8B-B14F-4D97-AF65-F5344CB8AC3E}">
        <p14:creationId xmlns:p14="http://schemas.microsoft.com/office/powerpoint/2010/main" val="1201359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27</a:t>
            </a:fld>
            <a:endParaRPr kumimoji="1" lang="ja-JP" altLang="en-US"/>
          </a:p>
        </p:txBody>
      </p:sp>
    </p:spTree>
    <p:extLst>
      <p:ext uri="{BB962C8B-B14F-4D97-AF65-F5344CB8AC3E}">
        <p14:creationId xmlns:p14="http://schemas.microsoft.com/office/powerpoint/2010/main" val="1451573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28</a:t>
            </a:fld>
            <a:endParaRPr kumimoji="1" lang="ja-JP" altLang="en-US"/>
          </a:p>
        </p:txBody>
      </p:sp>
    </p:spTree>
    <p:extLst>
      <p:ext uri="{BB962C8B-B14F-4D97-AF65-F5344CB8AC3E}">
        <p14:creationId xmlns:p14="http://schemas.microsoft.com/office/powerpoint/2010/main" val="181448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本来の定義は</a:t>
            </a:r>
            <a:r>
              <a:rPr kumimoji="1" lang="en-US" altLang="ja-JP" dirty="0"/>
              <a:t>RGB</a:t>
            </a:r>
            <a:r>
              <a:rPr kumimoji="1" lang="ja-JP" altLang="en-US" dirty="0"/>
              <a:t>の範囲に</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31</a:t>
            </a:fld>
            <a:endParaRPr kumimoji="1" lang="ja-JP" altLang="en-US"/>
          </a:p>
        </p:txBody>
      </p:sp>
    </p:spTree>
    <p:extLst>
      <p:ext uri="{BB962C8B-B14F-4D97-AF65-F5344CB8AC3E}">
        <p14:creationId xmlns:p14="http://schemas.microsoft.com/office/powerpoint/2010/main" val="3022936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32</a:t>
            </a:fld>
            <a:endParaRPr kumimoji="1" lang="ja-JP" altLang="en-US"/>
          </a:p>
        </p:txBody>
      </p:sp>
    </p:spTree>
    <p:extLst>
      <p:ext uri="{BB962C8B-B14F-4D97-AF65-F5344CB8AC3E}">
        <p14:creationId xmlns:p14="http://schemas.microsoft.com/office/powerpoint/2010/main" val="2701150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5</a:t>
            </a:fld>
            <a:endParaRPr kumimoji="1" lang="ja-JP" altLang="en-US"/>
          </a:p>
        </p:txBody>
      </p:sp>
    </p:spTree>
    <p:extLst>
      <p:ext uri="{BB962C8B-B14F-4D97-AF65-F5344CB8AC3E}">
        <p14:creationId xmlns:p14="http://schemas.microsoft.com/office/powerpoint/2010/main" val="1886889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37</a:t>
            </a:fld>
            <a:endParaRPr kumimoji="1" lang="ja-JP" altLang="en-US"/>
          </a:p>
        </p:txBody>
      </p:sp>
    </p:spTree>
    <p:extLst>
      <p:ext uri="{BB962C8B-B14F-4D97-AF65-F5344CB8AC3E}">
        <p14:creationId xmlns:p14="http://schemas.microsoft.com/office/powerpoint/2010/main" val="1143580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1/4</a:t>
            </a:r>
            <a:r>
              <a:rPr kumimoji="1" lang="ja-JP" altLang="en-US" dirty="0"/>
              <a:t>輝度で従来の</a:t>
            </a:r>
            <a:r>
              <a:rPr kumimoji="1" lang="en-US" altLang="ja-JP" dirty="0"/>
              <a:t>SDR</a:t>
            </a:r>
            <a:r>
              <a:rPr kumimoji="1" lang="ja-JP" altLang="en-US" dirty="0"/>
              <a:t>をシミュレートした表示。</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41</a:t>
            </a:fld>
            <a:endParaRPr kumimoji="1" lang="ja-JP" altLang="en-US"/>
          </a:p>
        </p:txBody>
      </p:sp>
    </p:spTree>
    <p:extLst>
      <p:ext uri="{BB962C8B-B14F-4D97-AF65-F5344CB8AC3E}">
        <p14:creationId xmlns:p14="http://schemas.microsoft.com/office/powerpoint/2010/main" val="3509527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1/4</a:t>
            </a:r>
            <a:r>
              <a:rPr kumimoji="1" lang="ja-JP" altLang="en-US" dirty="0"/>
              <a:t>輝度で</a:t>
            </a:r>
            <a:r>
              <a:rPr kumimoji="1" lang="en-US" altLang="ja-JP" dirty="0"/>
              <a:t>SDR</a:t>
            </a:r>
            <a:r>
              <a:rPr kumimoji="1" lang="ja-JP" altLang="en-US" dirty="0"/>
              <a:t>の</a:t>
            </a:r>
            <a:r>
              <a:rPr kumimoji="1" lang="en-US" altLang="ja-JP" dirty="0"/>
              <a:t>4</a:t>
            </a:r>
            <a:r>
              <a:rPr kumimoji="1" lang="ja-JP" altLang="en-US" dirty="0"/>
              <a:t>倍のレンジを持つ</a:t>
            </a:r>
            <a:r>
              <a:rPr kumimoji="1" lang="en-US" altLang="ja-JP" dirty="0"/>
              <a:t>HDR</a:t>
            </a:r>
            <a:r>
              <a:rPr kumimoji="1" lang="ja-JP" altLang="en-US" dirty="0"/>
              <a:t>をシミュレートした表示。</a:t>
            </a:r>
            <a:endParaRPr kumimoji="1" lang="en-US" altLang="ja-JP" dirty="0"/>
          </a:p>
          <a:p>
            <a:r>
              <a:rPr kumimoji="1" lang="ja-JP" altLang="en-US" dirty="0"/>
              <a:t>前ページの</a:t>
            </a:r>
            <a:r>
              <a:rPr kumimoji="1" lang="en-US" altLang="ja-JP" dirty="0"/>
              <a:t>SDR</a:t>
            </a:r>
            <a:r>
              <a:rPr kumimoji="1" lang="ja-JP" altLang="en-US" dirty="0"/>
              <a:t>シミュレーションよりも明るい色を表現できるが、暗い部分</a:t>
            </a:r>
            <a:r>
              <a:rPr kumimoji="1" lang="en-US" altLang="ja-JP" dirty="0"/>
              <a:t>(</a:t>
            </a:r>
            <a:r>
              <a:rPr kumimoji="1" lang="ja-JP" altLang="en-US" dirty="0"/>
              <a:t>白飛びしていない領域</a:t>
            </a:r>
            <a:r>
              <a:rPr kumimoji="1" lang="en-US" altLang="ja-JP" dirty="0"/>
              <a:t>)</a:t>
            </a:r>
            <a:r>
              <a:rPr kumimoji="1" lang="ja-JP" altLang="en-US" dirty="0"/>
              <a:t>の絵作りは変化していないことに注意。</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42</a:t>
            </a:fld>
            <a:endParaRPr kumimoji="1" lang="ja-JP" altLang="en-US"/>
          </a:p>
        </p:txBody>
      </p:sp>
    </p:spTree>
    <p:extLst>
      <p:ext uri="{BB962C8B-B14F-4D97-AF65-F5344CB8AC3E}">
        <p14:creationId xmlns:p14="http://schemas.microsoft.com/office/powerpoint/2010/main" val="2216232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44</a:t>
            </a:fld>
            <a:endParaRPr kumimoji="1" lang="ja-JP" altLang="en-US"/>
          </a:p>
        </p:txBody>
      </p:sp>
    </p:spTree>
    <p:extLst>
      <p:ext uri="{BB962C8B-B14F-4D97-AF65-F5344CB8AC3E}">
        <p14:creationId xmlns:p14="http://schemas.microsoft.com/office/powerpoint/2010/main" val="4107038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45</a:t>
            </a:fld>
            <a:endParaRPr kumimoji="1" lang="ja-JP" altLang="en-US"/>
          </a:p>
        </p:txBody>
      </p:sp>
    </p:spTree>
    <p:extLst>
      <p:ext uri="{BB962C8B-B14F-4D97-AF65-F5344CB8AC3E}">
        <p14:creationId xmlns:p14="http://schemas.microsoft.com/office/powerpoint/2010/main" val="1321926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46</a:t>
            </a:fld>
            <a:endParaRPr kumimoji="1" lang="ja-JP" altLang="en-US"/>
          </a:p>
        </p:txBody>
      </p:sp>
    </p:spTree>
    <p:extLst>
      <p:ext uri="{BB962C8B-B14F-4D97-AF65-F5344CB8AC3E}">
        <p14:creationId xmlns:p14="http://schemas.microsoft.com/office/powerpoint/2010/main" val="833621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47</a:t>
            </a:fld>
            <a:endParaRPr kumimoji="1" lang="ja-JP" altLang="en-US"/>
          </a:p>
        </p:txBody>
      </p:sp>
    </p:spTree>
    <p:extLst>
      <p:ext uri="{BB962C8B-B14F-4D97-AF65-F5344CB8AC3E}">
        <p14:creationId xmlns:p14="http://schemas.microsoft.com/office/powerpoint/2010/main" val="1664354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48</a:t>
            </a:fld>
            <a:endParaRPr kumimoji="1" lang="ja-JP" altLang="en-US"/>
          </a:p>
        </p:txBody>
      </p:sp>
    </p:spTree>
    <p:extLst>
      <p:ext uri="{BB962C8B-B14F-4D97-AF65-F5344CB8AC3E}">
        <p14:creationId xmlns:p14="http://schemas.microsoft.com/office/powerpoint/2010/main" val="3287860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49</a:t>
            </a:fld>
            <a:endParaRPr kumimoji="1" lang="ja-JP" altLang="en-US"/>
          </a:p>
        </p:txBody>
      </p:sp>
    </p:spTree>
    <p:extLst>
      <p:ext uri="{BB962C8B-B14F-4D97-AF65-F5344CB8AC3E}">
        <p14:creationId xmlns:p14="http://schemas.microsoft.com/office/powerpoint/2010/main" val="694407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52</a:t>
            </a:fld>
            <a:endParaRPr kumimoji="1" lang="ja-JP" altLang="en-US"/>
          </a:p>
        </p:txBody>
      </p:sp>
    </p:spTree>
    <p:extLst>
      <p:ext uri="{BB962C8B-B14F-4D97-AF65-F5344CB8AC3E}">
        <p14:creationId xmlns:p14="http://schemas.microsoft.com/office/powerpoint/2010/main" val="3304024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CIE 1931 </a:t>
            </a:r>
            <a:r>
              <a:rPr kumimoji="1" lang="en-US" altLang="ja-JP" dirty="0" err="1"/>
              <a:t>xy</a:t>
            </a:r>
            <a:r>
              <a:rPr kumimoji="1" lang="ja-JP" altLang="en-US" dirty="0"/>
              <a:t>色度図および</a:t>
            </a:r>
            <a:r>
              <a:rPr kumimoji="1" lang="en-US" altLang="ja-JP" dirty="0"/>
              <a:t>CIE 1976 UCS(</a:t>
            </a:r>
            <a:r>
              <a:rPr kumimoji="1" lang="en-US" altLang="ja-JP" dirty="0" err="1"/>
              <a:t>u’v</a:t>
            </a:r>
            <a:r>
              <a:rPr kumimoji="1" lang="en-US" altLang="ja-JP" dirty="0"/>
              <a:t>’</a:t>
            </a:r>
            <a:r>
              <a:rPr kumimoji="1" lang="ja-JP" altLang="en-US" dirty="0"/>
              <a:t>色度図</a:t>
            </a:r>
            <a:r>
              <a:rPr kumimoji="1" lang="en-US" altLang="ja-JP" dirty="0"/>
              <a:t>)</a:t>
            </a:r>
            <a:r>
              <a:rPr kumimoji="1" lang="ja-JP" altLang="en-US" dirty="0"/>
              <a:t>上に、</a:t>
            </a:r>
            <a:r>
              <a:rPr kumimoji="1" lang="en-US" altLang="ja-JP" dirty="0"/>
              <a:t>BT.709</a:t>
            </a:r>
            <a:r>
              <a:rPr kumimoji="1" lang="ja-JP" altLang="en-US" dirty="0"/>
              <a:t>の色域と白色点を示したもの。</a:t>
            </a:r>
            <a:endParaRPr kumimoji="1" lang="en-US" altLang="ja-JP" dirty="0"/>
          </a:p>
          <a:p>
            <a:r>
              <a:rPr kumimoji="1" lang="ja-JP" altLang="en-US" dirty="0"/>
              <a:t>白色点は</a:t>
            </a:r>
            <a:r>
              <a:rPr kumimoji="1" lang="en-US" altLang="ja-JP" dirty="0"/>
              <a:t>D65(CIE Standard Illuminant D65: </a:t>
            </a:r>
            <a:r>
              <a:rPr kumimoji="1" lang="ja-JP" altLang="en-US" dirty="0"/>
              <a:t>相関色温度約</a:t>
            </a:r>
            <a:r>
              <a:rPr kumimoji="1" lang="en-US" altLang="ja-JP" dirty="0"/>
              <a:t>6500K</a:t>
            </a:r>
            <a:r>
              <a:rPr kumimoji="1" lang="ja-JP" altLang="en-US" dirty="0"/>
              <a:t>の</a:t>
            </a:r>
            <a:r>
              <a:rPr lang="ja-JP" altLang="en-US" dirty="0"/>
              <a:t>昼光色</a:t>
            </a:r>
            <a:r>
              <a:rPr kumimoji="1" lang="en-US" altLang="ja-JP" dirty="0"/>
              <a:t>)</a:t>
            </a:r>
            <a:r>
              <a:rPr kumimoji="1" lang="ja-JP" altLang="en-US" dirty="0" err="1"/>
              <a:t>。</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9</a:t>
            </a:fld>
            <a:endParaRPr kumimoji="1" lang="ja-JP" altLang="en-US"/>
          </a:p>
        </p:txBody>
      </p:sp>
    </p:spTree>
    <p:extLst>
      <p:ext uri="{BB962C8B-B14F-4D97-AF65-F5344CB8AC3E}">
        <p14:creationId xmlns:p14="http://schemas.microsoft.com/office/powerpoint/2010/main" val="3978483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従来の</a:t>
            </a:r>
            <a:r>
              <a:rPr kumimoji="1" lang="en-US" altLang="ja-JP" dirty="0"/>
              <a:t>SDR</a:t>
            </a:r>
            <a:r>
              <a:rPr kumimoji="1" lang="ja-JP" altLang="en-US" dirty="0"/>
              <a:t>出力。</a:t>
            </a:r>
            <a:endParaRPr kumimoji="1" lang="en-US" altLang="ja-JP" dirty="0"/>
          </a:p>
          <a:p>
            <a:r>
              <a:rPr kumimoji="1" lang="ja-JP" altLang="en-US" dirty="0"/>
              <a:t>テレビの最大輝度を白とみなしている画像。</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53</a:t>
            </a:fld>
            <a:endParaRPr kumimoji="1" lang="ja-JP" altLang="en-US"/>
          </a:p>
        </p:txBody>
      </p:sp>
    </p:spTree>
    <p:extLst>
      <p:ext uri="{BB962C8B-B14F-4D97-AF65-F5344CB8AC3E}">
        <p14:creationId xmlns:p14="http://schemas.microsoft.com/office/powerpoint/2010/main" val="1255076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テレビの最大出力輝度が</a:t>
            </a:r>
            <a:r>
              <a:rPr kumimoji="1" lang="en-US" altLang="ja-JP" dirty="0"/>
              <a:t>400nt</a:t>
            </a:r>
            <a:r>
              <a:rPr kumimoji="1" lang="ja-JP" altLang="en-US" dirty="0"/>
              <a:t>であるとみなし、基準白レベルを</a:t>
            </a:r>
            <a:r>
              <a:rPr kumimoji="1" lang="en-US" altLang="ja-JP" dirty="0"/>
              <a:t>100nt</a:t>
            </a:r>
            <a:r>
              <a:rPr kumimoji="1" lang="ja-JP" altLang="en-US" dirty="0"/>
              <a:t>に設定した例。</a:t>
            </a:r>
            <a:endParaRPr kumimoji="1" lang="en-US" altLang="ja-JP" dirty="0"/>
          </a:p>
          <a:p>
            <a:r>
              <a:rPr kumimoji="1" lang="ja-JP" altLang="en-US" dirty="0"/>
              <a:t>事実上</a:t>
            </a:r>
            <a:r>
              <a:rPr kumimoji="1" lang="en-US" altLang="ja-JP" dirty="0"/>
              <a:t>SDR</a:t>
            </a:r>
            <a:r>
              <a:rPr kumimoji="1" lang="ja-JP" altLang="en-US" dirty="0"/>
              <a:t>の</a:t>
            </a:r>
            <a:r>
              <a:rPr kumimoji="1" lang="en-US" altLang="ja-JP" dirty="0"/>
              <a:t>4</a:t>
            </a:r>
            <a:r>
              <a:rPr kumimoji="1" lang="ja-JP" altLang="en-US" dirty="0"/>
              <a:t>倍のダイナミックレンジを持つ画像となる。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最大</a:t>
            </a:r>
            <a:r>
              <a:rPr kumimoji="1" lang="en-US" altLang="ja-JP" dirty="0"/>
              <a:t>400nt</a:t>
            </a:r>
            <a:r>
              <a:rPr kumimoji="1" lang="ja-JP" altLang="en-US" dirty="0"/>
              <a:t>の出力をモニタ上での最大輝度となるように正規化しているため、全体としては</a:t>
            </a:r>
            <a:r>
              <a:rPr kumimoji="1" lang="en-US" altLang="ja-JP" dirty="0"/>
              <a:t>SDR</a:t>
            </a:r>
            <a:r>
              <a:rPr kumimoji="1" lang="ja-JP" altLang="en-US" dirty="0"/>
              <a:t>テレビの</a:t>
            </a:r>
            <a:r>
              <a:rPr kumimoji="1" lang="en-US" altLang="ja-JP" dirty="0"/>
              <a:t>1/4</a:t>
            </a:r>
            <a:r>
              <a:rPr kumimoji="1" lang="ja-JP" altLang="en-US" dirty="0"/>
              <a:t>の輝度で出力されている。</a:t>
            </a:r>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54</a:t>
            </a:fld>
            <a:endParaRPr kumimoji="1" lang="ja-JP" altLang="en-US"/>
          </a:p>
        </p:txBody>
      </p:sp>
    </p:spTree>
    <p:extLst>
      <p:ext uri="{BB962C8B-B14F-4D97-AF65-F5344CB8AC3E}">
        <p14:creationId xmlns:p14="http://schemas.microsoft.com/office/powerpoint/2010/main" val="3954938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同じくテレビの最大輝度</a:t>
            </a:r>
            <a:r>
              <a:rPr kumimoji="1" lang="en-US" altLang="ja-JP" dirty="0"/>
              <a:t>400nt, </a:t>
            </a:r>
            <a:r>
              <a:rPr kumimoji="1" lang="ja-JP" altLang="en-US" dirty="0"/>
              <a:t>基準白レベル</a:t>
            </a:r>
            <a:r>
              <a:rPr kumimoji="1" lang="en-US" altLang="ja-JP" dirty="0"/>
              <a:t>100nt</a:t>
            </a:r>
            <a:r>
              <a:rPr kumimoji="1" lang="ja-JP" altLang="en-US" dirty="0"/>
              <a:t>の設定で、</a:t>
            </a:r>
            <a:r>
              <a:rPr kumimoji="1" lang="en-US" altLang="ja-JP" dirty="0"/>
              <a:t>SDR</a:t>
            </a:r>
            <a:r>
              <a:rPr kumimoji="1" lang="ja-JP" altLang="en-US" dirty="0"/>
              <a:t>をシミュレーションした結果。</a:t>
            </a:r>
            <a:endParaRPr kumimoji="1" lang="en-US" altLang="ja-JP" dirty="0"/>
          </a:p>
          <a:p>
            <a:r>
              <a:rPr kumimoji="1" lang="en-US" altLang="ja-JP" dirty="0"/>
              <a:t>SDR</a:t>
            </a:r>
            <a:r>
              <a:rPr kumimoji="1" lang="ja-JP" altLang="en-US" dirty="0"/>
              <a:t>のため最大出力は白レベルである</a:t>
            </a:r>
            <a:r>
              <a:rPr kumimoji="1" lang="en-US" altLang="ja-JP" dirty="0"/>
              <a:t>100nt</a:t>
            </a:r>
            <a:r>
              <a:rPr kumimoji="1" lang="ja-JP" altLang="en-US" dirty="0"/>
              <a:t>にトーンマップされ、滑らかに飽和されている。</a:t>
            </a:r>
            <a:endParaRPr kumimoji="1" lang="en-US" altLang="ja-JP" dirty="0"/>
          </a:p>
          <a:p>
            <a:r>
              <a:rPr kumimoji="1" lang="ja-JP" altLang="en-US" dirty="0"/>
              <a:t>最大</a:t>
            </a:r>
            <a:r>
              <a:rPr kumimoji="1" lang="en-US" altLang="ja-JP" dirty="0"/>
              <a:t>400nt</a:t>
            </a:r>
            <a:r>
              <a:rPr kumimoji="1" lang="ja-JP" altLang="en-US" dirty="0"/>
              <a:t>の出力をモニタ上の最大輝度となるように正規化しているため、</a:t>
            </a:r>
            <a:r>
              <a:rPr kumimoji="1" lang="en-US" altLang="ja-JP" dirty="0"/>
              <a:t>SDR</a:t>
            </a:r>
            <a:r>
              <a:rPr kumimoji="1" lang="ja-JP" altLang="en-US" dirty="0"/>
              <a:t>テレビ出力の</a:t>
            </a:r>
            <a:r>
              <a:rPr kumimoji="1" lang="en-US" altLang="ja-JP" dirty="0"/>
              <a:t>1/4</a:t>
            </a:r>
            <a:r>
              <a:rPr kumimoji="1" lang="ja-JP" altLang="en-US" dirty="0"/>
              <a:t>の輝度で飽和されている。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55</a:t>
            </a:fld>
            <a:endParaRPr kumimoji="1" lang="ja-JP" altLang="en-US"/>
          </a:p>
        </p:txBody>
      </p:sp>
    </p:spTree>
    <p:extLst>
      <p:ext uri="{BB962C8B-B14F-4D97-AF65-F5344CB8AC3E}">
        <p14:creationId xmlns:p14="http://schemas.microsoft.com/office/powerpoint/2010/main" val="273095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水色が</a:t>
            </a:r>
            <a:r>
              <a:rPr kumimoji="1" lang="en-US" altLang="ja-JP" dirty="0" err="1"/>
              <a:t>sRGB</a:t>
            </a:r>
            <a:r>
              <a:rPr kumimoji="1" lang="en-US" altLang="ja-JP" dirty="0"/>
              <a:t> OETF</a:t>
            </a:r>
            <a:r>
              <a:rPr kumimoji="1" lang="en-US" altLang="ja-JP" dirty="0">
                <a:sym typeface="Wingdings" panose="05000000000000000000" pitchFamily="2" charset="2"/>
              </a:rPr>
              <a:t>γ2.4 EOTF</a:t>
            </a:r>
            <a:r>
              <a:rPr kumimoji="1" lang="ja-JP" altLang="en-US" dirty="0"/>
              <a:t>で緑色が</a:t>
            </a:r>
            <a:r>
              <a:rPr kumimoji="1" lang="en-US" altLang="ja-JP" dirty="0"/>
              <a:t>BT.709/2020 OETF</a:t>
            </a:r>
            <a:r>
              <a:rPr kumimoji="1" lang="en-US" altLang="ja-JP" dirty="0">
                <a:sym typeface="Wingdings" panose="05000000000000000000" pitchFamily="2" charset="2"/>
              </a:rPr>
              <a:t>γ2.4 EOTF</a:t>
            </a:r>
            <a:r>
              <a:rPr kumimoji="1" lang="en-US" altLang="ja-JP" dirty="0"/>
              <a:t>(</a:t>
            </a:r>
            <a:r>
              <a:rPr kumimoji="1" lang="ja-JP" altLang="en-US" dirty="0"/>
              <a:t>正確には</a:t>
            </a:r>
            <a:r>
              <a:rPr kumimoji="1" lang="en-US" altLang="ja-JP" dirty="0"/>
              <a:t>BT.2020</a:t>
            </a:r>
            <a:r>
              <a:rPr kumimoji="1" lang="ja-JP" altLang="en-US" dirty="0"/>
              <a:t>の</a:t>
            </a:r>
            <a:r>
              <a:rPr kumimoji="1" lang="en-US" altLang="ja-JP" dirty="0"/>
              <a:t>12bit</a:t>
            </a:r>
            <a:r>
              <a:rPr kumimoji="1" lang="ja-JP" altLang="en-US" dirty="0"/>
              <a:t>用</a:t>
            </a:r>
            <a:r>
              <a:rPr kumimoji="1" lang="en-US" altLang="ja-JP" dirty="0"/>
              <a:t>)</a:t>
            </a:r>
            <a:r>
              <a:rPr kumimoji="1" lang="ja-JP" altLang="en-US" dirty="0" err="1"/>
              <a:t>。</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動画撮影などでは</a:t>
            </a:r>
            <a:r>
              <a:rPr kumimoji="1" lang="en-US" altLang="ja-JP" dirty="0"/>
              <a:t>BT.709/2020</a:t>
            </a:r>
            <a:r>
              <a:rPr kumimoji="1" lang="ja-JP" altLang="en-US" dirty="0"/>
              <a:t>が使われるが、</a:t>
            </a:r>
            <a:r>
              <a:rPr kumimoji="1" lang="en-US" altLang="ja-JP" dirty="0"/>
              <a:t>GPU</a:t>
            </a:r>
            <a:r>
              <a:rPr kumimoji="1" lang="ja-JP" altLang="en-US" dirty="0"/>
              <a:t>によるレンダリングでは</a:t>
            </a:r>
            <a:r>
              <a:rPr kumimoji="1" lang="en-US" altLang="ja-JP" dirty="0" err="1"/>
              <a:t>sRGB</a:t>
            </a:r>
            <a:r>
              <a:rPr kumimoji="1" lang="en-US" altLang="ja-JP" dirty="0"/>
              <a:t> OETF</a:t>
            </a:r>
            <a:r>
              <a:rPr kumimoji="1" lang="ja-JP" altLang="en-US" dirty="0"/>
              <a:t>を使用することが多い。</a:t>
            </a:r>
            <a:endParaRPr kumimoji="1" lang="en-US" altLang="ja-JP" dirty="0"/>
          </a:p>
          <a:p>
            <a:r>
              <a:rPr kumimoji="1" lang="ja-JP" altLang="en-US" dirty="0"/>
              <a:t>左側は原点付近</a:t>
            </a:r>
            <a:r>
              <a:rPr kumimoji="1" lang="en-US" altLang="ja-JP" dirty="0"/>
              <a:t>1/4</a:t>
            </a:r>
            <a:r>
              <a:rPr kumimoji="1" lang="ja-JP" altLang="en-US" dirty="0"/>
              <a:t>程度を拡大したもの。</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家庭用テレビの</a:t>
            </a:r>
            <a:r>
              <a:rPr kumimoji="1" lang="en-US" altLang="ja-JP" dirty="0"/>
              <a:t>EOTF</a:t>
            </a:r>
            <a:r>
              <a:rPr kumimoji="1" lang="ja-JP" altLang="en-US" dirty="0"/>
              <a:t>は</a:t>
            </a:r>
            <a:r>
              <a:rPr kumimoji="1" lang="en-US" altLang="ja-JP" dirty="0"/>
              <a:t>γ2.4</a:t>
            </a:r>
            <a:r>
              <a:rPr kumimoji="1" lang="ja-JP" altLang="en-US" dirty="0"/>
              <a:t>がベースのため、いずれもシステムガンマ</a:t>
            </a:r>
            <a:r>
              <a:rPr kumimoji="1" lang="en-US" altLang="ja-JP" dirty="0"/>
              <a:t>(</a:t>
            </a:r>
            <a:r>
              <a:rPr kumimoji="1" lang="ja-JP" altLang="en-US" dirty="0"/>
              <a:t>トータルガンマ</a:t>
            </a:r>
            <a:r>
              <a:rPr kumimoji="1" lang="en-US" altLang="ja-JP" dirty="0"/>
              <a:t>)</a:t>
            </a:r>
            <a:r>
              <a:rPr kumimoji="1" lang="ja-JP" altLang="en-US" dirty="0"/>
              <a:t>は非線形となり、特に暗部領域のコントラストが高い。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60</a:t>
            </a:fld>
            <a:endParaRPr kumimoji="1" lang="ja-JP" altLang="en-US"/>
          </a:p>
        </p:txBody>
      </p:sp>
    </p:spTree>
    <p:extLst>
      <p:ext uri="{BB962C8B-B14F-4D97-AF65-F5344CB8AC3E}">
        <p14:creationId xmlns:p14="http://schemas.microsoft.com/office/powerpoint/2010/main" val="1010539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左側は原点付近</a:t>
            </a:r>
            <a:r>
              <a:rPr kumimoji="1" lang="en-US" altLang="ja-JP" dirty="0"/>
              <a:t>1/4</a:t>
            </a:r>
            <a:r>
              <a:rPr kumimoji="1" lang="ja-JP" altLang="en-US" dirty="0"/>
              <a:t>程度を拡大したもの。</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家庭用テレビと比較すると</a:t>
            </a:r>
            <a:r>
              <a:rPr kumimoji="1" lang="en-US" altLang="ja-JP" dirty="0"/>
              <a:t>OOTF</a:t>
            </a:r>
            <a:r>
              <a:rPr kumimoji="1" lang="ja-JP" altLang="en-US" dirty="0"/>
              <a:t>は線形に近い。</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64</a:t>
            </a:fld>
            <a:endParaRPr kumimoji="1" lang="ja-JP" altLang="en-US"/>
          </a:p>
        </p:txBody>
      </p:sp>
    </p:spTree>
    <p:extLst>
      <p:ext uri="{BB962C8B-B14F-4D97-AF65-F5344CB8AC3E}">
        <p14:creationId xmlns:p14="http://schemas.microsoft.com/office/powerpoint/2010/main" val="77938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65</a:t>
            </a:fld>
            <a:endParaRPr kumimoji="1" lang="ja-JP" altLang="en-US"/>
          </a:p>
        </p:txBody>
      </p:sp>
    </p:spTree>
    <p:extLst>
      <p:ext uri="{BB962C8B-B14F-4D97-AF65-F5344CB8AC3E}">
        <p14:creationId xmlns:p14="http://schemas.microsoft.com/office/powerpoint/2010/main" val="1038406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HDR</a:t>
            </a:r>
            <a:r>
              <a:rPr kumimoji="1" lang="ja-JP" altLang="en-US" dirty="0"/>
              <a:t>の規格通りの出力。</a:t>
            </a:r>
            <a:endParaRPr kumimoji="1" lang="en-US" altLang="ja-JP" dirty="0"/>
          </a:p>
          <a:p>
            <a:r>
              <a:rPr kumimoji="1" lang="ja-JP" altLang="en-US" dirty="0"/>
              <a:t>ただしトーンマップは適用しているため、線形ではない。</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67</a:t>
            </a:fld>
            <a:endParaRPr kumimoji="1" lang="ja-JP" altLang="en-US"/>
          </a:p>
        </p:txBody>
      </p:sp>
    </p:spTree>
    <p:extLst>
      <p:ext uri="{BB962C8B-B14F-4D97-AF65-F5344CB8AC3E}">
        <p14:creationId xmlns:p14="http://schemas.microsoft.com/office/powerpoint/2010/main" val="1928985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SDR</a:t>
            </a:r>
            <a:r>
              <a:rPr kumimoji="1" lang="ja-JP" altLang="en-US" dirty="0"/>
              <a:t>領域 </a:t>
            </a:r>
            <a:r>
              <a:rPr kumimoji="1" lang="en-US" altLang="ja-JP" dirty="0"/>
              <a:t>(</a:t>
            </a:r>
            <a:r>
              <a:rPr kumimoji="1" lang="ja-JP" altLang="en-US" dirty="0"/>
              <a:t>トーンマップ後相対輝度の</a:t>
            </a:r>
            <a:r>
              <a:rPr kumimoji="1" lang="en-US" altLang="ja-JP" dirty="0"/>
              <a:t>1.0</a:t>
            </a:r>
            <a:r>
              <a:rPr kumimoji="1" lang="ja-JP" altLang="en-US" dirty="0"/>
              <a:t>以下</a:t>
            </a:r>
            <a:r>
              <a:rPr kumimoji="1" lang="en-US" altLang="ja-JP" dirty="0"/>
              <a:t>)</a:t>
            </a:r>
            <a:r>
              <a:rPr kumimoji="1" lang="ja-JP" altLang="en-US" dirty="0" err="1"/>
              <a:t>だけに</a:t>
            </a:r>
            <a:r>
              <a:rPr kumimoji="1" lang="en-US" altLang="ja-JP" dirty="0"/>
              <a:t>SDR</a:t>
            </a:r>
            <a:r>
              <a:rPr kumimoji="1" lang="ja-JP" altLang="en-US" dirty="0"/>
              <a:t>テレビのシステムガンマをシミュレートした結果。</a:t>
            </a:r>
            <a:endParaRPr kumimoji="1" lang="en-US" altLang="ja-JP" dirty="0"/>
          </a:p>
          <a:p>
            <a:r>
              <a:rPr kumimoji="1" lang="ja-JP" altLang="en-US" dirty="0"/>
              <a:t>特に暗い領域のガンマが高くなっているため、コントラストが高く感じられる。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68</a:t>
            </a:fld>
            <a:endParaRPr kumimoji="1" lang="ja-JP" altLang="en-US"/>
          </a:p>
        </p:txBody>
      </p:sp>
    </p:spTree>
    <p:extLst>
      <p:ext uri="{BB962C8B-B14F-4D97-AF65-F5344CB8AC3E}">
        <p14:creationId xmlns:p14="http://schemas.microsoft.com/office/powerpoint/2010/main" val="38872987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SDR</a:t>
            </a:r>
            <a:r>
              <a:rPr kumimoji="1" lang="ja-JP" altLang="en-US" dirty="0"/>
              <a:t>領域 </a:t>
            </a:r>
            <a:r>
              <a:rPr kumimoji="1" lang="en-US" altLang="ja-JP" dirty="0"/>
              <a:t>(</a:t>
            </a:r>
            <a:r>
              <a:rPr kumimoji="1" lang="ja-JP" altLang="en-US" dirty="0"/>
              <a:t>トーンマップ後相対輝度の</a:t>
            </a:r>
            <a:r>
              <a:rPr kumimoji="1" lang="en-US" altLang="ja-JP" dirty="0"/>
              <a:t>1.0</a:t>
            </a:r>
            <a:r>
              <a:rPr kumimoji="1" lang="ja-JP" altLang="en-US" dirty="0"/>
              <a:t>以下</a:t>
            </a:r>
            <a:r>
              <a:rPr kumimoji="1" lang="en-US" altLang="ja-JP" dirty="0"/>
              <a:t>)</a:t>
            </a:r>
            <a:r>
              <a:rPr kumimoji="1" lang="ja-JP" altLang="en-US" dirty="0" err="1"/>
              <a:t>だけに</a:t>
            </a:r>
            <a:r>
              <a:rPr kumimoji="1" lang="en-US" altLang="ja-JP" dirty="0"/>
              <a:t>PC</a:t>
            </a:r>
            <a:r>
              <a:rPr kumimoji="1" lang="ja-JP" altLang="en-US" dirty="0"/>
              <a:t> </a:t>
            </a:r>
            <a:r>
              <a:rPr kumimoji="1" lang="en-US" altLang="ja-JP" dirty="0"/>
              <a:t>SDR</a:t>
            </a:r>
            <a:r>
              <a:rPr kumimoji="1" lang="ja-JP" altLang="en-US" dirty="0"/>
              <a:t>モニタの</a:t>
            </a:r>
            <a:r>
              <a:rPr kumimoji="1" lang="en-US" altLang="ja-JP" dirty="0"/>
              <a:t>OOTF</a:t>
            </a:r>
            <a:r>
              <a:rPr kumimoji="1" lang="ja-JP" altLang="en-US" dirty="0"/>
              <a:t>をシミュレートした結果。</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システムガンマは</a:t>
            </a:r>
            <a:r>
              <a:rPr kumimoji="1" lang="en-US" altLang="ja-JP" dirty="0"/>
              <a:t>1.0</a:t>
            </a:r>
            <a:r>
              <a:rPr kumimoji="1" lang="ja-JP" altLang="en-US" dirty="0"/>
              <a:t>に近いため家庭用テレビほどの差は無いが、やはり暗い領域のコントラストがやや高くなる。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リファレンスモニタ等厳密に</a:t>
            </a:r>
            <a:r>
              <a:rPr kumimoji="1" lang="en-US" altLang="ja-JP" dirty="0" err="1"/>
              <a:t>sRGB</a:t>
            </a:r>
            <a:r>
              <a:rPr kumimoji="1" lang="ja-JP" altLang="en-US" dirty="0"/>
              <a:t>を表示できるケースは想定していない。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70</a:t>
            </a:fld>
            <a:endParaRPr kumimoji="1" lang="ja-JP" altLang="en-US"/>
          </a:p>
        </p:txBody>
      </p:sp>
    </p:spTree>
    <p:extLst>
      <p:ext uri="{BB962C8B-B14F-4D97-AF65-F5344CB8AC3E}">
        <p14:creationId xmlns:p14="http://schemas.microsoft.com/office/powerpoint/2010/main" val="3690627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左下の色度図を見ると判るように、</a:t>
            </a:r>
            <a:r>
              <a:rPr kumimoji="1" lang="en-US" altLang="ja-JP" dirty="0"/>
              <a:t>BT.2020</a:t>
            </a:r>
            <a:r>
              <a:rPr kumimoji="1" lang="ja-JP" altLang="en-US" dirty="0"/>
              <a:t>色域中</a:t>
            </a:r>
            <a:r>
              <a:rPr kumimoji="1" lang="en-US" altLang="ja-JP" dirty="0"/>
              <a:t>BT.709</a:t>
            </a:r>
            <a:r>
              <a:rPr kumimoji="1" lang="ja-JP" altLang="en-US" dirty="0"/>
              <a:t>の部分しか使われていない。</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76</a:t>
            </a:fld>
            <a:endParaRPr kumimoji="1" lang="ja-JP" altLang="en-US"/>
          </a:p>
        </p:txBody>
      </p:sp>
    </p:spTree>
    <p:extLst>
      <p:ext uri="{BB962C8B-B14F-4D97-AF65-F5344CB8AC3E}">
        <p14:creationId xmlns:p14="http://schemas.microsoft.com/office/powerpoint/2010/main" val="3558647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同じく</a:t>
            </a:r>
            <a:r>
              <a:rPr kumimoji="1" lang="en-US" altLang="ja-JP" dirty="0"/>
              <a:t>BT.2020</a:t>
            </a:r>
            <a:r>
              <a:rPr kumimoji="1" lang="ja-JP" altLang="en-US" dirty="0"/>
              <a:t>の色域を示したもの。</a:t>
            </a:r>
            <a:endParaRPr kumimoji="1" lang="en-US" altLang="ja-JP" dirty="0"/>
          </a:p>
          <a:p>
            <a:r>
              <a:rPr kumimoji="1" lang="en-US" altLang="ja-JP" dirty="0" err="1"/>
              <a:t>xy</a:t>
            </a:r>
            <a:r>
              <a:rPr kumimoji="1" lang="ja-JP" altLang="en-US" dirty="0"/>
              <a:t>色度図上では</a:t>
            </a:r>
            <a:r>
              <a:rPr kumimoji="1" lang="en-US" altLang="ja-JP" dirty="0"/>
              <a:t>BT.709</a:t>
            </a:r>
            <a:r>
              <a:rPr kumimoji="1" lang="ja-JP" altLang="en-US" dirty="0"/>
              <a:t>と比較して特に緑領域が著しく拡張されているが、より均等性の高い</a:t>
            </a:r>
            <a:r>
              <a:rPr kumimoji="1" lang="en-US" altLang="ja-JP" dirty="0" err="1"/>
              <a:t>u’v</a:t>
            </a:r>
            <a:r>
              <a:rPr kumimoji="1" lang="en-US" altLang="ja-JP" dirty="0"/>
              <a:t>’</a:t>
            </a:r>
            <a:r>
              <a:rPr kumimoji="1" lang="ja-JP" altLang="en-US" dirty="0"/>
              <a:t>色度図で見ると、赤や青</a:t>
            </a:r>
            <a:r>
              <a:rPr kumimoji="1" lang="en-US" altLang="ja-JP" dirty="0"/>
              <a:t>(</a:t>
            </a:r>
            <a:r>
              <a:rPr kumimoji="1" lang="ja-JP" altLang="en-US" dirty="0"/>
              <a:t>特に赤</a:t>
            </a:r>
            <a:r>
              <a:rPr kumimoji="1" lang="en-US" altLang="ja-JP" dirty="0"/>
              <a:t>)</a:t>
            </a:r>
            <a:r>
              <a:rPr kumimoji="1" lang="ja-JP" altLang="en-US" dirty="0"/>
              <a:t>も大きく拡張されていることが判る。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10</a:t>
            </a:fld>
            <a:endParaRPr kumimoji="1" lang="ja-JP" altLang="en-US"/>
          </a:p>
        </p:txBody>
      </p:sp>
    </p:spTree>
    <p:extLst>
      <p:ext uri="{BB962C8B-B14F-4D97-AF65-F5344CB8AC3E}">
        <p14:creationId xmlns:p14="http://schemas.microsoft.com/office/powerpoint/2010/main" val="19804381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色度図上の</a:t>
            </a:r>
            <a:r>
              <a:rPr kumimoji="1" lang="en-US" altLang="ja-JP" dirty="0"/>
              <a:t>BT.709</a:t>
            </a:r>
            <a:r>
              <a:rPr kumimoji="1" lang="ja-JP" altLang="en-US" dirty="0"/>
              <a:t>を超える多くの色はクリップされている。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77</a:t>
            </a:fld>
            <a:endParaRPr kumimoji="1" lang="ja-JP" altLang="en-US"/>
          </a:p>
        </p:txBody>
      </p:sp>
    </p:spTree>
    <p:extLst>
      <p:ext uri="{BB962C8B-B14F-4D97-AF65-F5344CB8AC3E}">
        <p14:creationId xmlns:p14="http://schemas.microsoft.com/office/powerpoint/2010/main" val="2931116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78</a:t>
            </a:fld>
            <a:endParaRPr kumimoji="1" lang="ja-JP" altLang="en-US"/>
          </a:p>
        </p:txBody>
      </p:sp>
    </p:spTree>
    <p:extLst>
      <p:ext uri="{BB962C8B-B14F-4D97-AF65-F5344CB8AC3E}">
        <p14:creationId xmlns:p14="http://schemas.microsoft.com/office/powerpoint/2010/main" val="32022173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彩度の高い、ランプの赤い部分がより鮮やかになっている。</a:t>
            </a:r>
            <a:endParaRPr kumimoji="1" lang="en-US" altLang="ja-JP" dirty="0"/>
          </a:p>
          <a:p>
            <a:r>
              <a:rPr kumimoji="1" lang="ja-JP" altLang="en-US" dirty="0"/>
              <a:t>その他の彩度の低い領域の色はほとんど変化しない。</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83</a:t>
            </a:fld>
            <a:endParaRPr kumimoji="1" lang="ja-JP" altLang="en-US"/>
          </a:p>
        </p:txBody>
      </p:sp>
    </p:spTree>
    <p:extLst>
      <p:ext uri="{BB962C8B-B14F-4D97-AF65-F5344CB8AC3E}">
        <p14:creationId xmlns:p14="http://schemas.microsoft.com/office/powerpoint/2010/main" val="14655711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左下の色度図を見ると判るように、</a:t>
            </a:r>
            <a:r>
              <a:rPr kumimoji="1" lang="en-US" altLang="ja-JP" dirty="0"/>
              <a:t>BT.2020</a:t>
            </a:r>
            <a:r>
              <a:rPr kumimoji="1" lang="ja-JP" altLang="en-US" dirty="0"/>
              <a:t>色域中</a:t>
            </a:r>
            <a:r>
              <a:rPr kumimoji="1" lang="en-US" altLang="ja-JP" dirty="0"/>
              <a:t>BT.709</a:t>
            </a:r>
            <a:r>
              <a:rPr kumimoji="1" lang="ja-JP" altLang="en-US" dirty="0"/>
              <a:t>の部分しか使われていない。</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84</a:t>
            </a:fld>
            <a:endParaRPr kumimoji="1" lang="ja-JP" altLang="en-US"/>
          </a:p>
        </p:txBody>
      </p:sp>
    </p:spTree>
    <p:extLst>
      <p:ext uri="{BB962C8B-B14F-4D97-AF65-F5344CB8AC3E}">
        <p14:creationId xmlns:p14="http://schemas.microsoft.com/office/powerpoint/2010/main" val="4030363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左下の色度図を見ると、元々彩度の高かった部分が</a:t>
            </a:r>
            <a:r>
              <a:rPr kumimoji="1" lang="en-US" altLang="ja-JP" dirty="0"/>
              <a:t>BT.2020</a:t>
            </a:r>
            <a:r>
              <a:rPr kumimoji="1" lang="ja-JP" altLang="en-US" dirty="0"/>
              <a:t>色域に向かって非線形に拡張されている。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85</a:t>
            </a:fld>
            <a:endParaRPr kumimoji="1" lang="ja-JP" altLang="en-US"/>
          </a:p>
        </p:txBody>
      </p:sp>
    </p:spTree>
    <p:extLst>
      <p:ext uri="{BB962C8B-B14F-4D97-AF65-F5344CB8AC3E}">
        <p14:creationId xmlns:p14="http://schemas.microsoft.com/office/powerpoint/2010/main" val="2566016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左下の色度図を見ると判るように、</a:t>
            </a:r>
            <a:r>
              <a:rPr kumimoji="1" lang="en-US" altLang="ja-JP" dirty="0"/>
              <a:t>BT.2020</a:t>
            </a:r>
            <a:r>
              <a:rPr kumimoji="1" lang="ja-JP" altLang="en-US" dirty="0"/>
              <a:t>色域中</a:t>
            </a:r>
            <a:r>
              <a:rPr kumimoji="1" lang="en-US" altLang="ja-JP" dirty="0"/>
              <a:t>BT.709</a:t>
            </a:r>
            <a:r>
              <a:rPr kumimoji="1" lang="ja-JP" altLang="en-US" dirty="0"/>
              <a:t>の部分しか使われていない。</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86</a:t>
            </a:fld>
            <a:endParaRPr kumimoji="1" lang="ja-JP" altLang="en-US"/>
          </a:p>
        </p:txBody>
      </p:sp>
    </p:spTree>
    <p:extLst>
      <p:ext uri="{BB962C8B-B14F-4D97-AF65-F5344CB8AC3E}">
        <p14:creationId xmlns:p14="http://schemas.microsoft.com/office/powerpoint/2010/main" val="11384012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左下の色度図を見ると、元々彩度の高かった部分が</a:t>
            </a:r>
            <a:r>
              <a:rPr kumimoji="1" lang="en-US" altLang="ja-JP" dirty="0"/>
              <a:t>BT.2020</a:t>
            </a:r>
            <a:r>
              <a:rPr kumimoji="1" lang="ja-JP" altLang="en-US" dirty="0"/>
              <a:t>色域に向かって非線形に拡張されている。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プロットした各彩度の点が直線的に移動していないことから、色相のシフトも発生していることが判る。</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87</a:t>
            </a:fld>
            <a:endParaRPr kumimoji="1" lang="ja-JP" altLang="en-US"/>
          </a:p>
        </p:txBody>
      </p:sp>
    </p:spTree>
    <p:extLst>
      <p:ext uri="{BB962C8B-B14F-4D97-AF65-F5344CB8AC3E}">
        <p14:creationId xmlns:p14="http://schemas.microsoft.com/office/powerpoint/2010/main" val="28510889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88</a:t>
            </a:fld>
            <a:endParaRPr kumimoji="1" lang="ja-JP" altLang="en-US"/>
          </a:p>
        </p:txBody>
      </p:sp>
    </p:spTree>
    <p:extLst>
      <p:ext uri="{BB962C8B-B14F-4D97-AF65-F5344CB8AC3E}">
        <p14:creationId xmlns:p14="http://schemas.microsoft.com/office/powerpoint/2010/main" val="14771666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左や右下の赤い宝石、水色のハイライト等が</a:t>
            </a:r>
            <a:r>
              <a:rPr kumimoji="1" lang="en-US" altLang="ja-JP" dirty="0"/>
              <a:t>BT.709</a:t>
            </a:r>
            <a:r>
              <a:rPr kumimoji="1" lang="ja-JP" altLang="en-US" dirty="0"/>
              <a:t>の色域を超えており、不自然な色飽和が生じている。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90</a:t>
            </a:fld>
            <a:endParaRPr kumimoji="1" lang="ja-JP" altLang="en-US"/>
          </a:p>
        </p:txBody>
      </p:sp>
    </p:spTree>
    <p:extLst>
      <p:ext uri="{BB962C8B-B14F-4D97-AF65-F5344CB8AC3E}">
        <p14:creationId xmlns:p14="http://schemas.microsoft.com/office/powerpoint/2010/main" val="16879109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不自然な色飽和が改善されている。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91</a:t>
            </a:fld>
            <a:endParaRPr kumimoji="1" lang="ja-JP" altLang="en-US"/>
          </a:p>
        </p:txBody>
      </p:sp>
    </p:spTree>
    <p:extLst>
      <p:ext uri="{BB962C8B-B14F-4D97-AF65-F5344CB8AC3E}">
        <p14:creationId xmlns:p14="http://schemas.microsoft.com/office/powerpoint/2010/main" val="2037632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参考までに</a:t>
            </a:r>
            <a:r>
              <a:rPr kumimoji="1" lang="en-US" altLang="ja-JP" dirty="0"/>
              <a:t>Adobe RGB</a:t>
            </a:r>
            <a:r>
              <a:rPr kumimoji="1" lang="ja-JP" altLang="en-US" dirty="0" err="1"/>
              <a:t>。</a:t>
            </a:r>
            <a:r>
              <a:rPr kumimoji="1" lang="ja-JP" altLang="en-US" dirty="0"/>
              <a:t>緑に強い。</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11</a:t>
            </a:fld>
            <a:endParaRPr kumimoji="1" lang="ja-JP" altLang="en-US"/>
          </a:p>
        </p:txBody>
      </p:sp>
    </p:spTree>
    <p:extLst>
      <p:ext uri="{BB962C8B-B14F-4D97-AF65-F5344CB8AC3E}">
        <p14:creationId xmlns:p14="http://schemas.microsoft.com/office/powerpoint/2010/main" val="9384529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色度図上の</a:t>
            </a:r>
            <a:r>
              <a:rPr kumimoji="1" lang="en-US" altLang="ja-JP" dirty="0"/>
              <a:t>BT.709</a:t>
            </a:r>
            <a:r>
              <a:rPr kumimoji="1" lang="ja-JP" altLang="en-US" dirty="0"/>
              <a:t>を超える多くの色はクリップされている。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92</a:t>
            </a:fld>
            <a:endParaRPr kumimoji="1" lang="ja-JP" altLang="en-US"/>
          </a:p>
        </p:txBody>
      </p:sp>
    </p:spTree>
    <p:extLst>
      <p:ext uri="{BB962C8B-B14F-4D97-AF65-F5344CB8AC3E}">
        <p14:creationId xmlns:p14="http://schemas.microsoft.com/office/powerpoint/2010/main" val="4871771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色度図上の</a:t>
            </a:r>
            <a:r>
              <a:rPr kumimoji="1" lang="en-US" altLang="ja-JP" dirty="0"/>
              <a:t>BT.709</a:t>
            </a:r>
            <a:r>
              <a:rPr kumimoji="1" lang="ja-JP" altLang="en-US" dirty="0"/>
              <a:t>を超えないように滑らかに圧縮されている。</a:t>
            </a:r>
            <a:endParaRPr kumimoji="1" lang="en-US" altLang="ja-JP" dirty="0"/>
          </a:p>
          <a:p>
            <a:r>
              <a:rPr kumimoji="1" lang="ja-JP" altLang="en-US" dirty="0"/>
              <a:t>プロットした各彩度の点が直線的に移動していないことから、色相の変化も発生していることが判る。</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93</a:t>
            </a:fld>
            <a:endParaRPr kumimoji="1" lang="ja-JP" altLang="en-US"/>
          </a:p>
        </p:txBody>
      </p:sp>
    </p:spTree>
    <p:extLst>
      <p:ext uri="{BB962C8B-B14F-4D97-AF65-F5344CB8AC3E}">
        <p14:creationId xmlns:p14="http://schemas.microsoft.com/office/powerpoint/2010/main" val="25011120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色度図上の</a:t>
            </a:r>
            <a:r>
              <a:rPr kumimoji="1" lang="en-US" altLang="ja-JP" dirty="0"/>
              <a:t>BT.709</a:t>
            </a:r>
            <a:r>
              <a:rPr kumimoji="1" lang="ja-JP" altLang="en-US" dirty="0"/>
              <a:t>を超える多くの色はクリップされている。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94</a:t>
            </a:fld>
            <a:endParaRPr kumimoji="1" lang="ja-JP" altLang="en-US"/>
          </a:p>
        </p:txBody>
      </p:sp>
    </p:spTree>
    <p:extLst>
      <p:ext uri="{BB962C8B-B14F-4D97-AF65-F5344CB8AC3E}">
        <p14:creationId xmlns:p14="http://schemas.microsoft.com/office/powerpoint/2010/main" val="18042746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色度図上の</a:t>
            </a:r>
            <a:r>
              <a:rPr kumimoji="1" lang="en-US" altLang="ja-JP" dirty="0"/>
              <a:t>BT.709</a:t>
            </a:r>
            <a:r>
              <a:rPr kumimoji="1" lang="ja-JP" altLang="en-US" dirty="0"/>
              <a:t>を超えないように滑らかに圧縮されている。</a:t>
            </a:r>
            <a:endParaRPr kumimoji="1" lang="en-US" altLang="ja-JP" dirty="0"/>
          </a:p>
          <a:p>
            <a:r>
              <a:rPr kumimoji="1" lang="ja-JP" altLang="en-US" dirty="0"/>
              <a:t>プロットした各彩度の点が直線的に移動していないことから、色相のシフトも発生していることが判る。</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95</a:t>
            </a:fld>
            <a:endParaRPr kumimoji="1" lang="ja-JP" altLang="en-US"/>
          </a:p>
        </p:txBody>
      </p:sp>
    </p:spTree>
    <p:extLst>
      <p:ext uri="{BB962C8B-B14F-4D97-AF65-F5344CB8AC3E}">
        <p14:creationId xmlns:p14="http://schemas.microsoft.com/office/powerpoint/2010/main" val="22917875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97</a:t>
            </a:fld>
            <a:endParaRPr kumimoji="1" lang="ja-JP" altLang="en-US"/>
          </a:p>
        </p:txBody>
      </p:sp>
    </p:spTree>
    <p:extLst>
      <p:ext uri="{BB962C8B-B14F-4D97-AF65-F5344CB8AC3E}">
        <p14:creationId xmlns:p14="http://schemas.microsoft.com/office/powerpoint/2010/main" val="31749373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98</a:t>
            </a:fld>
            <a:endParaRPr kumimoji="1" lang="ja-JP" altLang="en-US"/>
          </a:p>
        </p:txBody>
      </p:sp>
    </p:spTree>
    <p:extLst>
      <p:ext uri="{BB962C8B-B14F-4D97-AF65-F5344CB8AC3E}">
        <p14:creationId xmlns:p14="http://schemas.microsoft.com/office/powerpoint/2010/main" val="34865277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99</a:t>
            </a:fld>
            <a:endParaRPr kumimoji="1" lang="ja-JP" altLang="en-US"/>
          </a:p>
        </p:txBody>
      </p:sp>
    </p:spTree>
    <p:extLst>
      <p:ext uri="{BB962C8B-B14F-4D97-AF65-F5344CB8AC3E}">
        <p14:creationId xmlns:p14="http://schemas.microsoft.com/office/powerpoint/2010/main" val="2844309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100</a:t>
            </a:fld>
            <a:endParaRPr kumimoji="1" lang="ja-JP" altLang="en-US"/>
          </a:p>
        </p:txBody>
      </p:sp>
    </p:spTree>
    <p:extLst>
      <p:ext uri="{BB962C8B-B14F-4D97-AF65-F5344CB8AC3E}">
        <p14:creationId xmlns:p14="http://schemas.microsoft.com/office/powerpoint/2010/main" val="16277715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敢えて純色の光源を並べた例。</a:t>
            </a:r>
            <a:endParaRPr kumimoji="1" lang="en-US" altLang="ja-JP" dirty="0"/>
          </a:p>
          <a:p>
            <a:r>
              <a:rPr kumimoji="1" lang="ja-JP" altLang="en-US" dirty="0"/>
              <a:t>グラフは、原点がゼロ、横軸の右端が</a:t>
            </a:r>
            <a:r>
              <a:rPr kumimoji="1" lang="en-US" altLang="ja-JP" dirty="0"/>
              <a:t>10</a:t>
            </a:r>
            <a:r>
              <a:rPr kumimoji="1" lang="ja-JP" altLang="en-US" dirty="0"/>
              <a:t>万</a:t>
            </a:r>
            <a:r>
              <a:rPr kumimoji="1" lang="en-US" altLang="ja-JP" dirty="0" err="1"/>
              <a:t>nt</a:t>
            </a:r>
            <a:r>
              <a:rPr kumimoji="1" lang="ja-JP" altLang="en-US" dirty="0"/>
              <a:t>のシーン輝度の入力を意味している。</a:t>
            </a:r>
            <a:endParaRPr kumimoji="1" lang="en-US" altLang="ja-JP" dirty="0"/>
          </a:p>
          <a:p>
            <a:r>
              <a:rPr kumimoji="1" lang="en-US" altLang="ja-JP" dirty="0"/>
              <a:t>SDR</a:t>
            </a:r>
            <a:r>
              <a:rPr kumimoji="1" lang="ja-JP" altLang="en-US" dirty="0"/>
              <a:t>輝度を超える純色は、色飽和のために一様な表示となっている。</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102</a:t>
            </a:fld>
            <a:endParaRPr kumimoji="1" lang="ja-JP" altLang="en-US"/>
          </a:p>
        </p:txBody>
      </p:sp>
    </p:spTree>
    <p:extLst>
      <p:ext uri="{BB962C8B-B14F-4D97-AF65-F5344CB8AC3E}">
        <p14:creationId xmlns:p14="http://schemas.microsoft.com/office/powerpoint/2010/main" val="10015105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敢えて純色の光源を並べた例。</a:t>
            </a:r>
            <a:endParaRPr kumimoji="1" lang="en-US" altLang="ja-JP" dirty="0"/>
          </a:p>
          <a:p>
            <a:r>
              <a:rPr kumimoji="1" lang="ja-JP" altLang="en-US" dirty="0"/>
              <a:t>グラフは、原点がゼロ、横軸の右端が</a:t>
            </a:r>
            <a:r>
              <a:rPr kumimoji="1" lang="en-US" altLang="ja-JP" dirty="0"/>
              <a:t>10</a:t>
            </a:r>
            <a:r>
              <a:rPr kumimoji="1" lang="ja-JP" altLang="en-US" dirty="0"/>
              <a:t>万</a:t>
            </a:r>
            <a:r>
              <a:rPr kumimoji="1" lang="en-US" altLang="ja-JP" dirty="0" err="1"/>
              <a:t>nt</a:t>
            </a:r>
            <a:r>
              <a:rPr kumimoji="1" lang="ja-JP" altLang="en-US" dirty="0"/>
              <a:t>のシーン輝度の入力を意味している。</a:t>
            </a:r>
            <a:endParaRPr kumimoji="1" lang="en-US" altLang="ja-JP" dirty="0"/>
          </a:p>
          <a:p>
            <a:r>
              <a:rPr kumimoji="1" lang="en-US" altLang="ja-JP" dirty="0"/>
              <a:t>SDR</a:t>
            </a:r>
            <a:r>
              <a:rPr kumimoji="1" lang="ja-JP" altLang="en-US" dirty="0"/>
              <a:t>輝度を超える純色は、色飽和のために一様な表示となっている。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カラーバーの下半分は純色ではないため、何もしなくても自然に白に飽和している。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107</a:t>
            </a:fld>
            <a:endParaRPr kumimoji="1" lang="ja-JP" altLang="en-US"/>
          </a:p>
        </p:txBody>
      </p:sp>
    </p:spTree>
    <p:extLst>
      <p:ext uri="{BB962C8B-B14F-4D97-AF65-F5344CB8AC3E}">
        <p14:creationId xmlns:p14="http://schemas.microsoft.com/office/powerpoint/2010/main" val="898225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同じくデジタルシネマ規格の</a:t>
            </a:r>
            <a:r>
              <a:rPr kumimoji="1" lang="en-US" altLang="ja-JP" dirty="0"/>
              <a:t>DCI-P3</a:t>
            </a:r>
            <a:r>
              <a:rPr kumimoji="1" lang="ja-JP" altLang="en-US" dirty="0" err="1"/>
              <a:t>。</a:t>
            </a:r>
            <a:r>
              <a:rPr kumimoji="1" lang="ja-JP" altLang="en-US" dirty="0"/>
              <a:t>赤に強い。</a:t>
            </a:r>
            <a:endParaRPr kumimoji="1" lang="en-US" altLang="ja-JP" dirty="0"/>
          </a:p>
          <a:p>
            <a:r>
              <a:rPr kumimoji="1" lang="ja-JP" altLang="en-US" dirty="0"/>
              <a:t>これまでに示した色空間とは、</a:t>
            </a:r>
            <a:r>
              <a:rPr kumimoji="1" lang="en-US" altLang="ja-JP" dirty="0"/>
              <a:t>RGB</a:t>
            </a:r>
            <a:r>
              <a:rPr kumimoji="1" lang="ja-JP" altLang="en-US" dirty="0"/>
              <a:t>原点とともに白色点</a:t>
            </a:r>
            <a:r>
              <a:rPr kumimoji="1" lang="en-US" altLang="ja-JP" dirty="0"/>
              <a:t>(</a:t>
            </a:r>
            <a:r>
              <a:rPr lang="ja-JP" altLang="en-US" dirty="0"/>
              <a:t>相関色温度約</a:t>
            </a:r>
            <a:r>
              <a:rPr kumimoji="1" lang="en-US" altLang="ja-JP" dirty="0"/>
              <a:t>6300K)</a:t>
            </a:r>
            <a:r>
              <a:rPr kumimoji="1" lang="ja-JP" altLang="en-US" dirty="0"/>
              <a:t>も異なっていることに注意。</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12</a:t>
            </a:fld>
            <a:endParaRPr kumimoji="1" lang="ja-JP" altLang="en-US"/>
          </a:p>
        </p:txBody>
      </p:sp>
    </p:spTree>
    <p:extLst>
      <p:ext uri="{BB962C8B-B14F-4D97-AF65-F5344CB8AC3E}">
        <p14:creationId xmlns:p14="http://schemas.microsoft.com/office/powerpoint/2010/main" val="13937948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色飽和軽減処理</a:t>
            </a:r>
            <a:r>
              <a:rPr kumimoji="1" lang="en-US" altLang="ja-JP" dirty="0"/>
              <a:t>(</a:t>
            </a:r>
            <a:r>
              <a:rPr kumimoji="1" lang="ja-JP" altLang="en-US" dirty="0"/>
              <a:t>感度のオーバーラップ</a:t>
            </a:r>
            <a:r>
              <a:rPr kumimoji="1" lang="en-US" altLang="ja-JP" dirty="0"/>
              <a:t>)</a:t>
            </a:r>
            <a:r>
              <a:rPr kumimoji="1" lang="ja-JP" altLang="en-US" dirty="0"/>
              <a:t>を有効にしたもの。</a:t>
            </a:r>
          </a:p>
          <a:p>
            <a:r>
              <a:rPr kumimoji="1" lang="ja-JP" altLang="en-US" dirty="0"/>
              <a:t>明る過ぎる純色の色飽和が抑えられていることが判る。</a:t>
            </a:r>
            <a:endParaRPr kumimoji="1" lang="en-US" altLang="ja-JP" dirty="0"/>
          </a:p>
          <a:p>
            <a:r>
              <a:rPr kumimoji="1" lang="ja-JP" altLang="en-US" dirty="0"/>
              <a:t>カラーバーの上半分</a:t>
            </a:r>
            <a:r>
              <a:rPr kumimoji="1" lang="en-US" altLang="ja-JP" dirty="0"/>
              <a:t>(</a:t>
            </a:r>
            <a:r>
              <a:rPr kumimoji="1" lang="ja-JP" altLang="en-US" dirty="0"/>
              <a:t>純色</a:t>
            </a:r>
            <a:r>
              <a:rPr kumimoji="1" lang="en-US" altLang="ja-JP" dirty="0"/>
              <a:t>)</a:t>
            </a:r>
            <a:r>
              <a:rPr kumimoji="1" lang="ja-JP" altLang="en-US" dirty="0"/>
              <a:t>も徐々に白に飽和していることに注意。</a:t>
            </a:r>
            <a:endParaRPr kumimoji="1" lang="en-US" altLang="ja-JP" dirty="0"/>
          </a:p>
          <a:p>
            <a:r>
              <a:rPr kumimoji="1" lang="ja-JP" altLang="en-US" dirty="0"/>
              <a:t>全体的に彩度もやや落ちているが、明るい部分以外には影響は少ない。</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108</a:t>
            </a:fld>
            <a:endParaRPr kumimoji="1" lang="ja-JP" altLang="en-US"/>
          </a:p>
        </p:txBody>
      </p:sp>
    </p:spTree>
    <p:extLst>
      <p:ext uri="{BB962C8B-B14F-4D97-AF65-F5344CB8AC3E}">
        <p14:creationId xmlns:p14="http://schemas.microsoft.com/office/powerpoint/2010/main" val="16183570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sRGB</a:t>
            </a:r>
            <a:r>
              <a:rPr kumimoji="1" lang="en-US" altLang="ja-JP" dirty="0"/>
              <a:t>(SDR)</a:t>
            </a:r>
            <a:r>
              <a:rPr kumimoji="1" lang="ja-JP" altLang="en-US" dirty="0"/>
              <a:t>出力だが輝度が非常に高いテレビ向けに</a:t>
            </a:r>
            <a:r>
              <a:rPr kumimoji="1" lang="en-US" altLang="ja-JP" dirty="0"/>
              <a:t>HDR</a:t>
            </a:r>
            <a:r>
              <a:rPr kumimoji="1" lang="ja-JP" altLang="en-US" dirty="0"/>
              <a:t>シミュレートしたもの。</a:t>
            </a:r>
            <a:endParaRPr kumimoji="1" lang="en-US" altLang="ja-JP" dirty="0"/>
          </a:p>
          <a:p>
            <a:r>
              <a:rPr kumimoji="1" lang="en-US" altLang="ja-JP" dirty="0"/>
              <a:t>500nt</a:t>
            </a:r>
            <a:r>
              <a:rPr kumimoji="1" lang="ja-JP" altLang="en-US" dirty="0"/>
              <a:t>とみなした例。</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109</a:t>
            </a:fld>
            <a:endParaRPr kumimoji="1" lang="ja-JP" altLang="en-US"/>
          </a:p>
        </p:txBody>
      </p:sp>
    </p:spTree>
    <p:extLst>
      <p:ext uri="{BB962C8B-B14F-4D97-AF65-F5344CB8AC3E}">
        <p14:creationId xmlns:p14="http://schemas.microsoft.com/office/powerpoint/2010/main" val="38321854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色飽和軽減処理を有効にしたもの。</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110</a:t>
            </a:fld>
            <a:endParaRPr kumimoji="1" lang="ja-JP" altLang="en-US"/>
          </a:p>
        </p:txBody>
      </p:sp>
    </p:spTree>
    <p:extLst>
      <p:ext uri="{BB962C8B-B14F-4D97-AF65-F5344CB8AC3E}">
        <p14:creationId xmlns:p14="http://schemas.microsoft.com/office/powerpoint/2010/main" val="36421697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BT.709</a:t>
            </a:r>
            <a:r>
              <a:rPr kumimoji="1" lang="ja-JP" altLang="en-US" dirty="0"/>
              <a:t>色域のまま</a:t>
            </a:r>
            <a:r>
              <a:rPr kumimoji="1" lang="en-US" altLang="ja-JP" dirty="0"/>
              <a:t>HLG OETF</a:t>
            </a:r>
            <a:r>
              <a:rPr kumimoji="1" lang="ja-JP" altLang="en-US" dirty="0"/>
              <a:t>でエンコードしたもの。</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111</a:t>
            </a:fld>
            <a:endParaRPr kumimoji="1" lang="ja-JP" altLang="en-US"/>
          </a:p>
        </p:txBody>
      </p:sp>
    </p:spTree>
    <p:extLst>
      <p:ext uri="{BB962C8B-B14F-4D97-AF65-F5344CB8AC3E}">
        <p14:creationId xmlns:p14="http://schemas.microsoft.com/office/powerpoint/2010/main" val="19181723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色飽和軽減処理を有効にしたもの。</a:t>
            </a:r>
          </a:p>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112</a:t>
            </a:fld>
            <a:endParaRPr kumimoji="1" lang="ja-JP" altLang="en-US"/>
          </a:p>
        </p:txBody>
      </p:sp>
    </p:spTree>
    <p:extLst>
      <p:ext uri="{BB962C8B-B14F-4D97-AF65-F5344CB8AC3E}">
        <p14:creationId xmlns:p14="http://schemas.microsoft.com/office/powerpoint/2010/main" val="35038890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116</a:t>
            </a:fld>
            <a:endParaRPr kumimoji="1" lang="ja-JP" altLang="en-US"/>
          </a:p>
        </p:txBody>
      </p:sp>
    </p:spTree>
    <p:extLst>
      <p:ext uri="{BB962C8B-B14F-4D97-AF65-F5344CB8AC3E}">
        <p14:creationId xmlns:p14="http://schemas.microsoft.com/office/powerpoint/2010/main" val="26703905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従来の一般的な</a:t>
            </a:r>
            <a:r>
              <a:rPr kumimoji="1" lang="en-US" altLang="ja-JP" dirty="0"/>
              <a:t>HDR</a:t>
            </a:r>
            <a:r>
              <a:rPr kumimoji="1" lang="ja-JP" altLang="en-US" dirty="0"/>
              <a:t>レンダリング</a:t>
            </a:r>
            <a:r>
              <a:rPr kumimoji="1" lang="en-US" altLang="ja-JP" dirty="0">
                <a:sym typeface="Wingdings" panose="05000000000000000000" pitchFamily="2" charset="2"/>
              </a:rPr>
              <a:t>SDR</a:t>
            </a:r>
            <a:r>
              <a:rPr kumimoji="1" lang="ja-JP" altLang="en-US" dirty="0">
                <a:sym typeface="Wingdings" panose="05000000000000000000" pitchFamily="2" charset="2"/>
              </a:rPr>
              <a:t>テレビ出力フロー。</a:t>
            </a:r>
            <a:endParaRPr kumimoji="1" lang="en-US" altLang="ja-JP" dirty="0">
              <a:sym typeface="Wingdings" panose="05000000000000000000" pitchFamily="2" charset="2"/>
            </a:endParaRPr>
          </a:p>
          <a:p>
            <a:r>
              <a:rPr kumimoji="1" lang="ja-JP" altLang="en-US" dirty="0">
                <a:sym typeface="Wingdings" panose="05000000000000000000" pitchFamily="2" charset="2"/>
              </a:rPr>
              <a:t>線形ライティングで</a:t>
            </a:r>
            <a:r>
              <a:rPr kumimoji="1" lang="en-US" altLang="ja-JP" dirty="0">
                <a:sym typeface="Wingdings" panose="05000000000000000000" pitchFamily="2" charset="2"/>
              </a:rPr>
              <a:t>HDR</a:t>
            </a:r>
            <a:r>
              <a:rPr kumimoji="1" lang="ja-JP" altLang="en-US" dirty="0">
                <a:sym typeface="Wingdings" panose="05000000000000000000" pitchFamily="2" charset="2"/>
              </a:rPr>
              <a:t>レンダリングを行い、その結果をトーンマップして</a:t>
            </a:r>
            <a:r>
              <a:rPr kumimoji="1" lang="en-US" altLang="ja-JP" dirty="0" err="1">
                <a:sym typeface="Wingdings" panose="05000000000000000000" pitchFamily="2" charset="2"/>
              </a:rPr>
              <a:t>sRGB</a:t>
            </a:r>
            <a:r>
              <a:rPr kumimoji="1" lang="ja-JP" altLang="en-US" dirty="0">
                <a:sym typeface="Wingdings" panose="05000000000000000000" pitchFamily="2" charset="2"/>
              </a:rPr>
              <a:t>に出力するケース。</a:t>
            </a:r>
            <a:endParaRPr kumimoji="1" lang="en-US" altLang="ja-JP" dirty="0">
              <a:sym typeface="Wingdings" panose="05000000000000000000" pitchFamily="2" charset="2"/>
            </a:endParaRPr>
          </a:p>
          <a:p>
            <a:r>
              <a:rPr kumimoji="1" lang="ja-JP" altLang="en-US" dirty="0">
                <a:sym typeface="Wingdings" panose="05000000000000000000" pitchFamily="2" charset="2"/>
              </a:rPr>
              <a:t>一般的に</a:t>
            </a:r>
            <a:r>
              <a:rPr kumimoji="1" lang="en-US" altLang="ja-JP" dirty="0">
                <a:sym typeface="Wingdings" panose="05000000000000000000" pitchFamily="2" charset="2"/>
              </a:rPr>
              <a:t>UI</a:t>
            </a:r>
            <a:r>
              <a:rPr kumimoji="1" lang="ja-JP" altLang="en-US" dirty="0">
                <a:sym typeface="Wingdings" panose="05000000000000000000" pitchFamily="2" charset="2"/>
              </a:rPr>
              <a:t>描画は最終的な</a:t>
            </a:r>
            <a:r>
              <a:rPr kumimoji="1" lang="en-US" altLang="ja-JP" dirty="0" err="1">
                <a:sym typeface="Wingdings" panose="05000000000000000000" pitchFamily="2" charset="2"/>
              </a:rPr>
              <a:t>sRGB</a:t>
            </a:r>
            <a:r>
              <a:rPr kumimoji="1" lang="ja-JP" altLang="en-US" dirty="0">
                <a:sym typeface="Wingdings" panose="05000000000000000000" pitchFamily="2" charset="2"/>
              </a:rPr>
              <a:t>色空間で描画されることが多い。</a:t>
            </a:r>
            <a:endParaRPr kumimoji="1" lang="en-US" altLang="ja-JP" dirty="0">
              <a:sym typeface="Wingdings" panose="05000000000000000000" pitchFamily="2" charset="2"/>
            </a:endParaRPr>
          </a:p>
          <a:p>
            <a:r>
              <a:rPr kumimoji="1" lang="ja-JP" altLang="en-US" dirty="0">
                <a:sym typeface="Wingdings" panose="05000000000000000000" pitchFamily="2" charset="2"/>
              </a:rPr>
              <a:t>モニタ出力での「線形」は、ガンマが解決</a:t>
            </a:r>
            <a:r>
              <a:rPr kumimoji="1" lang="en-US" altLang="ja-JP" dirty="0">
                <a:sym typeface="Wingdings" panose="05000000000000000000" pitchFamily="2" charset="2"/>
              </a:rPr>
              <a:t>(</a:t>
            </a:r>
            <a:r>
              <a:rPr kumimoji="1" lang="ja-JP" altLang="en-US" dirty="0">
                <a:sym typeface="Wingdings" panose="05000000000000000000" pitchFamily="2" charset="2"/>
              </a:rPr>
              <a:t>デガンマ</a:t>
            </a:r>
            <a:r>
              <a:rPr kumimoji="1" lang="en-US" altLang="ja-JP" dirty="0">
                <a:sym typeface="Wingdings" panose="05000000000000000000" pitchFamily="2" charset="2"/>
              </a:rPr>
              <a:t>)</a:t>
            </a:r>
            <a:r>
              <a:rPr kumimoji="1" lang="ja-JP" altLang="en-US" dirty="0">
                <a:sym typeface="Wingdings" panose="05000000000000000000" pitchFamily="2" charset="2"/>
              </a:rPr>
              <a:t>された状態であることを意味する。</a:t>
            </a:r>
            <a:endParaRPr kumimoji="1" lang="en-US" altLang="ja-JP" dirty="0">
              <a:sym typeface="Wingdings" panose="05000000000000000000" pitchFamily="2" charset="2"/>
            </a:endParaRPr>
          </a:p>
          <a:p>
            <a:r>
              <a:rPr kumimoji="1" lang="ja-JP" altLang="en-US" dirty="0">
                <a:sym typeface="Wingdings" panose="05000000000000000000" pitchFamily="2" charset="2"/>
              </a:rPr>
              <a:t>実際に格納されているデータは示したカーブのようにトーンマップ段階で</a:t>
            </a:r>
            <a:r>
              <a:rPr kumimoji="1" lang="en-US" altLang="ja-JP" dirty="0">
                <a:sym typeface="Wingdings" panose="05000000000000000000" pitchFamily="2" charset="2"/>
              </a:rPr>
              <a:t>S</a:t>
            </a:r>
            <a:r>
              <a:rPr kumimoji="1" lang="ja-JP" altLang="en-US" dirty="0">
                <a:sym typeface="Wingdings" panose="05000000000000000000" pitchFamily="2" charset="2"/>
              </a:rPr>
              <a:t>カーブ等非線形に圧縮されている。</a:t>
            </a:r>
            <a:endParaRPr kumimoji="1" lang="en-US" altLang="ja-JP" dirty="0">
              <a:sym typeface="Wingdings" panose="05000000000000000000" pitchFamily="2" charset="2"/>
            </a:endParaRP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118</a:t>
            </a:fld>
            <a:endParaRPr kumimoji="1" lang="ja-JP" altLang="en-US"/>
          </a:p>
        </p:txBody>
      </p:sp>
    </p:spTree>
    <p:extLst>
      <p:ext uri="{BB962C8B-B14F-4D97-AF65-F5344CB8AC3E}">
        <p14:creationId xmlns:p14="http://schemas.microsoft.com/office/powerpoint/2010/main" val="21851475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BT.709</a:t>
            </a:r>
            <a:r>
              <a:rPr kumimoji="1" lang="ja-JP" altLang="en-US" dirty="0"/>
              <a:t>ベースのレンダリングフロー。</a:t>
            </a:r>
            <a:endParaRPr kumimoji="1" lang="en-US" altLang="ja-JP" dirty="0"/>
          </a:p>
          <a:p>
            <a:r>
              <a:rPr kumimoji="1" lang="ja-JP" altLang="en-US" dirty="0"/>
              <a:t>フローは従来の</a:t>
            </a:r>
            <a:r>
              <a:rPr kumimoji="1" lang="en-US" altLang="ja-JP" dirty="0"/>
              <a:t>SDR</a:t>
            </a:r>
            <a:r>
              <a:rPr kumimoji="1" lang="ja-JP" altLang="en-US" dirty="0"/>
              <a:t>とほぼ同じで、出力色空間が異なるのみ。</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ポストプロセス後、トーンマップと同時に</a:t>
            </a:r>
            <a:r>
              <a:rPr kumimoji="1" lang="en-US" altLang="ja-JP" dirty="0"/>
              <a:t>OETF</a:t>
            </a:r>
            <a:r>
              <a:rPr kumimoji="1" lang="ja-JP" altLang="en-US" dirty="0"/>
              <a:t>を適用するため、後の</a:t>
            </a:r>
            <a:r>
              <a:rPr kumimoji="1" lang="en-US" altLang="ja-JP" dirty="0"/>
              <a:t>UI</a:t>
            </a:r>
            <a:r>
              <a:rPr kumimoji="1" lang="ja-JP" altLang="en-US" dirty="0"/>
              <a:t>描画はそれぞれ異なる非線形な出力色空間で行わなければならない。</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122</a:t>
            </a:fld>
            <a:endParaRPr kumimoji="1" lang="ja-JP" altLang="en-US"/>
          </a:p>
        </p:txBody>
      </p:sp>
    </p:spTree>
    <p:extLst>
      <p:ext uri="{BB962C8B-B14F-4D97-AF65-F5344CB8AC3E}">
        <p14:creationId xmlns:p14="http://schemas.microsoft.com/office/powerpoint/2010/main" val="5551643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BT.2020</a:t>
            </a:r>
            <a:r>
              <a:rPr kumimoji="1" lang="ja-JP" altLang="en-US" dirty="0"/>
              <a:t>ベースのレンダリングフローでもほぼ同じ。</a:t>
            </a:r>
          </a:p>
          <a:p>
            <a:r>
              <a:rPr kumimoji="1" lang="en-US" altLang="ja-JP" dirty="0"/>
              <a:t>BT.709</a:t>
            </a:r>
            <a:r>
              <a:rPr kumimoji="1" lang="ja-JP" altLang="en-US" dirty="0"/>
              <a:t>ベースとは逆に、</a:t>
            </a:r>
            <a:r>
              <a:rPr kumimoji="1" lang="en-US" altLang="ja-JP" dirty="0"/>
              <a:t>SDR</a:t>
            </a:r>
            <a:r>
              <a:rPr kumimoji="1" lang="ja-JP" altLang="en-US" dirty="0"/>
              <a:t>側の色域を</a:t>
            </a:r>
            <a:r>
              <a:rPr kumimoji="1" lang="en-US" altLang="ja-JP" dirty="0"/>
              <a:t>BT.709</a:t>
            </a:r>
            <a:r>
              <a:rPr kumimoji="1" lang="ja-JP" altLang="en-US" dirty="0"/>
              <a:t>に</a:t>
            </a:r>
            <a:r>
              <a:rPr kumimoji="1" lang="en-US" altLang="ja-JP" dirty="0"/>
              <a:t>(</a:t>
            </a:r>
            <a:r>
              <a:rPr kumimoji="1" lang="ja-JP" altLang="en-US" dirty="0"/>
              <a:t>非線形に</a:t>
            </a:r>
            <a:r>
              <a:rPr kumimoji="1" lang="en-US" altLang="ja-JP" dirty="0"/>
              <a:t>)</a:t>
            </a:r>
            <a:r>
              <a:rPr kumimoji="1" lang="ja-JP" altLang="en-US" dirty="0"/>
              <a:t>制限／変換する。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UI</a:t>
            </a:r>
            <a:r>
              <a:rPr kumimoji="1" lang="ja-JP" altLang="en-US" dirty="0"/>
              <a:t>描画は、</a:t>
            </a:r>
            <a:r>
              <a:rPr kumimoji="1" lang="en-US" altLang="ja-JP" dirty="0"/>
              <a:t>BT.709</a:t>
            </a:r>
            <a:r>
              <a:rPr kumimoji="1" lang="ja-JP" altLang="en-US" dirty="0"/>
              <a:t>ベースの場合と同様、それぞれの非線形出力色空間で行わなければならない。</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123</a:t>
            </a:fld>
            <a:endParaRPr kumimoji="1" lang="ja-JP" altLang="en-US"/>
          </a:p>
        </p:txBody>
      </p:sp>
    </p:spTree>
    <p:extLst>
      <p:ext uri="{BB962C8B-B14F-4D97-AF65-F5344CB8AC3E}">
        <p14:creationId xmlns:p14="http://schemas.microsoft.com/office/powerpoint/2010/main" val="23850489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SDR/HDR</a:t>
            </a:r>
            <a:r>
              <a:rPr kumimoji="1" lang="ja-JP" altLang="en-US" dirty="0"/>
              <a:t>ともに各</a:t>
            </a:r>
            <a:r>
              <a:rPr kumimoji="1" lang="en-US" altLang="ja-JP" dirty="0"/>
              <a:t>OETF</a:t>
            </a:r>
            <a:r>
              <a:rPr kumimoji="1" lang="ja-JP" altLang="en-US" dirty="0"/>
              <a:t>はチェッカーボード縮小解像度上でトーンマップと同時に処理できる。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125</a:t>
            </a:fld>
            <a:endParaRPr kumimoji="1" lang="ja-JP" altLang="en-US"/>
          </a:p>
        </p:txBody>
      </p:sp>
    </p:spTree>
    <p:extLst>
      <p:ext uri="{BB962C8B-B14F-4D97-AF65-F5344CB8AC3E}">
        <p14:creationId xmlns:p14="http://schemas.microsoft.com/office/powerpoint/2010/main" val="3438936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16</a:t>
            </a:fld>
            <a:endParaRPr kumimoji="1" lang="ja-JP" altLang="en-US"/>
          </a:p>
        </p:txBody>
      </p:sp>
    </p:spTree>
    <p:extLst>
      <p:ext uri="{BB962C8B-B14F-4D97-AF65-F5344CB8AC3E}">
        <p14:creationId xmlns:p14="http://schemas.microsoft.com/office/powerpoint/2010/main" val="35963838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従来と同じく</a:t>
            </a:r>
            <a:r>
              <a:rPr kumimoji="1" lang="en-US" altLang="ja-JP" dirty="0"/>
              <a:t>BT.709</a:t>
            </a:r>
            <a:r>
              <a:rPr kumimoji="1" lang="ja-JP" altLang="en-US" dirty="0"/>
              <a:t>の色域をベースとした遅延</a:t>
            </a:r>
            <a:r>
              <a:rPr kumimoji="1" lang="en-US" altLang="ja-JP" dirty="0"/>
              <a:t>OETF</a:t>
            </a:r>
            <a:r>
              <a:rPr kumimoji="1" lang="ja-JP" altLang="en-US" dirty="0"/>
              <a:t>のレンダリングフロー。</a:t>
            </a:r>
            <a:endParaRPr kumimoji="1" lang="en-US" altLang="ja-JP" dirty="0"/>
          </a:p>
          <a:p>
            <a:r>
              <a:rPr kumimoji="1" lang="ja-JP" altLang="en-US" dirty="0"/>
              <a:t>ただし</a:t>
            </a:r>
            <a:r>
              <a:rPr kumimoji="1" lang="en-US" altLang="ja-JP" dirty="0"/>
              <a:t>SDR</a:t>
            </a:r>
            <a:r>
              <a:rPr kumimoji="1" lang="ja-JP" altLang="en-US" dirty="0"/>
              <a:t>は前述と同じく即時</a:t>
            </a:r>
            <a:r>
              <a:rPr kumimoji="1" lang="en-US" altLang="ja-JP" dirty="0"/>
              <a:t>OETF</a:t>
            </a:r>
            <a:r>
              <a:rPr kumimoji="1" lang="ja-JP" altLang="en-US" dirty="0"/>
              <a:t>適用フロー。</a:t>
            </a:r>
            <a:endParaRPr kumimoji="1" lang="en-US" altLang="ja-JP" dirty="0"/>
          </a:p>
          <a:p>
            <a:r>
              <a:rPr kumimoji="1" lang="en-US" altLang="ja-JP" dirty="0"/>
              <a:t>HDR</a:t>
            </a:r>
            <a:r>
              <a:rPr kumimoji="1" lang="ja-JP" altLang="en-US" dirty="0"/>
              <a:t>時は、ポストプロセス／トーンマップ後も</a:t>
            </a:r>
            <a:r>
              <a:rPr kumimoji="1" lang="en-US" altLang="ja-JP" dirty="0"/>
              <a:t>HDR</a:t>
            </a:r>
            <a:r>
              <a:rPr kumimoji="1" lang="ja-JP" altLang="en-US" dirty="0"/>
              <a:t>バッファである</a:t>
            </a:r>
            <a:r>
              <a:rPr kumimoji="1" lang="en-US" altLang="ja-JP" dirty="0"/>
              <a:t>BT.709</a:t>
            </a:r>
            <a:r>
              <a:rPr kumimoji="1" lang="ja-JP" altLang="en-US" dirty="0"/>
              <a:t>の線形色空間</a:t>
            </a:r>
            <a:r>
              <a:rPr kumimoji="1" lang="en-US" altLang="ja-JP" dirty="0"/>
              <a:t>(</a:t>
            </a:r>
            <a:r>
              <a:rPr kumimoji="1" lang="en-US" altLang="ja-JP" dirty="0" err="1"/>
              <a:t>scRGB</a:t>
            </a:r>
            <a:r>
              <a:rPr kumimoji="1" lang="en-US" altLang="ja-JP" dirty="0"/>
              <a:t>)</a:t>
            </a:r>
            <a:r>
              <a:rPr kumimoji="1" lang="ja-JP" altLang="en-US" dirty="0"/>
              <a:t>に出力し、</a:t>
            </a:r>
            <a:r>
              <a:rPr kumimoji="1" lang="en-US" altLang="ja-JP" dirty="0"/>
              <a:t>BT.709</a:t>
            </a:r>
            <a:r>
              <a:rPr kumimoji="1" lang="ja-JP" altLang="en-US" dirty="0"/>
              <a:t>色空間で</a:t>
            </a:r>
            <a:r>
              <a:rPr kumimoji="1" lang="en-US" altLang="ja-JP" dirty="0"/>
              <a:t>UI</a:t>
            </a:r>
            <a:r>
              <a:rPr kumimoji="1" lang="ja-JP" altLang="en-US" dirty="0" err="1"/>
              <a:t>を描</a:t>
            </a:r>
            <a:r>
              <a:rPr kumimoji="1" lang="ja-JP" altLang="en-US" dirty="0"/>
              <a:t>画する。</a:t>
            </a:r>
            <a:endParaRPr kumimoji="1" lang="en-US" altLang="ja-JP" dirty="0"/>
          </a:p>
          <a:p>
            <a:r>
              <a:rPr kumimoji="1" lang="en-US" altLang="ja-JP" dirty="0"/>
              <a:t>HDR</a:t>
            </a:r>
            <a:r>
              <a:rPr kumimoji="1" lang="ja-JP" altLang="en-US" dirty="0"/>
              <a:t>時のトーンマップは一度最終的な出力である</a:t>
            </a:r>
            <a:r>
              <a:rPr kumimoji="1" lang="en-US" altLang="ja-JP" dirty="0"/>
              <a:t>BT.2020</a:t>
            </a:r>
            <a:r>
              <a:rPr kumimoji="1" lang="ja-JP" altLang="en-US" dirty="0"/>
              <a:t>に非線形に拡張変換してから行い、その後</a:t>
            </a:r>
            <a:r>
              <a:rPr kumimoji="1" lang="en-US" altLang="ja-JP" dirty="0"/>
              <a:t>UI</a:t>
            </a:r>
            <a:r>
              <a:rPr kumimoji="1" lang="ja-JP" altLang="en-US" dirty="0"/>
              <a:t>描画のために</a:t>
            </a:r>
            <a:r>
              <a:rPr kumimoji="1" lang="en-US" altLang="ja-JP" dirty="0"/>
              <a:t>BT.709</a:t>
            </a:r>
            <a:r>
              <a:rPr kumimoji="1" lang="ja-JP" altLang="en-US" dirty="0"/>
              <a:t>に戻している</a:t>
            </a:r>
            <a:r>
              <a:rPr kumimoji="1" lang="en-US" altLang="ja-JP" dirty="0"/>
              <a:t>(</a:t>
            </a:r>
            <a:r>
              <a:rPr kumimoji="1" lang="ja-JP" altLang="en-US" dirty="0"/>
              <a:t>実際のデータは負の値も含む</a:t>
            </a:r>
            <a:r>
              <a:rPr kumimoji="1" lang="en-US" altLang="ja-JP" dirty="0"/>
              <a:t>BT.2020</a:t>
            </a:r>
            <a:r>
              <a:rPr kumimoji="1" lang="ja-JP" altLang="en-US" dirty="0"/>
              <a:t>範囲</a:t>
            </a:r>
            <a:r>
              <a:rPr kumimoji="1" lang="en-US" altLang="ja-JP" dirty="0"/>
              <a:t>)</a:t>
            </a:r>
            <a:r>
              <a:rPr kumimoji="1" lang="ja-JP" altLang="en-US" dirty="0" err="1"/>
              <a:t>。</a:t>
            </a:r>
            <a:endParaRPr kumimoji="1" lang="en-US" altLang="ja-JP" dirty="0"/>
          </a:p>
          <a:p>
            <a:r>
              <a:rPr kumimoji="1" lang="ja-JP" altLang="en-US" dirty="0"/>
              <a:t>この図のように</a:t>
            </a:r>
            <a:r>
              <a:rPr kumimoji="1" lang="en-US" altLang="ja-JP" dirty="0"/>
              <a:t>SDR</a:t>
            </a:r>
            <a:r>
              <a:rPr kumimoji="1" lang="ja-JP" altLang="en-US" dirty="0"/>
              <a:t>時に</a:t>
            </a:r>
            <a:r>
              <a:rPr kumimoji="1" lang="en-US" altLang="ja-JP" dirty="0" err="1"/>
              <a:t>sRGB</a:t>
            </a:r>
            <a:r>
              <a:rPr kumimoji="1" lang="ja-JP" altLang="en-US" dirty="0"/>
              <a:t>バッファに出力している場合、ハードウェア</a:t>
            </a:r>
            <a:r>
              <a:rPr kumimoji="1" lang="en-US" altLang="ja-JP" dirty="0" err="1"/>
              <a:t>sRGB</a:t>
            </a:r>
            <a:r>
              <a:rPr kumimoji="1" lang="ja-JP" altLang="en-US" dirty="0"/>
              <a:t>出力を利用することで</a:t>
            </a:r>
            <a:r>
              <a:rPr kumimoji="1" lang="en-US" altLang="ja-JP" dirty="0"/>
              <a:t>SDR/HDR</a:t>
            </a:r>
            <a:r>
              <a:rPr kumimoji="1" lang="ja-JP" altLang="en-US" dirty="0"/>
              <a:t>ともに同じ色空間</a:t>
            </a:r>
            <a:r>
              <a:rPr kumimoji="1" lang="en-US" altLang="ja-JP" dirty="0"/>
              <a:t>(</a:t>
            </a:r>
            <a:r>
              <a:rPr kumimoji="1" lang="en-US" altLang="ja-JP" dirty="0" err="1"/>
              <a:t>scRGB</a:t>
            </a:r>
            <a:r>
              <a:rPr kumimoji="1" lang="en-US" altLang="ja-JP" dirty="0"/>
              <a:t>)</a:t>
            </a:r>
            <a:r>
              <a:rPr kumimoji="1" lang="ja-JP" altLang="en-US" dirty="0"/>
              <a:t>で描画できる。</a:t>
            </a:r>
            <a:endParaRPr kumimoji="1" lang="en-US" altLang="ja-JP" dirty="0"/>
          </a:p>
          <a:p>
            <a:r>
              <a:rPr kumimoji="1" lang="ja-JP" altLang="en-US" dirty="0"/>
              <a:t>そのため、このケースでは</a:t>
            </a:r>
            <a:r>
              <a:rPr kumimoji="1" lang="en-US" altLang="ja-JP" dirty="0"/>
              <a:t>SDR</a:t>
            </a:r>
            <a:r>
              <a:rPr kumimoji="1" lang="ja-JP" altLang="en-US" dirty="0"/>
              <a:t>時は従来通りのフローで良く、</a:t>
            </a:r>
            <a:r>
              <a:rPr kumimoji="1" lang="en-US" altLang="ja-JP" dirty="0"/>
              <a:t>HDR</a:t>
            </a:r>
            <a:r>
              <a:rPr kumimoji="1" lang="ja-JP" altLang="en-US" dirty="0"/>
              <a:t>時のように</a:t>
            </a:r>
            <a:r>
              <a:rPr kumimoji="1" lang="en-US" altLang="ja-JP" dirty="0"/>
              <a:t>OETF</a:t>
            </a:r>
            <a:r>
              <a:rPr kumimoji="1" lang="ja-JP" altLang="en-US" dirty="0"/>
              <a:t>を別に適用する必要はない。</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130</a:t>
            </a:fld>
            <a:endParaRPr kumimoji="1" lang="ja-JP" altLang="en-US"/>
          </a:p>
        </p:txBody>
      </p:sp>
    </p:spTree>
    <p:extLst>
      <p:ext uri="{BB962C8B-B14F-4D97-AF65-F5344CB8AC3E}">
        <p14:creationId xmlns:p14="http://schemas.microsoft.com/office/powerpoint/2010/main" val="5070071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同じく</a:t>
            </a:r>
            <a:r>
              <a:rPr kumimoji="1" lang="en-US" altLang="ja-JP" dirty="0"/>
              <a:t>BT.709</a:t>
            </a:r>
            <a:r>
              <a:rPr kumimoji="1" lang="ja-JP" altLang="en-US" dirty="0"/>
              <a:t>ベースでのレンダリングで、</a:t>
            </a:r>
            <a:r>
              <a:rPr kumimoji="1" lang="en-US" altLang="ja-JP" dirty="0"/>
              <a:t>HDR</a:t>
            </a:r>
            <a:r>
              <a:rPr kumimoji="1" lang="ja-JP" altLang="en-US" dirty="0"/>
              <a:t>時は前ページと全く同じ。</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SDR</a:t>
            </a:r>
            <a:r>
              <a:rPr kumimoji="1" lang="ja-JP" altLang="en-US" dirty="0"/>
              <a:t>時にも</a:t>
            </a:r>
            <a:r>
              <a:rPr kumimoji="1" lang="en-US" altLang="ja-JP" dirty="0"/>
              <a:t>HDR</a:t>
            </a:r>
            <a:r>
              <a:rPr kumimoji="1" lang="ja-JP" altLang="en-US" dirty="0"/>
              <a:t>時と同様、トーンマップ後も</a:t>
            </a:r>
            <a:r>
              <a:rPr kumimoji="1" lang="en-US" altLang="ja-JP" dirty="0"/>
              <a:t>HDR</a:t>
            </a:r>
            <a:r>
              <a:rPr kumimoji="1" lang="ja-JP" altLang="en-US" dirty="0"/>
              <a:t>バッファである</a:t>
            </a:r>
            <a:r>
              <a:rPr kumimoji="1" lang="en-US" altLang="ja-JP" dirty="0"/>
              <a:t>BT.709</a:t>
            </a:r>
            <a:r>
              <a:rPr kumimoji="1" lang="ja-JP" altLang="en-US" dirty="0"/>
              <a:t>の線形色空間</a:t>
            </a:r>
            <a:r>
              <a:rPr kumimoji="1" lang="en-US" altLang="ja-JP" dirty="0"/>
              <a:t>(</a:t>
            </a:r>
            <a:r>
              <a:rPr kumimoji="1" lang="en-US" altLang="ja-JP" dirty="0" err="1"/>
              <a:t>scRGB</a:t>
            </a:r>
            <a:r>
              <a:rPr kumimoji="1" lang="en-US" altLang="ja-JP" dirty="0"/>
              <a:t>)</a:t>
            </a:r>
            <a:r>
              <a:rPr kumimoji="1" lang="ja-JP" altLang="en-US" dirty="0"/>
              <a:t>に出力し、</a:t>
            </a:r>
            <a:r>
              <a:rPr kumimoji="1" lang="en-US" altLang="ja-JP" dirty="0"/>
              <a:t>UI</a:t>
            </a:r>
            <a:r>
              <a:rPr kumimoji="1" lang="ja-JP" altLang="en-US" dirty="0"/>
              <a:t>描画後に</a:t>
            </a:r>
            <a:r>
              <a:rPr kumimoji="1" lang="en-US" altLang="ja-JP" dirty="0"/>
              <a:t>OETF</a:t>
            </a:r>
            <a:r>
              <a:rPr kumimoji="1" lang="ja-JP" altLang="en-US" dirty="0"/>
              <a:t>変換</a:t>
            </a:r>
            <a:r>
              <a:rPr kumimoji="1" lang="en-US" altLang="ja-JP" dirty="0"/>
              <a:t>(</a:t>
            </a:r>
            <a:r>
              <a:rPr kumimoji="1" lang="ja-JP" altLang="en-US" dirty="0"/>
              <a:t>ガンマ補正</a:t>
            </a:r>
            <a:r>
              <a:rPr kumimoji="1" lang="en-US" altLang="ja-JP" dirty="0"/>
              <a:t>)</a:t>
            </a:r>
            <a:r>
              <a:rPr kumimoji="1" lang="ja-JP" altLang="en-US" dirty="0"/>
              <a:t>を行う。</a:t>
            </a:r>
            <a:endParaRPr kumimoji="1" lang="en-US" altLang="ja-JP" dirty="0"/>
          </a:p>
          <a:p>
            <a:r>
              <a:rPr kumimoji="1" lang="ja-JP" altLang="en-US" dirty="0"/>
              <a:t>色域／</a:t>
            </a:r>
            <a:r>
              <a:rPr kumimoji="1" lang="en-US" altLang="ja-JP" dirty="0"/>
              <a:t>OETF</a:t>
            </a:r>
            <a:r>
              <a:rPr kumimoji="1" lang="ja-JP" altLang="en-US" dirty="0"/>
              <a:t>変換の色空間が異なるだけで、</a:t>
            </a:r>
            <a:r>
              <a:rPr kumimoji="1" lang="en-US" altLang="ja-JP" dirty="0"/>
              <a:t>SDR</a:t>
            </a:r>
            <a:r>
              <a:rPr kumimoji="1" lang="ja-JP" altLang="en-US" dirty="0"/>
              <a:t>も</a:t>
            </a:r>
            <a:r>
              <a:rPr kumimoji="1" lang="en-US" altLang="ja-JP" dirty="0"/>
              <a:t>HDR</a:t>
            </a:r>
            <a:r>
              <a:rPr kumimoji="1" lang="ja-JP" altLang="en-US" dirty="0"/>
              <a:t>時と同じレンダリングフローとなる。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HDR</a:t>
            </a:r>
            <a:r>
              <a:rPr kumimoji="1" lang="ja-JP" altLang="en-US" dirty="0"/>
              <a:t>時のトーンマップは一度最終的な出力である</a:t>
            </a:r>
            <a:r>
              <a:rPr kumimoji="1" lang="en-US" altLang="ja-JP" dirty="0"/>
              <a:t>BT.2020</a:t>
            </a:r>
            <a:r>
              <a:rPr kumimoji="1" lang="ja-JP" altLang="en-US" dirty="0"/>
              <a:t>に非線形に拡張変換してから行い、その後</a:t>
            </a:r>
            <a:r>
              <a:rPr kumimoji="1" lang="en-US" altLang="ja-JP" dirty="0"/>
              <a:t>UI</a:t>
            </a:r>
            <a:r>
              <a:rPr kumimoji="1" lang="ja-JP" altLang="en-US" dirty="0"/>
              <a:t>描画のために</a:t>
            </a:r>
            <a:r>
              <a:rPr kumimoji="1" lang="en-US" altLang="ja-JP" dirty="0"/>
              <a:t>BT.709</a:t>
            </a:r>
            <a:r>
              <a:rPr kumimoji="1" lang="ja-JP" altLang="en-US" dirty="0"/>
              <a:t>に戻している</a:t>
            </a:r>
            <a:r>
              <a:rPr kumimoji="1" lang="en-US" altLang="ja-JP" dirty="0"/>
              <a:t>(</a:t>
            </a:r>
            <a:r>
              <a:rPr kumimoji="1" lang="ja-JP" altLang="en-US" dirty="0"/>
              <a:t>実際のデータは負の値も含む</a:t>
            </a:r>
            <a:r>
              <a:rPr kumimoji="1" lang="en-US" altLang="ja-JP" dirty="0"/>
              <a:t>BT.2020</a:t>
            </a:r>
            <a:r>
              <a:rPr kumimoji="1" lang="ja-JP" altLang="en-US" dirty="0"/>
              <a:t>範囲</a:t>
            </a:r>
            <a:r>
              <a:rPr kumimoji="1" lang="en-US" altLang="ja-JP" dirty="0"/>
              <a:t>)</a:t>
            </a:r>
            <a:r>
              <a:rPr kumimoji="1" lang="ja-JP" altLang="en-US" dirty="0" err="1"/>
              <a:t>。</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131</a:t>
            </a:fld>
            <a:endParaRPr kumimoji="1" lang="ja-JP" altLang="en-US"/>
          </a:p>
        </p:txBody>
      </p:sp>
    </p:spTree>
    <p:extLst>
      <p:ext uri="{BB962C8B-B14F-4D97-AF65-F5344CB8AC3E}">
        <p14:creationId xmlns:p14="http://schemas.microsoft.com/office/powerpoint/2010/main" val="35489017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前ページの</a:t>
            </a:r>
            <a:r>
              <a:rPr kumimoji="1" lang="en-US" altLang="ja-JP" dirty="0"/>
              <a:t>BT.709</a:t>
            </a:r>
            <a:r>
              <a:rPr kumimoji="1" lang="ja-JP" altLang="en-US" dirty="0"/>
              <a:t>ベースのレンダリングフローとほぼ同じ。</a:t>
            </a:r>
            <a:endParaRPr kumimoji="1" lang="en-US" altLang="ja-JP" dirty="0"/>
          </a:p>
          <a:p>
            <a:r>
              <a:rPr kumimoji="1" lang="en-US" altLang="ja-JP" dirty="0"/>
              <a:t>BT.2020</a:t>
            </a:r>
            <a:r>
              <a:rPr kumimoji="1" lang="ja-JP" altLang="en-US" dirty="0"/>
              <a:t>ベースのレンダリングフローでは、ハードウェア支援の</a:t>
            </a:r>
            <a:r>
              <a:rPr kumimoji="1" lang="en-US" altLang="ja-JP" dirty="0"/>
              <a:t>OETF</a:t>
            </a:r>
            <a:r>
              <a:rPr kumimoji="1" lang="ja-JP" altLang="en-US" dirty="0"/>
              <a:t>変換を利用できないため、</a:t>
            </a:r>
            <a:endParaRPr kumimoji="1" lang="en-US" altLang="ja-JP" dirty="0"/>
          </a:p>
          <a:p>
            <a:r>
              <a:rPr kumimoji="1" lang="en-US" altLang="ja-JP" dirty="0"/>
              <a:t>SDR</a:t>
            </a:r>
            <a:r>
              <a:rPr kumimoji="1" lang="ja-JP" altLang="en-US" dirty="0"/>
              <a:t>時も常に</a:t>
            </a:r>
            <a:r>
              <a:rPr kumimoji="1" lang="en-US" altLang="ja-JP" dirty="0"/>
              <a:t>UI</a:t>
            </a:r>
            <a:r>
              <a:rPr kumimoji="1" lang="ja-JP" altLang="en-US" dirty="0"/>
              <a:t>描画後に色域変換／</a:t>
            </a:r>
            <a:r>
              <a:rPr kumimoji="1" lang="en-US" altLang="ja-JP" dirty="0"/>
              <a:t>OETF</a:t>
            </a:r>
            <a:r>
              <a:rPr kumimoji="1" lang="ja-JP" altLang="en-US" dirty="0"/>
              <a:t>変換パスが必要になる。</a:t>
            </a:r>
            <a:endParaRPr kumimoji="1" lang="en-US" altLang="ja-JP" dirty="0"/>
          </a:p>
          <a:p>
            <a:r>
              <a:rPr kumimoji="1" lang="en-US" altLang="ja-JP" dirty="0"/>
              <a:t>SDR</a:t>
            </a:r>
            <a:r>
              <a:rPr kumimoji="1" lang="ja-JP" altLang="en-US" dirty="0"/>
              <a:t>時は色域を</a:t>
            </a:r>
            <a:r>
              <a:rPr kumimoji="1" lang="en-US" altLang="ja-JP" dirty="0"/>
              <a:t>BT.709</a:t>
            </a:r>
            <a:r>
              <a:rPr kumimoji="1" lang="ja-JP" altLang="en-US" dirty="0"/>
              <a:t>の範囲に制限した上で、</a:t>
            </a:r>
            <a:r>
              <a:rPr kumimoji="1" lang="en-US" altLang="ja-JP" dirty="0"/>
              <a:t>BT.709</a:t>
            </a:r>
            <a:r>
              <a:rPr kumimoji="1" lang="ja-JP" altLang="en-US" dirty="0"/>
              <a:t>の色域でトーンマップを行った後に、</a:t>
            </a:r>
            <a:r>
              <a:rPr kumimoji="1" lang="en-US" altLang="ja-JP" dirty="0"/>
              <a:t>UI</a:t>
            </a:r>
            <a:r>
              <a:rPr kumimoji="1" lang="ja-JP" altLang="en-US" dirty="0"/>
              <a:t>描画のために</a:t>
            </a:r>
            <a:r>
              <a:rPr kumimoji="1" lang="en-US" altLang="ja-JP" dirty="0"/>
              <a:t>BT.2020</a:t>
            </a:r>
            <a:r>
              <a:rPr kumimoji="1" lang="ja-JP" altLang="en-US" dirty="0"/>
              <a:t>に戻している</a:t>
            </a:r>
            <a:r>
              <a:rPr kumimoji="1" lang="en-US" altLang="ja-JP" dirty="0"/>
              <a:t>(</a:t>
            </a:r>
            <a:r>
              <a:rPr kumimoji="1" lang="ja-JP" altLang="en-US" dirty="0"/>
              <a:t>実データは</a:t>
            </a:r>
            <a:r>
              <a:rPr kumimoji="1" lang="en-US" altLang="ja-JP" dirty="0"/>
              <a:t>BT.709</a:t>
            </a:r>
            <a:r>
              <a:rPr kumimoji="1" lang="ja-JP" altLang="en-US" dirty="0"/>
              <a:t>の範囲内に制限されている</a:t>
            </a:r>
            <a:r>
              <a:rPr kumimoji="1" lang="en-US" altLang="ja-JP" dirty="0"/>
              <a:t>)</a:t>
            </a:r>
            <a:r>
              <a:rPr kumimoji="1" lang="ja-JP" altLang="en-US" dirty="0" err="1"/>
              <a:t>。</a:t>
            </a:r>
            <a:endParaRPr kumimoji="1" lang="en-US" altLang="ja-JP" dirty="0"/>
          </a:p>
          <a:p>
            <a:r>
              <a:rPr kumimoji="1" lang="ja-JP" altLang="en-US" dirty="0"/>
              <a:t>前ページ同様、色域／</a:t>
            </a:r>
            <a:r>
              <a:rPr kumimoji="1" lang="en-US" altLang="ja-JP" dirty="0"/>
              <a:t>OETF</a:t>
            </a:r>
            <a:r>
              <a:rPr kumimoji="1" lang="ja-JP" altLang="en-US" dirty="0"/>
              <a:t>変換の色空間が異なるだけで、</a:t>
            </a:r>
            <a:r>
              <a:rPr kumimoji="1" lang="en-US" altLang="ja-JP" dirty="0"/>
              <a:t>SDR</a:t>
            </a:r>
            <a:r>
              <a:rPr kumimoji="1" lang="ja-JP" altLang="en-US" dirty="0"/>
              <a:t>も</a:t>
            </a:r>
            <a:r>
              <a:rPr kumimoji="1" lang="en-US" altLang="ja-JP" dirty="0"/>
              <a:t>HDR</a:t>
            </a:r>
            <a:r>
              <a:rPr kumimoji="1" lang="ja-JP" altLang="en-US" dirty="0"/>
              <a:t>時と同じレンダリングフローとなる。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132</a:t>
            </a:fld>
            <a:endParaRPr kumimoji="1" lang="ja-JP" altLang="en-US"/>
          </a:p>
        </p:txBody>
      </p:sp>
    </p:spTree>
    <p:extLst>
      <p:ext uri="{BB962C8B-B14F-4D97-AF65-F5344CB8AC3E}">
        <p14:creationId xmlns:p14="http://schemas.microsoft.com/office/powerpoint/2010/main" val="39546070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BT.709</a:t>
            </a:r>
            <a:r>
              <a:rPr kumimoji="1" lang="ja-JP" altLang="en-US" dirty="0"/>
              <a:t>ベースのレンダリングフロー。</a:t>
            </a:r>
            <a:endParaRPr kumimoji="1" lang="en-US" altLang="ja-JP" dirty="0"/>
          </a:p>
          <a:p>
            <a:r>
              <a:rPr kumimoji="1" lang="ja-JP" altLang="en-US" dirty="0"/>
              <a:t>アプリ側遅延</a:t>
            </a:r>
            <a:r>
              <a:rPr kumimoji="1" lang="en-US" altLang="ja-JP" dirty="0"/>
              <a:t>OETF</a:t>
            </a:r>
            <a:r>
              <a:rPr kumimoji="1" lang="ja-JP" altLang="en-US" dirty="0"/>
              <a:t>適用時のレンダリングフローとほぼ同じ。</a:t>
            </a:r>
            <a:endParaRPr kumimoji="1" lang="en-US" altLang="ja-JP" dirty="0"/>
          </a:p>
          <a:p>
            <a:r>
              <a:rPr kumimoji="1" lang="ja-JP" altLang="en-US" dirty="0"/>
              <a:t>ここでは</a:t>
            </a:r>
            <a:r>
              <a:rPr kumimoji="1" lang="en-US" altLang="ja-JP" dirty="0"/>
              <a:t>SDR</a:t>
            </a:r>
            <a:r>
              <a:rPr kumimoji="1" lang="ja-JP" altLang="en-US" dirty="0"/>
              <a:t>は従来通りの</a:t>
            </a:r>
            <a:r>
              <a:rPr kumimoji="1" lang="en-US" altLang="ja-JP" dirty="0" err="1"/>
              <a:t>sRGB</a:t>
            </a:r>
            <a:r>
              <a:rPr kumimoji="1" lang="ja-JP" altLang="en-US" dirty="0"/>
              <a:t>フォーマットで出力している。</a:t>
            </a:r>
            <a:endParaRPr kumimoji="1" lang="en-US" altLang="ja-JP" dirty="0"/>
          </a:p>
          <a:p>
            <a:r>
              <a:rPr kumimoji="1" lang="en-US" altLang="ja-JP" dirty="0"/>
              <a:t>HDR</a:t>
            </a:r>
            <a:r>
              <a:rPr kumimoji="1" lang="ja-JP" altLang="en-US" dirty="0"/>
              <a:t>時の</a:t>
            </a:r>
            <a:r>
              <a:rPr kumimoji="1" lang="en-US" altLang="ja-JP" dirty="0"/>
              <a:t>OETF</a:t>
            </a:r>
            <a:r>
              <a:rPr kumimoji="1" lang="ja-JP" altLang="en-US" dirty="0"/>
              <a:t>変換は</a:t>
            </a:r>
            <a:r>
              <a:rPr kumimoji="1" lang="en-US" altLang="ja-JP" dirty="0"/>
              <a:t>OS</a:t>
            </a:r>
            <a:r>
              <a:rPr kumimoji="1" lang="ja-JP" altLang="en-US" dirty="0"/>
              <a:t>／ドライバ層で行われるため、アプリ側は常に</a:t>
            </a:r>
            <a:r>
              <a:rPr kumimoji="1" lang="en-US" altLang="ja-JP" dirty="0" err="1"/>
              <a:t>scRGB</a:t>
            </a:r>
            <a:r>
              <a:rPr kumimoji="1" lang="ja-JP" altLang="en-US" dirty="0"/>
              <a:t>色空間で出力する。</a:t>
            </a:r>
            <a:endParaRPr kumimoji="1" lang="en-US" altLang="ja-JP" dirty="0"/>
          </a:p>
          <a:p>
            <a:r>
              <a:rPr kumimoji="1" lang="en-US" altLang="ja-JP" dirty="0"/>
              <a:t>HDR</a:t>
            </a:r>
            <a:r>
              <a:rPr kumimoji="1" lang="ja-JP" altLang="en-US" dirty="0"/>
              <a:t>時、色域を擬似的に拡張するための色域マッピングはトーンマップ前にアプリ側で適用しており、</a:t>
            </a:r>
            <a:endParaRPr kumimoji="1" lang="en-US" altLang="ja-JP" dirty="0"/>
          </a:p>
          <a:p>
            <a:r>
              <a:rPr kumimoji="1" lang="ja-JP" altLang="en-US" dirty="0"/>
              <a:t>トーンマップ後のバッファには負の数を含む</a:t>
            </a:r>
            <a:r>
              <a:rPr kumimoji="1" lang="en-US" altLang="ja-JP" dirty="0"/>
              <a:t>BT.2020</a:t>
            </a:r>
            <a:r>
              <a:rPr kumimoji="1" lang="ja-JP" altLang="en-US" dirty="0"/>
              <a:t>相当のデータが格納されている。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SDR</a:t>
            </a:r>
            <a:r>
              <a:rPr kumimoji="1" lang="ja-JP" altLang="en-US" dirty="0"/>
              <a:t>時の</a:t>
            </a:r>
            <a:r>
              <a:rPr kumimoji="1" lang="en-US" altLang="ja-JP" dirty="0" err="1"/>
              <a:t>sRGB</a:t>
            </a:r>
            <a:r>
              <a:rPr kumimoji="1" lang="ja-JP" altLang="en-US" dirty="0"/>
              <a:t>バッファ出力でも、ハードウェア</a:t>
            </a:r>
            <a:r>
              <a:rPr kumimoji="1" lang="en-US" altLang="ja-JP" dirty="0" err="1"/>
              <a:t>sRGB</a:t>
            </a:r>
            <a:r>
              <a:rPr kumimoji="1" lang="ja-JP" altLang="en-US" dirty="0"/>
              <a:t>出力を利用することで</a:t>
            </a:r>
            <a:r>
              <a:rPr kumimoji="1" lang="en-US" altLang="ja-JP" dirty="0"/>
              <a:t>SDR/HDR</a:t>
            </a:r>
            <a:r>
              <a:rPr kumimoji="1" lang="ja-JP" altLang="en-US" dirty="0"/>
              <a:t>ともに同じ色空間</a:t>
            </a:r>
            <a:r>
              <a:rPr kumimoji="1" lang="en-US" altLang="ja-JP" dirty="0"/>
              <a:t>(</a:t>
            </a:r>
            <a:r>
              <a:rPr kumimoji="1" lang="en-US" altLang="ja-JP" dirty="0" err="1"/>
              <a:t>scRGB</a:t>
            </a:r>
            <a:r>
              <a:rPr kumimoji="1" lang="en-US" altLang="ja-JP" dirty="0"/>
              <a:t>)</a:t>
            </a:r>
            <a:r>
              <a:rPr kumimoji="1" lang="ja-JP" altLang="en-US" dirty="0"/>
              <a:t>で描画できる。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136</a:t>
            </a:fld>
            <a:endParaRPr kumimoji="1" lang="ja-JP" altLang="en-US"/>
          </a:p>
        </p:txBody>
      </p:sp>
    </p:spTree>
    <p:extLst>
      <p:ext uri="{BB962C8B-B14F-4D97-AF65-F5344CB8AC3E}">
        <p14:creationId xmlns:p14="http://schemas.microsoft.com/office/powerpoint/2010/main" val="15385343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SDR</a:t>
            </a:r>
            <a:r>
              <a:rPr kumimoji="1" lang="ja-JP" altLang="en-US" dirty="0"/>
              <a:t>出力にも</a:t>
            </a:r>
            <a:r>
              <a:rPr kumimoji="1" lang="en-US" altLang="ja-JP" dirty="0" err="1"/>
              <a:t>scRGB</a:t>
            </a:r>
            <a:r>
              <a:rPr kumimoji="1" lang="ja-JP" altLang="en-US" dirty="0"/>
              <a:t>色空間を利用する場合のレンダリングフロー。</a:t>
            </a:r>
            <a:endParaRPr kumimoji="1" lang="en-US" altLang="ja-JP" dirty="0"/>
          </a:p>
          <a:p>
            <a:r>
              <a:rPr kumimoji="1" lang="ja-JP" altLang="en-US" dirty="0"/>
              <a:t>前ページとの違いは、</a:t>
            </a:r>
            <a:r>
              <a:rPr kumimoji="1" lang="en-US" altLang="ja-JP" dirty="0"/>
              <a:t>SDR</a:t>
            </a:r>
            <a:r>
              <a:rPr kumimoji="1" lang="ja-JP" altLang="en-US" dirty="0"/>
              <a:t>時も</a:t>
            </a:r>
            <a:r>
              <a:rPr kumimoji="1" lang="en-US" altLang="ja-JP" dirty="0"/>
              <a:t>HDR</a:t>
            </a:r>
            <a:r>
              <a:rPr kumimoji="1" lang="ja-JP" altLang="en-US" dirty="0"/>
              <a:t>時と同じ変換フローになっていること。</a:t>
            </a:r>
            <a:endParaRPr kumimoji="1" lang="en-US" altLang="ja-JP" dirty="0"/>
          </a:p>
          <a:p>
            <a:r>
              <a:rPr kumimoji="1" lang="en-US" altLang="ja-JP" dirty="0"/>
              <a:t>SDR</a:t>
            </a:r>
            <a:r>
              <a:rPr kumimoji="1" lang="ja-JP" altLang="en-US" dirty="0"/>
              <a:t>時は最終的な色空間は</a:t>
            </a:r>
            <a:r>
              <a:rPr kumimoji="1" lang="en-US" altLang="ja-JP" dirty="0" err="1"/>
              <a:t>sRGB</a:t>
            </a:r>
            <a:r>
              <a:rPr kumimoji="1" lang="ja-JP" altLang="en-US" dirty="0"/>
              <a:t>となるため、色域の拡張は行わない。</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137</a:t>
            </a:fld>
            <a:endParaRPr kumimoji="1" lang="ja-JP" altLang="en-US"/>
          </a:p>
        </p:txBody>
      </p:sp>
    </p:spTree>
    <p:extLst>
      <p:ext uri="{BB962C8B-B14F-4D97-AF65-F5344CB8AC3E}">
        <p14:creationId xmlns:p14="http://schemas.microsoft.com/office/powerpoint/2010/main" val="26446770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BT.2020</a:t>
            </a:r>
            <a:r>
              <a:rPr kumimoji="1" lang="ja-JP" altLang="en-US" dirty="0"/>
              <a:t>ベースのレンダリングフロー。</a:t>
            </a:r>
            <a:endParaRPr kumimoji="1" lang="en-US" altLang="ja-JP" dirty="0"/>
          </a:p>
          <a:p>
            <a:r>
              <a:rPr kumimoji="1" lang="ja-JP" altLang="en-US" dirty="0"/>
              <a:t>アプリ側遅延</a:t>
            </a:r>
            <a:r>
              <a:rPr kumimoji="1" lang="en-US" altLang="ja-JP" dirty="0"/>
              <a:t>OETF</a:t>
            </a:r>
            <a:r>
              <a:rPr kumimoji="1" lang="ja-JP" altLang="en-US" dirty="0"/>
              <a:t>適用時のレンダリングフローとほぼ同じ。</a:t>
            </a:r>
            <a:endParaRPr kumimoji="1" lang="en-US" altLang="ja-JP" dirty="0"/>
          </a:p>
          <a:p>
            <a:r>
              <a:rPr kumimoji="1" lang="ja-JP" altLang="en-US" dirty="0"/>
              <a:t>ここでは</a:t>
            </a:r>
            <a:r>
              <a:rPr kumimoji="1" lang="en-US" altLang="ja-JP" dirty="0"/>
              <a:t>SDR</a:t>
            </a:r>
            <a:r>
              <a:rPr kumimoji="1" lang="ja-JP" altLang="en-US" dirty="0"/>
              <a:t>は従来通りの</a:t>
            </a:r>
            <a:r>
              <a:rPr kumimoji="1" lang="en-US" altLang="ja-JP" dirty="0" err="1"/>
              <a:t>sRGB</a:t>
            </a:r>
            <a:r>
              <a:rPr kumimoji="1" lang="ja-JP" altLang="en-US" dirty="0"/>
              <a:t>フォーマットで出力している。</a:t>
            </a:r>
            <a:endParaRPr kumimoji="1" lang="en-US" altLang="ja-JP" dirty="0"/>
          </a:p>
          <a:p>
            <a:r>
              <a:rPr kumimoji="1" lang="en-US" altLang="ja-JP" dirty="0"/>
              <a:t>HDR</a:t>
            </a:r>
            <a:r>
              <a:rPr kumimoji="1" lang="ja-JP" altLang="en-US" dirty="0"/>
              <a:t>時の</a:t>
            </a:r>
            <a:r>
              <a:rPr kumimoji="1" lang="en-US" altLang="ja-JP" dirty="0"/>
              <a:t>OETF</a:t>
            </a:r>
            <a:r>
              <a:rPr kumimoji="1" lang="ja-JP" altLang="en-US" dirty="0"/>
              <a:t>変換は</a:t>
            </a:r>
            <a:r>
              <a:rPr kumimoji="1" lang="en-US" altLang="ja-JP" dirty="0"/>
              <a:t>OS</a:t>
            </a:r>
            <a:r>
              <a:rPr kumimoji="1" lang="ja-JP" altLang="en-US" dirty="0"/>
              <a:t>／ドライバ層で行われるため、アプリ側は常に</a:t>
            </a:r>
            <a:r>
              <a:rPr kumimoji="1" lang="en-US" altLang="ja-JP" dirty="0" err="1"/>
              <a:t>scRGB</a:t>
            </a:r>
            <a:r>
              <a:rPr kumimoji="1" lang="ja-JP" altLang="en-US" dirty="0"/>
              <a:t>色空間で出力する。</a:t>
            </a:r>
            <a:endParaRPr kumimoji="1" lang="en-US" altLang="ja-JP" dirty="0"/>
          </a:p>
          <a:p>
            <a:r>
              <a:rPr kumimoji="1" lang="ja-JP" altLang="en-US" dirty="0"/>
              <a:t>アプリ側</a:t>
            </a:r>
            <a:r>
              <a:rPr kumimoji="1" lang="en-US" altLang="ja-JP" dirty="0"/>
              <a:t>OETF</a:t>
            </a:r>
            <a:r>
              <a:rPr kumimoji="1" lang="ja-JP" altLang="en-US" dirty="0"/>
              <a:t>で</a:t>
            </a:r>
            <a:r>
              <a:rPr kumimoji="1" lang="en-US" altLang="ja-JP" dirty="0"/>
              <a:t>BT.2020</a:t>
            </a:r>
            <a:r>
              <a:rPr kumimoji="1" lang="ja-JP" altLang="en-US" dirty="0"/>
              <a:t>ベースの場合</a:t>
            </a:r>
            <a:r>
              <a:rPr kumimoji="1" lang="en-US" altLang="ja-JP" dirty="0"/>
              <a:t>UI</a:t>
            </a:r>
            <a:r>
              <a:rPr kumimoji="1" lang="ja-JP" altLang="en-US" dirty="0"/>
              <a:t>も</a:t>
            </a:r>
            <a:r>
              <a:rPr kumimoji="1" lang="en-US" altLang="ja-JP" dirty="0"/>
              <a:t>BT.2020</a:t>
            </a:r>
            <a:r>
              <a:rPr kumimoji="1" lang="ja-JP" altLang="en-US" dirty="0"/>
              <a:t>を使用するため、</a:t>
            </a:r>
            <a:r>
              <a:rPr kumimoji="1" lang="en-US" altLang="ja-JP" dirty="0"/>
              <a:t>SDR</a:t>
            </a:r>
            <a:r>
              <a:rPr kumimoji="1" lang="ja-JP" altLang="en-US" dirty="0"/>
              <a:t>時に</a:t>
            </a:r>
            <a:r>
              <a:rPr kumimoji="1" lang="en-US" altLang="ja-JP" dirty="0" err="1"/>
              <a:t>sRGB</a:t>
            </a:r>
            <a:r>
              <a:rPr kumimoji="1" lang="ja-JP" altLang="en-US" dirty="0"/>
              <a:t>を利用すると</a:t>
            </a:r>
            <a:r>
              <a:rPr kumimoji="1" lang="en-US" altLang="ja-JP" dirty="0"/>
              <a:t>HDR</a:t>
            </a:r>
            <a:r>
              <a:rPr kumimoji="1" lang="ja-JP" altLang="en-US" dirty="0"/>
              <a:t>時と色域が異なり互換性が損なわれるが、</a:t>
            </a:r>
            <a:endParaRPr kumimoji="1" lang="en-US" altLang="ja-JP" dirty="0"/>
          </a:p>
          <a:p>
            <a:r>
              <a:rPr kumimoji="1" lang="en-US" altLang="ja-JP" dirty="0"/>
              <a:t>OS</a:t>
            </a:r>
            <a:r>
              <a:rPr kumimoji="1" lang="ja-JP" altLang="en-US" dirty="0"/>
              <a:t>側</a:t>
            </a:r>
            <a:r>
              <a:rPr kumimoji="1" lang="en-US" altLang="ja-JP" dirty="0"/>
              <a:t>OETF</a:t>
            </a:r>
            <a:r>
              <a:rPr kumimoji="1" lang="ja-JP" altLang="en-US" dirty="0"/>
              <a:t>の場合は</a:t>
            </a:r>
            <a:r>
              <a:rPr kumimoji="1" lang="en-US" altLang="ja-JP" dirty="0"/>
              <a:t>HDR</a:t>
            </a:r>
            <a:r>
              <a:rPr kumimoji="1" lang="ja-JP" altLang="en-US" dirty="0"/>
              <a:t>時も</a:t>
            </a:r>
            <a:r>
              <a:rPr kumimoji="1" lang="en-US" altLang="ja-JP" dirty="0"/>
              <a:t>UI</a:t>
            </a:r>
            <a:r>
              <a:rPr kumimoji="1" lang="ja-JP" altLang="en-US" dirty="0"/>
              <a:t>描画を</a:t>
            </a:r>
            <a:r>
              <a:rPr kumimoji="1" lang="en-US" altLang="ja-JP" dirty="0"/>
              <a:t>BT.709</a:t>
            </a:r>
            <a:r>
              <a:rPr kumimoji="1" lang="ja-JP" altLang="en-US" dirty="0"/>
              <a:t>色域としているため、</a:t>
            </a:r>
            <a:r>
              <a:rPr kumimoji="1" lang="en-US" altLang="ja-JP" dirty="0"/>
              <a:t>SDR</a:t>
            </a:r>
            <a:r>
              <a:rPr kumimoji="1" lang="ja-JP" altLang="en-US" dirty="0"/>
              <a:t>時にはハードウェア</a:t>
            </a:r>
            <a:r>
              <a:rPr kumimoji="1" lang="en-US" altLang="ja-JP" dirty="0" err="1"/>
              <a:t>sRGB</a:t>
            </a:r>
            <a:r>
              <a:rPr kumimoji="1" lang="ja-JP" altLang="en-US" dirty="0"/>
              <a:t>出力を利用することで共通の描画を行える。</a:t>
            </a:r>
            <a:endParaRPr kumimoji="1" lang="en-US" altLang="ja-JP" dirty="0"/>
          </a:p>
          <a:p>
            <a:endParaRPr kumimoji="1" lang="en-US" altLang="ja-JP" dirty="0"/>
          </a:p>
          <a:p>
            <a:r>
              <a:rPr kumimoji="1" lang="ja-JP" altLang="en-US" dirty="0"/>
              <a:t>色域を擬似的に拡張するための色域マッピングはトーンマップ前にアプリ側で適用しており、</a:t>
            </a:r>
            <a:endParaRPr kumimoji="1" lang="en-US" altLang="ja-JP" dirty="0"/>
          </a:p>
          <a:p>
            <a:r>
              <a:rPr kumimoji="1" lang="ja-JP" altLang="en-US" dirty="0"/>
              <a:t>トーンマップ後のバッファには負の数を含む</a:t>
            </a:r>
            <a:r>
              <a:rPr kumimoji="1" lang="en-US" altLang="ja-JP" dirty="0"/>
              <a:t>BT.2020</a:t>
            </a:r>
            <a:r>
              <a:rPr kumimoji="1" lang="ja-JP" altLang="en-US" dirty="0"/>
              <a:t>相当のデータが格納されている。</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138</a:t>
            </a:fld>
            <a:endParaRPr kumimoji="1" lang="ja-JP" altLang="en-US"/>
          </a:p>
        </p:txBody>
      </p:sp>
    </p:spTree>
    <p:extLst>
      <p:ext uri="{BB962C8B-B14F-4D97-AF65-F5344CB8AC3E}">
        <p14:creationId xmlns:p14="http://schemas.microsoft.com/office/powerpoint/2010/main" val="18067515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SDR</a:t>
            </a:r>
            <a:r>
              <a:rPr kumimoji="1" lang="ja-JP" altLang="en-US" dirty="0"/>
              <a:t>も</a:t>
            </a:r>
            <a:r>
              <a:rPr kumimoji="1" lang="en-US" altLang="ja-JP" dirty="0"/>
              <a:t>HDR</a:t>
            </a:r>
            <a:r>
              <a:rPr kumimoji="1" lang="ja-JP" altLang="en-US" dirty="0"/>
              <a:t>時と同じく</a:t>
            </a:r>
            <a:r>
              <a:rPr kumimoji="1" lang="en-US" altLang="ja-JP" dirty="0" err="1"/>
              <a:t>scRGB</a:t>
            </a:r>
            <a:r>
              <a:rPr kumimoji="1" lang="ja-JP" altLang="en-US" dirty="0"/>
              <a:t>出力とし、全て</a:t>
            </a:r>
            <a:r>
              <a:rPr kumimoji="1" lang="en-US" altLang="ja-JP" dirty="0"/>
              <a:t>OS</a:t>
            </a:r>
            <a:r>
              <a:rPr kumimoji="1" lang="ja-JP" altLang="en-US" dirty="0"/>
              <a:t>側の</a:t>
            </a:r>
            <a:r>
              <a:rPr kumimoji="1" lang="en-US" altLang="ja-JP" dirty="0"/>
              <a:t>OETF</a:t>
            </a:r>
            <a:r>
              <a:rPr kumimoji="1" lang="ja-JP" altLang="en-US" dirty="0"/>
              <a:t>変換に任せた場合のレンダリングフロー。</a:t>
            </a:r>
            <a:endParaRPr kumimoji="1" lang="en-US" altLang="ja-JP" dirty="0"/>
          </a:p>
          <a:p>
            <a:r>
              <a:rPr kumimoji="1" lang="en-US" altLang="ja-JP" dirty="0"/>
              <a:t>SDR/HDR</a:t>
            </a:r>
            <a:r>
              <a:rPr kumimoji="1" lang="ja-JP" altLang="en-US" dirty="0"/>
              <a:t>共に</a:t>
            </a:r>
            <a:r>
              <a:rPr kumimoji="1" lang="en-US" altLang="ja-JP" dirty="0"/>
              <a:t>OETF</a:t>
            </a:r>
            <a:r>
              <a:rPr kumimoji="1" lang="ja-JP" altLang="en-US" dirty="0"/>
              <a:t>変換は</a:t>
            </a:r>
            <a:r>
              <a:rPr kumimoji="1" lang="en-US" altLang="ja-JP" dirty="0"/>
              <a:t>OS</a:t>
            </a:r>
            <a:r>
              <a:rPr kumimoji="1" lang="ja-JP" altLang="en-US" dirty="0"/>
              <a:t>／ドライバ層で行われるため、アプリ側は常に共通の</a:t>
            </a:r>
            <a:r>
              <a:rPr kumimoji="1" lang="en-US" altLang="ja-JP" dirty="0" err="1"/>
              <a:t>scRGB</a:t>
            </a:r>
            <a:r>
              <a:rPr kumimoji="1" lang="ja-JP" altLang="en-US" dirty="0"/>
              <a:t>色空間で出力する。</a:t>
            </a:r>
            <a:endParaRPr kumimoji="1" lang="en-US" altLang="ja-JP" dirty="0"/>
          </a:p>
          <a:p>
            <a:r>
              <a:rPr kumimoji="1" lang="en-US" altLang="ja-JP" dirty="0"/>
              <a:t>UI</a:t>
            </a:r>
            <a:r>
              <a:rPr kumimoji="1" lang="ja-JP" altLang="en-US" dirty="0"/>
              <a:t>描画も</a:t>
            </a:r>
            <a:r>
              <a:rPr kumimoji="1" lang="en-US" altLang="ja-JP" dirty="0" err="1"/>
              <a:t>scRGB</a:t>
            </a:r>
            <a:r>
              <a:rPr kumimoji="1" lang="ja-JP" altLang="en-US" dirty="0"/>
              <a:t>色空間となるため、トーンマップの段階で</a:t>
            </a:r>
            <a:r>
              <a:rPr kumimoji="1" lang="en-US" altLang="ja-JP" dirty="0"/>
              <a:t>BT.2020</a:t>
            </a:r>
            <a:r>
              <a:rPr kumimoji="1" lang="ja-JP" altLang="en-US" dirty="0"/>
              <a:t>から</a:t>
            </a:r>
            <a:r>
              <a:rPr kumimoji="1" lang="en-US" altLang="ja-JP" dirty="0"/>
              <a:t>BT.709</a:t>
            </a:r>
            <a:r>
              <a:rPr kumimoji="1" lang="ja-JP" altLang="en-US" dirty="0"/>
              <a:t>へ色域を変換している。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HDR</a:t>
            </a:r>
            <a:r>
              <a:rPr kumimoji="1" lang="ja-JP" altLang="en-US" dirty="0"/>
              <a:t>時には、</a:t>
            </a:r>
            <a:r>
              <a:rPr kumimoji="1" lang="en-US" altLang="ja-JP" dirty="0"/>
              <a:t>BT.2020</a:t>
            </a:r>
            <a:r>
              <a:rPr kumimoji="1" lang="ja-JP" altLang="en-US" dirty="0"/>
              <a:t>相当の負の値を含む内部データが</a:t>
            </a:r>
            <a:r>
              <a:rPr kumimoji="1" lang="en-US" altLang="ja-JP" dirty="0" err="1"/>
              <a:t>scRGB</a:t>
            </a:r>
            <a:r>
              <a:rPr kumimoji="1" lang="ja-JP" altLang="en-US" dirty="0"/>
              <a:t>に格納されることになる。</a:t>
            </a:r>
            <a:endParaRPr kumimoji="1" lang="en-US" altLang="ja-JP" dirty="0"/>
          </a:p>
          <a:p>
            <a:r>
              <a:rPr kumimoji="1" lang="en-US" altLang="ja-JP" dirty="0"/>
              <a:t>SDR</a:t>
            </a:r>
            <a:r>
              <a:rPr kumimoji="1" lang="ja-JP" altLang="en-US" dirty="0"/>
              <a:t>時は、最終出力が</a:t>
            </a:r>
            <a:r>
              <a:rPr kumimoji="1" lang="en-US" altLang="ja-JP" dirty="0" err="1"/>
              <a:t>sRGB</a:t>
            </a:r>
            <a:r>
              <a:rPr kumimoji="1" lang="ja-JP" altLang="en-US" dirty="0"/>
              <a:t>のため、内部データの色域も</a:t>
            </a:r>
            <a:r>
              <a:rPr kumimoji="1" lang="en-US" altLang="ja-JP" dirty="0"/>
              <a:t>BT.709</a:t>
            </a:r>
            <a:r>
              <a:rPr kumimoji="1" lang="ja-JP" altLang="en-US" dirty="0"/>
              <a:t>の範囲に非線形に圧縮している。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139</a:t>
            </a:fld>
            <a:endParaRPr kumimoji="1" lang="ja-JP" altLang="en-US"/>
          </a:p>
        </p:txBody>
      </p:sp>
    </p:spTree>
    <p:extLst>
      <p:ext uri="{BB962C8B-B14F-4D97-AF65-F5344CB8AC3E}">
        <p14:creationId xmlns:p14="http://schemas.microsoft.com/office/powerpoint/2010/main" val="31561287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140</a:t>
            </a:fld>
            <a:endParaRPr kumimoji="1" lang="ja-JP" altLang="en-US"/>
          </a:p>
        </p:txBody>
      </p:sp>
    </p:spTree>
    <p:extLst>
      <p:ext uri="{BB962C8B-B14F-4D97-AF65-F5344CB8AC3E}">
        <p14:creationId xmlns:p14="http://schemas.microsoft.com/office/powerpoint/2010/main" val="33732507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BT.709</a:t>
            </a:r>
            <a:r>
              <a:rPr kumimoji="1" lang="ja-JP" altLang="en-US" dirty="0"/>
              <a:t>色域でレンダリングし、アプリケーション側で</a:t>
            </a:r>
            <a:r>
              <a:rPr kumimoji="1" lang="en-US" altLang="ja-JP" dirty="0"/>
              <a:t>OETF</a:t>
            </a:r>
            <a:r>
              <a:rPr kumimoji="1" lang="ja-JP" altLang="en-US" dirty="0"/>
              <a:t>を適用する場合のチェッカーボードレンダリング典型例。</a:t>
            </a:r>
            <a:endParaRPr kumimoji="1" lang="en-US" altLang="ja-JP" dirty="0"/>
          </a:p>
          <a:p>
            <a:r>
              <a:rPr kumimoji="1" lang="en-US" altLang="ja-JP" dirty="0"/>
              <a:t>SDR</a:t>
            </a:r>
            <a:r>
              <a:rPr kumimoji="1" lang="ja-JP" altLang="en-US" dirty="0"/>
              <a:t>はチェッカーボード縮小解像度上でトーンマップと同時に</a:t>
            </a:r>
            <a:r>
              <a:rPr kumimoji="1" lang="en-US" altLang="ja-JP" dirty="0" err="1"/>
              <a:t>sRGB</a:t>
            </a:r>
            <a:r>
              <a:rPr kumimoji="1" lang="en-US" altLang="ja-JP" dirty="0"/>
              <a:t> OETF</a:t>
            </a:r>
            <a:r>
              <a:rPr kumimoji="1" lang="ja-JP" altLang="en-US" dirty="0"/>
              <a:t>を適用しているため効率的だが、</a:t>
            </a:r>
            <a:endParaRPr kumimoji="1" lang="en-US" altLang="ja-JP" dirty="0"/>
          </a:p>
          <a:p>
            <a:r>
              <a:rPr kumimoji="1" lang="en-US" altLang="ja-JP" dirty="0"/>
              <a:t>HDR</a:t>
            </a:r>
            <a:r>
              <a:rPr kumimoji="1" lang="ja-JP" altLang="en-US" dirty="0"/>
              <a:t>はフル解像度</a:t>
            </a:r>
            <a:r>
              <a:rPr kumimoji="1" lang="en-US" altLang="ja-JP" dirty="0"/>
              <a:t>UI</a:t>
            </a:r>
            <a:r>
              <a:rPr kumimoji="1" lang="ja-JP" altLang="en-US" dirty="0"/>
              <a:t>描画に</a:t>
            </a:r>
            <a:r>
              <a:rPr kumimoji="1" lang="en-US" altLang="ja-JP" dirty="0"/>
              <a:t>OETF</a:t>
            </a:r>
            <a:r>
              <a:rPr kumimoji="1" lang="ja-JP" altLang="en-US" dirty="0"/>
              <a:t>を適用しているため、別途フル解像度での変換処理が必要となる。</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141</a:t>
            </a:fld>
            <a:endParaRPr kumimoji="1" lang="ja-JP" altLang="en-US"/>
          </a:p>
        </p:txBody>
      </p:sp>
    </p:spTree>
    <p:extLst>
      <p:ext uri="{BB962C8B-B14F-4D97-AF65-F5344CB8AC3E}">
        <p14:creationId xmlns:p14="http://schemas.microsoft.com/office/powerpoint/2010/main" val="34504415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BT.709</a:t>
            </a:r>
            <a:r>
              <a:rPr kumimoji="1" lang="ja-JP" altLang="en-US" dirty="0"/>
              <a:t>色域でレンダリングし、アプリケーション側で遅延</a:t>
            </a:r>
            <a:r>
              <a:rPr kumimoji="1" lang="en-US" altLang="ja-JP" dirty="0"/>
              <a:t>OETF</a:t>
            </a:r>
            <a:r>
              <a:rPr kumimoji="1" lang="ja-JP" altLang="en-US" dirty="0"/>
              <a:t>を適用する場合の例。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チェッカーボード解決後のフル解像度での</a:t>
            </a:r>
            <a:r>
              <a:rPr kumimoji="1" lang="en-US" altLang="ja-JP" dirty="0"/>
              <a:t>UI</a:t>
            </a:r>
            <a:r>
              <a:rPr kumimoji="1" lang="ja-JP" altLang="en-US" dirty="0"/>
              <a:t>描画のさらに後に</a:t>
            </a:r>
            <a:r>
              <a:rPr kumimoji="1" lang="en-US" altLang="ja-JP" dirty="0"/>
              <a:t>OETF</a:t>
            </a:r>
            <a:r>
              <a:rPr kumimoji="1" lang="ja-JP" altLang="en-US" dirty="0"/>
              <a:t>を適用するため、必然的にフル解像度での</a:t>
            </a:r>
            <a:r>
              <a:rPr kumimoji="1" lang="en-US" altLang="ja-JP" dirty="0"/>
              <a:t>OETF</a:t>
            </a:r>
            <a:r>
              <a:rPr kumimoji="1" lang="ja-JP" altLang="en-US" dirty="0"/>
              <a:t>処理が必要となる。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142</a:t>
            </a:fld>
            <a:endParaRPr kumimoji="1" lang="ja-JP" altLang="en-US"/>
          </a:p>
        </p:txBody>
      </p:sp>
    </p:spTree>
    <p:extLst>
      <p:ext uri="{BB962C8B-B14F-4D97-AF65-F5344CB8AC3E}">
        <p14:creationId xmlns:p14="http://schemas.microsoft.com/office/powerpoint/2010/main" val="102822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sRGB</a:t>
            </a:r>
            <a:r>
              <a:rPr kumimoji="1" lang="ja-JP" altLang="en-US" dirty="0"/>
              <a:t>ガンマ。</a:t>
            </a:r>
            <a:endParaRPr kumimoji="1" lang="en-US" altLang="ja-JP" dirty="0"/>
          </a:p>
          <a:p>
            <a:r>
              <a:rPr kumimoji="1" lang="ja-JP" altLang="en-US" dirty="0"/>
              <a:t>暗部に線形領域をもつ、全体としては</a:t>
            </a:r>
            <a:r>
              <a:rPr kumimoji="1" lang="en-US" altLang="ja-JP" dirty="0"/>
              <a:t>γ2.2</a:t>
            </a:r>
            <a:r>
              <a:rPr kumimoji="1" lang="ja-JP" altLang="en-US" dirty="0"/>
              <a:t>補正に近いカーブ。</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17</a:t>
            </a:fld>
            <a:endParaRPr kumimoji="1" lang="ja-JP" altLang="en-US"/>
          </a:p>
        </p:txBody>
      </p:sp>
    </p:spTree>
    <p:extLst>
      <p:ext uri="{BB962C8B-B14F-4D97-AF65-F5344CB8AC3E}">
        <p14:creationId xmlns:p14="http://schemas.microsoft.com/office/powerpoint/2010/main" val="35733853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同様に</a:t>
            </a:r>
            <a:r>
              <a:rPr kumimoji="1" lang="en-US" altLang="ja-JP" dirty="0"/>
              <a:t>BT.709</a:t>
            </a:r>
            <a:r>
              <a:rPr kumimoji="1" lang="ja-JP" altLang="en-US" dirty="0"/>
              <a:t>色域でレンダリングするが、アプリケーション側は</a:t>
            </a:r>
            <a:r>
              <a:rPr kumimoji="1" lang="en-US" altLang="ja-JP" dirty="0" err="1"/>
              <a:t>scRGB</a:t>
            </a:r>
            <a:r>
              <a:rPr kumimoji="1" lang="ja-JP" altLang="en-US" dirty="0"/>
              <a:t>で出力し、</a:t>
            </a:r>
            <a:r>
              <a:rPr kumimoji="1" lang="en-US" altLang="ja-JP" dirty="0"/>
              <a:t>OS</a:t>
            </a:r>
            <a:r>
              <a:rPr kumimoji="1" lang="ja-JP" altLang="en-US" dirty="0"/>
              <a:t>／ドライバ層で</a:t>
            </a:r>
            <a:r>
              <a:rPr kumimoji="1" lang="en-US" altLang="ja-JP" dirty="0"/>
              <a:t>OETF</a:t>
            </a:r>
            <a:r>
              <a:rPr kumimoji="1" lang="ja-JP" altLang="en-US" dirty="0"/>
              <a:t>を適用する場合の例。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フル解像度</a:t>
            </a:r>
            <a:r>
              <a:rPr kumimoji="1" lang="en-US" altLang="ja-JP" dirty="0"/>
              <a:t>UI</a:t>
            </a:r>
            <a:r>
              <a:rPr kumimoji="1" lang="ja-JP" altLang="en-US" dirty="0"/>
              <a:t>描画に</a:t>
            </a:r>
            <a:r>
              <a:rPr kumimoji="1" lang="en-US" altLang="ja-JP" dirty="0"/>
              <a:t>OS</a:t>
            </a:r>
            <a:r>
              <a:rPr kumimoji="1" lang="ja-JP" altLang="en-US" dirty="0"/>
              <a:t>／ドライバ側で</a:t>
            </a:r>
            <a:r>
              <a:rPr kumimoji="1" lang="en-US" altLang="ja-JP" dirty="0"/>
              <a:t>OETF</a:t>
            </a:r>
            <a:r>
              <a:rPr kumimoji="1" lang="ja-JP" altLang="en-US" dirty="0"/>
              <a:t>が適用されるため、別途フル解像度での変換処理が行われる。</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143</a:t>
            </a:fld>
            <a:endParaRPr kumimoji="1" lang="ja-JP" altLang="en-US"/>
          </a:p>
        </p:txBody>
      </p:sp>
    </p:spTree>
    <p:extLst>
      <p:ext uri="{BB962C8B-B14F-4D97-AF65-F5344CB8AC3E}">
        <p14:creationId xmlns:p14="http://schemas.microsoft.com/office/powerpoint/2010/main" val="26136106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148</a:t>
            </a:fld>
            <a:endParaRPr kumimoji="1" lang="ja-JP" altLang="en-US"/>
          </a:p>
        </p:txBody>
      </p:sp>
    </p:spTree>
    <p:extLst>
      <p:ext uri="{BB962C8B-B14F-4D97-AF65-F5344CB8AC3E}">
        <p14:creationId xmlns:p14="http://schemas.microsoft.com/office/powerpoint/2010/main" val="1466379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149</a:t>
            </a:fld>
            <a:endParaRPr kumimoji="1" lang="ja-JP" altLang="en-US"/>
          </a:p>
        </p:txBody>
      </p:sp>
    </p:spTree>
    <p:extLst>
      <p:ext uri="{BB962C8B-B14F-4D97-AF65-F5344CB8AC3E}">
        <p14:creationId xmlns:p14="http://schemas.microsoft.com/office/powerpoint/2010/main" val="1602399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150</a:t>
            </a:fld>
            <a:endParaRPr kumimoji="1" lang="ja-JP" altLang="en-US"/>
          </a:p>
        </p:txBody>
      </p:sp>
    </p:spTree>
    <p:extLst>
      <p:ext uri="{BB962C8B-B14F-4D97-AF65-F5344CB8AC3E}">
        <p14:creationId xmlns:p14="http://schemas.microsoft.com/office/powerpoint/2010/main" val="38692945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トーンマップ後の相対輝度から絶対輝度</a:t>
            </a:r>
            <a:r>
              <a:rPr kumimoji="1" lang="en-US" altLang="ja-JP" dirty="0"/>
              <a:t>(</a:t>
            </a:r>
            <a:r>
              <a:rPr kumimoji="1" lang="ja-JP" altLang="en-US" dirty="0"/>
              <a:t>再掲</a:t>
            </a:r>
            <a:r>
              <a:rPr kumimoji="1" lang="en-US" altLang="ja-JP" dirty="0"/>
              <a:t>)</a:t>
            </a:r>
            <a:r>
              <a:rPr kumimoji="1" lang="ja-JP" altLang="en-US" dirty="0"/>
              <a:t>および</a:t>
            </a:r>
            <a:r>
              <a:rPr kumimoji="1" lang="en-US" altLang="ja-JP" dirty="0" err="1"/>
              <a:t>scRGB</a:t>
            </a:r>
            <a:r>
              <a:rPr kumimoji="1" lang="ja-JP" altLang="en-US" dirty="0"/>
              <a:t>出力値</a:t>
            </a:r>
            <a:r>
              <a:rPr kumimoji="1" lang="en-US" altLang="ja-JP" dirty="0"/>
              <a:t>(1.0</a:t>
            </a:r>
            <a:r>
              <a:rPr kumimoji="1" lang="ja-JP" altLang="en-US" dirty="0"/>
              <a:t>を</a:t>
            </a:r>
            <a:r>
              <a:rPr kumimoji="1" lang="en-US" altLang="ja-JP" dirty="0"/>
              <a:t>80nt</a:t>
            </a:r>
            <a:r>
              <a:rPr kumimoji="1" lang="ja-JP" altLang="en-US" dirty="0"/>
              <a:t>とみなす絶対輝度</a:t>
            </a:r>
            <a:r>
              <a:rPr kumimoji="1" lang="en-US" altLang="ja-JP" dirty="0"/>
              <a:t>)</a:t>
            </a:r>
            <a:r>
              <a:rPr kumimoji="1" lang="ja-JP" altLang="en-US" dirty="0" err="1"/>
              <a:t>への</a:t>
            </a:r>
            <a:r>
              <a:rPr kumimoji="1" lang="ja-JP" altLang="en-US" dirty="0"/>
              <a:t>変換。</a:t>
            </a:r>
            <a:endParaRPr kumimoji="1" lang="en-US" altLang="ja-JP" dirty="0"/>
          </a:p>
          <a:p>
            <a:r>
              <a:rPr kumimoji="1" lang="ja-JP" altLang="en-US" dirty="0"/>
              <a:t>トーンマップの白レベルが</a:t>
            </a:r>
            <a:r>
              <a:rPr kumimoji="1" lang="en-US" altLang="ja-JP" dirty="0"/>
              <a:t>200nt</a:t>
            </a:r>
            <a:r>
              <a:rPr kumimoji="1" lang="ja-JP" altLang="en-US" dirty="0"/>
              <a:t>場合を実際に計算してみると、</a:t>
            </a:r>
            <a:endParaRPr kumimoji="1" lang="en-US" altLang="ja-JP" dirty="0"/>
          </a:p>
          <a:p>
            <a:r>
              <a:rPr kumimoji="1" lang="ja-JP" altLang="en-US" dirty="0"/>
              <a:t>トーンマップ後相対輝度が</a:t>
            </a:r>
            <a:r>
              <a:rPr kumimoji="1" lang="en-US" altLang="ja-JP" dirty="0"/>
              <a:t>0.4(</a:t>
            </a:r>
            <a:r>
              <a:rPr kumimoji="1" lang="ja-JP" altLang="en-US" dirty="0"/>
              <a:t>つまり</a:t>
            </a:r>
            <a:r>
              <a:rPr kumimoji="1" lang="en-US" altLang="ja-JP" dirty="0"/>
              <a:t>80nt</a:t>
            </a:r>
            <a:r>
              <a:rPr kumimoji="1" lang="ja-JP" altLang="en-US" dirty="0"/>
              <a:t>相当</a:t>
            </a:r>
            <a:r>
              <a:rPr kumimoji="1" lang="en-US" altLang="ja-JP" dirty="0"/>
              <a:t>)</a:t>
            </a:r>
            <a:r>
              <a:rPr kumimoji="1" lang="ja-JP" altLang="en-US" dirty="0"/>
              <a:t>の場合は</a:t>
            </a:r>
            <a:r>
              <a:rPr kumimoji="1" lang="en-US" altLang="ja-JP" dirty="0"/>
              <a:t>1.0</a:t>
            </a:r>
            <a:r>
              <a:rPr kumimoji="1" lang="ja-JP" altLang="en-US" dirty="0"/>
              <a:t>に、</a:t>
            </a:r>
            <a:endParaRPr kumimoji="1" lang="en-US" altLang="ja-JP" dirty="0"/>
          </a:p>
          <a:p>
            <a:r>
              <a:rPr kumimoji="1" lang="en-US" altLang="ja-JP" dirty="0"/>
              <a:t>1.0(</a:t>
            </a:r>
            <a:r>
              <a:rPr kumimoji="1" lang="ja-JP" altLang="en-US" dirty="0"/>
              <a:t>つまりコンテンツの白レベル相当</a:t>
            </a:r>
            <a:r>
              <a:rPr kumimoji="1" lang="en-US" altLang="ja-JP" dirty="0"/>
              <a:t>)</a:t>
            </a:r>
            <a:r>
              <a:rPr kumimoji="1" lang="ja-JP" altLang="en-US" dirty="0"/>
              <a:t>の場合は</a:t>
            </a:r>
            <a:r>
              <a:rPr kumimoji="1" lang="en-US" altLang="ja-JP" dirty="0"/>
              <a:t>2.5</a:t>
            </a:r>
            <a:r>
              <a:rPr kumimoji="1" lang="ja-JP" altLang="en-US" dirty="0"/>
              <a:t>に、</a:t>
            </a:r>
            <a:endParaRPr kumimoji="1" lang="en-US" altLang="ja-JP" dirty="0"/>
          </a:p>
          <a:p>
            <a:r>
              <a:rPr kumimoji="1" lang="en-US" altLang="ja-JP" dirty="0"/>
              <a:t>50(</a:t>
            </a:r>
            <a:r>
              <a:rPr kumimoji="1" lang="ja-JP" altLang="en-US" dirty="0"/>
              <a:t>つまり</a:t>
            </a:r>
            <a:r>
              <a:rPr kumimoji="1" lang="en-US" altLang="ja-JP" dirty="0"/>
              <a:t>10,000nt</a:t>
            </a:r>
            <a:r>
              <a:rPr kumimoji="1" lang="ja-JP" altLang="en-US" dirty="0"/>
              <a:t>相当</a:t>
            </a:r>
            <a:r>
              <a:rPr kumimoji="1" lang="en-US" altLang="ja-JP" dirty="0"/>
              <a:t>)</a:t>
            </a:r>
            <a:r>
              <a:rPr kumimoji="1" lang="ja-JP" altLang="en-US" dirty="0"/>
              <a:t>の場合は</a:t>
            </a:r>
            <a:r>
              <a:rPr kumimoji="1" lang="en-US" altLang="ja-JP" dirty="0"/>
              <a:t>125</a:t>
            </a:r>
            <a:r>
              <a:rPr kumimoji="1" lang="ja-JP" altLang="en-US" dirty="0"/>
              <a:t>となり、</a:t>
            </a:r>
            <a:r>
              <a:rPr kumimoji="1" lang="en-US" altLang="ja-JP" dirty="0" err="1"/>
              <a:t>scRGB</a:t>
            </a:r>
            <a:r>
              <a:rPr kumimoji="1" lang="ja-JP" altLang="en-US" dirty="0"/>
              <a:t>の要求する値に正しく換算できることが判る。</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151</a:t>
            </a:fld>
            <a:endParaRPr kumimoji="1" lang="ja-JP" altLang="en-US"/>
          </a:p>
        </p:txBody>
      </p:sp>
    </p:spTree>
    <p:extLst>
      <p:ext uri="{BB962C8B-B14F-4D97-AF65-F5344CB8AC3E}">
        <p14:creationId xmlns:p14="http://schemas.microsoft.com/office/powerpoint/2010/main" val="9053484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153</a:t>
            </a:fld>
            <a:endParaRPr kumimoji="1" lang="ja-JP" altLang="en-US"/>
          </a:p>
        </p:txBody>
      </p:sp>
    </p:spTree>
    <p:extLst>
      <p:ext uri="{BB962C8B-B14F-4D97-AF65-F5344CB8AC3E}">
        <p14:creationId xmlns:p14="http://schemas.microsoft.com/office/powerpoint/2010/main" val="36423524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シーン内に最大出力輝度である</a:t>
            </a:r>
            <a:r>
              <a:rPr kumimoji="1" lang="en-US" altLang="ja-JP" dirty="0"/>
              <a:t>1000nt</a:t>
            </a:r>
            <a:r>
              <a:rPr kumimoji="1" lang="ja-JP" altLang="en-US" dirty="0"/>
              <a:t>を大きく超える輝度のピクセルが存在するため、明部が滑らかに圧縮され、白飛びが発生しにくくなっている。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157</a:t>
            </a:fld>
            <a:endParaRPr kumimoji="1" lang="ja-JP" altLang="en-US"/>
          </a:p>
        </p:txBody>
      </p:sp>
    </p:spTree>
    <p:extLst>
      <p:ext uri="{BB962C8B-B14F-4D97-AF65-F5344CB8AC3E}">
        <p14:creationId xmlns:p14="http://schemas.microsoft.com/office/powerpoint/2010/main" val="30158954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シーン内の最大輝度が最大出力輝度である</a:t>
            </a:r>
            <a:r>
              <a:rPr kumimoji="1" lang="en-US" altLang="ja-JP" dirty="0"/>
              <a:t>1000nt</a:t>
            </a:r>
            <a:r>
              <a:rPr kumimoji="1" lang="ja-JP" altLang="en-US" dirty="0"/>
              <a:t>とほぼ同じ場合、明部が圧縮されずほぼ線形になっている。</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158</a:t>
            </a:fld>
            <a:endParaRPr kumimoji="1" lang="ja-JP" altLang="en-US"/>
          </a:p>
        </p:txBody>
      </p:sp>
    </p:spTree>
    <p:extLst>
      <p:ext uri="{BB962C8B-B14F-4D97-AF65-F5344CB8AC3E}">
        <p14:creationId xmlns:p14="http://schemas.microsoft.com/office/powerpoint/2010/main" val="30408460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シーン内の最大輝度が出力最大輝度よりも低いため、明部は圧縮されず線形になっている。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159</a:t>
            </a:fld>
            <a:endParaRPr kumimoji="1" lang="ja-JP" altLang="en-US"/>
          </a:p>
        </p:txBody>
      </p:sp>
    </p:spTree>
    <p:extLst>
      <p:ext uri="{BB962C8B-B14F-4D97-AF65-F5344CB8AC3E}">
        <p14:creationId xmlns:p14="http://schemas.microsoft.com/office/powerpoint/2010/main" val="281331605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2,000nt</a:t>
            </a:r>
            <a:r>
              <a:rPr kumimoji="1" lang="ja-JP" altLang="en-US" dirty="0"/>
              <a:t>よりも輝度の高い領域をもつため、白飛びが発生する。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161</a:t>
            </a:fld>
            <a:endParaRPr kumimoji="1" lang="ja-JP" altLang="en-US"/>
          </a:p>
        </p:txBody>
      </p:sp>
    </p:spTree>
    <p:extLst>
      <p:ext uri="{BB962C8B-B14F-4D97-AF65-F5344CB8AC3E}">
        <p14:creationId xmlns:p14="http://schemas.microsoft.com/office/powerpoint/2010/main" val="3131187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Adobe RGB</a:t>
            </a:r>
            <a:r>
              <a:rPr kumimoji="1" lang="ja-JP" altLang="en-US" dirty="0"/>
              <a:t>ガンマ。</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線形領域をもたないほぼ</a:t>
            </a:r>
            <a:r>
              <a:rPr kumimoji="1" lang="en-US" altLang="ja-JP" dirty="0"/>
              <a:t>γ2.2</a:t>
            </a:r>
            <a:r>
              <a:rPr kumimoji="1" lang="ja-JP" altLang="en-US" dirty="0"/>
              <a:t>補正。</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18</a:t>
            </a:fld>
            <a:endParaRPr kumimoji="1" lang="ja-JP" altLang="en-US"/>
          </a:p>
        </p:txBody>
      </p:sp>
    </p:spTree>
    <p:extLst>
      <p:ext uri="{BB962C8B-B14F-4D97-AF65-F5344CB8AC3E}">
        <p14:creationId xmlns:p14="http://schemas.microsoft.com/office/powerpoint/2010/main" val="36752673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シーンの最大輝度に関わらず</a:t>
            </a:r>
            <a:r>
              <a:rPr kumimoji="1" lang="en-US" altLang="ja-JP" dirty="0"/>
              <a:t>2,000nt</a:t>
            </a:r>
            <a:r>
              <a:rPr kumimoji="1" lang="ja-JP" altLang="en-US" dirty="0"/>
              <a:t>を</a:t>
            </a:r>
            <a:r>
              <a:rPr kumimoji="1" lang="en-US" altLang="ja-JP" dirty="0"/>
              <a:t>1,000nt</a:t>
            </a:r>
            <a:r>
              <a:rPr kumimoji="1" lang="ja-JP" altLang="en-US" dirty="0"/>
              <a:t>にマッピングするため、</a:t>
            </a:r>
            <a:endParaRPr kumimoji="1" lang="en-US" altLang="ja-JP" dirty="0"/>
          </a:p>
          <a:p>
            <a:r>
              <a:rPr kumimoji="1" lang="ja-JP" altLang="en-US" dirty="0"/>
              <a:t>最大</a:t>
            </a:r>
            <a:r>
              <a:rPr kumimoji="1" lang="en-US" altLang="ja-JP" dirty="0"/>
              <a:t>1,000nt</a:t>
            </a:r>
            <a:r>
              <a:rPr kumimoji="1" lang="ja-JP" altLang="en-US" dirty="0"/>
              <a:t>のシーンでも</a:t>
            </a:r>
            <a:r>
              <a:rPr kumimoji="1" lang="en-US" altLang="ja-JP" dirty="0"/>
              <a:t>1,000nt</a:t>
            </a:r>
            <a:r>
              <a:rPr kumimoji="1" lang="ja-JP" altLang="en-US" dirty="0"/>
              <a:t>よりも暗く表示される。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162</a:t>
            </a:fld>
            <a:endParaRPr kumimoji="1" lang="ja-JP" altLang="en-US"/>
          </a:p>
        </p:txBody>
      </p:sp>
    </p:spTree>
    <p:extLst>
      <p:ext uri="{BB962C8B-B14F-4D97-AF65-F5344CB8AC3E}">
        <p14:creationId xmlns:p14="http://schemas.microsoft.com/office/powerpoint/2010/main" val="16613470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明部の輝度圧縮により、左下の光源の白飛びが少し抑えられている。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165</a:t>
            </a:fld>
            <a:endParaRPr kumimoji="1" lang="ja-JP" altLang="en-US"/>
          </a:p>
        </p:txBody>
      </p:sp>
    </p:spTree>
    <p:extLst>
      <p:ext uri="{BB962C8B-B14F-4D97-AF65-F5344CB8AC3E}">
        <p14:creationId xmlns:p14="http://schemas.microsoft.com/office/powerpoint/2010/main" val="30994987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シーンに存在しない明部まで圧縮されているため、テレビの最大輝度出力を充分に活用できていない。</a:t>
            </a:r>
            <a:endParaRPr kumimoji="1"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166</a:t>
            </a:fld>
            <a:endParaRPr kumimoji="1" lang="ja-JP" altLang="en-US"/>
          </a:p>
        </p:txBody>
      </p:sp>
    </p:spTree>
    <p:extLst>
      <p:ext uri="{BB962C8B-B14F-4D97-AF65-F5344CB8AC3E}">
        <p14:creationId xmlns:p14="http://schemas.microsoft.com/office/powerpoint/2010/main" val="31947856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明部の不要な圧縮が行われないため、左下の光源の明るさが無駄なく表示されている。</a:t>
            </a:r>
            <a:endParaRPr kumimoji="1" lang="en-US" altLang="ja-JP" dirty="0"/>
          </a:p>
          <a:p>
            <a:r>
              <a:rPr kumimoji="1" lang="ja-JP" altLang="en-US" dirty="0"/>
              <a:t>テレビの出力能力を無駄なく活用できる。</a:t>
            </a:r>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167</a:t>
            </a:fld>
            <a:endParaRPr kumimoji="1" lang="ja-JP" altLang="en-US"/>
          </a:p>
        </p:txBody>
      </p:sp>
    </p:spTree>
    <p:extLst>
      <p:ext uri="{BB962C8B-B14F-4D97-AF65-F5344CB8AC3E}">
        <p14:creationId xmlns:p14="http://schemas.microsoft.com/office/powerpoint/2010/main" val="34217325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168</a:t>
            </a:fld>
            <a:endParaRPr kumimoji="1" lang="ja-JP" altLang="en-US"/>
          </a:p>
        </p:txBody>
      </p:sp>
    </p:spTree>
    <p:extLst>
      <p:ext uri="{BB962C8B-B14F-4D97-AF65-F5344CB8AC3E}">
        <p14:creationId xmlns:p14="http://schemas.microsoft.com/office/powerpoint/2010/main" val="37866400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169</a:t>
            </a:fld>
            <a:endParaRPr kumimoji="1" lang="ja-JP" altLang="en-US"/>
          </a:p>
        </p:txBody>
      </p:sp>
    </p:spTree>
    <p:extLst>
      <p:ext uri="{BB962C8B-B14F-4D97-AF65-F5344CB8AC3E}">
        <p14:creationId xmlns:p14="http://schemas.microsoft.com/office/powerpoint/2010/main" val="21874212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170</a:t>
            </a:fld>
            <a:endParaRPr kumimoji="1" lang="ja-JP" altLang="en-US"/>
          </a:p>
        </p:txBody>
      </p:sp>
    </p:spTree>
    <p:extLst>
      <p:ext uri="{BB962C8B-B14F-4D97-AF65-F5344CB8AC3E}">
        <p14:creationId xmlns:p14="http://schemas.microsoft.com/office/powerpoint/2010/main" val="31795662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171</a:t>
            </a:fld>
            <a:endParaRPr kumimoji="1" lang="ja-JP" altLang="en-US"/>
          </a:p>
        </p:txBody>
      </p:sp>
    </p:spTree>
    <p:extLst>
      <p:ext uri="{BB962C8B-B14F-4D97-AF65-F5344CB8AC3E}">
        <p14:creationId xmlns:p14="http://schemas.microsoft.com/office/powerpoint/2010/main" val="12919132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172</a:t>
            </a:fld>
            <a:endParaRPr kumimoji="1" lang="ja-JP" altLang="en-US"/>
          </a:p>
        </p:txBody>
      </p:sp>
    </p:spTree>
    <p:extLst>
      <p:ext uri="{BB962C8B-B14F-4D97-AF65-F5344CB8AC3E}">
        <p14:creationId xmlns:p14="http://schemas.microsoft.com/office/powerpoint/2010/main" val="38799964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C7D9D140-1857-42CE-9D25-B0BFCC773C78}" type="slidenum">
              <a:rPr kumimoji="1" lang="ja-JP" altLang="en-US" smtClean="0"/>
              <a:t>173</a:t>
            </a:fld>
            <a:endParaRPr kumimoji="1" lang="ja-JP" altLang="en-US"/>
          </a:p>
        </p:txBody>
      </p:sp>
    </p:spTree>
    <p:extLst>
      <p:ext uri="{BB962C8B-B14F-4D97-AF65-F5344CB8AC3E}">
        <p14:creationId xmlns:p14="http://schemas.microsoft.com/office/powerpoint/2010/main" val="1192039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913812" y="456950"/>
            <a:ext cx="10374455" cy="2686415"/>
          </a:xfrm>
        </p:spPr>
        <p:txBody>
          <a:bodyPr/>
          <a:lstStyle>
            <a:lvl1pPr algn="r">
              <a:defRPr kumimoji="1" lang="ja-JP" altLang="en-US" sz="4656" kern="1200" noProof="0" dirty="0" smtClean="0">
                <a:solidFill>
                  <a:schemeClr val="bg1"/>
                </a:solidFill>
                <a:effectLst>
                  <a:outerShdw blurRad="38100" dist="38100" dir="2700000" algn="tl">
                    <a:srgbClr val="000000">
                      <a:alpha val="43137"/>
                    </a:srgbClr>
                  </a:outerShdw>
                </a:effectLst>
                <a:latin typeface="+mj-lt"/>
                <a:ea typeface="+mj-ea"/>
                <a:cs typeface="メイリオ" panose="020B0604030504040204" pitchFamily="50" charset="-128"/>
              </a:defRPr>
            </a:lvl1pPr>
          </a:lstStyle>
          <a:p>
            <a:pPr lvl="0"/>
            <a:r>
              <a:rPr lang="ja-JP" altLang="en-US" noProof="0" dirty="0"/>
              <a:t>マスター タイトルの書式設定</a:t>
            </a:r>
          </a:p>
        </p:txBody>
      </p:sp>
      <p:sp>
        <p:nvSpPr>
          <p:cNvPr id="8195" name="Rectangle 3"/>
          <p:cNvSpPr>
            <a:spLocks noGrp="1" noChangeArrowheads="1"/>
          </p:cNvSpPr>
          <p:nvPr>
            <p:ph type="subTitle" idx="1"/>
          </p:nvPr>
        </p:nvSpPr>
        <p:spPr>
          <a:xfrm>
            <a:off x="2735189" y="3791824"/>
            <a:ext cx="8533392" cy="2322026"/>
          </a:xfrm>
        </p:spPr>
        <p:txBody>
          <a:bodyPr anchor="ctr"/>
          <a:lstStyle>
            <a:lvl1pPr marL="0" indent="0" algn="r">
              <a:buFontTx/>
              <a:buNone/>
              <a:defRPr sz="2539">
                <a:solidFill>
                  <a:schemeClr val="bg1"/>
                </a:solidFill>
                <a:effectLst>
                  <a:outerShdw blurRad="38100" dist="38100" dir="2700000" algn="tl">
                    <a:srgbClr val="000000">
                      <a:alpha val="43137"/>
                    </a:srgbClr>
                  </a:outerShdw>
                </a:effectLst>
              </a:defRPr>
            </a:lvl1pPr>
          </a:lstStyle>
          <a:p>
            <a:pPr lvl="0"/>
            <a:r>
              <a:rPr lang="ja-JP" altLang="en-US" noProof="0" dirty="0"/>
              <a:t>マスター サブタイトルの書式設定</a:t>
            </a:r>
          </a:p>
        </p:txBody>
      </p:sp>
      <p:sp>
        <p:nvSpPr>
          <p:cNvPr id="4" name="Rectangle 4"/>
          <p:cNvSpPr>
            <a:spLocks noGrp="1" noChangeArrowheads="1"/>
          </p:cNvSpPr>
          <p:nvPr>
            <p:ph type="dt" sz="half" idx="10"/>
          </p:nvPr>
        </p:nvSpPr>
        <p:spPr>
          <a:xfrm>
            <a:off x="609770" y="6244779"/>
            <a:ext cx="2843904" cy="477137"/>
          </a:xfrm>
          <a:prstGeom prst="rect">
            <a:avLst/>
          </a:prstGeom>
        </p:spPr>
        <p:txBody>
          <a:bodyPr/>
          <a:lstStyle>
            <a:lvl1pPr>
              <a:defRPr>
                <a:solidFill>
                  <a:schemeClr val="bg1"/>
                </a:solidFill>
              </a:defRPr>
            </a:lvl1pPr>
          </a:lstStyle>
          <a:p>
            <a:fld id="{BBD30B23-599F-443B-AE26-3862DBFEE9DE}" type="datetime1">
              <a:rPr kumimoji="1" lang="ja-JP" altLang="en-US" smtClean="0"/>
              <a:t>2024/7/30</a:t>
            </a:fld>
            <a:endParaRPr kumimoji="1" lang="ja-JP" altLang="en-US"/>
          </a:p>
        </p:txBody>
      </p:sp>
      <p:sp>
        <p:nvSpPr>
          <p:cNvPr id="5" name="Rectangle 5"/>
          <p:cNvSpPr>
            <a:spLocks noGrp="1" noChangeArrowheads="1"/>
          </p:cNvSpPr>
          <p:nvPr>
            <p:ph type="ftr" sz="quarter" idx="11"/>
          </p:nvPr>
        </p:nvSpPr>
        <p:spPr/>
        <p:txBody>
          <a:bodyPr/>
          <a:lstStyle>
            <a:lvl1pPr>
              <a:defRPr>
                <a:solidFill>
                  <a:schemeClr val="bg1"/>
                </a:solidFill>
              </a:defRPr>
            </a:lvl1pPr>
          </a:lstStyle>
          <a:p>
            <a:endParaRPr kumimoji="1" lang="ja-JP" altLang="en-US"/>
          </a:p>
        </p:txBody>
      </p:sp>
      <p:sp>
        <p:nvSpPr>
          <p:cNvPr id="6" name="Rectangle 6"/>
          <p:cNvSpPr>
            <a:spLocks noGrp="1" noChangeArrowheads="1"/>
          </p:cNvSpPr>
          <p:nvPr>
            <p:ph type="sldNum" sz="quarter" idx="12"/>
          </p:nvPr>
        </p:nvSpPr>
        <p:spPr/>
        <p:txBody>
          <a:bodyPr/>
          <a:lstStyle>
            <a:lvl1pPr>
              <a:defRPr>
                <a:solidFill>
                  <a:schemeClr val="bg1"/>
                </a:solidFill>
              </a:defRPr>
            </a:lvl1pPr>
          </a:lstStyle>
          <a:p>
            <a:fld id="{0BF772E3-9003-47C6-93B4-058D5A19ECE5}" type="slidenum">
              <a:rPr kumimoji="1" lang="ja-JP" altLang="en-US" smtClean="0"/>
              <a:t>‹#›</a:t>
            </a:fld>
            <a:endParaRPr kumimoji="1" lang="ja-JP" altLang="en-US"/>
          </a:p>
        </p:txBody>
      </p:sp>
      <p:pic>
        <p:nvPicPr>
          <p:cNvPr id="11" name="図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72" y="6402707"/>
            <a:ext cx="1904895" cy="38641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2057678" y="6613997"/>
            <a:ext cx="4724074" cy="238848"/>
          </a:xfrm>
          <a:prstGeom prst="rect">
            <a:avLst/>
          </a:prstGeom>
          <a:noFill/>
        </p:spPr>
        <p:txBody>
          <a:bodyPr wrap="square" rtlCol="0">
            <a:spAutoFit/>
          </a:bodyPr>
          <a:lstStyle/>
          <a:p>
            <a:r>
              <a:rPr lang="en-US" altLang="ja-JP" sz="952" b="0" i="0" kern="1200" dirty="0">
                <a:solidFill>
                  <a:schemeClr val="tx1"/>
                </a:solidFill>
                <a:effectLst/>
                <a:latin typeface="Arial" panose="020B0604020202020204" pitchFamily="34" charset="0"/>
                <a:ea typeface="ＭＳ Ｐゴシック" panose="020B0600070205080204" pitchFamily="50" charset="-128"/>
                <a:cs typeface="+mn-cs"/>
              </a:rPr>
              <a:t>©Silicon Studio Corp., all rights reserved.</a:t>
            </a:r>
            <a:endParaRPr kumimoji="1" lang="ja-JP" altLang="en-US" sz="952" dirty="0"/>
          </a:p>
        </p:txBody>
      </p:sp>
    </p:spTree>
    <p:extLst>
      <p:ext uri="{BB962C8B-B14F-4D97-AF65-F5344CB8AC3E}">
        <p14:creationId xmlns:p14="http://schemas.microsoft.com/office/powerpoint/2010/main" val="215658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fld id="{CB6F729D-1181-4FBD-B512-72D6F95ED0F2}" type="datetime1">
              <a:rPr kumimoji="1" lang="ja-JP" altLang="en-US" smtClean="0"/>
              <a:t>2024/7/30</a:t>
            </a:fld>
            <a:endParaRPr kumimoji="1" lang="ja-JP" altLang="en-US"/>
          </a:p>
        </p:txBody>
      </p:sp>
      <p:sp>
        <p:nvSpPr>
          <p:cNvPr id="5"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6" name="Rectangle 6"/>
          <p:cNvSpPr>
            <a:spLocks noGrp="1" noChangeArrowheads="1"/>
          </p:cNvSpPr>
          <p:nvPr>
            <p:ph type="sldNum" sz="quarter" idx="12"/>
          </p:nvPr>
        </p:nvSpPr>
        <p:spPr>
          <a:ln/>
        </p:spPr>
        <p:txBody>
          <a:bodyPr/>
          <a:lstStyle>
            <a:lvl1pPr>
              <a:defRPr>
                <a:solidFill>
                  <a:schemeClr val="tx1"/>
                </a:solidFill>
              </a:defRPr>
            </a:lvl1pPr>
          </a:lstStyle>
          <a:p>
            <a:fld id="{0BF772E3-9003-47C6-93B4-058D5A19ECE5}" type="slidenum">
              <a:rPr kumimoji="1" lang="ja-JP" altLang="en-US" smtClean="0"/>
              <a:t>‹#›</a:t>
            </a:fld>
            <a:endParaRPr kumimoji="1" lang="ja-JP" altLang="en-US"/>
          </a:p>
        </p:txBody>
      </p:sp>
    </p:spTree>
    <p:extLst>
      <p:ext uri="{BB962C8B-B14F-4D97-AF65-F5344CB8AC3E}">
        <p14:creationId xmlns:p14="http://schemas.microsoft.com/office/powerpoint/2010/main" val="3527685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116" y="273850"/>
            <a:ext cx="2743117" cy="5851644"/>
          </a:xfrm>
        </p:spPr>
        <p:txBody>
          <a:bodyPr vert="eaVert"/>
          <a:lstStyle>
            <a:lvl1pPr>
              <a:defRPr>
                <a:solidFill>
                  <a:schemeClr val="tx1"/>
                </a:solidFill>
              </a:defRPr>
            </a:lvl1p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768" y="273850"/>
            <a:ext cx="8068087" cy="5851644"/>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fld id="{DB8F25E1-75F9-4003-B0DF-99B6321CF9D4}" type="datetime1">
              <a:rPr kumimoji="1" lang="ja-JP" altLang="en-US" smtClean="0"/>
              <a:t>2024/7/30</a:t>
            </a:fld>
            <a:endParaRPr kumimoji="1" lang="ja-JP" altLang="en-US"/>
          </a:p>
        </p:txBody>
      </p:sp>
      <p:sp>
        <p:nvSpPr>
          <p:cNvPr id="5"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6" name="Rectangle 6"/>
          <p:cNvSpPr>
            <a:spLocks noGrp="1" noChangeArrowheads="1"/>
          </p:cNvSpPr>
          <p:nvPr>
            <p:ph type="sldNum" sz="quarter" idx="12"/>
          </p:nvPr>
        </p:nvSpPr>
        <p:spPr>
          <a:ln/>
        </p:spPr>
        <p:txBody>
          <a:bodyPr/>
          <a:lstStyle>
            <a:lvl1pPr>
              <a:defRPr>
                <a:solidFill>
                  <a:schemeClr val="tx1"/>
                </a:solidFill>
              </a:defRPr>
            </a:lvl1pPr>
          </a:lstStyle>
          <a:p>
            <a:fld id="{0BF772E3-9003-47C6-93B4-058D5A19ECE5}" type="slidenum">
              <a:rPr kumimoji="1" lang="ja-JP" altLang="en-US" smtClean="0"/>
              <a:t>‹#›</a:t>
            </a:fld>
            <a:endParaRPr kumimoji="1" lang="ja-JP" altLang="en-US"/>
          </a:p>
        </p:txBody>
      </p:sp>
    </p:spTree>
    <p:extLst>
      <p:ext uri="{BB962C8B-B14F-4D97-AF65-F5344CB8AC3E}">
        <p14:creationId xmlns:p14="http://schemas.microsoft.com/office/powerpoint/2010/main" val="1732518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769" y="273853"/>
            <a:ext cx="10972464" cy="1144120"/>
          </a:xfrm>
        </p:spPr>
        <p:txBody>
          <a:bodyPr/>
          <a:lstStyle>
            <a:lvl1pPr>
              <a:defRPr>
                <a:solidFill>
                  <a:schemeClr val="tx1"/>
                </a:solidFill>
              </a:defRPr>
            </a:lvl1pPr>
          </a:lstStyle>
          <a:p>
            <a:r>
              <a:rPr lang="ja-JP" altLang="en-US"/>
              <a:t>マスター タイトルの書式設定</a:t>
            </a:r>
          </a:p>
        </p:txBody>
      </p:sp>
      <p:sp>
        <p:nvSpPr>
          <p:cNvPr id="3" name="コンテンツ プレースホルダー 2"/>
          <p:cNvSpPr>
            <a:spLocks noGrp="1"/>
          </p:cNvSpPr>
          <p:nvPr>
            <p:ph sz="half" idx="1"/>
          </p:nvPr>
        </p:nvSpPr>
        <p:spPr>
          <a:xfrm>
            <a:off x="609770" y="1599419"/>
            <a:ext cx="5405602" cy="4526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6176632" y="1599419"/>
            <a:ext cx="5405602" cy="21823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6176632" y="3943098"/>
            <a:ext cx="5405602" cy="218239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fld id="{AF09294A-8614-414D-A83D-5A4A7EE37DF1}" type="datetime1">
              <a:rPr kumimoji="1" lang="ja-JP" altLang="en-US" smtClean="0"/>
              <a:t>2024/7/30</a:t>
            </a:fld>
            <a:endParaRPr kumimoji="1" lang="ja-JP" altLang="en-US"/>
          </a:p>
        </p:txBody>
      </p:sp>
      <p:sp>
        <p:nvSpPr>
          <p:cNvPr id="7"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8" name="Rectangle 6"/>
          <p:cNvSpPr>
            <a:spLocks noGrp="1" noChangeArrowheads="1"/>
          </p:cNvSpPr>
          <p:nvPr>
            <p:ph type="sldNum" sz="quarter" idx="12"/>
          </p:nvPr>
        </p:nvSpPr>
        <p:spPr>
          <a:ln/>
        </p:spPr>
        <p:txBody>
          <a:bodyPr/>
          <a:lstStyle>
            <a:lvl1pPr>
              <a:defRPr>
                <a:solidFill>
                  <a:schemeClr val="tx1"/>
                </a:solidFill>
              </a:defRPr>
            </a:lvl1pPr>
          </a:lstStyle>
          <a:p>
            <a:fld id="{0BF772E3-9003-47C6-93B4-058D5A19ECE5}" type="slidenum">
              <a:rPr kumimoji="1" lang="ja-JP" altLang="en-US" smtClean="0"/>
              <a:t>‹#›</a:t>
            </a:fld>
            <a:endParaRPr kumimoji="1" lang="ja-JP" altLang="en-US"/>
          </a:p>
        </p:txBody>
      </p:sp>
    </p:spTree>
    <p:extLst>
      <p:ext uri="{BB962C8B-B14F-4D97-AF65-F5344CB8AC3E}">
        <p14:creationId xmlns:p14="http://schemas.microsoft.com/office/powerpoint/2010/main" val="68823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lang="ja-JP" altLang="en-US"/>
              <a:t>マスター タイトルの書式設定</a:t>
            </a:r>
            <a:endParaRPr lang="ja-JP" altLang="en-US" dirty="0"/>
          </a:p>
        </p:txBody>
      </p:sp>
      <p:sp>
        <p:nvSpPr>
          <p:cNvPr id="3" name="コンテンツ プレースホルダー 2"/>
          <p:cNvSpPr>
            <a:spLocks noGrp="1"/>
          </p:cNvSpPr>
          <p:nvPr>
            <p:ph idx="1"/>
          </p:nvPr>
        </p:nvSpPr>
        <p:spPr/>
        <p:txBody>
          <a:bodyPr/>
          <a:lstStyle>
            <a:lvl1pPr>
              <a:defRPr>
                <a:solidFill>
                  <a:schemeClr val="tx1"/>
                </a:solidFill>
                <a:effectLst>
                  <a:outerShdw blurRad="38100" dist="38100" dir="2700000" algn="tl">
                    <a:srgbClr val="000000">
                      <a:alpha val="43137"/>
                    </a:srgbClr>
                  </a:outerShdw>
                </a:effectLst>
              </a:defRPr>
            </a:lvl1pPr>
            <a:lvl2pPr>
              <a:defRPr>
                <a:solidFill>
                  <a:schemeClr val="tx1"/>
                </a:solidFill>
                <a:effectLst>
                  <a:outerShdw blurRad="38100" dist="38100" dir="2700000" algn="tl">
                    <a:srgbClr val="000000">
                      <a:alpha val="43137"/>
                    </a:srgbClr>
                  </a:outerShdw>
                </a:effectLst>
              </a:defRPr>
            </a:lvl2pPr>
            <a:lvl3pPr>
              <a:defRPr>
                <a:solidFill>
                  <a:schemeClr val="tx1"/>
                </a:solidFill>
                <a:effectLst>
                  <a:outerShdw blurRad="38100" dist="38100" dir="2700000" algn="tl">
                    <a:srgbClr val="000000">
                      <a:alpha val="43137"/>
                    </a:srgbClr>
                  </a:outerShdw>
                </a:effectLst>
              </a:defRPr>
            </a:lvl3pPr>
            <a:lvl4pPr>
              <a:defRPr>
                <a:solidFill>
                  <a:schemeClr val="tx1"/>
                </a:solidFill>
                <a:effectLst>
                  <a:outerShdw blurRad="38100" dist="38100" dir="2700000" algn="tl">
                    <a:srgbClr val="000000">
                      <a:alpha val="43137"/>
                    </a:srgbClr>
                  </a:outerShdw>
                </a:effectLst>
              </a:defRPr>
            </a:lvl4pPr>
            <a:lvl5pPr>
              <a:defRPr>
                <a:solidFill>
                  <a:schemeClr val="tx1"/>
                </a:solidFill>
                <a:effectLst>
                  <a:outerShdw blurRad="38100" dist="38100" dir="2700000" algn="tl">
                    <a:srgbClr val="000000">
                      <a:alpha val="43137"/>
                    </a:srgbClr>
                  </a:outerShdw>
                </a:effectLs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6" name="Rectangle 6"/>
          <p:cNvSpPr>
            <a:spLocks noGrp="1" noChangeArrowheads="1"/>
          </p:cNvSpPr>
          <p:nvPr>
            <p:ph type="sldNum" sz="quarter" idx="12"/>
          </p:nvPr>
        </p:nvSpPr>
        <p:spPr>
          <a:ln/>
        </p:spPr>
        <p:txBody>
          <a:bodyPr/>
          <a:lstStyle>
            <a:lvl1pPr>
              <a:defRPr>
                <a:solidFill>
                  <a:schemeClr val="tx1"/>
                </a:solidFill>
              </a:defRPr>
            </a:lvl1pPr>
          </a:lstStyle>
          <a:p>
            <a:fld id="{0BF772E3-9003-47C6-93B4-058D5A19ECE5}" type="slidenum">
              <a:rPr kumimoji="1" lang="ja-JP" altLang="en-US" smtClean="0"/>
              <a:t>‹#›</a:t>
            </a:fld>
            <a:endParaRPr kumimoji="1" lang="ja-JP" altLang="en-US" dirty="0"/>
          </a:p>
        </p:txBody>
      </p:sp>
    </p:spTree>
    <p:extLst>
      <p:ext uri="{BB962C8B-B14F-4D97-AF65-F5344CB8AC3E}">
        <p14:creationId xmlns:p14="http://schemas.microsoft.com/office/powerpoint/2010/main" val="987743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831503" y="394283"/>
            <a:ext cx="10515558" cy="2978091"/>
          </a:xfrm>
        </p:spPr>
        <p:txBody>
          <a:bodyPr anchor="ctr"/>
          <a:lstStyle>
            <a:lvl1pPr algn="r">
              <a:defRPr kumimoji="1" lang="ja-JP" altLang="en-US" sz="4656" kern="1200" noProof="0" dirty="0">
                <a:solidFill>
                  <a:schemeClr val="bg1"/>
                </a:solidFill>
                <a:effectLst>
                  <a:outerShdw blurRad="38100" dist="38100" dir="2700000" algn="tl">
                    <a:srgbClr val="000000">
                      <a:alpha val="43137"/>
                    </a:srgbClr>
                  </a:outerShdw>
                </a:effectLst>
                <a:latin typeface="+mj-lt"/>
                <a:ea typeface="+mj-ea"/>
                <a:cs typeface="メイリオ" panose="020B0604030504040204" pitchFamily="50" charset="-128"/>
              </a:defRPr>
            </a:lvl1pPr>
          </a:lstStyle>
          <a:p>
            <a:pPr lvl="0" algn="r" rtl="0" eaLnBrk="1" fontAlgn="base" hangingPunct="1">
              <a:spcBef>
                <a:spcPct val="0"/>
              </a:spcBef>
              <a:spcAft>
                <a:spcPct val="0"/>
              </a:spcAft>
            </a:pPr>
            <a:r>
              <a:rPr lang="ja-JP" altLang="en-US" dirty="0"/>
              <a:t>マスター タイトルの書式設定</a:t>
            </a:r>
          </a:p>
        </p:txBody>
      </p:sp>
      <p:sp>
        <p:nvSpPr>
          <p:cNvPr id="3" name="テキスト プレースホルダー 2"/>
          <p:cNvSpPr>
            <a:spLocks noGrp="1"/>
          </p:cNvSpPr>
          <p:nvPr>
            <p:ph type="body" idx="1"/>
          </p:nvPr>
        </p:nvSpPr>
        <p:spPr>
          <a:xfrm>
            <a:off x="831503" y="3523377"/>
            <a:ext cx="10515558" cy="2566838"/>
          </a:xfrm>
        </p:spPr>
        <p:txBody>
          <a:bodyPr anchor="ctr"/>
          <a:lstStyle>
            <a:lvl1pPr marL="0" indent="0">
              <a:buNone/>
              <a:defRPr kumimoji="1" lang="ja-JP" altLang="en-US" sz="2539" kern="1200" dirty="0">
                <a:solidFill>
                  <a:schemeClr val="bg1"/>
                </a:solidFill>
                <a:effectLst>
                  <a:outerShdw blurRad="38100" dist="38100" dir="2700000" algn="tl">
                    <a:srgbClr val="000000">
                      <a:alpha val="43137"/>
                    </a:srgbClr>
                  </a:outerShdw>
                </a:effectLst>
                <a:latin typeface="+mn-lt"/>
                <a:ea typeface="+mn-ea"/>
                <a:cs typeface="メイリオ" panose="020B0604030504040204" pitchFamily="50" charset="-128"/>
              </a:defRPr>
            </a:lvl1pPr>
            <a:lvl2pPr marL="483763" indent="0">
              <a:buNone/>
              <a:defRPr sz="2116"/>
            </a:lvl2pPr>
            <a:lvl3pPr marL="967527" indent="0">
              <a:buNone/>
              <a:defRPr sz="1905"/>
            </a:lvl3pPr>
            <a:lvl4pPr marL="1451290" indent="0">
              <a:buNone/>
              <a:defRPr sz="1693"/>
            </a:lvl4pPr>
            <a:lvl5pPr marL="1935053" indent="0">
              <a:buNone/>
              <a:defRPr sz="1693"/>
            </a:lvl5pPr>
            <a:lvl6pPr marL="2418817" indent="0">
              <a:buNone/>
              <a:defRPr sz="1693"/>
            </a:lvl6pPr>
            <a:lvl7pPr marL="2902580" indent="0">
              <a:buNone/>
              <a:defRPr sz="1693"/>
            </a:lvl7pPr>
            <a:lvl8pPr marL="3386343" indent="0">
              <a:buNone/>
              <a:defRPr sz="1693"/>
            </a:lvl8pPr>
            <a:lvl9pPr marL="3870107" indent="0">
              <a:buNone/>
              <a:defRPr sz="1693"/>
            </a:lvl9pPr>
          </a:lstStyle>
          <a:p>
            <a:pPr marL="0" lvl="0" indent="0" algn="r" rtl="0" eaLnBrk="1" fontAlgn="base" hangingPunct="1">
              <a:spcBef>
                <a:spcPct val="20000"/>
              </a:spcBef>
              <a:spcAft>
                <a:spcPct val="0"/>
              </a:spcAft>
              <a:buFontTx/>
              <a:buNone/>
            </a:pPr>
            <a:r>
              <a:rPr lang="ja-JP" altLang="en-US" dirty="0"/>
              <a:t>マスター テキストの書式設定</a:t>
            </a:r>
          </a:p>
        </p:txBody>
      </p:sp>
      <p:sp>
        <p:nvSpPr>
          <p:cNvPr id="4" name="Rectangle 4"/>
          <p:cNvSpPr>
            <a:spLocks noGrp="1" noChangeArrowheads="1"/>
          </p:cNvSpPr>
          <p:nvPr>
            <p:ph type="dt" sz="half" idx="10"/>
          </p:nvPr>
        </p:nvSpPr>
        <p:spPr>
          <a:xfrm>
            <a:off x="609770" y="6244779"/>
            <a:ext cx="2843904" cy="477137"/>
          </a:xfrm>
          <a:prstGeom prst="rect">
            <a:avLst/>
          </a:prstGeom>
        </p:spPr>
        <p:txBody>
          <a:bodyPr/>
          <a:lstStyle>
            <a:lvl1pPr>
              <a:defRPr/>
            </a:lvl1pPr>
          </a:lstStyle>
          <a:p>
            <a:fld id="{774DF925-B50E-46E0-AD42-1C638B32B6CE}" type="datetime1">
              <a:rPr kumimoji="1" lang="ja-JP" altLang="en-US" smtClean="0"/>
              <a:t>2024/7/30</a:t>
            </a:fld>
            <a:endParaRPr kumimoji="1" lang="ja-JP" altLang="en-US"/>
          </a:p>
        </p:txBody>
      </p:sp>
      <p:sp>
        <p:nvSpPr>
          <p:cNvPr id="5" name="Rectangle 5"/>
          <p:cNvSpPr>
            <a:spLocks noGrp="1" noChangeArrowheads="1"/>
          </p:cNvSpPr>
          <p:nvPr>
            <p:ph type="ftr" sz="quarter" idx="11"/>
          </p:nvPr>
        </p:nvSpPr>
        <p:spPr/>
        <p:txBody>
          <a:bodyPr/>
          <a:lstStyle>
            <a:lvl1pPr>
              <a:defRPr/>
            </a:lvl1pPr>
          </a:lstStyle>
          <a:p>
            <a:endParaRPr kumimoji="1" lang="ja-JP" altLang="en-US"/>
          </a:p>
        </p:txBody>
      </p:sp>
      <p:sp>
        <p:nvSpPr>
          <p:cNvPr id="6" name="Rectangle 6"/>
          <p:cNvSpPr>
            <a:spLocks noGrp="1" noChangeArrowheads="1"/>
          </p:cNvSpPr>
          <p:nvPr>
            <p:ph type="sldNum" sz="quarter" idx="12"/>
          </p:nvPr>
        </p:nvSpPr>
        <p:spPr/>
        <p:txBody>
          <a:bodyPr/>
          <a:lstStyle>
            <a:lvl1pPr>
              <a:defRPr/>
            </a:lvl1pPr>
          </a:lstStyle>
          <a:p>
            <a:fld id="{0BF772E3-9003-47C6-93B4-058D5A19ECE5}" type="slidenum">
              <a:rPr kumimoji="1" lang="ja-JP" altLang="en-US" smtClean="0"/>
              <a:t>‹#›</a:t>
            </a:fld>
            <a:endParaRPr kumimoji="1" lang="ja-JP" altLang="en-US"/>
          </a:p>
        </p:txBody>
      </p:sp>
      <p:sp>
        <p:nvSpPr>
          <p:cNvPr id="7" name="テキスト ボックス 6"/>
          <p:cNvSpPr txBox="1"/>
          <p:nvPr/>
        </p:nvSpPr>
        <p:spPr>
          <a:xfrm>
            <a:off x="2057678" y="6613997"/>
            <a:ext cx="4724074" cy="238848"/>
          </a:xfrm>
          <a:prstGeom prst="rect">
            <a:avLst/>
          </a:prstGeom>
          <a:noFill/>
        </p:spPr>
        <p:txBody>
          <a:bodyPr wrap="square" rtlCol="0">
            <a:spAutoFit/>
          </a:bodyPr>
          <a:lstStyle/>
          <a:p>
            <a:r>
              <a:rPr lang="en-US" altLang="ja-JP" sz="952" b="0" i="0" kern="1200" dirty="0">
                <a:solidFill>
                  <a:schemeClr val="accent4"/>
                </a:solidFill>
                <a:effectLst/>
                <a:latin typeface="Arial" panose="020B0604020202020204" pitchFamily="34" charset="0"/>
                <a:ea typeface="ＭＳ Ｐゴシック" panose="020B0600070205080204" pitchFamily="50" charset="-128"/>
                <a:cs typeface="+mn-cs"/>
              </a:rPr>
              <a:t>©Silicon Studio Corp., all rights reserved.</a:t>
            </a:r>
            <a:endParaRPr kumimoji="1" lang="ja-JP" altLang="en-US" sz="952" dirty="0">
              <a:solidFill>
                <a:schemeClr val="accent4"/>
              </a:solidFill>
            </a:endParaRPr>
          </a:p>
        </p:txBody>
      </p:sp>
    </p:spTree>
    <p:extLst>
      <p:ext uri="{BB962C8B-B14F-4D97-AF65-F5344CB8AC3E}">
        <p14:creationId xmlns:p14="http://schemas.microsoft.com/office/powerpoint/2010/main" val="4047124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lang="ja-JP" altLang="en-US"/>
              <a:t>マスター タイトルの書式設定</a:t>
            </a:r>
          </a:p>
        </p:txBody>
      </p:sp>
      <p:sp>
        <p:nvSpPr>
          <p:cNvPr id="3" name="コンテンツ プレースホルダー 2"/>
          <p:cNvSpPr>
            <a:spLocks noGrp="1"/>
          </p:cNvSpPr>
          <p:nvPr>
            <p:ph sz="half" idx="1"/>
          </p:nvPr>
        </p:nvSpPr>
        <p:spPr>
          <a:xfrm>
            <a:off x="609770" y="1599419"/>
            <a:ext cx="5405602" cy="4526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76632" y="1599419"/>
            <a:ext cx="5405602" cy="4526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Date Placeholder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fld id="{D404FBD8-4E6F-4A98-B1CA-2168D5683AA7}" type="datetime1">
              <a:rPr kumimoji="1" lang="ja-JP" altLang="en-US" smtClean="0"/>
              <a:t>2024/7/30</a:t>
            </a:fld>
            <a:endParaRPr kumimoji="1" lang="ja-JP" altLang="en-US"/>
          </a:p>
        </p:txBody>
      </p:sp>
      <p:sp>
        <p:nvSpPr>
          <p:cNvPr id="6"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7" name="Rectangle 6"/>
          <p:cNvSpPr>
            <a:spLocks noGrp="1" noChangeArrowheads="1"/>
          </p:cNvSpPr>
          <p:nvPr>
            <p:ph type="sldNum" sz="quarter" idx="12"/>
          </p:nvPr>
        </p:nvSpPr>
        <p:spPr>
          <a:ln/>
        </p:spPr>
        <p:txBody>
          <a:bodyPr/>
          <a:lstStyle>
            <a:lvl1pPr>
              <a:defRPr>
                <a:solidFill>
                  <a:schemeClr val="tx1"/>
                </a:solidFill>
              </a:defRPr>
            </a:lvl1pPr>
          </a:lstStyle>
          <a:p>
            <a:fld id="{0BF772E3-9003-47C6-93B4-058D5A19ECE5}" type="slidenum">
              <a:rPr kumimoji="1" lang="ja-JP" altLang="en-US" smtClean="0"/>
              <a:t>‹#›</a:t>
            </a:fld>
            <a:endParaRPr kumimoji="1" lang="ja-JP" altLang="en-US"/>
          </a:p>
        </p:txBody>
      </p:sp>
    </p:spTree>
    <p:extLst>
      <p:ext uri="{BB962C8B-B14F-4D97-AF65-F5344CB8AC3E}">
        <p14:creationId xmlns:p14="http://schemas.microsoft.com/office/powerpoint/2010/main" val="670609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902" y="364575"/>
            <a:ext cx="10515558" cy="1325566"/>
          </a:xfrm>
        </p:spPr>
        <p:txBody>
          <a:bodyPr/>
          <a:lstStyle>
            <a:lvl1pPr>
              <a:defRPr>
                <a:solidFill>
                  <a:schemeClr val="tx1"/>
                </a:solidFill>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839901" y="1681740"/>
            <a:ext cx="5156991" cy="823229"/>
          </a:xfrm>
        </p:spPr>
        <p:txBody>
          <a:bodyPr anchor="b"/>
          <a:lstStyle>
            <a:lvl1pPr marL="0" indent="0">
              <a:buNone/>
              <a:defRPr sz="2539" b="1">
                <a:solidFill>
                  <a:schemeClr val="tx1"/>
                </a:solidFill>
              </a:defRPr>
            </a:lvl1pPr>
            <a:lvl2pPr marL="483763" indent="0">
              <a:buNone/>
              <a:defRPr sz="2116" b="1"/>
            </a:lvl2pPr>
            <a:lvl3pPr marL="967527" indent="0">
              <a:buNone/>
              <a:defRPr sz="1905" b="1"/>
            </a:lvl3pPr>
            <a:lvl4pPr marL="1451290" indent="0">
              <a:buNone/>
              <a:defRPr sz="1693" b="1"/>
            </a:lvl4pPr>
            <a:lvl5pPr marL="1935053" indent="0">
              <a:buNone/>
              <a:defRPr sz="1693" b="1"/>
            </a:lvl5pPr>
            <a:lvl6pPr marL="2418817" indent="0">
              <a:buNone/>
              <a:defRPr sz="1693" b="1"/>
            </a:lvl6pPr>
            <a:lvl7pPr marL="2902580" indent="0">
              <a:buNone/>
              <a:defRPr sz="1693" b="1"/>
            </a:lvl7pPr>
            <a:lvl8pPr marL="3386343" indent="0">
              <a:buNone/>
              <a:defRPr sz="1693" b="1"/>
            </a:lvl8pPr>
            <a:lvl9pPr marL="3870107" indent="0">
              <a:buNone/>
              <a:defRPr sz="1693"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39901" y="2504969"/>
            <a:ext cx="5156991" cy="36843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1591" y="1681740"/>
            <a:ext cx="5183868" cy="823229"/>
          </a:xfrm>
        </p:spPr>
        <p:txBody>
          <a:bodyPr anchor="b"/>
          <a:lstStyle>
            <a:lvl1pPr marL="0" indent="0">
              <a:buNone/>
              <a:defRPr sz="2539" b="1">
                <a:solidFill>
                  <a:schemeClr val="tx1"/>
                </a:solidFill>
              </a:defRPr>
            </a:lvl1pPr>
            <a:lvl2pPr marL="483763" indent="0">
              <a:buNone/>
              <a:defRPr sz="2116" b="1"/>
            </a:lvl2pPr>
            <a:lvl3pPr marL="967527" indent="0">
              <a:buNone/>
              <a:defRPr sz="1905" b="1"/>
            </a:lvl3pPr>
            <a:lvl4pPr marL="1451290" indent="0">
              <a:buNone/>
              <a:defRPr sz="1693" b="1"/>
            </a:lvl4pPr>
            <a:lvl5pPr marL="1935053" indent="0">
              <a:buNone/>
              <a:defRPr sz="1693" b="1"/>
            </a:lvl5pPr>
            <a:lvl6pPr marL="2418817" indent="0">
              <a:buNone/>
              <a:defRPr sz="1693" b="1"/>
            </a:lvl6pPr>
            <a:lvl7pPr marL="2902580" indent="0">
              <a:buNone/>
              <a:defRPr sz="1693" b="1"/>
            </a:lvl7pPr>
            <a:lvl8pPr marL="3386343" indent="0">
              <a:buNone/>
              <a:defRPr sz="1693" b="1"/>
            </a:lvl8pPr>
            <a:lvl9pPr marL="3870107" indent="0">
              <a:buNone/>
              <a:defRPr sz="1693"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1591" y="2504969"/>
            <a:ext cx="5183868" cy="36843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fld id="{A729B675-6562-4BFE-8C66-8D4FA5EFDD12}" type="datetime1">
              <a:rPr kumimoji="1" lang="ja-JP" altLang="en-US" smtClean="0"/>
              <a:t>2024/7/30</a:t>
            </a:fld>
            <a:endParaRPr kumimoji="1" lang="ja-JP" altLang="en-US"/>
          </a:p>
        </p:txBody>
      </p:sp>
      <p:sp>
        <p:nvSpPr>
          <p:cNvPr id="8"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9" name="Rectangle 6"/>
          <p:cNvSpPr>
            <a:spLocks noGrp="1" noChangeArrowheads="1"/>
          </p:cNvSpPr>
          <p:nvPr>
            <p:ph type="sldNum" sz="quarter" idx="12"/>
          </p:nvPr>
        </p:nvSpPr>
        <p:spPr>
          <a:ln/>
        </p:spPr>
        <p:txBody>
          <a:bodyPr/>
          <a:lstStyle>
            <a:lvl1pPr>
              <a:defRPr>
                <a:solidFill>
                  <a:schemeClr val="tx1"/>
                </a:solidFill>
              </a:defRPr>
            </a:lvl1pPr>
          </a:lstStyle>
          <a:p>
            <a:fld id="{0BF772E3-9003-47C6-93B4-058D5A19ECE5}" type="slidenum">
              <a:rPr kumimoji="1" lang="ja-JP" altLang="en-US" smtClean="0"/>
              <a:t>‹#›</a:t>
            </a:fld>
            <a:endParaRPr kumimoji="1" lang="ja-JP" altLang="en-US"/>
          </a:p>
        </p:txBody>
      </p:sp>
    </p:spTree>
    <p:extLst>
      <p:ext uri="{BB962C8B-B14F-4D97-AF65-F5344CB8AC3E}">
        <p14:creationId xmlns:p14="http://schemas.microsoft.com/office/powerpoint/2010/main" val="625065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lang="ja-JP" altLang="en-US"/>
              <a:t>マスター タイトルの書式設定</a:t>
            </a:r>
          </a:p>
        </p:txBody>
      </p:sp>
      <p:sp>
        <p:nvSpPr>
          <p:cNvPr id="3" name="Rectangle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fld id="{77B1F34F-D31D-4577-ADB6-E23069A22DAD}" type="datetime1">
              <a:rPr kumimoji="1" lang="ja-JP" altLang="en-US" smtClean="0"/>
              <a:t>2024/7/30</a:t>
            </a:fld>
            <a:endParaRPr kumimoji="1" lang="ja-JP" altLang="en-US"/>
          </a:p>
        </p:txBody>
      </p:sp>
      <p:sp>
        <p:nvSpPr>
          <p:cNvPr id="4"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5" name="Rectangle 6"/>
          <p:cNvSpPr>
            <a:spLocks noGrp="1" noChangeArrowheads="1"/>
          </p:cNvSpPr>
          <p:nvPr>
            <p:ph type="sldNum" sz="quarter" idx="12"/>
          </p:nvPr>
        </p:nvSpPr>
        <p:spPr>
          <a:ln/>
        </p:spPr>
        <p:txBody>
          <a:bodyPr/>
          <a:lstStyle>
            <a:lvl1pPr>
              <a:defRPr>
                <a:solidFill>
                  <a:schemeClr val="tx1"/>
                </a:solidFill>
              </a:defRPr>
            </a:lvl1pPr>
          </a:lstStyle>
          <a:p>
            <a:fld id="{0BF772E3-9003-47C6-93B4-058D5A19ECE5}" type="slidenum">
              <a:rPr kumimoji="1" lang="ja-JP" altLang="en-US" smtClean="0"/>
              <a:t>‹#›</a:t>
            </a:fld>
            <a:endParaRPr kumimoji="1" lang="ja-JP" altLang="en-US"/>
          </a:p>
        </p:txBody>
      </p:sp>
    </p:spTree>
    <p:extLst>
      <p:ext uri="{BB962C8B-B14F-4D97-AF65-F5344CB8AC3E}">
        <p14:creationId xmlns:p14="http://schemas.microsoft.com/office/powerpoint/2010/main" val="436569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fld id="{E8C64B01-FFA4-4B35-B781-FDBE20948778}" type="datetime1">
              <a:rPr kumimoji="1" lang="ja-JP" altLang="en-US" smtClean="0"/>
              <a:t>2024/7/30</a:t>
            </a:fld>
            <a:endParaRPr kumimoji="1" lang="ja-JP" altLang="en-US"/>
          </a:p>
        </p:txBody>
      </p:sp>
      <p:sp>
        <p:nvSpPr>
          <p:cNvPr id="3"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4" name="Rectangle 6"/>
          <p:cNvSpPr>
            <a:spLocks noGrp="1" noChangeArrowheads="1"/>
          </p:cNvSpPr>
          <p:nvPr>
            <p:ph type="sldNum" sz="quarter" idx="12"/>
          </p:nvPr>
        </p:nvSpPr>
        <p:spPr>
          <a:ln/>
        </p:spPr>
        <p:txBody>
          <a:bodyPr/>
          <a:lstStyle>
            <a:lvl1pPr>
              <a:defRPr>
                <a:solidFill>
                  <a:schemeClr val="tx1"/>
                </a:solidFill>
              </a:defRPr>
            </a:lvl1pPr>
          </a:lstStyle>
          <a:p>
            <a:fld id="{0BF772E3-9003-47C6-93B4-058D5A19ECE5}" type="slidenum">
              <a:rPr kumimoji="1" lang="ja-JP" altLang="en-US" smtClean="0"/>
              <a:t>‹#›</a:t>
            </a:fld>
            <a:endParaRPr kumimoji="1" lang="ja-JP" altLang="en-US"/>
          </a:p>
        </p:txBody>
      </p:sp>
    </p:spTree>
    <p:extLst>
      <p:ext uri="{BB962C8B-B14F-4D97-AF65-F5344CB8AC3E}">
        <p14:creationId xmlns:p14="http://schemas.microsoft.com/office/powerpoint/2010/main" val="3644133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901" y="456976"/>
            <a:ext cx="3932416" cy="1601097"/>
          </a:xfrm>
        </p:spPr>
        <p:txBody>
          <a:bodyPr anchor="b"/>
          <a:lstStyle>
            <a:lvl1pPr>
              <a:defRPr sz="3386">
                <a:solidFill>
                  <a:schemeClr val="tx1"/>
                </a:solidFill>
              </a:defRPr>
            </a:lvl1pPr>
          </a:lstStyle>
          <a:p>
            <a:r>
              <a:rPr lang="ja-JP" altLang="en-US"/>
              <a:t>マスター タイトルの書式設定</a:t>
            </a:r>
          </a:p>
        </p:txBody>
      </p:sp>
      <p:sp>
        <p:nvSpPr>
          <p:cNvPr id="3" name="コンテンツ プレースホルダー 2"/>
          <p:cNvSpPr>
            <a:spLocks noGrp="1"/>
          </p:cNvSpPr>
          <p:nvPr>
            <p:ph idx="1"/>
          </p:nvPr>
        </p:nvSpPr>
        <p:spPr>
          <a:xfrm>
            <a:off x="5183869" y="987875"/>
            <a:ext cx="6171591" cy="4873851"/>
          </a:xfrm>
        </p:spPr>
        <p:txBody>
          <a:bodyPr/>
          <a:lstStyle>
            <a:lvl1pPr>
              <a:defRPr sz="3386">
                <a:solidFill>
                  <a:schemeClr val="tx1"/>
                </a:solidFill>
              </a:defRPr>
            </a:lvl1pPr>
            <a:lvl2pPr>
              <a:defRPr sz="2963">
                <a:solidFill>
                  <a:schemeClr val="tx1"/>
                </a:solidFill>
              </a:defRPr>
            </a:lvl2pPr>
            <a:lvl3pPr>
              <a:defRPr sz="2539">
                <a:solidFill>
                  <a:schemeClr val="tx1"/>
                </a:solidFill>
              </a:defRPr>
            </a:lvl3pPr>
            <a:lvl4pPr>
              <a:defRPr sz="2116">
                <a:solidFill>
                  <a:schemeClr val="tx1"/>
                </a:solidFill>
              </a:defRPr>
            </a:lvl4pPr>
            <a:lvl5pPr>
              <a:defRPr sz="2116">
                <a:solidFill>
                  <a:schemeClr val="tx1"/>
                </a:solidFill>
              </a:defRPr>
            </a:lvl5pPr>
            <a:lvl6pPr>
              <a:defRPr sz="2116"/>
            </a:lvl6pPr>
            <a:lvl7pPr>
              <a:defRPr sz="2116"/>
            </a:lvl7pPr>
            <a:lvl8pPr>
              <a:defRPr sz="2116"/>
            </a:lvl8pPr>
            <a:lvl9pPr>
              <a:defRPr sz="211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39901" y="2058073"/>
            <a:ext cx="3932416" cy="3810373"/>
          </a:xfrm>
        </p:spPr>
        <p:txBody>
          <a:bodyPr/>
          <a:lstStyle>
            <a:lvl1pPr marL="0" indent="0">
              <a:buNone/>
              <a:defRPr sz="1693">
                <a:solidFill>
                  <a:schemeClr val="tx1"/>
                </a:solidFill>
              </a:defRPr>
            </a:lvl1pPr>
            <a:lvl2pPr marL="483763" indent="0">
              <a:buNone/>
              <a:defRPr sz="1481"/>
            </a:lvl2pPr>
            <a:lvl3pPr marL="967527" indent="0">
              <a:buNone/>
              <a:defRPr sz="1270"/>
            </a:lvl3pPr>
            <a:lvl4pPr marL="1451290" indent="0">
              <a:buNone/>
              <a:defRPr sz="1058"/>
            </a:lvl4pPr>
            <a:lvl5pPr marL="1935053" indent="0">
              <a:buNone/>
              <a:defRPr sz="1058"/>
            </a:lvl5pPr>
            <a:lvl6pPr marL="2418817" indent="0">
              <a:buNone/>
              <a:defRPr sz="1058"/>
            </a:lvl6pPr>
            <a:lvl7pPr marL="2902580" indent="0">
              <a:buNone/>
              <a:defRPr sz="1058"/>
            </a:lvl7pPr>
            <a:lvl8pPr marL="3386343" indent="0">
              <a:buNone/>
              <a:defRPr sz="1058"/>
            </a:lvl8pPr>
            <a:lvl9pPr marL="3870107" indent="0">
              <a:buNone/>
              <a:defRPr sz="1058"/>
            </a:lvl9pPr>
          </a:lstStyle>
          <a:p>
            <a:pPr lvl="0"/>
            <a:r>
              <a:rPr lang="ja-JP" altLang="en-US"/>
              <a:t>マスター テキストの書式設定</a:t>
            </a:r>
          </a:p>
        </p:txBody>
      </p:sp>
      <p:sp>
        <p:nvSpPr>
          <p:cNvPr id="5" name="Date Placeholder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fld id="{8549D5E8-0682-4B15-93A7-AC265DF1B686}" type="datetime1">
              <a:rPr kumimoji="1" lang="ja-JP" altLang="en-US" smtClean="0"/>
              <a:t>2024/7/30</a:t>
            </a:fld>
            <a:endParaRPr kumimoji="1" lang="ja-JP" altLang="en-US"/>
          </a:p>
        </p:txBody>
      </p:sp>
      <p:sp>
        <p:nvSpPr>
          <p:cNvPr id="6"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7" name="Rectangle 6"/>
          <p:cNvSpPr>
            <a:spLocks noGrp="1" noChangeArrowheads="1"/>
          </p:cNvSpPr>
          <p:nvPr>
            <p:ph type="sldNum" sz="quarter" idx="12"/>
          </p:nvPr>
        </p:nvSpPr>
        <p:spPr>
          <a:ln/>
        </p:spPr>
        <p:txBody>
          <a:bodyPr/>
          <a:lstStyle>
            <a:lvl1pPr>
              <a:defRPr>
                <a:solidFill>
                  <a:schemeClr val="tx1"/>
                </a:solidFill>
              </a:defRPr>
            </a:lvl1pPr>
          </a:lstStyle>
          <a:p>
            <a:fld id="{0BF772E3-9003-47C6-93B4-058D5A19ECE5}" type="slidenum">
              <a:rPr kumimoji="1" lang="ja-JP" altLang="en-US" smtClean="0"/>
              <a:t>‹#›</a:t>
            </a:fld>
            <a:endParaRPr kumimoji="1" lang="ja-JP" altLang="en-US"/>
          </a:p>
        </p:txBody>
      </p:sp>
    </p:spTree>
    <p:extLst>
      <p:ext uri="{BB962C8B-B14F-4D97-AF65-F5344CB8AC3E}">
        <p14:creationId xmlns:p14="http://schemas.microsoft.com/office/powerpoint/2010/main" val="1122758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901" y="456976"/>
            <a:ext cx="3932416" cy="1601097"/>
          </a:xfrm>
        </p:spPr>
        <p:txBody>
          <a:bodyPr anchor="b"/>
          <a:lstStyle>
            <a:lvl1pPr>
              <a:defRPr sz="3386">
                <a:solidFill>
                  <a:schemeClr val="tx1"/>
                </a:solidFill>
              </a:defRPr>
            </a:lvl1pPr>
          </a:lstStyle>
          <a:p>
            <a:r>
              <a:rPr lang="ja-JP" altLang="en-US"/>
              <a:t>マスター タイトルの書式設定</a:t>
            </a:r>
          </a:p>
        </p:txBody>
      </p:sp>
      <p:sp>
        <p:nvSpPr>
          <p:cNvPr id="3" name="図プレースホルダー 2"/>
          <p:cNvSpPr>
            <a:spLocks noGrp="1"/>
          </p:cNvSpPr>
          <p:nvPr>
            <p:ph type="pic" idx="1"/>
          </p:nvPr>
        </p:nvSpPr>
        <p:spPr>
          <a:xfrm>
            <a:off x="5183869" y="987875"/>
            <a:ext cx="6171591" cy="4873851"/>
          </a:xfrm>
        </p:spPr>
        <p:txBody>
          <a:bodyPr/>
          <a:lstStyle>
            <a:lvl1pPr marL="0" indent="0">
              <a:buNone/>
              <a:defRPr sz="3386">
                <a:solidFill>
                  <a:schemeClr val="tx1"/>
                </a:solidFill>
              </a:defRPr>
            </a:lvl1pPr>
            <a:lvl2pPr marL="483763" indent="0">
              <a:buNone/>
              <a:defRPr sz="2963"/>
            </a:lvl2pPr>
            <a:lvl3pPr marL="967527" indent="0">
              <a:buNone/>
              <a:defRPr sz="2539"/>
            </a:lvl3pPr>
            <a:lvl4pPr marL="1451290" indent="0">
              <a:buNone/>
              <a:defRPr sz="2116"/>
            </a:lvl4pPr>
            <a:lvl5pPr marL="1935053" indent="0">
              <a:buNone/>
              <a:defRPr sz="2116"/>
            </a:lvl5pPr>
            <a:lvl6pPr marL="2418817" indent="0">
              <a:buNone/>
              <a:defRPr sz="2116"/>
            </a:lvl6pPr>
            <a:lvl7pPr marL="2902580" indent="0">
              <a:buNone/>
              <a:defRPr sz="2116"/>
            </a:lvl7pPr>
            <a:lvl8pPr marL="3386343" indent="0">
              <a:buNone/>
              <a:defRPr sz="2116"/>
            </a:lvl8pPr>
            <a:lvl9pPr marL="3870107" indent="0">
              <a:buNone/>
              <a:defRPr sz="2116"/>
            </a:lvl9pPr>
          </a:lstStyle>
          <a:p>
            <a:pPr lvl="0"/>
            <a:r>
              <a:rPr lang="ja-JP" altLang="en-US" noProof="0"/>
              <a:t>図を追加</a:t>
            </a:r>
          </a:p>
        </p:txBody>
      </p:sp>
      <p:sp>
        <p:nvSpPr>
          <p:cNvPr id="4" name="テキスト プレースホルダー 3"/>
          <p:cNvSpPr>
            <a:spLocks noGrp="1"/>
          </p:cNvSpPr>
          <p:nvPr>
            <p:ph type="body" sz="half" idx="2"/>
          </p:nvPr>
        </p:nvSpPr>
        <p:spPr>
          <a:xfrm>
            <a:off x="839901" y="2058073"/>
            <a:ext cx="3932416" cy="3810373"/>
          </a:xfrm>
        </p:spPr>
        <p:txBody>
          <a:bodyPr/>
          <a:lstStyle>
            <a:lvl1pPr marL="0" indent="0">
              <a:buNone/>
              <a:defRPr sz="1693">
                <a:solidFill>
                  <a:schemeClr val="tx1"/>
                </a:solidFill>
              </a:defRPr>
            </a:lvl1pPr>
            <a:lvl2pPr marL="483763" indent="0">
              <a:buNone/>
              <a:defRPr sz="1481"/>
            </a:lvl2pPr>
            <a:lvl3pPr marL="967527" indent="0">
              <a:buNone/>
              <a:defRPr sz="1270"/>
            </a:lvl3pPr>
            <a:lvl4pPr marL="1451290" indent="0">
              <a:buNone/>
              <a:defRPr sz="1058"/>
            </a:lvl4pPr>
            <a:lvl5pPr marL="1935053" indent="0">
              <a:buNone/>
              <a:defRPr sz="1058"/>
            </a:lvl5pPr>
            <a:lvl6pPr marL="2418817" indent="0">
              <a:buNone/>
              <a:defRPr sz="1058"/>
            </a:lvl6pPr>
            <a:lvl7pPr marL="2902580" indent="0">
              <a:buNone/>
              <a:defRPr sz="1058"/>
            </a:lvl7pPr>
            <a:lvl8pPr marL="3386343" indent="0">
              <a:buNone/>
              <a:defRPr sz="1058"/>
            </a:lvl8pPr>
            <a:lvl9pPr marL="3870107" indent="0">
              <a:buNone/>
              <a:defRPr sz="1058"/>
            </a:lvl9pPr>
          </a:lstStyle>
          <a:p>
            <a:pPr lvl="0"/>
            <a:r>
              <a:rPr lang="ja-JP" altLang="en-US"/>
              <a:t>マスター テキストの書式設定</a:t>
            </a:r>
          </a:p>
        </p:txBody>
      </p:sp>
      <p:sp>
        <p:nvSpPr>
          <p:cNvPr id="5" name="Date Placeholder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fld id="{A7AEDCCE-B14F-4265-BF51-79AFE4B6F593}" type="datetime1">
              <a:rPr kumimoji="1" lang="ja-JP" altLang="en-US" smtClean="0"/>
              <a:t>2024/7/30</a:t>
            </a:fld>
            <a:endParaRPr kumimoji="1" lang="ja-JP" altLang="en-US"/>
          </a:p>
        </p:txBody>
      </p:sp>
      <p:sp>
        <p:nvSpPr>
          <p:cNvPr id="6"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7" name="Rectangle 6"/>
          <p:cNvSpPr>
            <a:spLocks noGrp="1" noChangeArrowheads="1"/>
          </p:cNvSpPr>
          <p:nvPr>
            <p:ph type="sldNum" sz="quarter" idx="12"/>
          </p:nvPr>
        </p:nvSpPr>
        <p:spPr>
          <a:ln/>
        </p:spPr>
        <p:txBody>
          <a:bodyPr/>
          <a:lstStyle>
            <a:lvl1pPr>
              <a:defRPr>
                <a:solidFill>
                  <a:schemeClr val="tx1"/>
                </a:solidFill>
              </a:defRPr>
            </a:lvl1pPr>
          </a:lstStyle>
          <a:p>
            <a:fld id="{0BF772E3-9003-47C6-93B4-058D5A19ECE5}" type="slidenum">
              <a:rPr kumimoji="1" lang="ja-JP" altLang="en-US" smtClean="0"/>
              <a:t>‹#›</a:t>
            </a:fld>
            <a:endParaRPr kumimoji="1" lang="ja-JP" altLang="en-US"/>
          </a:p>
        </p:txBody>
      </p:sp>
    </p:spTree>
    <p:extLst>
      <p:ext uri="{BB962C8B-B14F-4D97-AF65-F5344CB8AC3E}">
        <p14:creationId xmlns:p14="http://schemas.microsoft.com/office/powerpoint/2010/main" val="3418939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769" y="152888"/>
            <a:ext cx="10972464" cy="114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609769" y="1448211"/>
            <a:ext cx="10972464" cy="467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9" name="Rectangle 5"/>
          <p:cNvSpPr>
            <a:spLocks noGrp="1" noChangeArrowheads="1"/>
          </p:cNvSpPr>
          <p:nvPr>
            <p:ph type="ftr" sz="quarter" idx="3"/>
          </p:nvPr>
        </p:nvSpPr>
        <p:spPr bwMode="auto">
          <a:xfrm>
            <a:off x="4165910" y="6244779"/>
            <a:ext cx="3860184" cy="47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81">
                <a:solidFill>
                  <a:schemeClr val="tx1"/>
                </a:solidFill>
              </a:defRPr>
            </a:lvl1pPr>
          </a:lstStyle>
          <a:p>
            <a:endParaRPr kumimoji="1" lang="ja-JP" altLang="en-US"/>
          </a:p>
        </p:txBody>
      </p:sp>
      <p:sp>
        <p:nvSpPr>
          <p:cNvPr id="1030" name="Rectangle 6"/>
          <p:cNvSpPr>
            <a:spLocks noGrp="1" noChangeArrowheads="1"/>
          </p:cNvSpPr>
          <p:nvPr>
            <p:ph type="sldNum" sz="quarter" idx="4"/>
          </p:nvPr>
        </p:nvSpPr>
        <p:spPr bwMode="auto">
          <a:xfrm>
            <a:off x="9319539" y="6505190"/>
            <a:ext cx="2843905" cy="320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70">
                <a:solidFill>
                  <a:schemeClr val="tx1"/>
                </a:solidFill>
              </a:defRPr>
            </a:lvl1pPr>
          </a:lstStyle>
          <a:p>
            <a:fld id="{0BF772E3-9003-47C6-93B4-058D5A19ECE5}" type="slidenum">
              <a:rPr kumimoji="1" lang="ja-JP" altLang="en-US" smtClean="0"/>
              <a:t>‹#›</a:t>
            </a:fld>
            <a:endParaRPr kumimoji="1" lang="ja-JP" altLang="en-US"/>
          </a:p>
        </p:txBody>
      </p:sp>
      <p:sp>
        <p:nvSpPr>
          <p:cNvPr id="3" name="テキスト ボックス 2"/>
          <p:cNvSpPr txBox="1"/>
          <p:nvPr/>
        </p:nvSpPr>
        <p:spPr>
          <a:xfrm>
            <a:off x="2057678" y="6613997"/>
            <a:ext cx="4724074" cy="2388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altLang="ja-JP" sz="952" b="0" i="0" kern="1200" dirty="0">
                <a:solidFill>
                  <a:schemeClr val="tx1"/>
                </a:solidFill>
                <a:effectLst/>
                <a:latin typeface="Arial" panose="020B0604020202020204" pitchFamily="34" charset="0"/>
                <a:ea typeface="ＭＳ Ｐゴシック" panose="020B0600070205080204" pitchFamily="50" charset="-128"/>
                <a:cs typeface="+mn-cs"/>
              </a:rPr>
              <a:t>©Silicon Studio Corp., all rights reserved.</a:t>
            </a:r>
            <a:endParaRPr kumimoji="1" lang="ja-JP" altLang="en-US" sz="952" dirty="0"/>
          </a:p>
        </p:txBody>
      </p:sp>
      <p:pic>
        <p:nvPicPr>
          <p:cNvPr id="8" name="図 1"/>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272" y="6402707"/>
            <a:ext cx="1904895" cy="38641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287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1" fontAlgn="base" hangingPunct="1">
        <a:spcBef>
          <a:spcPct val="0"/>
        </a:spcBef>
        <a:spcAft>
          <a:spcPct val="0"/>
        </a:spcAft>
        <a:defRPr kumimoji="1" sz="4656"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1" fontAlgn="base" hangingPunct="1">
        <a:spcBef>
          <a:spcPct val="0"/>
        </a:spcBef>
        <a:spcAft>
          <a:spcPct val="0"/>
        </a:spcAft>
        <a:defRPr kumimoji="1" sz="4656">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1" fontAlgn="base" hangingPunct="1">
        <a:spcBef>
          <a:spcPct val="0"/>
        </a:spcBef>
        <a:spcAft>
          <a:spcPct val="0"/>
        </a:spcAft>
        <a:defRPr kumimoji="1" sz="4656">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1" fontAlgn="base" hangingPunct="1">
        <a:spcBef>
          <a:spcPct val="0"/>
        </a:spcBef>
        <a:spcAft>
          <a:spcPct val="0"/>
        </a:spcAft>
        <a:defRPr kumimoji="1" sz="4656">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1" fontAlgn="base" hangingPunct="1">
        <a:spcBef>
          <a:spcPct val="0"/>
        </a:spcBef>
        <a:spcAft>
          <a:spcPct val="0"/>
        </a:spcAft>
        <a:defRPr kumimoji="1" sz="4656">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83763" algn="l" rtl="0" eaLnBrk="1" fontAlgn="base" hangingPunct="1">
        <a:spcBef>
          <a:spcPct val="0"/>
        </a:spcBef>
        <a:spcAft>
          <a:spcPct val="0"/>
        </a:spcAft>
        <a:defRPr kumimoji="1" sz="4656">
          <a:solidFill>
            <a:schemeClr val="tx2"/>
          </a:solidFill>
          <a:latin typeface="Arial" panose="020B0604020202020204" pitchFamily="34" charset="0"/>
          <a:ea typeface="ＭＳ Ｐゴシック" panose="020B0600070205080204" pitchFamily="50" charset="-128"/>
        </a:defRPr>
      </a:lvl6pPr>
      <a:lvl7pPr marL="967527" algn="l" rtl="0" eaLnBrk="1" fontAlgn="base" hangingPunct="1">
        <a:spcBef>
          <a:spcPct val="0"/>
        </a:spcBef>
        <a:spcAft>
          <a:spcPct val="0"/>
        </a:spcAft>
        <a:defRPr kumimoji="1" sz="4656">
          <a:solidFill>
            <a:schemeClr val="tx2"/>
          </a:solidFill>
          <a:latin typeface="Arial" panose="020B0604020202020204" pitchFamily="34" charset="0"/>
          <a:ea typeface="ＭＳ Ｐゴシック" panose="020B0600070205080204" pitchFamily="50" charset="-128"/>
        </a:defRPr>
      </a:lvl7pPr>
      <a:lvl8pPr marL="1451290" algn="l" rtl="0" eaLnBrk="1" fontAlgn="base" hangingPunct="1">
        <a:spcBef>
          <a:spcPct val="0"/>
        </a:spcBef>
        <a:spcAft>
          <a:spcPct val="0"/>
        </a:spcAft>
        <a:defRPr kumimoji="1" sz="4656">
          <a:solidFill>
            <a:schemeClr val="tx2"/>
          </a:solidFill>
          <a:latin typeface="Arial" panose="020B0604020202020204" pitchFamily="34" charset="0"/>
          <a:ea typeface="ＭＳ Ｐゴシック" panose="020B0600070205080204" pitchFamily="50" charset="-128"/>
        </a:defRPr>
      </a:lvl8pPr>
      <a:lvl9pPr marL="1935053" algn="l" rtl="0" eaLnBrk="1" fontAlgn="base" hangingPunct="1">
        <a:spcBef>
          <a:spcPct val="0"/>
        </a:spcBef>
        <a:spcAft>
          <a:spcPct val="0"/>
        </a:spcAft>
        <a:defRPr kumimoji="1" sz="4656">
          <a:solidFill>
            <a:schemeClr val="tx2"/>
          </a:solidFill>
          <a:latin typeface="Arial" panose="020B0604020202020204" pitchFamily="34" charset="0"/>
          <a:ea typeface="ＭＳ Ｐゴシック" panose="020B0600070205080204" pitchFamily="50" charset="-128"/>
        </a:defRPr>
      </a:lvl9pPr>
    </p:titleStyle>
    <p:bodyStyle>
      <a:lvl1pPr marL="362822" indent="-362822" algn="l" rtl="0" eaLnBrk="1" fontAlgn="base" hangingPunct="1">
        <a:spcBef>
          <a:spcPct val="20000"/>
        </a:spcBef>
        <a:spcAft>
          <a:spcPct val="0"/>
        </a:spcAft>
        <a:buChar char="•"/>
        <a:defRPr kumimoji="1" lang="ja-JP" altLang="en-US" sz="3386" kern="1200" dirty="0" smtClean="0">
          <a:solidFill>
            <a:schemeClr val="tx1"/>
          </a:solidFill>
          <a:effectLst>
            <a:outerShdw blurRad="38100" dist="38100" dir="2700000" algn="tl">
              <a:srgbClr val="000000">
                <a:alpha val="43137"/>
              </a:srgbClr>
            </a:outerShdw>
          </a:effectLst>
          <a:latin typeface="+mn-lt"/>
          <a:ea typeface="+mn-ea"/>
          <a:cs typeface="メイリオ" panose="020B0604030504040204" pitchFamily="50" charset="-128"/>
        </a:defRPr>
      </a:lvl1pPr>
      <a:lvl2pPr marL="786115" indent="-302352" algn="l" rtl="0" eaLnBrk="1" fontAlgn="base" hangingPunct="1">
        <a:spcBef>
          <a:spcPct val="20000"/>
        </a:spcBef>
        <a:spcAft>
          <a:spcPct val="0"/>
        </a:spcAft>
        <a:buChar char="–"/>
        <a:defRPr kumimoji="1" lang="ja-JP" altLang="en-US" sz="2963" kern="1200" dirty="0" smtClean="0">
          <a:solidFill>
            <a:schemeClr val="tx1"/>
          </a:solidFill>
          <a:effectLst>
            <a:outerShdw blurRad="38100" dist="38100" dir="2700000" algn="tl">
              <a:srgbClr val="000000">
                <a:alpha val="43137"/>
              </a:srgbClr>
            </a:outerShdw>
          </a:effectLst>
          <a:latin typeface="+mn-lt"/>
          <a:ea typeface="+mn-ea"/>
          <a:cs typeface="メイリオ" panose="020B0604030504040204" pitchFamily="50" charset="-128"/>
        </a:defRPr>
      </a:lvl2pPr>
      <a:lvl3pPr marL="1209408" indent="-241882" algn="l" rtl="0" eaLnBrk="1" fontAlgn="base" hangingPunct="1">
        <a:spcBef>
          <a:spcPct val="20000"/>
        </a:spcBef>
        <a:spcAft>
          <a:spcPct val="0"/>
        </a:spcAft>
        <a:buChar char="•"/>
        <a:defRPr kumimoji="1" lang="ja-JP" altLang="en-US" sz="2539" kern="1200" dirty="0" smtClean="0">
          <a:solidFill>
            <a:schemeClr val="tx1"/>
          </a:solidFill>
          <a:effectLst>
            <a:outerShdw blurRad="38100" dist="38100" dir="2700000" algn="tl">
              <a:srgbClr val="000000">
                <a:alpha val="43137"/>
              </a:srgbClr>
            </a:outerShdw>
          </a:effectLst>
          <a:latin typeface="+mn-lt"/>
          <a:ea typeface="+mn-ea"/>
          <a:cs typeface="メイリオ" panose="020B0604030504040204" pitchFamily="50" charset="-128"/>
        </a:defRPr>
      </a:lvl3pPr>
      <a:lvl4pPr marL="1693172" indent="-241882" algn="l" rtl="0" eaLnBrk="1" fontAlgn="base" hangingPunct="1">
        <a:spcBef>
          <a:spcPct val="20000"/>
        </a:spcBef>
        <a:spcAft>
          <a:spcPct val="0"/>
        </a:spcAft>
        <a:buChar char="–"/>
        <a:defRPr kumimoji="1" lang="ja-JP" altLang="en-US" sz="2116" kern="1200" dirty="0" smtClean="0">
          <a:solidFill>
            <a:schemeClr val="tx1"/>
          </a:solidFill>
          <a:effectLst>
            <a:outerShdw blurRad="38100" dist="38100" dir="2700000" algn="tl">
              <a:srgbClr val="000000">
                <a:alpha val="43137"/>
              </a:srgbClr>
            </a:outerShdw>
          </a:effectLst>
          <a:latin typeface="+mn-lt"/>
          <a:ea typeface="+mn-ea"/>
          <a:cs typeface="メイリオ" panose="020B0604030504040204" pitchFamily="50" charset="-128"/>
        </a:defRPr>
      </a:lvl4pPr>
      <a:lvl5pPr marL="2176935" indent="-241882" algn="l" rtl="0" eaLnBrk="1" fontAlgn="base" hangingPunct="1">
        <a:spcBef>
          <a:spcPct val="20000"/>
        </a:spcBef>
        <a:spcAft>
          <a:spcPct val="0"/>
        </a:spcAft>
        <a:buChar char="»"/>
        <a:defRPr kumimoji="1" lang="ja-JP" altLang="en-US" sz="1905" kern="1200" dirty="0">
          <a:solidFill>
            <a:schemeClr val="tx1"/>
          </a:solidFill>
          <a:effectLst>
            <a:outerShdw blurRad="38100" dist="38100" dir="2700000" algn="tl">
              <a:srgbClr val="000000">
                <a:alpha val="43137"/>
              </a:srgbClr>
            </a:outerShdw>
          </a:effectLst>
          <a:latin typeface="+mn-lt"/>
          <a:ea typeface="+mn-ea"/>
          <a:cs typeface="メイリオ" panose="020B0604030504040204" pitchFamily="50" charset="-128"/>
        </a:defRPr>
      </a:lvl5pPr>
      <a:lvl6pPr marL="2660698" indent="-241882" algn="l" defTabSz="967527" rtl="0" eaLnBrk="1" latinLnBrk="0" hangingPunct="1">
        <a:lnSpc>
          <a:spcPct val="90000"/>
        </a:lnSpc>
        <a:spcBef>
          <a:spcPts val="529"/>
        </a:spcBef>
        <a:buFont typeface="Arial" panose="020B0604020202020204" pitchFamily="34" charset="0"/>
        <a:buChar char="•"/>
        <a:defRPr kumimoji="1" sz="1905" kern="1200">
          <a:solidFill>
            <a:schemeClr val="tx1"/>
          </a:solidFill>
          <a:latin typeface="+mn-lt"/>
          <a:ea typeface="+mn-ea"/>
          <a:cs typeface="+mn-cs"/>
        </a:defRPr>
      </a:lvl6pPr>
      <a:lvl7pPr marL="3144462" indent="-241882" algn="l" defTabSz="967527" rtl="0" eaLnBrk="1" latinLnBrk="0" hangingPunct="1">
        <a:lnSpc>
          <a:spcPct val="90000"/>
        </a:lnSpc>
        <a:spcBef>
          <a:spcPts val="529"/>
        </a:spcBef>
        <a:buFont typeface="Arial" panose="020B0604020202020204" pitchFamily="34" charset="0"/>
        <a:buChar char="•"/>
        <a:defRPr kumimoji="1" sz="1905" kern="1200">
          <a:solidFill>
            <a:schemeClr val="tx1"/>
          </a:solidFill>
          <a:latin typeface="+mn-lt"/>
          <a:ea typeface="+mn-ea"/>
          <a:cs typeface="+mn-cs"/>
        </a:defRPr>
      </a:lvl7pPr>
      <a:lvl8pPr marL="3628225" indent="-241882" algn="l" defTabSz="967527" rtl="0" eaLnBrk="1" latinLnBrk="0" hangingPunct="1">
        <a:lnSpc>
          <a:spcPct val="90000"/>
        </a:lnSpc>
        <a:spcBef>
          <a:spcPts val="529"/>
        </a:spcBef>
        <a:buFont typeface="Arial" panose="020B0604020202020204" pitchFamily="34" charset="0"/>
        <a:buChar char="•"/>
        <a:defRPr kumimoji="1" sz="1905" kern="1200">
          <a:solidFill>
            <a:schemeClr val="tx1"/>
          </a:solidFill>
          <a:latin typeface="+mn-lt"/>
          <a:ea typeface="+mn-ea"/>
          <a:cs typeface="+mn-cs"/>
        </a:defRPr>
      </a:lvl8pPr>
      <a:lvl9pPr marL="4111988" indent="-241882" algn="l" defTabSz="967527" rtl="0" eaLnBrk="1" latinLnBrk="0" hangingPunct="1">
        <a:lnSpc>
          <a:spcPct val="90000"/>
        </a:lnSpc>
        <a:spcBef>
          <a:spcPts val="529"/>
        </a:spcBef>
        <a:buFont typeface="Arial" panose="020B0604020202020204" pitchFamily="34" charset="0"/>
        <a:buChar char="•"/>
        <a:defRPr kumimoji="1" sz="1905" kern="1200">
          <a:solidFill>
            <a:schemeClr val="tx1"/>
          </a:solidFill>
          <a:latin typeface="+mn-lt"/>
          <a:ea typeface="+mn-ea"/>
          <a:cs typeface="+mn-cs"/>
        </a:defRPr>
      </a:lvl9pPr>
    </p:bodyStyle>
    <p:otherStyle>
      <a:defPPr>
        <a:defRPr lang="ja-JP"/>
      </a:defPPr>
      <a:lvl1pPr marL="0" algn="l" defTabSz="967527" rtl="0" eaLnBrk="1" latinLnBrk="0" hangingPunct="1">
        <a:defRPr kumimoji="1" sz="1905" kern="1200">
          <a:solidFill>
            <a:schemeClr val="tx1"/>
          </a:solidFill>
          <a:latin typeface="+mn-lt"/>
          <a:ea typeface="+mn-ea"/>
          <a:cs typeface="+mn-cs"/>
        </a:defRPr>
      </a:lvl1pPr>
      <a:lvl2pPr marL="483763" algn="l" defTabSz="967527" rtl="0" eaLnBrk="1" latinLnBrk="0" hangingPunct="1">
        <a:defRPr kumimoji="1" sz="1905" kern="1200">
          <a:solidFill>
            <a:schemeClr val="tx1"/>
          </a:solidFill>
          <a:latin typeface="+mn-lt"/>
          <a:ea typeface="+mn-ea"/>
          <a:cs typeface="+mn-cs"/>
        </a:defRPr>
      </a:lvl2pPr>
      <a:lvl3pPr marL="967527" algn="l" defTabSz="967527" rtl="0" eaLnBrk="1" latinLnBrk="0" hangingPunct="1">
        <a:defRPr kumimoji="1" sz="1905" kern="1200">
          <a:solidFill>
            <a:schemeClr val="tx1"/>
          </a:solidFill>
          <a:latin typeface="+mn-lt"/>
          <a:ea typeface="+mn-ea"/>
          <a:cs typeface="+mn-cs"/>
        </a:defRPr>
      </a:lvl3pPr>
      <a:lvl4pPr marL="1451290" algn="l" defTabSz="967527" rtl="0" eaLnBrk="1" latinLnBrk="0" hangingPunct="1">
        <a:defRPr kumimoji="1" sz="1905" kern="1200">
          <a:solidFill>
            <a:schemeClr val="tx1"/>
          </a:solidFill>
          <a:latin typeface="+mn-lt"/>
          <a:ea typeface="+mn-ea"/>
          <a:cs typeface="+mn-cs"/>
        </a:defRPr>
      </a:lvl4pPr>
      <a:lvl5pPr marL="1935053" algn="l" defTabSz="967527" rtl="0" eaLnBrk="1" latinLnBrk="0" hangingPunct="1">
        <a:defRPr kumimoji="1" sz="1905" kern="1200">
          <a:solidFill>
            <a:schemeClr val="tx1"/>
          </a:solidFill>
          <a:latin typeface="+mn-lt"/>
          <a:ea typeface="+mn-ea"/>
          <a:cs typeface="+mn-cs"/>
        </a:defRPr>
      </a:lvl5pPr>
      <a:lvl6pPr marL="2418817" algn="l" defTabSz="967527" rtl="0" eaLnBrk="1" latinLnBrk="0" hangingPunct="1">
        <a:defRPr kumimoji="1" sz="1905" kern="1200">
          <a:solidFill>
            <a:schemeClr val="tx1"/>
          </a:solidFill>
          <a:latin typeface="+mn-lt"/>
          <a:ea typeface="+mn-ea"/>
          <a:cs typeface="+mn-cs"/>
        </a:defRPr>
      </a:lvl6pPr>
      <a:lvl7pPr marL="2902580" algn="l" defTabSz="967527" rtl="0" eaLnBrk="1" latinLnBrk="0" hangingPunct="1">
        <a:defRPr kumimoji="1" sz="1905" kern="1200">
          <a:solidFill>
            <a:schemeClr val="tx1"/>
          </a:solidFill>
          <a:latin typeface="+mn-lt"/>
          <a:ea typeface="+mn-ea"/>
          <a:cs typeface="+mn-cs"/>
        </a:defRPr>
      </a:lvl7pPr>
      <a:lvl8pPr marL="3386343" algn="l" defTabSz="967527" rtl="0" eaLnBrk="1" latinLnBrk="0" hangingPunct="1">
        <a:defRPr kumimoji="1" sz="1905" kern="1200">
          <a:solidFill>
            <a:schemeClr val="tx1"/>
          </a:solidFill>
          <a:latin typeface="+mn-lt"/>
          <a:ea typeface="+mn-ea"/>
          <a:cs typeface="+mn-cs"/>
        </a:defRPr>
      </a:lvl8pPr>
      <a:lvl9pPr marL="3870107" algn="l" defTabSz="967527" rtl="0" eaLnBrk="1" latinLnBrk="0" hangingPunct="1">
        <a:defRPr kumimoji="1" sz="19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research.tri-ace.com/"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8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hyperlink" Target="https://32ipi028l5q82yhj72224m8j-wpengine.netdna-ssl.com/wp-content/uploads/2016/03/GdcVdrLottes.pdf" TargetMode="Externa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8" Type="http://schemas.openxmlformats.org/officeDocument/2006/relationships/hyperlink" Target="https://www.itu.int/pub/R-REP-BT.2390/" TargetMode="External"/><Relationship Id="rId3" Type="http://schemas.openxmlformats.org/officeDocument/2006/relationships/hyperlink" Target="http://www.itu.int/rec/R-REC-BT.601/" TargetMode="External"/><Relationship Id="rId7" Type="http://schemas.openxmlformats.org/officeDocument/2006/relationships/hyperlink" Target="http://www.itu.int/rec/R-REC-BT.2100/" TargetMode="External"/><Relationship Id="rId12" Type="http://schemas.openxmlformats.org/officeDocument/2006/relationships/hyperlink" Target="https://developer.nvidia.com/high-dynamic-range-display-development"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hyperlink" Target="http://www.itu.int/rec/R-REC-BT.2020/" TargetMode="External"/><Relationship Id="rId11" Type="http://schemas.openxmlformats.org/officeDocument/2006/relationships/hyperlink" Target="https://msdn.microsoft.com/en-us/library/windows/desktop/mt742103(v=vs.85).aspx" TargetMode="External"/><Relationship Id="rId5" Type="http://schemas.openxmlformats.org/officeDocument/2006/relationships/hyperlink" Target="http://www.itu.int/rec/R-REC-BT.1886/" TargetMode="External"/><Relationship Id="rId10" Type="http://schemas.openxmlformats.org/officeDocument/2006/relationships/hyperlink" Target="http://www.arib.or.jp/tyosakenkyu/kikaku_hoso/hoso_std-b067.html" TargetMode="External"/><Relationship Id="rId4" Type="http://schemas.openxmlformats.org/officeDocument/2006/relationships/hyperlink" Target="http://www.itu.int/rec/R-REC-BT.709/" TargetMode="External"/><Relationship Id="rId9" Type="http://schemas.openxmlformats.org/officeDocument/2006/relationships/hyperlink" Target="http://www.bbc.co.uk/rd/sites/50335ff370b5c262af000004/assets/592eea8006d63e5e5200f90d/BBC_HDRTV_PQ_HLG_Transcode_v2.pdf" TargetMode="External"/></Relationships>
</file>

<file path=ppt/slides/_rels/slide224.xml.rels><?xml version="1.0" encoding="UTF-8" standalone="yes"?>
<Relationships xmlns="http://schemas.openxmlformats.org/package/2006/relationships"><Relationship Id="rId3" Type="http://schemas.openxmlformats.org/officeDocument/2006/relationships/hyperlink" Target="http://www.siliconstudio.co.jp/rd/presentations/#CEDEC2016"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hyperlink" Target="https://32ipi028l5q82yhj72224m8j-wpengine.netdna-ssl.com/wp-content/uploads/2016/03/GdcVdrLottes.pdf" TargetMode="External"/><Relationship Id="rId5" Type="http://schemas.openxmlformats.org/officeDocument/2006/relationships/hyperlink" Target="http://research.tri-ace.com/" TargetMode="External"/><Relationship Id="rId4" Type="http://schemas.openxmlformats.org/officeDocument/2006/relationships/hyperlink" Target="https://www.slideshare.net/nikuque/hdr-theory-and-practicce-jp"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hyperlink" Target="http://www.siliconstudio.co.jp/rd/presentations/#CEDEC2016"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2" Type="http://schemas.openxmlformats.org/officeDocument/2006/relationships/hyperlink" Target="http://www.siliconstudio.co.jp/rd/presentations/#CEDEC2016"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microsoft.com/office/2007/relationships/hdphoto" Target="../media/hdphoto1.wdp"/></Relationships>
</file>

<file path=ppt/slides/_rels/slide8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microsoft.com/office/2007/relationships/hdphoto" Target="../media/hdphoto2.wdp"/></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hyperlink" Target="https://www.slideshare.net/nikuque/hdr-theory-and-practicce-jp"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実践的な</a:t>
            </a:r>
            <a:r>
              <a:rPr lang="en-US" altLang="ja-JP" dirty="0"/>
              <a:t>HDR</a:t>
            </a:r>
            <a:r>
              <a:rPr lang="ja-JP" altLang="en-US" dirty="0"/>
              <a:t>出力対応</a:t>
            </a:r>
            <a:br>
              <a:rPr lang="en-US" altLang="ja-JP" dirty="0"/>
            </a:br>
            <a:r>
              <a:rPr lang="ja-JP" altLang="en-US" sz="3200" dirty="0"/>
              <a:t>～レンダリングパイプラインの構築～</a:t>
            </a:r>
            <a:endParaRPr kumimoji="1" lang="ja-JP" altLang="en-US" sz="3200" dirty="0"/>
          </a:p>
        </p:txBody>
      </p:sp>
      <p:sp>
        <p:nvSpPr>
          <p:cNvPr id="3" name="サブタイトル 2"/>
          <p:cNvSpPr>
            <a:spLocks noGrp="1"/>
          </p:cNvSpPr>
          <p:nvPr>
            <p:ph type="subTitle" idx="1"/>
          </p:nvPr>
        </p:nvSpPr>
        <p:spPr/>
        <p:txBody>
          <a:bodyPr/>
          <a:lstStyle/>
          <a:p>
            <a:r>
              <a:rPr lang="ja-JP" altLang="en-US"/>
              <a:t>シリコンスタジオ株式会社</a:t>
            </a:r>
            <a:endParaRPr lang="en-US" altLang="ja-JP"/>
          </a:p>
          <a:p>
            <a:r>
              <a:rPr lang="ja-JP" altLang="en-US" dirty="0"/>
              <a:t>ミドルウェア開発部</a:t>
            </a:r>
            <a:endParaRPr lang="en-US" altLang="ja-JP" dirty="0"/>
          </a:p>
          <a:p>
            <a:r>
              <a:rPr lang="ja-JP" altLang="en-US" dirty="0"/>
              <a:t>リード・ソフトウェアエンジニア</a:t>
            </a:r>
            <a:endParaRPr lang="en-US" altLang="ja-JP" dirty="0"/>
          </a:p>
          <a:p>
            <a:r>
              <a:rPr lang="ja-JP" altLang="en-US" dirty="0"/>
              <a:t>川瀬 正樹</a:t>
            </a:r>
            <a:endParaRPr kumimoji="1" lang="ja-JP" altLang="en-US" dirty="0"/>
          </a:p>
        </p:txBody>
      </p:sp>
    </p:spTree>
    <p:extLst>
      <p:ext uri="{BB962C8B-B14F-4D97-AF65-F5344CB8AC3E}">
        <p14:creationId xmlns:p14="http://schemas.microsoft.com/office/powerpoint/2010/main" val="457481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DFEE2D1E-01A2-44D3-B8C5-0D11651DBA90}"/>
              </a:ext>
            </a:extLst>
          </p:cNvPr>
          <p:cNvGrpSpPr/>
          <p:nvPr/>
        </p:nvGrpSpPr>
        <p:grpSpPr>
          <a:xfrm>
            <a:off x="0" y="53258"/>
            <a:ext cx="12192000" cy="6751484"/>
            <a:chOff x="0" y="53258"/>
            <a:chExt cx="12192000" cy="6751484"/>
          </a:xfrm>
        </p:grpSpPr>
        <p:pic>
          <p:nvPicPr>
            <p:cNvPr id="7" name="図 6">
              <a:extLst>
                <a:ext uri="{FF2B5EF4-FFF2-40B4-BE49-F238E27FC236}">
                  <a16:creationId xmlns:a16="http://schemas.microsoft.com/office/drawing/2014/main" id="{F6C805A8-910C-41C7-ABC2-69582918C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258"/>
              <a:ext cx="12192000" cy="6751484"/>
            </a:xfrm>
            <a:prstGeom prst="rect">
              <a:avLst/>
            </a:prstGeom>
          </p:spPr>
        </p:pic>
        <p:sp>
          <p:nvSpPr>
            <p:cNvPr id="12" name="タイトル 1">
              <a:extLst>
                <a:ext uri="{FF2B5EF4-FFF2-40B4-BE49-F238E27FC236}">
                  <a16:creationId xmlns:a16="http://schemas.microsoft.com/office/drawing/2014/main" id="{AA654E03-451B-42CD-9218-D2599FD75CBF}"/>
                </a:ext>
              </a:extLst>
            </p:cNvPr>
            <p:cNvSpPr txBox="1">
              <a:spLocks/>
            </p:cNvSpPr>
            <p:nvPr/>
          </p:nvSpPr>
          <p:spPr bwMode="auto">
            <a:xfrm>
              <a:off x="5360502" y="6215247"/>
              <a:ext cx="13708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CIE 1931 </a:t>
              </a:r>
              <a:r>
                <a:rPr lang="en-US" altLang="ja-JP" sz="2000" dirty="0" err="1">
                  <a:solidFill>
                    <a:schemeClr val="bg2"/>
                  </a:solidFill>
                </a:rPr>
                <a:t>xy</a:t>
              </a:r>
              <a:endParaRPr lang="ja-JP" altLang="en-US" sz="3200" dirty="0">
                <a:solidFill>
                  <a:schemeClr val="bg2"/>
                </a:solidFill>
              </a:endParaRPr>
            </a:p>
          </p:txBody>
        </p:sp>
        <p:sp>
          <p:nvSpPr>
            <p:cNvPr id="13" name="タイトル 1">
              <a:extLst>
                <a:ext uri="{FF2B5EF4-FFF2-40B4-BE49-F238E27FC236}">
                  <a16:creationId xmlns:a16="http://schemas.microsoft.com/office/drawing/2014/main" id="{49EFB4B0-5157-435A-8E3D-89BFE1987E48}"/>
                </a:ext>
              </a:extLst>
            </p:cNvPr>
            <p:cNvSpPr txBox="1">
              <a:spLocks/>
            </p:cNvSpPr>
            <p:nvPr/>
          </p:nvSpPr>
          <p:spPr bwMode="auto">
            <a:xfrm>
              <a:off x="10284378" y="6215247"/>
              <a:ext cx="15272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CIE 1976 </a:t>
              </a:r>
              <a:r>
                <a:rPr lang="en-US" altLang="ja-JP" sz="2000" dirty="0" err="1">
                  <a:solidFill>
                    <a:schemeClr val="bg2"/>
                  </a:solidFill>
                </a:rPr>
                <a:t>u’v</a:t>
              </a:r>
              <a:r>
                <a:rPr lang="en-US" altLang="ja-JP" sz="2000" dirty="0">
                  <a:solidFill>
                    <a:schemeClr val="bg2"/>
                  </a:solidFill>
                </a:rPr>
                <a:t>’</a:t>
              </a:r>
              <a:endParaRPr lang="ja-JP" altLang="en-US" sz="3200" dirty="0">
                <a:solidFill>
                  <a:schemeClr val="bg2"/>
                </a:solidFill>
              </a:endParaRPr>
            </a:p>
          </p:txBody>
        </p:sp>
      </p:gr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10</a:t>
            </a:fld>
            <a:endParaRPr kumimoji="1" lang="ja-JP" altLang="en-US" dirty="0"/>
          </a:p>
        </p:txBody>
      </p:sp>
      <p:sp>
        <p:nvSpPr>
          <p:cNvPr id="11" name="タイトル 1">
            <a:extLst>
              <a:ext uri="{FF2B5EF4-FFF2-40B4-BE49-F238E27FC236}">
                <a16:creationId xmlns:a16="http://schemas.microsoft.com/office/drawing/2014/main" id="{E8B40032-B389-44F0-BF08-95048C7CC0F1}"/>
              </a:ext>
            </a:extLst>
          </p:cNvPr>
          <p:cNvSpPr txBox="1">
            <a:spLocks/>
          </p:cNvSpPr>
          <p:nvPr/>
        </p:nvSpPr>
        <p:spPr bwMode="auto">
          <a:xfrm>
            <a:off x="9688366" y="53258"/>
            <a:ext cx="25036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defPPr>
              <a:defRPr lang="ja-JP"/>
            </a:defPPr>
            <a:lvl1pPr algn="r">
              <a:defRPr kumimoji="1" sz="3200">
                <a:solidFill>
                  <a:schemeClr val="bg2"/>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defRPr kumimoji="1" sz="4400">
                <a:latin typeface="Calibri" panose="020F0502020204030204" pitchFamily="34" charset="0"/>
                <a:ea typeface="メイリオ" panose="020B0604030504040204" pitchFamily="50" charset="-128"/>
                <a:cs typeface="メイリオ" panose="020B0604030504040204" pitchFamily="50" charset="-128"/>
              </a:defRPr>
            </a:lvl2pPr>
            <a:lvl3pPr>
              <a:defRPr kumimoji="1" sz="4400">
                <a:latin typeface="Calibri" panose="020F0502020204030204" pitchFamily="34" charset="0"/>
                <a:ea typeface="メイリオ" panose="020B0604030504040204" pitchFamily="50" charset="-128"/>
                <a:cs typeface="メイリオ" panose="020B0604030504040204" pitchFamily="50" charset="-128"/>
              </a:defRPr>
            </a:lvl3pPr>
            <a:lvl4pPr>
              <a:defRPr kumimoji="1" sz="4400">
                <a:latin typeface="Calibri" panose="020F0502020204030204" pitchFamily="34" charset="0"/>
                <a:ea typeface="メイリオ" panose="020B0604030504040204" pitchFamily="50" charset="-128"/>
                <a:cs typeface="メイリオ" panose="020B0604030504040204" pitchFamily="50" charset="-128"/>
              </a:defRPr>
            </a:lvl4pPr>
            <a:lvl5pPr>
              <a:defRPr kumimoji="1" sz="4400">
                <a:latin typeface="Calibri" panose="020F0502020204030204" pitchFamily="34" charset="0"/>
                <a:ea typeface="メイリオ" panose="020B0604030504040204" pitchFamily="50" charset="-128"/>
                <a:cs typeface="メイリオ" panose="020B0604030504040204" pitchFamily="50" charset="-128"/>
              </a:defRPr>
            </a:lvl5pPr>
            <a:lvl6pPr marL="457200" fontAlgn="base">
              <a:spcBef>
                <a:spcPct val="0"/>
              </a:spcBef>
              <a:spcAft>
                <a:spcPct val="0"/>
              </a:spcAft>
              <a:defRPr kumimoji="1" sz="4400">
                <a:solidFill>
                  <a:schemeClr val="tx2"/>
                </a:solidFill>
              </a:defRPr>
            </a:lvl6pPr>
            <a:lvl7pPr marL="914400" fontAlgn="base">
              <a:spcBef>
                <a:spcPct val="0"/>
              </a:spcBef>
              <a:spcAft>
                <a:spcPct val="0"/>
              </a:spcAft>
              <a:defRPr kumimoji="1" sz="4400">
                <a:solidFill>
                  <a:schemeClr val="tx2"/>
                </a:solidFill>
              </a:defRPr>
            </a:lvl7pPr>
            <a:lvl8pPr marL="1371600" fontAlgn="base">
              <a:spcBef>
                <a:spcPct val="0"/>
              </a:spcBef>
              <a:spcAft>
                <a:spcPct val="0"/>
              </a:spcAft>
              <a:defRPr kumimoji="1" sz="4400">
                <a:solidFill>
                  <a:schemeClr val="tx2"/>
                </a:solidFill>
              </a:defRPr>
            </a:lvl8pPr>
            <a:lvl9pPr marL="1828800" fontAlgn="base">
              <a:spcBef>
                <a:spcPct val="0"/>
              </a:spcBef>
              <a:spcAft>
                <a:spcPct val="0"/>
              </a:spcAft>
              <a:defRPr kumimoji="1" sz="4400">
                <a:solidFill>
                  <a:schemeClr val="tx2"/>
                </a:solidFill>
              </a:defRPr>
            </a:lvl9pPr>
          </a:lstStyle>
          <a:p>
            <a:r>
              <a:rPr lang="en-US" altLang="ja-JP" dirty="0"/>
              <a:t>ITU-R BT.2020</a:t>
            </a:r>
            <a:endParaRPr lang="ja-JP" altLang="en-US" dirty="0"/>
          </a:p>
        </p:txBody>
      </p:sp>
    </p:spTree>
    <p:extLst>
      <p:ext uri="{BB962C8B-B14F-4D97-AF65-F5344CB8AC3E}">
        <p14:creationId xmlns:p14="http://schemas.microsoft.com/office/powerpoint/2010/main" val="24372082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トーンマップと色域変換の順序</a:t>
            </a:r>
            <a:endParaRPr lang="en-US" altLang="ja-JP" dirty="0"/>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基本的には最終出力色域でのトーンマップを推奨</a:t>
            </a:r>
            <a:endParaRPr lang="en-US" altLang="ja-JP" dirty="0">
              <a:solidFill>
                <a:srgbClr val="FF5050"/>
              </a:solidFill>
            </a:endParaRPr>
          </a:p>
          <a:p>
            <a:pPr lvl="1"/>
            <a:r>
              <a:rPr lang="ja-JP" altLang="en-US" dirty="0"/>
              <a:t>色域変換してからトーンマップ</a:t>
            </a:r>
            <a:endParaRPr lang="en-US" altLang="ja-JP" dirty="0"/>
          </a:p>
          <a:p>
            <a:pPr lvl="1"/>
            <a:r>
              <a:rPr lang="ja-JP" altLang="en-US" dirty="0"/>
              <a:t>本セッションではこちらを利用</a:t>
            </a:r>
            <a:endParaRPr lang="en-US" altLang="ja-JP" dirty="0"/>
          </a:p>
          <a:p>
            <a:pPr lvl="5"/>
            <a:endParaRPr lang="en-US" altLang="ja-JP" dirty="0"/>
          </a:p>
          <a:p>
            <a:r>
              <a:rPr lang="ja-JP" altLang="en-US" dirty="0">
                <a:solidFill>
                  <a:srgbClr val="FF5050"/>
                </a:solidFill>
              </a:rPr>
              <a:t>条件によってはトーンマップ後の色域変換も検討</a:t>
            </a:r>
            <a:endParaRPr lang="en-US" altLang="ja-JP" dirty="0">
              <a:solidFill>
                <a:srgbClr val="FF5050"/>
              </a:solidFill>
            </a:endParaRPr>
          </a:p>
          <a:p>
            <a:pPr lvl="1"/>
            <a:r>
              <a:rPr lang="ja-JP" altLang="en-US" dirty="0"/>
              <a:t>一般的なワークフローに合わせたい場合</a:t>
            </a:r>
            <a:endParaRPr lang="en-US" altLang="ja-JP" dirty="0"/>
          </a:p>
          <a:p>
            <a:pPr lvl="2"/>
            <a:r>
              <a:rPr lang="en-US" altLang="ja-JP" dirty="0"/>
              <a:t>ACES</a:t>
            </a:r>
            <a:r>
              <a:rPr lang="ja-JP" altLang="en-US" dirty="0"/>
              <a:t>ワークフローに基づく場合など</a:t>
            </a:r>
            <a:endParaRPr lang="en-US" altLang="ja-JP" dirty="0"/>
          </a:p>
          <a:p>
            <a:pPr lvl="1"/>
            <a:r>
              <a:rPr lang="ja-JP" altLang="en-US" dirty="0"/>
              <a:t>常に広色域側でトーンマップを行う選択肢も</a:t>
            </a:r>
            <a:r>
              <a:rPr lang="en-US" altLang="ja-JP" dirty="0"/>
              <a:t>…</a:t>
            </a:r>
          </a:p>
          <a:p>
            <a:pPr lvl="2"/>
            <a:r>
              <a:rPr lang="ja-JP" altLang="en-US" dirty="0"/>
              <a:t>レンダリングと出力側のいずれか広い方で適用</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100</a:t>
            </a:fld>
            <a:endParaRPr kumimoji="1" lang="ja-JP" altLang="en-US" dirty="0"/>
          </a:p>
        </p:txBody>
      </p:sp>
    </p:spTree>
    <p:extLst>
      <p:ext uri="{BB962C8B-B14F-4D97-AF65-F5344CB8AC3E}">
        <p14:creationId xmlns:p14="http://schemas.microsoft.com/office/powerpoint/2010/main" val="39019512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色飽和の根本的な原因</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kumimoji="1" lang="ja-JP" altLang="en-US" dirty="0">
                <a:solidFill>
                  <a:srgbClr val="FF5050"/>
                </a:solidFill>
              </a:rPr>
              <a:t>色飽和の問題はレンダリング色域が狭くても起こる</a:t>
            </a:r>
            <a:endParaRPr kumimoji="1" lang="en-US" altLang="ja-JP" dirty="0">
              <a:solidFill>
                <a:srgbClr val="FF5050"/>
              </a:solidFill>
            </a:endParaRPr>
          </a:p>
          <a:p>
            <a:pPr lvl="1"/>
            <a:r>
              <a:rPr kumimoji="1" lang="en-US" altLang="ja-JP" dirty="0"/>
              <a:t>RGB</a:t>
            </a:r>
            <a:r>
              <a:rPr kumimoji="1" lang="ja-JP" altLang="en-US" dirty="0"/>
              <a:t>のいずれかがゼロ</a:t>
            </a:r>
            <a:r>
              <a:rPr kumimoji="1" lang="en-US" altLang="ja-JP" dirty="0"/>
              <a:t>(</a:t>
            </a:r>
            <a:r>
              <a:rPr lang="ja-JP" altLang="en-US" dirty="0"/>
              <a:t>彩度が最大</a:t>
            </a:r>
            <a:r>
              <a:rPr kumimoji="1" lang="en-US" altLang="ja-JP" dirty="0"/>
              <a:t>)</a:t>
            </a:r>
            <a:r>
              <a:rPr kumimoji="1" lang="ja-JP" altLang="en-US" dirty="0"/>
              <a:t>なら発生</a:t>
            </a:r>
            <a:endParaRPr kumimoji="1" lang="en-US" altLang="ja-JP" dirty="0"/>
          </a:p>
          <a:p>
            <a:pPr lvl="1"/>
            <a:r>
              <a:rPr kumimoji="1" lang="ja-JP" altLang="en-US" dirty="0"/>
              <a:t>そもそも</a:t>
            </a:r>
            <a:r>
              <a:rPr kumimoji="1" lang="en-US" altLang="ja-JP" dirty="0"/>
              <a:t>BT.709</a:t>
            </a:r>
            <a:r>
              <a:rPr kumimoji="1" lang="ja-JP" altLang="en-US" dirty="0"/>
              <a:t>は色域が狭く彩度の飽和が起こりやすい</a:t>
            </a:r>
            <a:endParaRPr kumimoji="1" lang="en-US" altLang="ja-JP" dirty="0"/>
          </a:p>
          <a:p>
            <a:pPr lvl="2"/>
            <a:r>
              <a:rPr lang="ja-JP" altLang="en-US" dirty="0">
                <a:solidFill>
                  <a:srgbClr val="FF5050"/>
                </a:solidFill>
              </a:rPr>
              <a:t>物理ベースでも容易に飽和する</a:t>
            </a:r>
            <a:endParaRPr lang="en-US" altLang="ja-JP" dirty="0">
              <a:solidFill>
                <a:srgbClr val="FF5050"/>
              </a:solidFill>
            </a:endParaRPr>
          </a:p>
          <a:p>
            <a:pPr lvl="3"/>
            <a:r>
              <a:rPr lang="ja-JP" altLang="en-US" dirty="0"/>
              <a:t>炎や夕方の太陽の色</a:t>
            </a:r>
            <a:r>
              <a:rPr lang="en-US" altLang="ja-JP" dirty="0"/>
              <a:t>(2,000K</a:t>
            </a:r>
            <a:r>
              <a:rPr lang="ja-JP" altLang="en-US" dirty="0"/>
              <a:t>未満では</a:t>
            </a:r>
            <a:r>
              <a:rPr lang="en-US" altLang="ja-JP" dirty="0"/>
              <a:t>B(</a:t>
            </a:r>
            <a:r>
              <a:rPr lang="ja-JP" altLang="en-US" dirty="0"/>
              <a:t>青</a:t>
            </a:r>
            <a:r>
              <a:rPr lang="en-US" altLang="ja-JP" dirty="0"/>
              <a:t>)</a:t>
            </a:r>
            <a:r>
              <a:rPr lang="ja-JP" altLang="en-US" dirty="0"/>
              <a:t>がゼロとなる</a:t>
            </a:r>
            <a:r>
              <a:rPr lang="en-US" altLang="ja-JP" dirty="0"/>
              <a:t>)</a:t>
            </a:r>
            <a:endParaRPr lang="ja-JP" altLang="en-US" dirty="0"/>
          </a:p>
          <a:p>
            <a:pPr lvl="2"/>
            <a:r>
              <a:rPr kumimoji="1" lang="ja-JP" altLang="en-US" dirty="0"/>
              <a:t>アーティストの</a:t>
            </a:r>
            <a:r>
              <a:rPr lang="ja-JP" altLang="en-US" dirty="0"/>
              <a:t>色設定でも飽和しやすい</a:t>
            </a:r>
            <a:endParaRPr lang="en-US" altLang="ja-JP" dirty="0"/>
          </a:p>
          <a:p>
            <a:pPr lvl="3"/>
            <a:r>
              <a:rPr lang="ja-JP" altLang="en-US" dirty="0"/>
              <a:t>あえて禁止しない限り設定される可能性がある</a:t>
            </a:r>
            <a:endParaRPr lang="en-US" altLang="ja-JP" dirty="0"/>
          </a:p>
          <a:p>
            <a:pPr lvl="5"/>
            <a:endParaRPr lang="en-US" altLang="ja-JP" dirty="0"/>
          </a:p>
          <a:p>
            <a:pPr lvl="1"/>
            <a:r>
              <a:rPr lang="ja-JP" altLang="en-US" dirty="0">
                <a:solidFill>
                  <a:srgbClr val="FF5050"/>
                </a:solidFill>
              </a:rPr>
              <a:t>広色域から狭い色域へ変換する場合だけの問題ではない</a:t>
            </a:r>
            <a:endParaRPr lang="en-US" altLang="ja-JP" dirty="0">
              <a:solidFill>
                <a:srgbClr val="FF5050"/>
              </a:solidFill>
            </a:endParaRPr>
          </a:p>
          <a:p>
            <a:pPr lvl="2"/>
            <a:r>
              <a:rPr lang="ja-JP" altLang="en-US" dirty="0"/>
              <a:t>従来の</a:t>
            </a:r>
            <a:r>
              <a:rPr lang="en-US" altLang="ja-JP" dirty="0"/>
              <a:t>SDR</a:t>
            </a:r>
            <a:r>
              <a:rPr lang="ja-JP" altLang="en-US" dirty="0"/>
              <a:t>レンダリングでもよく発生する問題</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101</a:t>
            </a:fld>
            <a:endParaRPr kumimoji="1" lang="ja-JP" altLang="en-US" dirty="0"/>
          </a:p>
        </p:txBody>
      </p:sp>
    </p:spTree>
    <p:extLst>
      <p:ext uri="{BB962C8B-B14F-4D97-AF65-F5344CB8AC3E}">
        <p14:creationId xmlns:p14="http://schemas.microsoft.com/office/powerpoint/2010/main" val="727500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B42D575-AD73-460D-B6F2-90BCCFAC3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スライド番号プレースホルダー 3">
            <a:extLst>
              <a:ext uri="{FF2B5EF4-FFF2-40B4-BE49-F238E27FC236}">
                <a16:creationId xmlns:a16="http://schemas.microsoft.com/office/drawing/2014/main" id="{E46BC5B2-8C8C-4F4E-80EC-7633045255D3}"/>
              </a:ext>
            </a:extLst>
          </p:cNvPr>
          <p:cNvSpPr>
            <a:spLocks noGrp="1"/>
          </p:cNvSpPr>
          <p:nvPr>
            <p:ph type="sldNum" sz="quarter" idx="12"/>
          </p:nvPr>
        </p:nvSpPr>
        <p:spPr/>
        <p:txBody>
          <a:bodyPr/>
          <a:lstStyle/>
          <a:p>
            <a:fld id="{0BF772E3-9003-47C6-93B4-058D5A19ECE5}" type="slidenum">
              <a:rPr lang="ja-JP" altLang="en-US" smtClean="0"/>
              <a:pPr/>
              <a:t>102</a:t>
            </a:fld>
            <a:endParaRPr lang="ja-JP" altLang="en-US" dirty="0"/>
          </a:p>
        </p:txBody>
      </p:sp>
      <p:sp>
        <p:nvSpPr>
          <p:cNvPr id="7" name="タイトル 1">
            <a:extLst>
              <a:ext uri="{FF2B5EF4-FFF2-40B4-BE49-F238E27FC236}">
                <a16:creationId xmlns:a16="http://schemas.microsoft.com/office/drawing/2014/main" id="{F45F1D9B-1A6C-43B8-8B2A-665DAC847E7F}"/>
              </a:ext>
            </a:extLst>
          </p:cNvPr>
          <p:cNvSpPr txBox="1">
            <a:spLocks/>
          </p:cNvSpPr>
          <p:nvPr/>
        </p:nvSpPr>
        <p:spPr bwMode="auto">
          <a:xfrm>
            <a:off x="7697261" y="6151247"/>
            <a:ext cx="304423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BT.709/</a:t>
            </a:r>
            <a:r>
              <a:rPr lang="en-US" altLang="ja-JP" sz="2000" dirty="0" err="1">
                <a:solidFill>
                  <a:schemeClr val="bg2"/>
                </a:solidFill>
              </a:rPr>
              <a:t>sRGB</a:t>
            </a:r>
            <a:r>
              <a:rPr lang="ja-JP" altLang="en-US" sz="2000" dirty="0">
                <a:solidFill>
                  <a:schemeClr val="bg2"/>
                </a:solidFill>
              </a:rPr>
              <a:t>レンダリング</a:t>
            </a:r>
            <a:endParaRPr lang="en-US" altLang="ja-JP" sz="2000" dirty="0">
              <a:solidFill>
                <a:schemeClr val="bg2"/>
              </a:solidFill>
            </a:endParaRPr>
          </a:p>
          <a:p>
            <a:pPr algn="r"/>
            <a:r>
              <a:rPr lang="ja-JP" altLang="en-US" sz="2000" dirty="0">
                <a:solidFill>
                  <a:schemeClr val="bg2"/>
                </a:solidFill>
              </a:rPr>
              <a:t>純色による色飽和の問題</a:t>
            </a:r>
            <a:endParaRPr lang="en-US" altLang="ja-JP" sz="2000" dirty="0">
              <a:solidFill>
                <a:schemeClr val="bg2"/>
              </a:solidFill>
            </a:endParaRPr>
          </a:p>
        </p:txBody>
      </p:sp>
    </p:spTree>
    <p:extLst>
      <p:ext uri="{BB962C8B-B14F-4D97-AF65-F5344CB8AC3E}">
        <p14:creationId xmlns:p14="http://schemas.microsoft.com/office/powerpoint/2010/main" val="40719734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色飽和の軽減方法</a:t>
            </a:r>
          </a:p>
        </p:txBody>
      </p:sp>
      <p:sp>
        <p:nvSpPr>
          <p:cNvPr id="3" name="コンテンツ プレースホルダー 2"/>
          <p:cNvSpPr>
            <a:spLocks noGrp="1"/>
          </p:cNvSpPr>
          <p:nvPr>
            <p:ph idx="1"/>
          </p:nvPr>
        </p:nvSpPr>
        <p:spPr/>
        <p:txBody>
          <a:bodyPr>
            <a:normAutofit/>
          </a:bodyPr>
          <a:lstStyle/>
          <a:p>
            <a:r>
              <a:rPr lang="ja-JP" altLang="en-US" dirty="0"/>
              <a:t>写真では色の不自然な飽和は起きにくい</a:t>
            </a:r>
            <a:endParaRPr lang="en-US" altLang="ja-JP" dirty="0"/>
          </a:p>
          <a:p>
            <a:pPr lvl="1"/>
            <a:r>
              <a:rPr lang="ja-JP" altLang="en-US" dirty="0">
                <a:solidFill>
                  <a:srgbClr val="FF5050"/>
                </a:solidFill>
              </a:rPr>
              <a:t>カメラセンサーはもっと広色域から調整して変換している</a:t>
            </a:r>
            <a:endParaRPr lang="en-US" altLang="ja-JP" dirty="0">
              <a:solidFill>
                <a:srgbClr val="FF5050"/>
              </a:solidFill>
            </a:endParaRPr>
          </a:p>
          <a:p>
            <a:pPr lvl="2"/>
            <a:r>
              <a:rPr lang="ja-JP" altLang="en-US" dirty="0"/>
              <a:t>ただし色設定を高彩度モードにした場合などはよく飽和する</a:t>
            </a:r>
            <a:endParaRPr lang="en-US" altLang="ja-JP" dirty="0"/>
          </a:p>
          <a:p>
            <a:pPr lvl="5"/>
            <a:endParaRPr lang="en-US" altLang="ja-JP" dirty="0">
              <a:solidFill>
                <a:srgbClr val="FF5050"/>
              </a:solidFill>
            </a:endParaRPr>
          </a:p>
          <a:p>
            <a:pPr lvl="1"/>
            <a:r>
              <a:rPr lang="ja-JP" altLang="en-US" dirty="0">
                <a:solidFill>
                  <a:srgbClr val="FF5050"/>
                </a:solidFill>
              </a:rPr>
              <a:t>フィルムの感度は他の波長にも反応するようになっている</a:t>
            </a:r>
            <a:endParaRPr lang="en-US" altLang="ja-JP" dirty="0">
              <a:solidFill>
                <a:srgbClr val="FF5050"/>
              </a:solidFill>
            </a:endParaRPr>
          </a:p>
          <a:p>
            <a:pPr lvl="2"/>
            <a:r>
              <a:rPr lang="ja-JP" altLang="en-US" dirty="0"/>
              <a:t>フィルムの分光感度曲線参照</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lang="ja-JP" altLang="en-US" smtClean="0"/>
              <a:pPr/>
              <a:t>103</a:t>
            </a:fld>
            <a:endParaRPr lang="ja-JP" altLang="en-US" dirty="0"/>
          </a:p>
        </p:txBody>
      </p:sp>
    </p:spTree>
    <p:extLst>
      <p:ext uri="{BB962C8B-B14F-4D97-AF65-F5344CB8AC3E}">
        <p14:creationId xmlns:p14="http://schemas.microsoft.com/office/powerpoint/2010/main" val="8495258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BF772E3-9003-47C6-93B4-058D5A19ECE5}" type="slidenum">
              <a:rPr lang="ja-JP" altLang="en-US" smtClean="0"/>
              <a:pPr/>
              <a:t>104</a:t>
            </a:fld>
            <a:endParaRPr lang="ja-JP" altLang="en-US" dirty="0"/>
          </a:p>
        </p:txBody>
      </p:sp>
      <p:pic>
        <p:nvPicPr>
          <p:cNvPr id="6" name="図 5">
            <a:extLst>
              <a:ext uri="{FF2B5EF4-FFF2-40B4-BE49-F238E27FC236}">
                <a16:creationId xmlns:a16="http://schemas.microsoft.com/office/drawing/2014/main" id="{3AE75107-571A-48D8-A7BC-7AE457216554}"/>
              </a:ext>
            </a:extLst>
          </p:cNvPr>
          <p:cNvPicPr>
            <a:picLocks noChangeAspect="1"/>
          </p:cNvPicPr>
          <p:nvPr/>
        </p:nvPicPr>
        <p:blipFill rotWithShape="1">
          <a:blip r:embed="rId2">
            <a:extLst>
              <a:ext uri="{28A0092B-C50C-407E-A947-70E740481C1C}">
                <a14:useLocalDpi xmlns:a14="http://schemas.microsoft.com/office/drawing/2010/main" val="0"/>
              </a:ext>
            </a:extLst>
          </a:blip>
          <a:srcRect l="543"/>
          <a:stretch/>
        </p:blipFill>
        <p:spPr>
          <a:xfrm>
            <a:off x="2032000" y="-11023"/>
            <a:ext cx="8274755" cy="6239933"/>
          </a:xfrm>
          <a:prstGeom prst="rect">
            <a:avLst/>
          </a:prstGeom>
        </p:spPr>
      </p:pic>
      <p:sp>
        <p:nvSpPr>
          <p:cNvPr id="7" name="正方形/長方形 6">
            <a:extLst>
              <a:ext uri="{FF2B5EF4-FFF2-40B4-BE49-F238E27FC236}">
                <a16:creationId xmlns:a16="http://schemas.microsoft.com/office/drawing/2014/main" id="{349992D0-F6B9-43C2-8AC4-FE461C45E0FD}"/>
              </a:ext>
            </a:extLst>
          </p:cNvPr>
          <p:cNvSpPr/>
          <p:nvPr/>
        </p:nvSpPr>
        <p:spPr>
          <a:xfrm>
            <a:off x="4018844" y="6252562"/>
            <a:ext cx="6287911" cy="523220"/>
          </a:xfrm>
          <a:prstGeom prst="rect">
            <a:avLst/>
          </a:prstGeom>
        </p:spPr>
        <p:txBody>
          <a:bodyPr wrap="square">
            <a:spAutoFit/>
          </a:bodyPr>
          <a:lstStyle/>
          <a:p>
            <a:pPr lvl="2" algn="r"/>
            <a:r>
              <a:rPr lang="en-US" altLang="ja-JP" sz="1400" dirty="0">
                <a:effectLst>
                  <a:outerShdw blurRad="38100" dist="38100" dir="2700000" algn="tl">
                    <a:srgbClr val="000000">
                      <a:alpha val="43137"/>
                    </a:srgbClr>
                  </a:outerShdw>
                </a:effectLst>
                <a:latin typeface="+mn-ea"/>
                <a:ea typeface="+mn-ea"/>
                <a:hlinkClick r:id="rId3"/>
              </a:rPr>
              <a:t>“</a:t>
            </a:r>
            <a:r>
              <a:rPr lang="ja-JP" altLang="en-US" sz="1400" dirty="0">
                <a:effectLst>
                  <a:outerShdw blurRad="38100" dist="38100" dir="2700000" algn="tl">
                    <a:srgbClr val="000000">
                      <a:alpha val="43137"/>
                    </a:srgbClr>
                  </a:outerShdw>
                </a:effectLst>
                <a:latin typeface="+mn-ea"/>
                <a:ea typeface="+mn-ea"/>
                <a:hlinkClick r:id="rId3"/>
              </a:rPr>
              <a:t>レンダリストのためのカメラ（光学）理論とポストエフェクト</a:t>
            </a:r>
            <a:r>
              <a:rPr lang="en-US" altLang="ja-JP" sz="1400" dirty="0">
                <a:effectLst>
                  <a:outerShdw blurRad="38100" dist="38100" dir="2700000" algn="tl">
                    <a:srgbClr val="000000">
                      <a:alpha val="43137"/>
                    </a:srgbClr>
                  </a:outerShdw>
                </a:effectLst>
                <a:latin typeface="+mn-ea"/>
                <a:ea typeface="+mn-ea"/>
                <a:hlinkClick r:id="rId3"/>
              </a:rPr>
              <a:t>”</a:t>
            </a:r>
            <a:r>
              <a:rPr lang="en-US" altLang="ja-JP" sz="1400" dirty="0">
                <a:effectLst>
                  <a:outerShdw blurRad="38100" dist="38100" dir="2700000" algn="tl">
                    <a:srgbClr val="000000">
                      <a:alpha val="43137"/>
                    </a:srgbClr>
                  </a:outerShdw>
                </a:effectLst>
                <a:latin typeface="+mn-ea"/>
                <a:ea typeface="+mn-ea"/>
              </a:rPr>
              <a:t> CEDEC 2007 [Gotanda07]</a:t>
            </a:r>
            <a:r>
              <a:rPr lang="ja-JP" altLang="en-US" sz="1400" dirty="0">
                <a:effectLst>
                  <a:outerShdw blurRad="38100" dist="38100" dir="2700000" algn="tl">
                    <a:srgbClr val="000000">
                      <a:alpha val="43137"/>
                    </a:srgbClr>
                  </a:outerShdw>
                </a:effectLst>
                <a:latin typeface="+mn-ea"/>
                <a:ea typeface="+mn-ea"/>
              </a:rPr>
              <a:t> より引用</a:t>
            </a:r>
            <a:endParaRPr lang="en-US" altLang="ja-JP" sz="1400" dirty="0">
              <a:effectLst>
                <a:outerShdw blurRad="38100" dist="38100" dir="2700000" algn="tl">
                  <a:srgbClr val="000000">
                    <a:alpha val="43137"/>
                  </a:srgbClr>
                </a:outerShdw>
              </a:effectLst>
              <a:latin typeface="+mn-ea"/>
              <a:ea typeface="+mn-ea"/>
            </a:endParaRPr>
          </a:p>
        </p:txBody>
      </p:sp>
    </p:spTree>
    <p:extLst>
      <p:ext uri="{BB962C8B-B14F-4D97-AF65-F5344CB8AC3E}">
        <p14:creationId xmlns:p14="http://schemas.microsoft.com/office/powerpoint/2010/main" val="25814680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色飽和の軽減方法</a:t>
            </a:r>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レンダリングでも分光感度のオーバーラップを近似</a:t>
            </a:r>
          </a:p>
          <a:p>
            <a:pPr lvl="1"/>
            <a:r>
              <a:rPr lang="ja-JP" altLang="en-US" dirty="0"/>
              <a:t>トーンマップ前に感度をオーバーラップさせる</a:t>
            </a:r>
            <a:endParaRPr lang="en-US" altLang="ja-JP" dirty="0"/>
          </a:p>
          <a:p>
            <a:pPr lvl="2"/>
            <a:r>
              <a:rPr lang="en-US" altLang="ja-JP" dirty="0"/>
              <a:t>RGB</a:t>
            </a:r>
            <a:r>
              <a:rPr lang="ja-JP" altLang="en-US" dirty="0"/>
              <a:t>いずれかの値がゼロとなるピクセルが消滅</a:t>
            </a:r>
          </a:p>
          <a:p>
            <a:pPr lvl="1"/>
            <a:r>
              <a:rPr lang="ja-JP" altLang="en-US" dirty="0">
                <a:solidFill>
                  <a:srgbClr val="FF5050"/>
                </a:solidFill>
              </a:rPr>
              <a:t>行列による線形変換だけで簡単に調整できる</a:t>
            </a:r>
          </a:p>
        </p:txBody>
      </p:sp>
      <p:sp>
        <p:nvSpPr>
          <p:cNvPr id="4" name="スライド番号プレースホルダー 3"/>
          <p:cNvSpPr>
            <a:spLocks noGrp="1"/>
          </p:cNvSpPr>
          <p:nvPr>
            <p:ph type="sldNum" sz="quarter" idx="12"/>
          </p:nvPr>
        </p:nvSpPr>
        <p:spPr/>
        <p:txBody>
          <a:bodyPr/>
          <a:lstStyle/>
          <a:p>
            <a:fld id="{0BF772E3-9003-47C6-93B4-058D5A19ECE5}" type="slidenum">
              <a:rPr lang="ja-JP" altLang="en-US" smtClean="0"/>
              <a:pPr/>
              <a:t>105</a:t>
            </a:fld>
            <a:endParaRPr lang="ja-JP" altLang="en-US" dirty="0"/>
          </a:p>
        </p:txBody>
      </p:sp>
    </p:spTree>
    <p:extLst>
      <p:ext uri="{BB962C8B-B14F-4D97-AF65-F5344CB8AC3E}">
        <p14:creationId xmlns:p14="http://schemas.microsoft.com/office/powerpoint/2010/main" val="41364208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AB683D-B9E5-4BB5-9B4A-E8A2DEE718C6}"/>
              </a:ext>
            </a:extLst>
          </p:cNvPr>
          <p:cNvSpPr>
            <a:spLocks noGrp="1"/>
          </p:cNvSpPr>
          <p:nvPr>
            <p:ph type="title"/>
          </p:nvPr>
        </p:nvSpPr>
        <p:spPr/>
        <p:txBody>
          <a:bodyPr/>
          <a:lstStyle/>
          <a:p>
            <a:r>
              <a:rPr lang="ja-JP" altLang="en-US" dirty="0"/>
              <a:t>線形変換を利用した色飽和の軽減</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BA9B6349-356B-4D24-A7EE-19975D47D384}"/>
                  </a:ext>
                </a:extLst>
              </p:cNvPr>
              <p:cNvSpPr>
                <a:spLocks noGrp="1"/>
              </p:cNvSpPr>
              <p:nvPr>
                <p:ph idx="1"/>
              </p:nvPr>
            </p:nvSpPr>
            <p:spPr/>
            <p:txBody>
              <a:bodyPr/>
              <a:lstStyle/>
              <a:p>
                <a:r>
                  <a:rPr lang="ja-JP" altLang="en-US" dirty="0"/>
                  <a:t>感度のオーバーラップ近似行列の例</a:t>
                </a:r>
                <a:endParaRPr lang="en-US" altLang="ja-JP" dirty="0"/>
              </a:p>
              <a:p>
                <a:pPr lvl="1"/>
                <a:r>
                  <a:rPr lang="ja-JP" altLang="en-US" dirty="0">
                    <a:solidFill>
                      <a:srgbClr val="FF5050"/>
                    </a:solidFill>
                  </a:rPr>
                  <a:t>例えば計</a:t>
                </a:r>
                <a:r>
                  <a:rPr lang="en-US" altLang="ja-JP" dirty="0">
                    <a:solidFill>
                      <a:srgbClr val="FF5050"/>
                    </a:solidFill>
                  </a:rPr>
                  <a:t>4%</a:t>
                </a:r>
                <a:r>
                  <a:rPr lang="ja-JP" altLang="en-US" dirty="0">
                    <a:solidFill>
                      <a:srgbClr val="FF5050"/>
                    </a:solidFill>
                  </a:rPr>
                  <a:t>程度を他のチャネルから感光させる場合</a:t>
                </a:r>
                <a:endParaRPr lang="en-US" altLang="ja-JP" i="1" dirty="0">
                  <a:solidFill>
                    <a:srgbClr val="FF5050"/>
                  </a:solidFill>
                  <a:latin typeface="Cambria Math" panose="02040503050406030204" pitchFamily="18" charset="0"/>
                </a:endParaRPr>
              </a:p>
              <a:p>
                <a:pPr lvl="1"/>
                <a14:m>
                  <m:oMath xmlns:m="http://schemas.openxmlformats.org/officeDocument/2006/math">
                    <m:d>
                      <m:dPr>
                        <m:ctrlPr>
                          <a:rPr lang="en-US" altLang="ja-JP" i="1" smtClean="0">
                            <a:latin typeface="Cambria Math" panose="02040503050406030204" pitchFamily="18" charset="0"/>
                          </a:rPr>
                        </m:ctrlPr>
                      </m:dPr>
                      <m:e>
                        <m:m>
                          <m:mPr>
                            <m:mcs>
                              <m:mc>
                                <m:mcPr>
                                  <m:count m:val="1"/>
                                  <m:mcJc m:val="center"/>
                                </m:mcPr>
                              </m:mc>
                            </m:mcs>
                            <m:ctrlPr>
                              <a:rPr lang="en-US" altLang="ja-JP" i="1">
                                <a:latin typeface="Cambria Math" panose="02040503050406030204" pitchFamily="18" charset="0"/>
                              </a:rPr>
                            </m:ctrlPr>
                          </m:mPr>
                          <m:mr>
                            <m:e>
                              <m:r>
                                <m:rPr>
                                  <m:sty m:val="p"/>
                                  <m:brk m:alnAt="7"/>
                                </m:rPr>
                                <a:rPr lang="en-US" altLang="ja-JP" i="1">
                                  <a:latin typeface="Cambria Math" panose="02040503050406030204" pitchFamily="18" charset="0"/>
                                </a:rPr>
                                <m:t>R</m:t>
                              </m:r>
                              <m:r>
                                <a:rPr lang="en-US" altLang="ja-JP" i="1">
                                  <a:latin typeface="Cambria Math" panose="02040503050406030204" pitchFamily="18" charset="0"/>
                                </a:rPr>
                                <m:t>′</m:t>
                              </m:r>
                            </m:e>
                          </m:mr>
                          <m:mr>
                            <m:e>
                              <m:r>
                                <a:rPr lang="en-US" altLang="ja-JP">
                                  <a:latin typeface="Cambria Math" panose="02040503050406030204" pitchFamily="18" charset="0"/>
                                </a:rPr>
                                <m:t>𝐺</m:t>
                              </m:r>
                              <m:r>
                                <a:rPr lang="ja-JP" altLang="en-US" i="1">
                                  <a:latin typeface="Cambria Math" panose="02040503050406030204" pitchFamily="18" charset="0"/>
                                </a:rPr>
                                <m:t>’</m:t>
                              </m:r>
                            </m:e>
                          </m:mr>
                          <m:mr>
                            <m:e>
                              <m:r>
                                <a:rPr lang="en-US" altLang="ja-JP" smtClean="0">
                                  <a:latin typeface="Cambria Math" panose="02040503050406030204" pitchFamily="18" charset="0"/>
                                </a:rPr>
                                <m:t>𝐵</m:t>
                              </m:r>
                              <m:r>
                                <a:rPr lang="ja-JP" altLang="en-US" i="1">
                                  <a:latin typeface="Cambria Math" panose="02040503050406030204" pitchFamily="18" charset="0"/>
                                </a:rPr>
                                <m:t>’</m:t>
                              </m:r>
                            </m:e>
                          </m:mr>
                        </m:m>
                      </m:e>
                    </m:d>
                    <m:r>
                      <a:rPr lang="en-US" altLang="ja-JP">
                        <a:latin typeface="Cambria Math" panose="02040503050406030204" pitchFamily="18" charset="0"/>
                      </a:rPr>
                      <m:t>=</m:t>
                    </m:r>
                    <m:d>
                      <m:dPr>
                        <m:ctrlPr>
                          <a:rPr lang="en-US" altLang="ja-JP" i="1">
                            <a:latin typeface="Cambria Math" panose="02040503050406030204" pitchFamily="18" charset="0"/>
                          </a:rPr>
                        </m:ctrlPr>
                      </m:dPr>
                      <m:e>
                        <m:m>
                          <m:mPr>
                            <m:mcs>
                              <m:mc>
                                <m:mcPr>
                                  <m:count m:val="3"/>
                                  <m:mcJc m:val="center"/>
                                </m:mcPr>
                              </m:mc>
                            </m:mcs>
                            <m:ctrlPr>
                              <a:rPr lang="en-US" altLang="ja-JP" i="1">
                                <a:latin typeface="Cambria Math" panose="02040503050406030204" pitchFamily="18" charset="0"/>
                              </a:rPr>
                            </m:ctrlPr>
                          </m:mPr>
                          <m:mr>
                            <m:e>
                              <m:r>
                                <a:rPr lang="en-US" altLang="ja-JP">
                                  <a:latin typeface="Cambria Math" panose="02040503050406030204" pitchFamily="18" charset="0"/>
                                </a:rPr>
                                <m:t>0.</m:t>
                              </m:r>
                              <m:r>
                                <a:rPr lang="en-US" altLang="ja-JP" b="0" i="0" smtClean="0">
                                  <a:latin typeface="Cambria Math" panose="02040503050406030204" pitchFamily="18" charset="0"/>
                                </a:rPr>
                                <m:t>960</m:t>
                              </m:r>
                            </m:e>
                            <m:e>
                              <m:r>
                                <a:rPr lang="en-US" altLang="ja-JP">
                                  <a:latin typeface="Cambria Math" panose="02040503050406030204" pitchFamily="18" charset="0"/>
                                </a:rPr>
                                <m:t>0.</m:t>
                              </m:r>
                              <m:r>
                                <a:rPr lang="en-US" altLang="ja-JP" b="0" i="0" smtClean="0">
                                  <a:latin typeface="Cambria Math" panose="02040503050406030204" pitchFamily="18" charset="0"/>
                                </a:rPr>
                                <m:t>038</m:t>
                              </m:r>
                            </m:e>
                            <m:e>
                              <m:r>
                                <a:rPr lang="en-US" altLang="ja-JP">
                                  <a:latin typeface="Cambria Math" panose="02040503050406030204" pitchFamily="18" charset="0"/>
                                </a:rPr>
                                <m:t>0.0</m:t>
                              </m:r>
                              <m:r>
                                <a:rPr lang="en-US" altLang="ja-JP" b="0" i="0" smtClean="0">
                                  <a:latin typeface="Cambria Math" panose="02040503050406030204" pitchFamily="18" charset="0"/>
                                </a:rPr>
                                <m:t>02</m:t>
                              </m:r>
                            </m:e>
                          </m:mr>
                          <m:mr>
                            <m:e>
                              <m:r>
                                <a:rPr lang="en-US" altLang="ja-JP">
                                  <a:latin typeface="Cambria Math" panose="02040503050406030204" pitchFamily="18" charset="0"/>
                                </a:rPr>
                                <m:t>0.0</m:t>
                              </m:r>
                              <m:r>
                                <a:rPr lang="en-US" altLang="ja-JP" b="0" i="0" smtClean="0">
                                  <a:latin typeface="Cambria Math" panose="02040503050406030204" pitchFamily="18" charset="0"/>
                                </a:rPr>
                                <m:t>2</m:t>
                              </m:r>
                              <m:r>
                                <a:rPr lang="en-US" altLang="ja-JP" b="0" i="1" smtClean="0">
                                  <a:latin typeface="Cambria Math" panose="02040503050406030204" pitchFamily="18" charset="0"/>
                                </a:rPr>
                                <m:t>0</m:t>
                              </m:r>
                            </m:e>
                            <m:e>
                              <m:r>
                                <a:rPr lang="en-US" altLang="ja-JP">
                                  <a:latin typeface="Cambria Math" panose="02040503050406030204" pitchFamily="18" charset="0"/>
                                </a:rPr>
                                <m:t>0.9</m:t>
                              </m:r>
                              <m:r>
                                <a:rPr lang="en-US" altLang="ja-JP" b="0" i="0" smtClean="0">
                                  <a:latin typeface="Cambria Math" panose="02040503050406030204" pitchFamily="18" charset="0"/>
                                </a:rPr>
                                <m:t>60</m:t>
                              </m:r>
                            </m:e>
                            <m:e>
                              <m:r>
                                <a:rPr lang="en-US" altLang="ja-JP">
                                  <a:latin typeface="Cambria Math" panose="02040503050406030204" pitchFamily="18" charset="0"/>
                                </a:rPr>
                                <m:t>0.0</m:t>
                              </m:r>
                              <m:r>
                                <a:rPr lang="en-US" altLang="ja-JP" b="0" i="0" smtClean="0">
                                  <a:latin typeface="Cambria Math" panose="02040503050406030204" pitchFamily="18" charset="0"/>
                                </a:rPr>
                                <m:t>2</m:t>
                              </m:r>
                              <m:r>
                                <a:rPr lang="en-US" altLang="ja-JP" b="0" i="1" smtClean="0">
                                  <a:latin typeface="Cambria Math" panose="02040503050406030204" pitchFamily="18" charset="0"/>
                                </a:rPr>
                                <m:t>0</m:t>
                              </m:r>
                            </m:e>
                          </m:mr>
                          <m:mr>
                            <m:e>
                              <m:r>
                                <a:rPr lang="en-US" altLang="ja-JP">
                                  <a:latin typeface="Cambria Math" panose="02040503050406030204" pitchFamily="18" charset="0"/>
                                </a:rPr>
                                <m:t>0.0</m:t>
                              </m:r>
                              <m:r>
                                <a:rPr lang="en-US" altLang="ja-JP" b="0" i="0" smtClean="0">
                                  <a:latin typeface="Cambria Math" panose="02040503050406030204" pitchFamily="18" charset="0"/>
                                </a:rPr>
                                <m:t>02</m:t>
                              </m:r>
                            </m:e>
                            <m:e>
                              <m:r>
                                <a:rPr lang="en-US" altLang="ja-JP">
                                  <a:latin typeface="Cambria Math" panose="02040503050406030204" pitchFamily="18" charset="0"/>
                                </a:rPr>
                                <m:t>0.0</m:t>
                              </m:r>
                              <m:r>
                                <a:rPr lang="en-US" altLang="ja-JP" b="0" i="0" smtClean="0">
                                  <a:latin typeface="Cambria Math" panose="02040503050406030204" pitchFamily="18" charset="0"/>
                                </a:rPr>
                                <m:t>3</m:t>
                              </m:r>
                              <m:r>
                                <a:rPr lang="en-US" altLang="ja-JP">
                                  <a:latin typeface="Cambria Math" panose="02040503050406030204" pitchFamily="18" charset="0"/>
                                </a:rPr>
                                <m:t>8</m:t>
                              </m:r>
                            </m:e>
                            <m:e>
                              <m:r>
                                <a:rPr lang="en-US" altLang="ja-JP">
                                  <a:latin typeface="Cambria Math" panose="02040503050406030204" pitchFamily="18" charset="0"/>
                                </a:rPr>
                                <m:t>0.</m:t>
                              </m:r>
                              <m:r>
                                <a:rPr lang="en-US" altLang="ja-JP" b="0" i="0" smtClean="0">
                                  <a:latin typeface="Cambria Math" panose="02040503050406030204" pitchFamily="18" charset="0"/>
                                </a:rPr>
                                <m:t>960</m:t>
                              </m:r>
                            </m:e>
                          </m:mr>
                        </m:m>
                      </m:e>
                    </m:d>
                    <m:d>
                      <m:dPr>
                        <m:ctrlPr>
                          <a:rPr lang="en-US" altLang="ja-JP" i="1">
                            <a:latin typeface="Cambria Math" panose="02040503050406030204" pitchFamily="18" charset="0"/>
                          </a:rPr>
                        </m:ctrlPr>
                      </m:dPr>
                      <m:e>
                        <m:m>
                          <m:mPr>
                            <m:mcs>
                              <m:mc>
                                <m:mcPr>
                                  <m:count m:val="1"/>
                                  <m:mcJc m:val="center"/>
                                </m:mcPr>
                              </m:mc>
                            </m:mcs>
                            <m:ctrlPr>
                              <a:rPr lang="en-US" altLang="ja-JP" i="1">
                                <a:latin typeface="Cambria Math" panose="02040503050406030204" pitchFamily="18" charset="0"/>
                              </a:rPr>
                            </m:ctrlPr>
                          </m:mPr>
                          <m:mr>
                            <m:e>
                              <m:r>
                                <m:rPr>
                                  <m:brk m:alnAt="7"/>
                                </m:rPr>
                                <a:rPr lang="en-US" altLang="ja-JP">
                                  <a:latin typeface="Cambria Math" panose="02040503050406030204" pitchFamily="18" charset="0"/>
                                </a:rPr>
                                <m:t>𝑅</m:t>
                              </m:r>
                            </m:e>
                          </m:mr>
                          <m:mr>
                            <m:e>
                              <m:r>
                                <a:rPr lang="en-US" altLang="ja-JP">
                                  <a:latin typeface="Cambria Math" panose="02040503050406030204" pitchFamily="18" charset="0"/>
                                </a:rPr>
                                <m:t>𝐺</m:t>
                              </m:r>
                            </m:e>
                          </m:mr>
                          <m:mr>
                            <m:e>
                              <m:r>
                                <a:rPr lang="en-US" altLang="ja-JP">
                                  <a:latin typeface="Cambria Math" panose="02040503050406030204" pitchFamily="18" charset="0"/>
                                </a:rPr>
                                <m:t>𝐵</m:t>
                              </m:r>
                            </m:e>
                          </m:mr>
                        </m:m>
                      </m:e>
                    </m:d>
                  </m:oMath>
                </a14:m>
                <a:endParaRPr lang="en-US" altLang="ja-JP" dirty="0"/>
              </a:p>
              <a:p>
                <a:pPr lvl="5"/>
                <a:endParaRPr lang="en-US" altLang="ja-JP" dirty="0"/>
              </a:p>
              <a:p>
                <a:pPr lvl="1"/>
                <a:r>
                  <a:rPr lang="ja-JP" altLang="en-US" dirty="0">
                    <a:solidFill>
                      <a:srgbClr val="FF5050"/>
                    </a:solidFill>
                  </a:rPr>
                  <a:t>あまり他チャネルの感度を高くし過ぎないように注意</a:t>
                </a:r>
              </a:p>
              <a:p>
                <a:pPr lvl="2"/>
                <a:r>
                  <a:rPr lang="ja-JP" altLang="en-US" dirty="0"/>
                  <a:t>全体的な彩度低下に繋がる</a:t>
                </a:r>
                <a:endParaRPr lang="en-US" altLang="ja-JP" dirty="0"/>
              </a:p>
              <a:p>
                <a:pPr lvl="2"/>
                <a:r>
                  <a:rPr lang="ja-JP" altLang="en-US" dirty="0"/>
                  <a:t>グレアソースだけを行列変換する方法も有効</a:t>
                </a:r>
              </a:p>
            </p:txBody>
          </p:sp>
        </mc:Choice>
        <mc:Fallback xmlns="">
          <p:sp>
            <p:nvSpPr>
              <p:cNvPr id="3" name="コンテンツ プレースホルダー 2">
                <a:extLst>
                  <a:ext uri="{FF2B5EF4-FFF2-40B4-BE49-F238E27FC236}">
                    <a16:creationId xmlns:a16="http://schemas.microsoft.com/office/drawing/2014/main" id="{BA9B6349-356B-4D24-A7EE-19975D47D384}"/>
                  </a:ext>
                </a:extLst>
              </p:cNvPr>
              <p:cNvSpPr>
                <a:spLocks noGrp="1" noRot="1" noChangeAspect="1" noMove="1" noResize="1" noEditPoints="1" noAdjustHandles="1" noChangeArrowheads="1" noChangeShapeType="1" noTextEdit="1"/>
              </p:cNvSpPr>
              <p:nvPr>
                <p:ph idx="1"/>
              </p:nvPr>
            </p:nvSpPr>
            <p:spPr>
              <a:blipFill>
                <a:blip r:embed="rId2"/>
                <a:stretch>
                  <a:fillRect l="-1667" t="-2868"/>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2BABBC3B-4229-40FE-A568-90E50DF8E5E6}"/>
              </a:ext>
            </a:extLst>
          </p:cNvPr>
          <p:cNvSpPr>
            <a:spLocks noGrp="1"/>
          </p:cNvSpPr>
          <p:nvPr>
            <p:ph type="sldNum" sz="quarter" idx="12"/>
          </p:nvPr>
        </p:nvSpPr>
        <p:spPr/>
        <p:txBody>
          <a:bodyPr/>
          <a:lstStyle/>
          <a:p>
            <a:fld id="{0BF772E3-9003-47C6-93B4-058D5A19ECE5}" type="slidenum">
              <a:rPr kumimoji="1" lang="ja-JP" altLang="en-US" smtClean="0"/>
              <a:t>106</a:t>
            </a:fld>
            <a:endParaRPr kumimoji="1" lang="ja-JP" altLang="en-US" dirty="0"/>
          </a:p>
        </p:txBody>
      </p:sp>
    </p:spTree>
    <p:extLst>
      <p:ext uri="{BB962C8B-B14F-4D97-AF65-F5344CB8AC3E}">
        <p14:creationId xmlns:p14="http://schemas.microsoft.com/office/powerpoint/2010/main" val="21744388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B42D575-AD73-460D-B6F2-90BCCFAC3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スライド番号プレースホルダー 3">
            <a:extLst>
              <a:ext uri="{FF2B5EF4-FFF2-40B4-BE49-F238E27FC236}">
                <a16:creationId xmlns:a16="http://schemas.microsoft.com/office/drawing/2014/main" id="{E46BC5B2-8C8C-4F4E-80EC-7633045255D3}"/>
              </a:ext>
            </a:extLst>
          </p:cNvPr>
          <p:cNvSpPr>
            <a:spLocks noGrp="1"/>
          </p:cNvSpPr>
          <p:nvPr>
            <p:ph type="sldNum" sz="quarter" idx="12"/>
          </p:nvPr>
        </p:nvSpPr>
        <p:spPr/>
        <p:txBody>
          <a:bodyPr/>
          <a:lstStyle/>
          <a:p>
            <a:fld id="{0BF772E3-9003-47C6-93B4-058D5A19ECE5}" type="slidenum">
              <a:rPr lang="ja-JP" altLang="en-US" smtClean="0"/>
              <a:pPr/>
              <a:t>107</a:t>
            </a:fld>
            <a:endParaRPr lang="ja-JP" altLang="en-US" dirty="0"/>
          </a:p>
        </p:txBody>
      </p:sp>
      <p:sp>
        <p:nvSpPr>
          <p:cNvPr id="7" name="タイトル 1">
            <a:extLst>
              <a:ext uri="{FF2B5EF4-FFF2-40B4-BE49-F238E27FC236}">
                <a16:creationId xmlns:a16="http://schemas.microsoft.com/office/drawing/2014/main" id="{F45F1D9B-1A6C-43B8-8B2A-665DAC847E7F}"/>
              </a:ext>
            </a:extLst>
          </p:cNvPr>
          <p:cNvSpPr txBox="1">
            <a:spLocks/>
          </p:cNvSpPr>
          <p:nvPr/>
        </p:nvSpPr>
        <p:spPr bwMode="auto">
          <a:xfrm>
            <a:off x="8761462" y="6151247"/>
            <a:ext cx="198002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100-nt </a:t>
            </a:r>
            <a:r>
              <a:rPr lang="en-US" altLang="ja-JP" sz="2000" dirty="0" err="1">
                <a:solidFill>
                  <a:schemeClr val="bg2"/>
                </a:solidFill>
              </a:rPr>
              <a:t>sRGB</a:t>
            </a:r>
            <a:endParaRPr lang="en-US" altLang="ja-JP" sz="2000" dirty="0">
              <a:solidFill>
                <a:schemeClr val="bg2"/>
              </a:solidFill>
              <a:sym typeface="Wingdings" panose="05000000000000000000" pitchFamily="2" charset="2"/>
            </a:endParaRPr>
          </a:p>
          <a:p>
            <a:pPr algn="r"/>
            <a:r>
              <a:rPr lang="ja-JP" altLang="en-US" sz="2000" dirty="0">
                <a:solidFill>
                  <a:schemeClr val="bg2"/>
                </a:solidFill>
              </a:rPr>
              <a:t>色飽和軽減無効</a:t>
            </a:r>
            <a:endParaRPr lang="en-US" altLang="ja-JP" sz="2000" dirty="0">
              <a:solidFill>
                <a:schemeClr val="bg2"/>
              </a:solidFill>
            </a:endParaRPr>
          </a:p>
        </p:txBody>
      </p:sp>
    </p:spTree>
    <p:extLst>
      <p:ext uri="{BB962C8B-B14F-4D97-AF65-F5344CB8AC3E}">
        <p14:creationId xmlns:p14="http://schemas.microsoft.com/office/powerpoint/2010/main" val="8256347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0B6B7FF-C4AA-44A4-BF74-E030E10C2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スライド番号プレースホルダー 3">
            <a:extLst>
              <a:ext uri="{FF2B5EF4-FFF2-40B4-BE49-F238E27FC236}">
                <a16:creationId xmlns:a16="http://schemas.microsoft.com/office/drawing/2014/main" id="{E46BC5B2-8C8C-4F4E-80EC-7633045255D3}"/>
              </a:ext>
            </a:extLst>
          </p:cNvPr>
          <p:cNvSpPr>
            <a:spLocks noGrp="1"/>
          </p:cNvSpPr>
          <p:nvPr>
            <p:ph type="sldNum" sz="quarter" idx="12"/>
          </p:nvPr>
        </p:nvSpPr>
        <p:spPr/>
        <p:txBody>
          <a:bodyPr/>
          <a:lstStyle/>
          <a:p>
            <a:fld id="{0BF772E3-9003-47C6-93B4-058D5A19ECE5}" type="slidenum">
              <a:rPr lang="ja-JP" altLang="en-US" smtClean="0"/>
              <a:pPr/>
              <a:t>108</a:t>
            </a:fld>
            <a:endParaRPr lang="ja-JP" altLang="en-US" dirty="0"/>
          </a:p>
        </p:txBody>
      </p:sp>
      <p:sp>
        <p:nvSpPr>
          <p:cNvPr id="10" name="タイトル 1">
            <a:extLst>
              <a:ext uri="{FF2B5EF4-FFF2-40B4-BE49-F238E27FC236}">
                <a16:creationId xmlns:a16="http://schemas.microsoft.com/office/drawing/2014/main" id="{76D77E94-B8DC-476F-B5B5-0DD43199C649}"/>
              </a:ext>
            </a:extLst>
          </p:cNvPr>
          <p:cNvSpPr txBox="1">
            <a:spLocks/>
          </p:cNvSpPr>
          <p:nvPr/>
        </p:nvSpPr>
        <p:spPr bwMode="auto">
          <a:xfrm>
            <a:off x="8761462" y="6151247"/>
            <a:ext cx="198002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100-nt </a:t>
            </a:r>
            <a:r>
              <a:rPr lang="en-US" altLang="ja-JP" sz="2000" dirty="0" err="1">
                <a:solidFill>
                  <a:schemeClr val="bg2"/>
                </a:solidFill>
              </a:rPr>
              <a:t>sRGB</a:t>
            </a:r>
            <a:endParaRPr lang="en-US" altLang="ja-JP" sz="2000" dirty="0">
              <a:solidFill>
                <a:schemeClr val="bg2"/>
              </a:solidFill>
              <a:sym typeface="Wingdings" panose="05000000000000000000" pitchFamily="2" charset="2"/>
            </a:endParaRPr>
          </a:p>
          <a:p>
            <a:pPr algn="r"/>
            <a:r>
              <a:rPr lang="ja-JP" altLang="en-US" sz="2000" dirty="0">
                <a:solidFill>
                  <a:schemeClr val="bg2"/>
                </a:solidFill>
              </a:rPr>
              <a:t>色飽和軽減有効</a:t>
            </a:r>
            <a:endParaRPr lang="en-US" altLang="ja-JP" sz="2000" dirty="0">
              <a:solidFill>
                <a:schemeClr val="bg2"/>
              </a:solidFill>
            </a:endParaRPr>
          </a:p>
        </p:txBody>
      </p:sp>
    </p:spTree>
    <p:extLst>
      <p:ext uri="{BB962C8B-B14F-4D97-AF65-F5344CB8AC3E}">
        <p14:creationId xmlns:p14="http://schemas.microsoft.com/office/powerpoint/2010/main" val="29300650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C9E8FCF-283C-47B2-8918-88C0E4F377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スライド番号プレースホルダー 3">
            <a:extLst>
              <a:ext uri="{FF2B5EF4-FFF2-40B4-BE49-F238E27FC236}">
                <a16:creationId xmlns:a16="http://schemas.microsoft.com/office/drawing/2014/main" id="{E46BC5B2-8C8C-4F4E-80EC-7633045255D3}"/>
              </a:ext>
            </a:extLst>
          </p:cNvPr>
          <p:cNvSpPr>
            <a:spLocks noGrp="1"/>
          </p:cNvSpPr>
          <p:nvPr>
            <p:ph type="sldNum" sz="quarter" idx="12"/>
          </p:nvPr>
        </p:nvSpPr>
        <p:spPr/>
        <p:txBody>
          <a:bodyPr/>
          <a:lstStyle/>
          <a:p>
            <a:fld id="{0BF772E3-9003-47C6-93B4-058D5A19ECE5}" type="slidenum">
              <a:rPr lang="ja-JP" altLang="en-US" smtClean="0"/>
              <a:pPr/>
              <a:t>109</a:t>
            </a:fld>
            <a:endParaRPr lang="ja-JP" altLang="en-US" dirty="0"/>
          </a:p>
        </p:txBody>
      </p:sp>
      <p:sp>
        <p:nvSpPr>
          <p:cNvPr id="7" name="タイトル 1">
            <a:extLst>
              <a:ext uri="{FF2B5EF4-FFF2-40B4-BE49-F238E27FC236}">
                <a16:creationId xmlns:a16="http://schemas.microsoft.com/office/drawing/2014/main" id="{F45F1D9B-1A6C-43B8-8B2A-665DAC847E7F}"/>
              </a:ext>
            </a:extLst>
          </p:cNvPr>
          <p:cNvSpPr txBox="1">
            <a:spLocks/>
          </p:cNvSpPr>
          <p:nvPr/>
        </p:nvSpPr>
        <p:spPr bwMode="auto">
          <a:xfrm>
            <a:off x="8761462" y="6151247"/>
            <a:ext cx="198002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500-nt </a:t>
            </a:r>
            <a:r>
              <a:rPr lang="en-US" altLang="ja-JP" sz="2000" dirty="0" err="1">
                <a:solidFill>
                  <a:schemeClr val="bg2"/>
                </a:solidFill>
              </a:rPr>
              <a:t>sRGB</a:t>
            </a:r>
            <a:endParaRPr lang="en-US" altLang="ja-JP" sz="2000" dirty="0">
              <a:solidFill>
                <a:schemeClr val="bg2"/>
              </a:solidFill>
              <a:sym typeface="Wingdings" panose="05000000000000000000" pitchFamily="2" charset="2"/>
            </a:endParaRPr>
          </a:p>
          <a:p>
            <a:pPr algn="r"/>
            <a:r>
              <a:rPr lang="ja-JP" altLang="en-US" sz="2000" dirty="0">
                <a:solidFill>
                  <a:schemeClr val="bg2"/>
                </a:solidFill>
              </a:rPr>
              <a:t>色飽和軽減無効</a:t>
            </a:r>
            <a:endParaRPr lang="en-US" altLang="ja-JP" sz="2000" dirty="0">
              <a:solidFill>
                <a:schemeClr val="bg2"/>
              </a:solidFill>
            </a:endParaRPr>
          </a:p>
        </p:txBody>
      </p:sp>
    </p:spTree>
    <p:extLst>
      <p:ext uri="{BB962C8B-B14F-4D97-AF65-F5344CB8AC3E}">
        <p14:creationId xmlns:p14="http://schemas.microsoft.com/office/powerpoint/2010/main" val="4042009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6039A308-887C-48F9-8FFB-5058E81938A8}"/>
              </a:ext>
            </a:extLst>
          </p:cNvPr>
          <p:cNvGrpSpPr/>
          <p:nvPr/>
        </p:nvGrpSpPr>
        <p:grpSpPr>
          <a:xfrm>
            <a:off x="0" y="53258"/>
            <a:ext cx="12192000" cy="6751484"/>
            <a:chOff x="0" y="53258"/>
            <a:chExt cx="12192000" cy="6751484"/>
          </a:xfrm>
        </p:grpSpPr>
        <p:pic>
          <p:nvPicPr>
            <p:cNvPr id="3" name="図 2">
              <a:extLst>
                <a:ext uri="{FF2B5EF4-FFF2-40B4-BE49-F238E27FC236}">
                  <a16:creationId xmlns:a16="http://schemas.microsoft.com/office/drawing/2014/main" id="{DC29752D-25B0-493A-9D7F-682B67954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258"/>
              <a:ext cx="12192000" cy="6751484"/>
            </a:xfrm>
            <a:prstGeom prst="rect">
              <a:avLst/>
            </a:prstGeom>
          </p:spPr>
        </p:pic>
        <p:sp>
          <p:nvSpPr>
            <p:cNvPr id="12" name="タイトル 1">
              <a:extLst>
                <a:ext uri="{FF2B5EF4-FFF2-40B4-BE49-F238E27FC236}">
                  <a16:creationId xmlns:a16="http://schemas.microsoft.com/office/drawing/2014/main" id="{AA654E03-451B-42CD-9218-D2599FD75CBF}"/>
                </a:ext>
              </a:extLst>
            </p:cNvPr>
            <p:cNvSpPr txBox="1">
              <a:spLocks/>
            </p:cNvSpPr>
            <p:nvPr/>
          </p:nvSpPr>
          <p:spPr bwMode="auto">
            <a:xfrm>
              <a:off x="5360502" y="6215247"/>
              <a:ext cx="13708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CIE 1931 </a:t>
              </a:r>
              <a:r>
                <a:rPr lang="en-US" altLang="ja-JP" sz="2000" dirty="0" err="1">
                  <a:solidFill>
                    <a:schemeClr val="bg2"/>
                  </a:solidFill>
                </a:rPr>
                <a:t>xy</a:t>
              </a:r>
              <a:endParaRPr lang="ja-JP" altLang="en-US" sz="3200" dirty="0">
                <a:solidFill>
                  <a:schemeClr val="bg2"/>
                </a:solidFill>
              </a:endParaRPr>
            </a:p>
          </p:txBody>
        </p:sp>
        <p:sp>
          <p:nvSpPr>
            <p:cNvPr id="13" name="タイトル 1">
              <a:extLst>
                <a:ext uri="{FF2B5EF4-FFF2-40B4-BE49-F238E27FC236}">
                  <a16:creationId xmlns:a16="http://schemas.microsoft.com/office/drawing/2014/main" id="{49EFB4B0-5157-435A-8E3D-89BFE1987E48}"/>
                </a:ext>
              </a:extLst>
            </p:cNvPr>
            <p:cNvSpPr txBox="1">
              <a:spLocks/>
            </p:cNvSpPr>
            <p:nvPr/>
          </p:nvSpPr>
          <p:spPr bwMode="auto">
            <a:xfrm>
              <a:off x="10284378" y="6215247"/>
              <a:ext cx="15272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CIE 1976 </a:t>
              </a:r>
              <a:r>
                <a:rPr lang="en-US" altLang="ja-JP" sz="2000" dirty="0" err="1">
                  <a:solidFill>
                    <a:schemeClr val="bg2"/>
                  </a:solidFill>
                </a:rPr>
                <a:t>u’v</a:t>
              </a:r>
              <a:r>
                <a:rPr lang="en-US" altLang="ja-JP" sz="2000" dirty="0">
                  <a:solidFill>
                    <a:schemeClr val="bg2"/>
                  </a:solidFill>
                </a:rPr>
                <a:t>’</a:t>
              </a:r>
              <a:endParaRPr lang="ja-JP" altLang="en-US" sz="3200" dirty="0">
                <a:solidFill>
                  <a:schemeClr val="bg2"/>
                </a:solidFill>
              </a:endParaRPr>
            </a:p>
          </p:txBody>
        </p:sp>
      </p:gr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11</a:t>
            </a:fld>
            <a:endParaRPr kumimoji="1" lang="ja-JP" altLang="en-US" dirty="0"/>
          </a:p>
        </p:txBody>
      </p:sp>
      <p:sp>
        <p:nvSpPr>
          <p:cNvPr id="11" name="タイトル 1">
            <a:extLst>
              <a:ext uri="{FF2B5EF4-FFF2-40B4-BE49-F238E27FC236}">
                <a16:creationId xmlns:a16="http://schemas.microsoft.com/office/drawing/2014/main" id="{E8B40032-B389-44F0-BF08-95048C7CC0F1}"/>
              </a:ext>
            </a:extLst>
          </p:cNvPr>
          <p:cNvSpPr txBox="1">
            <a:spLocks/>
          </p:cNvSpPr>
          <p:nvPr/>
        </p:nvSpPr>
        <p:spPr bwMode="auto">
          <a:xfrm>
            <a:off x="10122779" y="53258"/>
            <a:ext cx="20692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defPPr>
              <a:defRPr lang="ja-JP"/>
            </a:defPPr>
            <a:lvl1pPr algn="r">
              <a:defRPr kumimoji="1" sz="3200">
                <a:solidFill>
                  <a:schemeClr val="bg2"/>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defRPr kumimoji="1" sz="4400">
                <a:latin typeface="Calibri" panose="020F0502020204030204" pitchFamily="34" charset="0"/>
                <a:ea typeface="メイリオ" panose="020B0604030504040204" pitchFamily="50" charset="-128"/>
                <a:cs typeface="メイリオ" panose="020B0604030504040204" pitchFamily="50" charset="-128"/>
              </a:defRPr>
            </a:lvl2pPr>
            <a:lvl3pPr>
              <a:defRPr kumimoji="1" sz="4400">
                <a:latin typeface="Calibri" panose="020F0502020204030204" pitchFamily="34" charset="0"/>
                <a:ea typeface="メイリオ" panose="020B0604030504040204" pitchFamily="50" charset="-128"/>
                <a:cs typeface="メイリオ" panose="020B0604030504040204" pitchFamily="50" charset="-128"/>
              </a:defRPr>
            </a:lvl3pPr>
            <a:lvl4pPr>
              <a:defRPr kumimoji="1" sz="4400">
                <a:latin typeface="Calibri" panose="020F0502020204030204" pitchFamily="34" charset="0"/>
                <a:ea typeface="メイリオ" panose="020B0604030504040204" pitchFamily="50" charset="-128"/>
                <a:cs typeface="メイリオ" panose="020B0604030504040204" pitchFamily="50" charset="-128"/>
              </a:defRPr>
            </a:lvl4pPr>
            <a:lvl5pPr>
              <a:defRPr kumimoji="1" sz="4400">
                <a:latin typeface="Calibri" panose="020F0502020204030204" pitchFamily="34" charset="0"/>
                <a:ea typeface="メイリオ" panose="020B0604030504040204" pitchFamily="50" charset="-128"/>
                <a:cs typeface="メイリオ" panose="020B0604030504040204" pitchFamily="50" charset="-128"/>
              </a:defRPr>
            </a:lvl5pPr>
            <a:lvl6pPr marL="457200" fontAlgn="base">
              <a:spcBef>
                <a:spcPct val="0"/>
              </a:spcBef>
              <a:spcAft>
                <a:spcPct val="0"/>
              </a:spcAft>
              <a:defRPr kumimoji="1" sz="4400">
                <a:solidFill>
                  <a:schemeClr val="tx2"/>
                </a:solidFill>
              </a:defRPr>
            </a:lvl6pPr>
            <a:lvl7pPr marL="914400" fontAlgn="base">
              <a:spcBef>
                <a:spcPct val="0"/>
              </a:spcBef>
              <a:spcAft>
                <a:spcPct val="0"/>
              </a:spcAft>
              <a:defRPr kumimoji="1" sz="4400">
                <a:solidFill>
                  <a:schemeClr val="tx2"/>
                </a:solidFill>
              </a:defRPr>
            </a:lvl7pPr>
            <a:lvl8pPr marL="1371600" fontAlgn="base">
              <a:spcBef>
                <a:spcPct val="0"/>
              </a:spcBef>
              <a:spcAft>
                <a:spcPct val="0"/>
              </a:spcAft>
              <a:defRPr kumimoji="1" sz="4400">
                <a:solidFill>
                  <a:schemeClr val="tx2"/>
                </a:solidFill>
              </a:defRPr>
            </a:lvl8pPr>
            <a:lvl9pPr marL="1828800" fontAlgn="base">
              <a:spcBef>
                <a:spcPct val="0"/>
              </a:spcBef>
              <a:spcAft>
                <a:spcPct val="0"/>
              </a:spcAft>
              <a:defRPr kumimoji="1" sz="4400">
                <a:solidFill>
                  <a:schemeClr val="tx2"/>
                </a:solidFill>
              </a:defRPr>
            </a:lvl9pPr>
          </a:lstStyle>
          <a:p>
            <a:r>
              <a:rPr lang="en-US" altLang="ja-JP" dirty="0"/>
              <a:t>Adobe RGB</a:t>
            </a:r>
            <a:endParaRPr lang="ja-JP" altLang="en-US" dirty="0"/>
          </a:p>
        </p:txBody>
      </p:sp>
    </p:spTree>
    <p:extLst>
      <p:ext uri="{BB962C8B-B14F-4D97-AF65-F5344CB8AC3E}">
        <p14:creationId xmlns:p14="http://schemas.microsoft.com/office/powerpoint/2010/main" val="7284235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8D235E2-9613-48DA-B8FA-7E96EE8D7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スライド番号プレースホルダー 3">
            <a:extLst>
              <a:ext uri="{FF2B5EF4-FFF2-40B4-BE49-F238E27FC236}">
                <a16:creationId xmlns:a16="http://schemas.microsoft.com/office/drawing/2014/main" id="{E46BC5B2-8C8C-4F4E-80EC-7633045255D3}"/>
              </a:ext>
            </a:extLst>
          </p:cNvPr>
          <p:cNvSpPr>
            <a:spLocks noGrp="1"/>
          </p:cNvSpPr>
          <p:nvPr>
            <p:ph type="sldNum" sz="quarter" idx="12"/>
          </p:nvPr>
        </p:nvSpPr>
        <p:spPr/>
        <p:txBody>
          <a:bodyPr/>
          <a:lstStyle/>
          <a:p>
            <a:fld id="{0BF772E3-9003-47C6-93B4-058D5A19ECE5}" type="slidenum">
              <a:rPr lang="ja-JP" altLang="en-US" smtClean="0"/>
              <a:pPr/>
              <a:t>110</a:t>
            </a:fld>
            <a:endParaRPr lang="ja-JP" altLang="en-US" dirty="0"/>
          </a:p>
        </p:txBody>
      </p:sp>
      <p:sp>
        <p:nvSpPr>
          <p:cNvPr id="7" name="タイトル 1">
            <a:extLst>
              <a:ext uri="{FF2B5EF4-FFF2-40B4-BE49-F238E27FC236}">
                <a16:creationId xmlns:a16="http://schemas.microsoft.com/office/drawing/2014/main" id="{F45F1D9B-1A6C-43B8-8B2A-665DAC847E7F}"/>
              </a:ext>
            </a:extLst>
          </p:cNvPr>
          <p:cNvSpPr txBox="1">
            <a:spLocks/>
          </p:cNvSpPr>
          <p:nvPr/>
        </p:nvSpPr>
        <p:spPr bwMode="auto">
          <a:xfrm>
            <a:off x="8761462" y="6151247"/>
            <a:ext cx="198002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500-nt </a:t>
            </a:r>
            <a:r>
              <a:rPr lang="en-US" altLang="ja-JP" sz="2000" dirty="0" err="1">
                <a:solidFill>
                  <a:schemeClr val="bg2"/>
                </a:solidFill>
              </a:rPr>
              <a:t>sRGB</a:t>
            </a:r>
            <a:endParaRPr lang="en-US" altLang="ja-JP" sz="2000" dirty="0">
              <a:solidFill>
                <a:schemeClr val="bg2"/>
              </a:solidFill>
              <a:sym typeface="Wingdings" panose="05000000000000000000" pitchFamily="2" charset="2"/>
            </a:endParaRPr>
          </a:p>
          <a:p>
            <a:pPr algn="r"/>
            <a:r>
              <a:rPr lang="ja-JP" altLang="en-US" sz="2000" dirty="0">
                <a:solidFill>
                  <a:schemeClr val="bg2"/>
                </a:solidFill>
              </a:rPr>
              <a:t>色飽和軽減有効</a:t>
            </a:r>
            <a:endParaRPr lang="en-US" altLang="ja-JP" sz="2000" dirty="0">
              <a:solidFill>
                <a:schemeClr val="bg2"/>
              </a:solidFill>
            </a:endParaRPr>
          </a:p>
        </p:txBody>
      </p:sp>
    </p:spTree>
    <p:extLst>
      <p:ext uri="{BB962C8B-B14F-4D97-AF65-F5344CB8AC3E}">
        <p14:creationId xmlns:p14="http://schemas.microsoft.com/office/powerpoint/2010/main" val="42859007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8713235-D3C6-443E-A68C-1AA81DCB4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スライド番号プレースホルダー 3">
            <a:extLst>
              <a:ext uri="{FF2B5EF4-FFF2-40B4-BE49-F238E27FC236}">
                <a16:creationId xmlns:a16="http://schemas.microsoft.com/office/drawing/2014/main" id="{E46BC5B2-8C8C-4F4E-80EC-7633045255D3}"/>
              </a:ext>
            </a:extLst>
          </p:cNvPr>
          <p:cNvSpPr>
            <a:spLocks noGrp="1"/>
          </p:cNvSpPr>
          <p:nvPr>
            <p:ph type="sldNum" sz="quarter" idx="12"/>
          </p:nvPr>
        </p:nvSpPr>
        <p:spPr/>
        <p:txBody>
          <a:bodyPr/>
          <a:lstStyle/>
          <a:p>
            <a:fld id="{0BF772E3-9003-47C6-93B4-058D5A19ECE5}" type="slidenum">
              <a:rPr lang="ja-JP" altLang="en-US" smtClean="0"/>
              <a:pPr/>
              <a:t>111</a:t>
            </a:fld>
            <a:endParaRPr lang="ja-JP" altLang="en-US" dirty="0"/>
          </a:p>
        </p:txBody>
      </p:sp>
      <p:sp>
        <p:nvSpPr>
          <p:cNvPr id="7" name="タイトル 1">
            <a:extLst>
              <a:ext uri="{FF2B5EF4-FFF2-40B4-BE49-F238E27FC236}">
                <a16:creationId xmlns:a16="http://schemas.microsoft.com/office/drawing/2014/main" id="{F45F1D9B-1A6C-43B8-8B2A-665DAC847E7F}"/>
              </a:ext>
            </a:extLst>
          </p:cNvPr>
          <p:cNvSpPr txBox="1">
            <a:spLocks/>
          </p:cNvSpPr>
          <p:nvPr/>
        </p:nvSpPr>
        <p:spPr bwMode="auto">
          <a:xfrm>
            <a:off x="8514215" y="6151247"/>
            <a:ext cx="22272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BT.709 1000-nt HLG</a:t>
            </a:r>
            <a:endParaRPr lang="en-US" altLang="ja-JP" sz="2000" dirty="0">
              <a:solidFill>
                <a:schemeClr val="bg2"/>
              </a:solidFill>
              <a:sym typeface="Wingdings" panose="05000000000000000000" pitchFamily="2" charset="2"/>
            </a:endParaRPr>
          </a:p>
          <a:p>
            <a:pPr algn="r"/>
            <a:r>
              <a:rPr lang="ja-JP" altLang="en-US" sz="2000" dirty="0">
                <a:solidFill>
                  <a:schemeClr val="bg2"/>
                </a:solidFill>
              </a:rPr>
              <a:t>色飽和軽減無効</a:t>
            </a:r>
            <a:endParaRPr lang="en-US" altLang="ja-JP" sz="2000" dirty="0">
              <a:solidFill>
                <a:schemeClr val="bg2"/>
              </a:solidFill>
            </a:endParaRPr>
          </a:p>
        </p:txBody>
      </p:sp>
    </p:spTree>
    <p:extLst>
      <p:ext uri="{BB962C8B-B14F-4D97-AF65-F5344CB8AC3E}">
        <p14:creationId xmlns:p14="http://schemas.microsoft.com/office/powerpoint/2010/main" val="4960145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F140CBF-060F-4C5E-A78C-C9E6CC20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スライド番号プレースホルダー 3">
            <a:extLst>
              <a:ext uri="{FF2B5EF4-FFF2-40B4-BE49-F238E27FC236}">
                <a16:creationId xmlns:a16="http://schemas.microsoft.com/office/drawing/2014/main" id="{E46BC5B2-8C8C-4F4E-80EC-7633045255D3}"/>
              </a:ext>
            </a:extLst>
          </p:cNvPr>
          <p:cNvSpPr>
            <a:spLocks noGrp="1"/>
          </p:cNvSpPr>
          <p:nvPr>
            <p:ph type="sldNum" sz="quarter" idx="12"/>
          </p:nvPr>
        </p:nvSpPr>
        <p:spPr/>
        <p:txBody>
          <a:bodyPr/>
          <a:lstStyle/>
          <a:p>
            <a:fld id="{0BF772E3-9003-47C6-93B4-058D5A19ECE5}" type="slidenum">
              <a:rPr lang="ja-JP" altLang="en-US" smtClean="0"/>
              <a:pPr/>
              <a:t>112</a:t>
            </a:fld>
            <a:endParaRPr lang="ja-JP" altLang="en-US" dirty="0"/>
          </a:p>
        </p:txBody>
      </p:sp>
      <p:sp>
        <p:nvSpPr>
          <p:cNvPr id="7" name="タイトル 1">
            <a:extLst>
              <a:ext uri="{FF2B5EF4-FFF2-40B4-BE49-F238E27FC236}">
                <a16:creationId xmlns:a16="http://schemas.microsoft.com/office/drawing/2014/main" id="{F45F1D9B-1A6C-43B8-8B2A-665DAC847E7F}"/>
              </a:ext>
            </a:extLst>
          </p:cNvPr>
          <p:cNvSpPr txBox="1">
            <a:spLocks/>
          </p:cNvSpPr>
          <p:nvPr/>
        </p:nvSpPr>
        <p:spPr bwMode="auto">
          <a:xfrm>
            <a:off x="8514215" y="6151247"/>
            <a:ext cx="22272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BT.709 1000-nt HLG</a:t>
            </a:r>
            <a:endParaRPr lang="en-US" altLang="ja-JP" sz="2000" dirty="0">
              <a:solidFill>
                <a:schemeClr val="bg2"/>
              </a:solidFill>
              <a:sym typeface="Wingdings" panose="05000000000000000000" pitchFamily="2" charset="2"/>
            </a:endParaRPr>
          </a:p>
          <a:p>
            <a:pPr algn="r"/>
            <a:r>
              <a:rPr lang="ja-JP" altLang="en-US" sz="2000" dirty="0">
                <a:solidFill>
                  <a:schemeClr val="bg2"/>
                </a:solidFill>
              </a:rPr>
              <a:t>色飽和軽減有効</a:t>
            </a:r>
            <a:endParaRPr lang="en-US" altLang="ja-JP" sz="2000" dirty="0">
              <a:solidFill>
                <a:schemeClr val="bg2"/>
              </a:solidFill>
            </a:endParaRPr>
          </a:p>
        </p:txBody>
      </p:sp>
    </p:spTree>
    <p:extLst>
      <p:ext uri="{BB962C8B-B14F-4D97-AF65-F5344CB8AC3E}">
        <p14:creationId xmlns:p14="http://schemas.microsoft.com/office/powerpoint/2010/main" val="26651020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kumimoji="1" lang="ja-JP" altLang="en-US" dirty="0"/>
              <a:t>前提として押さえておきたいこと</a:t>
            </a:r>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a:bodyPr>
          <a:lstStyle/>
          <a:p>
            <a:r>
              <a:rPr lang="ja-JP" altLang="en-US" sz="3400"/>
              <a:t>白レベル</a:t>
            </a:r>
            <a:r>
              <a:rPr lang="en-US" altLang="ja-JP" sz="3400"/>
              <a:t>(Paper White Level)</a:t>
            </a:r>
            <a:r>
              <a:rPr lang="ja-JP" altLang="en-US" sz="3400"/>
              <a:t>の調整</a:t>
            </a:r>
            <a:endParaRPr lang="en-US" altLang="ja-JP" sz="3400"/>
          </a:p>
          <a:p>
            <a:r>
              <a:rPr lang="en-US" altLang="ja-JP" sz="3400"/>
              <a:t>SDR</a:t>
            </a:r>
            <a:r>
              <a:rPr lang="ja-JP" altLang="en-US" sz="3400" dirty="0"/>
              <a:t>時のシステムガンマとの互換性</a:t>
            </a:r>
            <a:endParaRPr lang="en-US" altLang="ja-JP" sz="3400" dirty="0"/>
          </a:p>
          <a:p>
            <a:r>
              <a:rPr lang="ja-JP" altLang="en-US" sz="3400" dirty="0"/>
              <a:t>色域変換と色域マッピング</a:t>
            </a:r>
          </a:p>
          <a:p>
            <a:r>
              <a:rPr kumimoji="1" lang="ja-JP" altLang="en-US" dirty="0">
                <a:solidFill>
                  <a:srgbClr val="FF5050"/>
                </a:solidFill>
              </a:rPr>
              <a:t>ビデオ出力設定の仕様</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113</a:t>
            </a:fld>
            <a:endParaRPr kumimoji="1" lang="ja-JP" altLang="en-US" dirty="0"/>
          </a:p>
        </p:txBody>
      </p:sp>
    </p:spTree>
    <p:extLst>
      <p:ext uri="{BB962C8B-B14F-4D97-AF65-F5344CB8AC3E}">
        <p14:creationId xmlns:p14="http://schemas.microsoft.com/office/powerpoint/2010/main" val="36123613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ビデオ出力設定の仕様</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85000" lnSpcReduction="20000"/>
          </a:bodyPr>
          <a:lstStyle/>
          <a:p>
            <a:r>
              <a:rPr lang="en-US" altLang="ja-JP" dirty="0"/>
              <a:t>HDR10</a:t>
            </a:r>
            <a:r>
              <a:rPr lang="ja-JP" altLang="en-US" dirty="0"/>
              <a:t>等</a:t>
            </a:r>
            <a:endParaRPr lang="en-US" altLang="ja-JP" dirty="0"/>
          </a:p>
          <a:p>
            <a:pPr lvl="1"/>
            <a:r>
              <a:rPr lang="en-US" altLang="ja-JP" dirty="0"/>
              <a:t>BT.2020 PQ</a:t>
            </a:r>
            <a:r>
              <a:rPr lang="ja-JP" altLang="en-US" dirty="0"/>
              <a:t>非線形色空間での書き出し</a:t>
            </a:r>
            <a:endParaRPr lang="en-US" altLang="ja-JP" dirty="0"/>
          </a:p>
          <a:p>
            <a:pPr lvl="2"/>
            <a:r>
              <a:rPr lang="en-US" altLang="ja-JP" dirty="0"/>
              <a:t>RGB10_A2/RGBA16_UNORM</a:t>
            </a:r>
            <a:r>
              <a:rPr lang="ja-JP" altLang="en-US" dirty="0"/>
              <a:t>フォーマットに出力</a:t>
            </a:r>
            <a:endParaRPr lang="en-US" altLang="ja-JP" dirty="0"/>
          </a:p>
          <a:p>
            <a:pPr lvl="1"/>
            <a:r>
              <a:rPr lang="en-US" altLang="ja-JP" dirty="0" err="1"/>
              <a:t>scRGB</a:t>
            </a:r>
            <a:r>
              <a:rPr lang="ja-JP" altLang="en-US" dirty="0"/>
              <a:t> 線形色空間での書き出し</a:t>
            </a:r>
            <a:endParaRPr lang="en-US" altLang="ja-JP" dirty="0"/>
          </a:p>
          <a:p>
            <a:pPr lvl="2"/>
            <a:r>
              <a:rPr lang="en-US" altLang="ja-JP" dirty="0"/>
              <a:t>RGBA16_FLOAT</a:t>
            </a:r>
            <a:r>
              <a:rPr lang="ja-JP" altLang="en-US" dirty="0"/>
              <a:t>フォーマットに出力</a:t>
            </a:r>
            <a:endParaRPr lang="en-US" altLang="ja-JP" dirty="0"/>
          </a:p>
          <a:p>
            <a:r>
              <a:rPr lang="en-US" altLang="ja-JP" dirty="0"/>
              <a:t>HLG</a:t>
            </a:r>
          </a:p>
          <a:p>
            <a:pPr lvl="1"/>
            <a:r>
              <a:rPr lang="ja-JP" altLang="en-US" dirty="0"/>
              <a:t>現状ではリアルタイムコンテンツにおける対応無し</a:t>
            </a:r>
            <a:endParaRPr lang="en-US" altLang="ja-JP" dirty="0"/>
          </a:p>
          <a:p>
            <a:pPr lvl="2"/>
            <a:r>
              <a:rPr lang="ja-JP" altLang="en-US" dirty="0"/>
              <a:t>対応する場合は</a:t>
            </a:r>
            <a:r>
              <a:rPr lang="en-US" altLang="ja-JP" dirty="0"/>
              <a:t>RGB10_A2/RGBA16_UNORM</a:t>
            </a:r>
            <a:r>
              <a:rPr lang="ja-JP" altLang="en-US" dirty="0"/>
              <a:t>に出力</a:t>
            </a:r>
            <a:endParaRPr lang="en-US" altLang="ja-JP" dirty="0"/>
          </a:p>
          <a:p>
            <a:r>
              <a:rPr kumimoji="1" lang="en-US" altLang="ja-JP" dirty="0"/>
              <a:t>Dolby Vision</a:t>
            </a:r>
            <a:r>
              <a:rPr lang="ja-JP" altLang="en-US" dirty="0"/>
              <a:t> </a:t>
            </a:r>
            <a:endParaRPr kumimoji="1" lang="en-US" altLang="ja-JP" dirty="0"/>
          </a:p>
          <a:p>
            <a:pPr lvl="1"/>
            <a:r>
              <a:rPr kumimoji="1" lang="en-US" altLang="ja-JP" dirty="0"/>
              <a:t>RGBA8_UNORM</a:t>
            </a:r>
            <a:r>
              <a:rPr kumimoji="1" lang="ja-JP" altLang="en-US" dirty="0"/>
              <a:t>フォーマットに出力</a:t>
            </a:r>
            <a:endParaRPr kumimoji="1" lang="en-US" altLang="ja-JP" dirty="0"/>
          </a:p>
          <a:p>
            <a:pPr lvl="2"/>
            <a:r>
              <a:rPr lang="ja-JP" altLang="en-US" dirty="0"/>
              <a:t>内部データとしては</a:t>
            </a:r>
            <a:r>
              <a:rPr lang="en-US" altLang="ja-JP" dirty="0"/>
              <a:t>12-bit </a:t>
            </a:r>
            <a:r>
              <a:rPr lang="en-US" altLang="ja-JP" dirty="0" err="1"/>
              <a:t>YCbCr</a:t>
            </a:r>
            <a:r>
              <a:rPr lang="en-US" altLang="ja-JP" dirty="0"/>
              <a:t> 4:2:2</a:t>
            </a:r>
          </a:p>
          <a:p>
            <a:r>
              <a:rPr kumimoji="1" lang="en-US" altLang="ja-JP" dirty="0"/>
              <a:t>etc.</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114</a:t>
            </a:fld>
            <a:endParaRPr kumimoji="1" lang="ja-JP" altLang="en-US" dirty="0"/>
          </a:p>
        </p:txBody>
      </p:sp>
    </p:spTree>
    <p:extLst>
      <p:ext uri="{BB962C8B-B14F-4D97-AF65-F5344CB8AC3E}">
        <p14:creationId xmlns:p14="http://schemas.microsoft.com/office/powerpoint/2010/main" val="36788921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ビデオ出力設定の仕様</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a:bodyPr>
          <a:lstStyle/>
          <a:p>
            <a:r>
              <a:rPr kumimoji="1" lang="ja-JP" altLang="en-US" dirty="0"/>
              <a:t>詳細は各プラットフォーム等のドキュメント参照</a:t>
            </a:r>
            <a:endParaRPr kumimoji="1" lang="en-US" altLang="ja-JP" dirty="0"/>
          </a:p>
          <a:p>
            <a:pPr lvl="5"/>
            <a:endParaRPr lang="en-US" altLang="ja-JP" dirty="0"/>
          </a:p>
          <a:p>
            <a:r>
              <a:rPr lang="ja-JP" altLang="en-US" dirty="0"/>
              <a:t>重要な点：</a:t>
            </a:r>
            <a:endParaRPr lang="en-US" altLang="ja-JP" dirty="0"/>
          </a:p>
          <a:p>
            <a:pPr lvl="1"/>
            <a:r>
              <a:rPr lang="ja-JP" altLang="en-US" dirty="0">
                <a:solidFill>
                  <a:srgbClr val="FF5050"/>
                </a:solidFill>
              </a:rPr>
              <a:t>プラットフォームによって利用できる方式が異なる</a:t>
            </a:r>
            <a:endParaRPr lang="en-US" altLang="ja-JP" dirty="0">
              <a:solidFill>
                <a:srgbClr val="FF5050"/>
              </a:solidFill>
            </a:endParaRPr>
          </a:p>
          <a:p>
            <a:pPr lvl="1"/>
            <a:r>
              <a:rPr lang="ja-JP" altLang="en-US" dirty="0">
                <a:solidFill>
                  <a:srgbClr val="FF5050"/>
                </a:solidFill>
              </a:rPr>
              <a:t>互換性のためには複数の方式への対応が必要</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115</a:t>
            </a:fld>
            <a:endParaRPr kumimoji="1" lang="ja-JP" altLang="en-US" dirty="0"/>
          </a:p>
        </p:txBody>
      </p:sp>
    </p:spTree>
    <p:extLst>
      <p:ext uri="{BB962C8B-B14F-4D97-AF65-F5344CB8AC3E}">
        <p14:creationId xmlns:p14="http://schemas.microsoft.com/office/powerpoint/2010/main" val="13576218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基本的なレンダリングフローの検討</a:t>
            </a:r>
          </a:p>
        </p:txBody>
      </p:sp>
      <p:sp>
        <p:nvSpPr>
          <p:cNvPr id="3" name="サブタイトル 2"/>
          <p:cNvSpPr>
            <a:spLocks noGrp="1"/>
          </p:cNvSpPr>
          <p:nvPr>
            <p:ph type="subTitle" idx="1"/>
          </p:nvPr>
        </p:nvSpPr>
        <p:spPr/>
        <p:txBody>
          <a:bodyPr>
            <a:normAutofit fontScale="77500" lnSpcReduction="20000"/>
          </a:bodyPr>
          <a:lstStyle/>
          <a:p>
            <a:r>
              <a:rPr lang="ja-JP" altLang="en-US" dirty="0">
                <a:solidFill>
                  <a:schemeClr val="bg1">
                    <a:lumMod val="75000"/>
                  </a:schemeClr>
                </a:solidFill>
              </a:rPr>
              <a:t>本セッションの目的</a:t>
            </a:r>
            <a:endParaRPr lang="en-US" altLang="ja-JP" dirty="0">
              <a:solidFill>
                <a:schemeClr val="bg1">
                  <a:lumMod val="75000"/>
                </a:schemeClr>
              </a:solidFill>
            </a:endParaRPr>
          </a:p>
          <a:p>
            <a:r>
              <a:rPr lang="ja-JP" altLang="en-US" dirty="0">
                <a:solidFill>
                  <a:schemeClr val="bg1">
                    <a:lumMod val="75000"/>
                  </a:schemeClr>
                </a:solidFill>
              </a:rPr>
              <a:t>色空間</a:t>
            </a:r>
            <a:endParaRPr lang="en-US" altLang="ja-JP" dirty="0">
              <a:solidFill>
                <a:schemeClr val="bg1">
                  <a:lumMod val="75000"/>
                </a:schemeClr>
              </a:solidFill>
            </a:endParaRPr>
          </a:p>
          <a:p>
            <a:r>
              <a:rPr lang="ja-JP" altLang="en-US" dirty="0">
                <a:solidFill>
                  <a:schemeClr val="bg1">
                    <a:lumMod val="75000"/>
                  </a:schemeClr>
                </a:solidFill>
              </a:rPr>
              <a:t>前提として押さえておきたいこと</a:t>
            </a:r>
            <a:endParaRPr lang="en-US" altLang="ja-JP" dirty="0">
              <a:solidFill>
                <a:schemeClr val="bg1">
                  <a:lumMod val="75000"/>
                </a:schemeClr>
              </a:solidFill>
            </a:endParaRPr>
          </a:p>
          <a:p>
            <a:r>
              <a:rPr lang="ja-JP" altLang="en-US" dirty="0"/>
              <a:t>基本的なレンダリングフローの検討</a:t>
            </a:r>
            <a:endParaRPr lang="en-US" altLang="ja-JP" dirty="0"/>
          </a:p>
          <a:p>
            <a:r>
              <a:rPr lang="ja-JP" altLang="en-US" dirty="0">
                <a:solidFill>
                  <a:schemeClr val="bg1">
                    <a:lumMod val="75000"/>
                  </a:schemeClr>
                </a:solidFill>
              </a:rPr>
              <a:t>その他の考慮すべきこと</a:t>
            </a:r>
            <a:endParaRPr lang="en-US" altLang="ja-JP" dirty="0">
              <a:solidFill>
                <a:schemeClr val="bg1">
                  <a:lumMod val="75000"/>
                </a:schemeClr>
              </a:solidFill>
            </a:endParaRPr>
          </a:p>
          <a:p>
            <a:r>
              <a:rPr lang="ja-JP" altLang="en-US" dirty="0">
                <a:solidFill>
                  <a:schemeClr val="bg1">
                    <a:lumMod val="75000"/>
                  </a:schemeClr>
                </a:solidFill>
              </a:rPr>
              <a:t>互換性重視レンダリングフローの構築</a:t>
            </a:r>
            <a:endParaRPr lang="en-US" altLang="ja-JP" dirty="0">
              <a:solidFill>
                <a:schemeClr val="bg1">
                  <a:lumMod val="75000"/>
                </a:schemeClr>
              </a:solidFill>
            </a:endParaRPr>
          </a:p>
          <a:p>
            <a:r>
              <a:rPr lang="ja-JP" altLang="en-US" dirty="0">
                <a:solidFill>
                  <a:schemeClr val="bg1">
                    <a:lumMod val="75000"/>
                  </a:schemeClr>
                </a:solidFill>
              </a:rPr>
              <a:t>まとめ</a:t>
            </a:r>
            <a:endParaRPr lang="en-US" altLang="ja-JP" dirty="0">
              <a:solidFill>
                <a:schemeClr val="bg1">
                  <a:lumMod val="75000"/>
                </a:schemeClr>
              </a:solidFill>
            </a:endParaRPr>
          </a:p>
        </p:txBody>
      </p:sp>
    </p:spTree>
    <p:extLst>
      <p:ext uri="{BB962C8B-B14F-4D97-AF65-F5344CB8AC3E}">
        <p14:creationId xmlns:p14="http://schemas.microsoft.com/office/powerpoint/2010/main" val="3492702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D5205C-85E4-4FF3-BD59-9D48DA88E6C8}"/>
              </a:ext>
            </a:extLst>
          </p:cNvPr>
          <p:cNvSpPr>
            <a:spLocks noGrp="1"/>
          </p:cNvSpPr>
          <p:nvPr>
            <p:ph type="title"/>
          </p:nvPr>
        </p:nvSpPr>
        <p:spPr/>
        <p:txBody>
          <a:bodyPr>
            <a:normAutofit/>
          </a:bodyPr>
          <a:lstStyle/>
          <a:p>
            <a:r>
              <a:rPr kumimoji="1" lang="ja-JP" altLang="en-US" dirty="0"/>
              <a:t>基本的なレンダリングフローの検討</a:t>
            </a:r>
          </a:p>
        </p:txBody>
      </p:sp>
      <p:sp>
        <p:nvSpPr>
          <p:cNvPr id="3" name="コンテンツ プレースホルダー 2">
            <a:extLst>
              <a:ext uri="{FF2B5EF4-FFF2-40B4-BE49-F238E27FC236}">
                <a16:creationId xmlns:a16="http://schemas.microsoft.com/office/drawing/2014/main" id="{4CE519D0-CE8C-4766-AF07-F5EC8429CFAE}"/>
              </a:ext>
            </a:extLst>
          </p:cNvPr>
          <p:cNvSpPr>
            <a:spLocks noGrp="1"/>
          </p:cNvSpPr>
          <p:nvPr>
            <p:ph idx="1"/>
          </p:nvPr>
        </p:nvSpPr>
        <p:spPr/>
        <p:txBody>
          <a:bodyPr/>
          <a:lstStyle/>
          <a:p>
            <a:r>
              <a:rPr kumimoji="1" lang="ja-JP" altLang="en-US" dirty="0"/>
              <a:t>さまざまな条件でのフロー例を検討</a:t>
            </a:r>
            <a:endParaRPr kumimoji="1" lang="en-US" altLang="ja-JP" dirty="0"/>
          </a:p>
          <a:p>
            <a:pPr lvl="1"/>
            <a:r>
              <a:rPr lang="ja-JP" altLang="en-US" dirty="0">
                <a:solidFill>
                  <a:srgbClr val="FF5050"/>
                </a:solidFill>
              </a:rPr>
              <a:t>プラットフォームによるビデオ出力設定のタイプ</a:t>
            </a:r>
            <a:endParaRPr lang="en-US" altLang="ja-JP" dirty="0">
              <a:solidFill>
                <a:srgbClr val="FF5050"/>
              </a:solidFill>
            </a:endParaRPr>
          </a:p>
          <a:p>
            <a:pPr lvl="1"/>
            <a:r>
              <a:rPr lang="en-US" altLang="ja-JP" dirty="0">
                <a:solidFill>
                  <a:srgbClr val="FF5050"/>
                </a:solidFill>
              </a:rPr>
              <a:t>OETF</a:t>
            </a:r>
            <a:r>
              <a:rPr lang="ja-JP" altLang="en-US" dirty="0">
                <a:solidFill>
                  <a:srgbClr val="FF5050"/>
                </a:solidFill>
              </a:rPr>
              <a:t>のタイミング</a:t>
            </a:r>
            <a:endParaRPr lang="en-US" altLang="ja-JP" dirty="0">
              <a:solidFill>
                <a:srgbClr val="FF5050"/>
              </a:solidFill>
            </a:endParaRPr>
          </a:p>
          <a:p>
            <a:pPr lvl="2"/>
            <a:r>
              <a:rPr lang="ja-JP" altLang="en-US" dirty="0"/>
              <a:t>パフォーマンスと正しさや互換性の考察</a:t>
            </a:r>
            <a:endParaRPr lang="en-US" altLang="ja-JP" dirty="0"/>
          </a:p>
          <a:p>
            <a:pPr lvl="5"/>
            <a:endParaRPr lang="en-US" altLang="ja-JP" dirty="0"/>
          </a:p>
          <a:p>
            <a:r>
              <a:rPr lang="ja-JP" altLang="en-US" dirty="0"/>
              <a:t>前提</a:t>
            </a:r>
            <a:endParaRPr lang="en-US" altLang="ja-JP" dirty="0"/>
          </a:p>
          <a:p>
            <a:pPr lvl="1"/>
            <a:r>
              <a:rPr lang="ja-JP" altLang="en-US" dirty="0"/>
              <a:t>ビデオ出力モードは適切に設定されている</a:t>
            </a:r>
            <a:endParaRPr lang="en-US" altLang="ja-JP" dirty="0"/>
          </a:p>
          <a:p>
            <a:pPr lvl="2"/>
            <a:r>
              <a:rPr lang="en-US" altLang="ja-JP" dirty="0"/>
              <a:t>HDR</a:t>
            </a:r>
            <a:r>
              <a:rPr lang="ja-JP" altLang="en-US" dirty="0"/>
              <a:t>非対応時には</a:t>
            </a:r>
            <a:r>
              <a:rPr lang="en-US" altLang="ja-JP" dirty="0"/>
              <a:t>SDR</a:t>
            </a:r>
            <a:r>
              <a:rPr lang="ja-JP" altLang="en-US" dirty="0"/>
              <a:t>出力が設定されている</a:t>
            </a:r>
          </a:p>
          <a:p>
            <a:pPr lvl="2"/>
            <a:r>
              <a:rPr lang="en-US" altLang="ja-JP" dirty="0"/>
              <a:t>HDR</a:t>
            </a:r>
            <a:r>
              <a:rPr lang="ja-JP" altLang="en-US" dirty="0"/>
              <a:t>対応テレビ接続時には適切な</a:t>
            </a:r>
            <a:r>
              <a:rPr lang="en-US" altLang="ja-JP" dirty="0"/>
              <a:t>HDR</a:t>
            </a:r>
            <a:r>
              <a:rPr lang="ja-JP" altLang="en-US" dirty="0"/>
              <a:t>出力が設定されている</a:t>
            </a:r>
            <a:endParaRPr lang="en-US" altLang="ja-JP" dirty="0"/>
          </a:p>
        </p:txBody>
      </p:sp>
      <p:sp>
        <p:nvSpPr>
          <p:cNvPr id="4" name="スライド番号プレースホルダー 3">
            <a:extLst>
              <a:ext uri="{FF2B5EF4-FFF2-40B4-BE49-F238E27FC236}">
                <a16:creationId xmlns:a16="http://schemas.microsoft.com/office/drawing/2014/main" id="{94A8C793-F87E-4958-A4B1-55682CE4FD6F}"/>
              </a:ext>
            </a:extLst>
          </p:cNvPr>
          <p:cNvSpPr>
            <a:spLocks noGrp="1"/>
          </p:cNvSpPr>
          <p:nvPr>
            <p:ph type="sldNum" sz="quarter" idx="12"/>
          </p:nvPr>
        </p:nvSpPr>
        <p:spPr/>
        <p:txBody>
          <a:bodyPr/>
          <a:lstStyle/>
          <a:p>
            <a:fld id="{0BF772E3-9003-47C6-93B4-058D5A19ECE5}" type="slidenum">
              <a:rPr kumimoji="1" lang="ja-JP" altLang="en-US" smtClean="0"/>
              <a:t>117</a:t>
            </a:fld>
            <a:endParaRPr kumimoji="1" lang="ja-JP" altLang="en-US" dirty="0"/>
          </a:p>
        </p:txBody>
      </p:sp>
    </p:spTree>
    <p:extLst>
      <p:ext uri="{BB962C8B-B14F-4D97-AF65-F5344CB8AC3E}">
        <p14:creationId xmlns:p14="http://schemas.microsoft.com/office/powerpoint/2010/main" val="15369940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9">
            <a:extLst>
              <a:ext uri="{FF2B5EF4-FFF2-40B4-BE49-F238E27FC236}">
                <a16:creationId xmlns:a16="http://schemas.microsoft.com/office/drawing/2014/main" id="{2ACC1E24-9593-46D1-A918-BD0AB4E0D352}"/>
              </a:ext>
            </a:extLst>
          </p:cNvPr>
          <p:cNvSpPr/>
          <p:nvPr/>
        </p:nvSpPr>
        <p:spPr>
          <a:xfrm>
            <a:off x="4635491" y="1585581"/>
            <a:ext cx="6531545" cy="4418612"/>
          </a:xfrm>
          <a:prstGeom prst="roundRect">
            <a:avLst>
              <a:gd name="adj" fmla="val 0"/>
            </a:avLst>
          </a:prstGeom>
          <a:solidFill>
            <a:srgbClr val="FFCC00">
              <a:alpha val="24706"/>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altLang="ja-JP" dirty="0">
                <a:solidFill>
                  <a:schemeClr val="tx1"/>
                </a:solidFill>
              </a:rPr>
              <a:t>BT.709 </a:t>
            </a:r>
            <a:r>
              <a:rPr lang="en-US" altLang="ja-JP" dirty="0" err="1">
                <a:solidFill>
                  <a:schemeClr val="tx1"/>
                </a:solidFill>
              </a:rPr>
              <a:t>sRGB</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a:p>
            <a:pPr algn="ctr"/>
            <a:endParaRPr lang="en-US" altLang="ja-JP" dirty="0">
              <a:solidFill>
                <a:schemeClr val="tx1"/>
              </a:solidFill>
            </a:endParaRPr>
          </a:p>
        </p:txBody>
      </p:sp>
      <p:sp>
        <p:nvSpPr>
          <p:cNvPr id="106" name="角丸四角形 9"/>
          <p:cNvSpPr/>
          <p:nvPr/>
        </p:nvSpPr>
        <p:spPr>
          <a:xfrm>
            <a:off x="1243453" y="1585581"/>
            <a:ext cx="3392038" cy="4418612"/>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altLang="ja-JP" dirty="0">
                <a:solidFill>
                  <a:schemeClr val="tx1"/>
                </a:solidFill>
              </a:rPr>
              <a:t>BT.709</a:t>
            </a:r>
            <a:r>
              <a:rPr lang="ja-JP" altLang="en-US" dirty="0">
                <a:solidFill>
                  <a:schemeClr val="tx1"/>
                </a:solidFill>
              </a:rPr>
              <a:t> 線形</a:t>
            </a:r>
            <a:r>
              <a:rPr lang="en-US" altLang="ja-JP" dirty="0">
                <a:solidFill>
                  <a:schemeClr val="tx1"/>
                </a:solidFill>
              </a:rPr>
              <a:t>(</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描画</a:t>
            </a:r>
            <a:endParaRPr lang="en-US" altLang="ja-JP" dirty="0">
              <a:solidFill>
                <a:schemeClr val="tx1"/>
              </a:solidFill>
            </a:endParaRPr>
          </a:p>
        </p:txBody>
      </p:sp>
      <p:sp>
        <p:nvSpPr>
          <p:cNvPr id="28" name="角丸四角形 9">
            <a:extLst>
              <a:ext uri="{FF2B5EF4-FFF2-40B4-BE49-F238E27FC236}">
                <a16:creationId xmlns:a16="http://schemas.microsoft.com/office/drawing/2014/main" id="{B1A52528-F993-4574-8791-02ED7946A02F}"/>
              </a:ext>
            </a:extLst>
          </p:cNvPr>
          <p:cNvSpPr/>
          <p:nvPr/>
        </p:nvSpPr>
        <p:spPr>
          <a:xfrm>
            <a:off x="1336873" y="2202090"/>
            <a:ext cx="7328592" cy="3619441"/>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108" name="角丸四角形 9"/>
          <p:cNvSpPr/>
          <p:nvPr/>
        </p:nvSpPr>
        <p:spPr>
          <a:xfrm>
            <a:off x="8660415" y="2202089"/>
            <a:ext cx="2385130" cy="3619442"/>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dirty="0">
                <a:solidFill>
                  <a:schemeClr val="tx1"/>
                </a:solidFill>
              </a:rPr>
              <a:t>モニタ出力</a:t>
            </a:r>
            <a:endParaRPr lang="en-US" altLang="ja-JP" sz="1600" dirty="0">
              <a:solidFill>
                <a:schemeClr val="tx1"/>
              </a:solidFill>
            </a:endParaRPr>
          </a:p>
        </p:txBody>
      </p:sp>
      <p:grpSp>
        <p:nvGrpSpPr>
          <p:cNvPr id="24" name="グループ化 23"/>
          <p:cNvGrpSpPr/>
          <p:nvPr/>
        </p:nvGrpSpPr>
        <p:grpSpPr>
          <a:xfrm>
            <a:off x="609769" y="3446171"/>
            <a:ext cx="10333386" cy="1444439"/>
            <a:chOff x="204516" y="2687293"/>
            <a:chExt cx="10333386" cy="1444439"/>
          </a:xfrm>
        </p:grpSpPr>
        <p:grpSp>
          <p:nvGrpSpPr>
            <p:cNvPr id="102" name="グループ化 101"/>
            <p:cNvGrpSpPr/>
            <p:nvPr/>
          </p:nvGrpSpPr>
          <p:grpSpPr>
            <a:xfrm>
              <a:off x="1002572" y="2687293"/>
              <a:ext cx="9535330" cy="1444439"/>
              <a:chOff x="749185" y="649172"/>
              <a:chExt cx="9535330" cy="1444439"/>
            </a:xfrm>
          </p:grpSpPr>
          <p:grpSp>
            <p:nvGrpSpPr>
              <p:cNvPr id="4" name="グループ化 3"/>
              <p:cNvGrpSpPr/>
              <p:nvPr/>
            </p:nvGrpSpPr>
            <p:grpSpPr>
              <a:xfrm>
                <a:off x="749185" y="654594"/>
                <a:ext cx="7179832" cy="1439017"/>
                <a:chOff x="955845" y="1727919"/>
                <a:chExt cx="7179832" cy="1439017"/>
              </a:xfrm>
            </p:grpSpPr>
            <p:sp>
              <p:nvSpPr>
                <p:cNvPr id="6" name="角丸四角形 5"/>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931529" y="229570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kumimoji="1" lang="ja-JP" altLang="en-US" sz="1400" dirty="0">
                    <a:solidFill>
                      <a:schemeClr val="tx1"/>
                    </a:solidFill>
                  </a:endParaRPr>
                </a:p>
              </p:txBody>
            </p:sp>
            <p:cxnSp>
              <p:nvCxnSpPr>
                <p:cNvPr id="8" name="直線矢印コネクタ 7"/>
                <p:cNvCxnSpPr>
                  <a:stCxn id="6" idx="3"/>
                  <a:endCxn id="7"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err="1">
                      <a:solidFill>
                        <a:schemeClr val="tx1"/>
                      </a:solidFill>
                    </a:rPr>
                    <a:t>sRGB</a:t>
                  </a:r>
                  <a:r>
                    <a:rPr kumimoji="1" lang="en-US" altLang="ja-JP" sz="1200" dirty="0">
                      <a:solidFill>
                        <a:schemeClr val="tx1"/>
                      </a:solidFill>
                    </a:rPr>
                    <a:t> OETF</a:t>
                  </a:r>
                </a:p>
              </p:txBody>
            </p:sp>
            <p:sp>
              <p:nvSpPr>
                <p:cNvPr id="11" name="角丸四角形 10"/>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en-US" altLang="ja-JP" sz="1400" dirty="0" err="1">
                      <a:solidFill>
                        <a:schemeClr val="tx1"/>
                      </a:solidFill>
                    </a:rPr>
                    <a:t>sRGB</a:t>
                  </a:r>
                  <a:endParaRPr kumimoji="1" lang="en-US" altLang="ja-JP" sz="1400" dirty="0">
                    <a:solidFill>
                      <a:schemeClr val="tx1"/>
                    </a:solidFill>
                  </a:endParaRPr>
                </a:p>
                <a:p>
                  <a:pPr algn="ctr"/>
                  <a:r>
                    <a:rPr lang="en-US" altLang="ja-JP" sz="1400" dirty="0">
                      <a:solidFill>
                        <a:schemeClr val="tx1"/>
                      </a:solidFill>
                    </a:rPr>
                    <a:t>(</a:t>
                  </a:r>
                  <a:r>
                    <a:rPr lang="ja-JP" altLang="en-US" sz="1400" dirty="0">
                      <a:solidFill>
                        <a:schemeClr val="tx1"/>
                      </a:solidFill>
                    </a:rPr>
                    <a:t>非線形</a:t>
                  </a:r>
                  <a:r>
                    <a:rPr lang="en-US" altLang="ja-JP" sz="1400" dirty="0">
                      <a:solidFill>
                        <a:schemeClr val="tx1"/>
                      </a:solidFill>
                    </a:rPr>
                    <a:t>)</a:t>
                  </a:r>
                </a:p>
              </p:txBody>
            </p:sp>
            <p:cxnSp>
              <p:nvCxnSpPr>
                <p:cNvPr id="12" name="直線矢印コネクタ 11"/>
                <p:cNvCxnSpPr>
                  <a:stCxn id="7" idx="3"/>
                  <a:endCxn id="13"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7170824" y="230284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grpSp>
          <p:sp>
            <p:nvSpPr>
              <p:cNvPr id="14" name="Freeform 10"/>
              <p:cNvSpPr/>
              <p:nvPr/>
            </p:nvSpPr>
            <p:spPr>
              <a:xfrm>
                <a:off x="495427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15" name="Straight Connector 30"/>
              <p:cNvCxnSpPr/>
              <p:nvPr/>
            </p:nvCxnSpPr>
            <p:spPr>
              <a:xfrm flipH="1">
                <a:off x="2431761" y="649172"/>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719109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9177466" y="1229515"/>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9366821" y="988084"/>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8095589" y="654594"/>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7929017" y="1661563"/>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grpSp>
        <p:sp>
          <p:nvSpPr>
            <p:cNvPr id="92" name="テキスト ボックス 91"/>
            <p:cNvSpPr txBox="1"/>
            <p:nvPr/>
          </p:nvSpPr>
          <p:spPr>
            <a:xfrm>
              <a:off x="204516" y="2940097"/>
              <a:ext cx="654346" cy="369332"/>
            </a:xfrm>
            <a:prstGeom prst="rect">
              <a:avLst/>
            </a:prstGeom>
            <a:noFill/>
          </p:spPr>
          <p:txBody>
            <a:bodyPr wrap="none" rtlCol="0">
              <a:spAutoFit/>
            </a:bodyPr>
            <a:lstStyle/>
            <a:p>
              <a:r>
                <a:rPr kumimoji="1" lang="en-US" altLang="ja-JP" dirty="0"/>
                <a:t>SDR</a:t>
              </a:r>
              <a:endParaRPr kumimoji="1" lang="ja-JP" altLang="en-US" dirty="0"/>
            </a:p>
          </p:txBody>
        </p:sp>
      </p:grpSp>
      <p:sp>
        <p:nvSpPr>
          <p:cNvPr id="26" name="タイトル 25"/>
          <p:cNvSpPr>
            <a:spLocks noGrp="1"/>
          </p:cNvSpPr>
          <p:nvPr>
            <p:ph type="title"/>
          </p:nvPr>
        </p:nvSpPr>
        <p:spPr/>
        <p:txBody>
          <a:bodyPr>
            <a:normAutofit fontScale="90000"/>
          </a:bodyPr>
          <a:lstStyle/>
          <a:p>
            <a:r>
              <a:rPr kumimoji="1" lang="ja-JP" altLang="en-US" dirty="0"/>
              <a:t>典型的な線形</a:t>
            </a:r>
            <a:r>
              <a:rPr kumimoji="1" lang="en-US" altLang="ja-JP" dirty="0"/>
              <a:t>HDR</a:t>
            </a:r>
            <a:r>
              <a:rPr kumimoji="1" lang="ja-JP" altLang="en-US" dirty="0"/>
              <a:t>レンダリング</a:t>
            </a:r>
            <a:br>
              <a:rPr kumimoji="1" lang="en-US" altLang="ja-JP" dirty="0"/>
            </a:br>
            <a:r>
              <a:rPr kumimoji="1" lang="en-US" altLang="ja-JP" dirty="0"/>
              <a:t>SDR</a:t>
            </a:r>
            <a:r>
              <a:rPr kumimoji="1" lang="ja-JP" altLang="en-US" dirty="0"/>
              <a:t>出力フロー</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118</a:t>
            </a:fld>
            <a:endParaRPr kumimoji="1" lang="ja-JP" altLang="en-US"/>
          </a:p>
        </p:txBody>
      </p:sp>
      <p:sp>
        <p:nvSpPr>
          <p:cNvPr id="3" name="正方形/長方形 2">
            <a:extLst>
              <a:ext uri="{FF2B5EF4-FFF2-40B4-BE49-F238E27FC236}">
                <a16:creationId xmlns:a16="http://schemas.microsoft.com/office/drawing/2014/main" id="{686DF544-F3AD-4905-AC81-0262125F5C7F}"/>
              </a:ext>
            </a:extLst>
          </p:cNvPr>
          <p:cNvSpPr/>
          <p:nvPr/>
        </p:nvSpPr>
        <p:spPr>
          <a:xfrm>
            <a:off x="8732996" y="4976546"/>
            <a:ext cx="2278188" cy="461665"/>
          </a:xfrm>
          <a:prstGeom prst="rect">
            <a:avLst/>
          </a:prstGeom>
        </p:spPr>
        <p:txBody>
          <a:bodyPr wrap="none">
            <a:spAutoFit/>
          </a:bodyPr>
          <a:lstStyle/>
          <a:p>
            <a:pPr algn="r"/>
            <a:r>
              <a:rPr lang="ja-JP" altLang="en-US" sz="1200" dirty="0">
                <a:latin typeface="+mn-lt"/>
                <a:ea typeface="+mn-ea"/>
              </a:rPr>
              <a:t>ガンマが解決</a:t>
            </a:r>
            <a:r>
              <a:rPr lang="en-US" altLang="ja-JP" sz="1200" dirty="0">
                <a:latin typeface="+mn-lt"/>
                <a:ea typeface="+mn-ea"/>
              </a:rPr>
              <a:t>(</a:t>
            </a:r>
            <a:r>
              <a:rPr lang="ja-JP" altLang="en-US" sz="1200" dirty="0">
                <a:latin typeface="+mn-lt"/>
                <a:ea typeface="+mn-ea"/>
              </a:rPr>
              <a:t>デガンマ</a:t>
            </a:r>
            <a:r>
              <a:rPr lang="en-US" altLang="ja-JP" sz="1200" dirty="0">
                <a:latin typeface="+mn-lt"/>
                <a:ea typeface="+mn-ea"/>
              </a:rPr>
              <a:t>)</a:t>
            </a:r>
            <a:r>
              <a:rPr lang="ja-JP" altLang="en-US" sz="1200" dirty="0">
                <a:latin typeface="+mn-lt"/>
                <a:ea typeface="+mn-ea"/>
              </a:rPr>
              <a:t>された</a:t>
            </a:r>
            <a:endParaRPr lang="en-US" altLang="ja-JP" sz="1200" dirty="0">
              <a:latin typeface="+mn-lt"/>
              <a:ea typeface="+mn-ea"/>
            </a:endParaRPr>
          </a:p>
          <a:p>
            <a:pPr algn="r"/>
            <a:r>
              <a:rPr lang="ja-JP" altLang="en-US" sz="1200" dirty="0">
                <a:latin typeface="+mn-lt"/>
                <a:ea typeface="+mn-ea"/>
              </a:rPr>
              <a:t>結果としての「線形」の意味</a:t>
            </a:r>
            <a:endParaRPr lang="en-US" altLang="ja-JP" sz="1200" dirty="0">
              <a:latin typeface="+mn-lt"/>
              <a:ea typeface="+mn-ea"/>
            </a:endParaRPr>
          </a:p>
        </p:txBody>
      </p:sp>
    </p:spTree>
    <p:extLst>
      <p:ext uri="{BB962C8B-B14F-4D97-AF65-F5344CB8AC3E}">
        <p14:creationId xmlns:p14="http://schemas.microsoft.com/office/powerpoint/2010/main" val="40183471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HDR OETF</a:t>
            </a:r>
            <a:r>
              <a:rPr kumimoji="1" lang="ja-JP" altLang="en-US" dirty="0"/>
              <a:t>対応レンダリングフロー</a:t>
            </a:r>
          </a:p>
        </p:txBody>
      </p:sp>
      <p:sp>
        <p:nvSpPr>
          <p:cNvPr id="3" name="コンテンツ プレースホルダー 2"/>
          <p:cNvSpPr>
            <a:spLocks noGrp="1"/>
          </p:cNvSpPr>
          <p:nvPr>
            <p:ph idx="1"/>
          </p:nvPr>
        </p:nvSpPr>
        <p:spPr/>
        <p:txBody>
          <a:bodyPr/>
          <a:lstStyle/>
          <a:p>
            <a:r>
              <a:rPr lang="ja-JP" altLang="en-US" dirty="0"/>
              <a:t>大きく</a:t>
            </a:r>
            <a:r>
              <a:rPr lang="en-US" altLang="ja-JP" dirty="0"/>
              <a:t>2</a:t>
            </a:r>
            <a:r>
              <a:rPr lang="ja-JP" altLang="en-US" dirty="0"/>
              <a:t>種類の適用方法</a:t>
            </a:r>
            <a:endParaRPr lang="en-US" altLang="ja-JP" dirty="0"/>
          </a:p>
          <a:p>
            <a:pPr lvl="1"/>
            <a:r>
              <a:rPr lang="ja-JP" altLang="en-US" dirty="0">
                <a:solidFill>
                  <a:srgbClr val="FF5050"/>
                </a:solidFill>
              </a:rPr>
              <a:t>即時</a:t>
            </a:r>
            <a:r>
              <a:rPr lang="en-US" altLang="ja-JP" dirty="0">
                <a:solidFill>
                  <a:srgbClr val="FF5050"/>
                </a:solidFill>
              </a:rPr>
              <a:t>OETF</a:t>
            </a:r>
            <a:r>
              <a:rPr lang="ja-JP" altLang="en-US" dirty="0">
                <a:solidFill>
                  <a:srgbClr val="FF5050"/>
                </a:solidFill>
              </a:rPr>
              <a:t>適用フロー</a:t>
            </a:r>
            <a:endParaRPr lang="en-US" altLang="ja-JP" dirty="0">
              <a:solidFill>
                <a:srgbClr val="FF5050"/>
              </a:solidFill>
            </a:endParaRPr>
          </a:p>
          <a:p>
            <a:pPr lvl="2"/>
            <a:r>
              <a:rPr lang="ja-JP" altLang="en-US" dirty="0"/>
              <a:t>一般的なトーンマップパスと同時に</a:t>
            </a:r>
            <a:r>
              <a:rPr lang="en-US" altLang="ja-JP" dirty="0"/>
              <a:t>OETF</a:t>
            </a:r>
            <a:r>
              <a:rPr lang="ja-JP" altLang="en-US" dirty="0"/>
              <a:t>も適用</a:t>
            </a:r>
            <a:endParaRPr lang="en-US" altLang="ja-JP" dirty="0"/>
          </a:p>
          <a:p>
            <a:pPr lvl="1"/>
            <a:r>
              <a:rPr lang="ja-JP" altLang="en-US" dirty="0">
                <a:solidFill>
                  <a:srgbClr val="FF5050"/>
                </a:solidFill>
              </a:rPr>
              <a:t>遅延</a:t>
            </a:r>
            <a:r>
              <a:rPr lang="en-US" altLang="ja-JP" dirty="0">
                <a:solidFill>
                  <a:srgbClr val="FF5050"/>
                </a:solidFill>
              </a:rPr>
              <a:t>OETF</a:t>
            </a:r>
            <a:r>
              <a:rPr lang="ja-JP" altLang="en-US" dirty="0">
                <a:solidFill>
                  <a:srgbClr val="FF5050"/>
                </a:solidFill>
              </a:rPr>
              <a:t>適用フロー</a:t>
            </a:r>
            <a:endParaRPr lang="en-US" altLang="ja-JP" dirty="0">
              <a:solidFill>
                <a:srgbClr val="FF5050"/>
              </a:solidFill>
            </a:endParaRPr>
          </a:p>
          <a:p>
            <a:pPr lvl="2"/>
            <a:r>
              <a:rPr kumimoji="1" lang="ja-JP" altLang="en-US" dirty="0"/>
              <a:t>トーンマップ</a:t>
            </a:r>
            <a:r>
              <a:rPr lang="ja-JP" altLang="en-US" dirty="0"/>
              <a:t>パス</a:t>
            </a:r>
            <a:r>
              <a:rPr kumimoji="1" lang="ja-JP" altLang="en-US" dirty="0"/>
              <a:t>とは別に</a:t>
            </a:r>
            <a:r>
              <a:rPr kumimoji="1" lang="en-US" altLang="ja-JP" dirty="0"/>
              <a:t>UI</a:t>
            </a:r>
            <a:r>
              <a:rPr kumimoji="1" lang="ja-JP" altLang="en-US" dirty="0"/>
              <a:t>描画後に</a:t>
            </a:r>
            <a:r>
              <a:rPr kumimoji="1" lang="en-US" altLang="ja-JP" dirty="0"/>
              <a:t>OETF</a:t>
            </a:r>
            <a:r>
              <a:rPr kumimoji="1" lang="ja-JP" altLang="en-US" dirty="0"/>
              <a:t>を適用</a:t>
            </a:r>
            <a:endParaRPr kumimoji="1" lang="en-US" altLang="ja-JP" dirty="0"/>
          </a:p>
          <a:p>
            <a:pPr lvl="6"/>
            <a:endParaRPr lang="en-US" altLang="ja-JP" dirty="0"/>
          </a:p>
          <a:p>
            <a:pPr lvl="1"/>
            <a:r>
              <a:rPr lang="ja-JP" altLang="en-US" dirty="0"/>
              <a:t>ビデオ出力方式やパフォーマンスで選択</a:t>
            </a:r>
            <a:endParaRPr lang="en-US" altLang="ja-JP" dirty="0"/>
          </a:p>
          <a:p>
            <a:pPr lvl="2"/>
            <a:r>
              <a:rPr lang="ja-JP" altLang="en-US" dirty="0">
                <a:solidFill>
                  <a:srgbClr val="FF5050"/>
                </a:solidFill>
              </a:rPr>
              <a:t>方式やプラットフォームで選択肢が制限される</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119</a:t>
            </a:fld>
            <a:endParaRPr kumimoji="1" lang="ja-JP" altLang="en-US" dirty="0"/>
          </a:p>
        </p:txBody>
      </p:sp>
    </p:spTree>
    <p:extLst>
      <p:ext uri="{BB962C8B-B14F-4D97-AF65-F5344CB8AC3E}">
        <p14:creationId xmlns:p14="http://schemas.microsoft.com/office/powerpoint/2010/main" val="4189261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E40E96C1-BBE6-4B9B-9F11-440E10583E0F}"/>
              </a:ext>
            </a:extLst>
          </p:cNvPr>
          <p:cNvGrpSpPr/>
          <p:nvPr/>
        </p:nvGrpSpPr>
        <p:grpSpPr>
          <a:xfrm>
            <a:off x="0" y="53258"/>
            <a:ext cx="12192000" cy="6751484"/>
            <a:chOff x="0" y="53258"/>
            <a:chExt cx="12192000" cy="6751484"/>
          </a:xfrm>
        </p:grpSpPr>
        <p:pic>
          <p:nvPicPr>
            <p:cNvPr id="3" name="図 2">
              <a:extLst>
                <a:ext uri="{FF2B5EF4-FFF2-40B4-BE49-F238E27FC236}">
                  <a16:creationId xmlns:a16="http://schemas.microsoft.com/office/drawing/2014/main" id="{229AEFFD-042C-464F-8F88-06A128744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258"/>
              <a:ext cx="12192000" cy="6751484"/>
            </a:xfrm>
            <a:prstGeom prst="rect">
              <a:avLst/>
            </a:prstGeom>
          </p:spPr>
        </p:pic>
        <p:sp>
          <p:nvSpPr>
            <p:cNvPr id="12" name="タイトル 1">
              <a:extLst>
                <a:ext uri="{FF2B5EF4-FFF2-40B4-BE49-F238E27FC236}">
                  <a16:creationId xmlns:a16="http://schemas.microsoft.com/office/drawing/2014/main" id="{AA654E03-451B-42CD-9218-D2599FD75CBF}"/>
                </a:ext>
              </a:extLst>
            </p:cNvPr>
            <p:cNvSpPr txBox="1">
              <a:spLocks/>
            </p:cNvSpPr>
            <p:nvPr/>
          </p:nvSpPr>
          <p:spPr bwMode="auto">
            <a:xfrm>
              <a:off x="5360502" y="6215247"/>
              <a:ext cx="13708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CIE 1931 </a:t>
              </a:r>
              <a:r>
                <a:rPr lang="en-US" altLang="ja-JP" sz="2000" dirty="0" err="1">
                  <a:solidFill>
                    <a:schemeClr val="bg2"/>
                  </a:solidFill>
                </a:rPr>
                <a:t>xy</a:t>
              </a:r>
              <a:endParaRPr lang="ja-JP" altLang="en-US" sz="3200" dirty="0">
                <a:solidFill>
                  <a:schemeClr val="bg2"/>
                </a:solidFill>
              </a:endParaRPr>
            </a:p>
          </p:txBody>
        </p:sp>
        <p:sp>
          <p:nvSpPr>
            <p:cNvPr id="13" name="タイトル 1">
              <a:extLst>
                <a:ext uri="{FF2B5EF4-FFF2-40B4-BE49-F238E27FC236}">
                  <a16:creationId xmlns:a16="http://schemas.microsoft.com/office/drawing/2014/main" id="{49EFB4B0-5157-435A-8E3D-89BFE1987E48}"/>
                </a:ext>
              </a:extLst>
            </p:cNvPr>
            <p:cNvSpPr txBox="1">
              <a:spLocks/>
            </p:cNvSpPr>
            <p:nvPr/>
          </p:nvSpPr>
          <p:spPr bwMode="auto">
            <a:xfrm>
              <a:off x="10284378" y="6215247"/>
              <a:ext cx="15272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CIE 1976 </a:t>
              </a:r>
              <a:r>
                <a:rPr lang="en-US" altLang="ja-JP" sz="2000" dirty="0" err="1">
                  <a:solidFill>
                    <a:schemeClr val="bg2"/>
                  </a:solidFill>
                </a:rPr>
                <a:t>u’v</a:t>
              </a:r>
              <a:r>
                <a:rPr lang="en-US" altLang="ja-JP" sz="2000" dirty="0">
                  <a:solidFill>
                    <a:schemeClr val="bg2"/>
                  </a:solidFill>
                </a:rPr>
                <a:t>’</a:t>
              </a:r>
              <a:endParaRPr lang="ja-JP" altLang="en-US" sz="3200" dirty="0">
                <a:solidFill>
                  <a:schemeClr val="bg2"/>
                </a:solidFill>
              </a:endParaRPr>
            </a:p>
          </p:txBody>
        </p:sp>
      </p:gr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12</a:t>
            </a:fld>
            <a:endParaRPr kumimoji="1" lang="ja-JP" altLang="en-US" dirty="0"/>
          </a:p>
        </p:txBody>
      </p:sp>
      <p:sp>
        <p:nvSpPr>
          <p:cNvPr id="11" name="タイトル 1">
            <a:extLst>
              <a:ext uri="{FF2B5EF4-FFF2-40B4-BE49-F238E27FC236}">
                <a16:creationId xmlns:a16="http://schemas.microsoft.com/office/drawing/2014/main" id="{E8B40032-B389-44F0-BF08-95048C7CC0F1}"/>
              </a:ext>
            </a:extLst>
          </p:cNvPr>
          <p:cNvSpPr txBox="1">
            <a:spLocks/>
          </p:cNvSpPr>
          <p:nvPr/>
        </p:nvSpPr>
        <p:spPr bwMode="auto">
          <a:xfrm>
            <a:off x="10885232" y="53258"/>
            <a:ext cx="13067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defPPr>
              <a:defRPr lang="ja-JP"/>
            </a:defPPr>
            <a:lvl1pPr algn="r">
              <a:defRPr kumimoji="1" sz="3200">
                <a:solidFill>
                  <a:schemeClr val="bg2"/>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defRPr kumimoji="1" sz="4400">
                <a:latin typeface="Calibri" panose="020F0502020204030204" pitchFamily="34" charset="0"/>
                <a:ea typeface="メイリオ" panose="020B0604030504040204" pitchFamily="50" charset="-128"/>
                <a:cs typeface="メイリオ" panose="020B0604030504040204" pitchFamily="50" charset="-128"/>
              </a:defRPr>
            </a:lvl2pPr>
            <a:lvl3pPr>
              <a:defRPr kumimoji="1" sz="4400">
                <a:latin typeface="Calibri" panose="020F0502020204030204" pitchFamily="34" charset="0"/>
                <a:ea typeface="メイリオ" panose="020B0604030504040204" pitchFamily="50" charset="-128"/>
                <a:cs typeface="メイリオ" panose="020B0604030504040204" pitchFamily="50" charset="-128"/>
              </a:defRPr>
            </a:lvl3pPr>
            <a:lvl4pPr>
              <a:defRPr kumimoji="1" sz="4400">
                <a:latin typeface="Calibri" panose="020F0502020204030204" pitchFamily="34" charset="0"/>
                <a:ea typeface="メイリオ" panose="020B0604030504040204" pitchFamily="50" charset="-128"/>
                <a:cs typeface="メイリオ" panose="020B0604030504040204" pitchFamily="50" charset="-128"/>
              </a:defRPr>
            </a:lvl4pPr>
            <a:lvl5pPr>
              <a:defRPr kumimoji="1" sz="4400">
                <a:latin typeface="Calibri" panose="020F0502020204030204" pitchFamily="34" charset="0"/>
                <a:ea typeface="メイリオ" panose="020B0604030504040204" pitchFamily="50" charset="-128"/>
                <a:cs typeface="メイリオ" panose="020B0604030504040204" pitchFamily="50" charset="-128"/>
              </a:defRPr>
            </a:lvl5pPr>
            <a:lvl6pPr marL="457200" fontAlgn="base">
              <a:spcBef>
                <a:spcPct val="0"/>
              </a:spcBef>
              <a:spcAft>
                <a:spcPct val="0"/>
              </a:spcAft>
              <a:defRPr kumimoji="1" sz="4400">
                <a:solidFill>
                  <a:schemeClr val="tx2"/>
                </a:solidFill>
              </a:defRPr>
            </a:lvl6pPr>
            <a:lvl7pPr marL="914400" fontAlgn="base">
              <a:spcBef>
                <a:spcPct val="0"/>
              </a:spcBef>
              <a:spcAft>
                <a:spcPct val="0"/>
              </a:spcAft>
              <a:defRPr kumimoji="1" sz="4400">
                <a:solidFill>
                  <a:schemeClr val="tx2"/>
                </a:solidFill>
              </a:defRPr>
            </a:lvl7pPr>
            <a:lvl8pPr marL="1371600" fontAlgn="base">
              <a:spcBef>
                <a:spcPct val="0"/>
              </a:spcBef>
              <a:spcAft>
                <a:spcPct val="0"/>
              </a:spcAft>
              <a:defRPr kumimoji="1" sz="4400">
                <a:solidFill>
                  <a:schemeClr val="tx2"/>
                </a:solidFill>
              </a:defRPr>
            </a:lvl8pPr>
            <a:lvl9pPr marL="1828800" fontAlgn="base">
              <a:spcBef>
                <a:spcPct val="0"/>
              </a:spcBef>
              <a:spcAft>
                <a:spcPct val="0"/>
              </a:spcAft>
              <a:defRPr kumimoji="1" sz="4400">
                <a:solidFill>
                  <a:schemeClr val="tx2"/>
                </a:solidFill>
              </a:defRPr>
            </a:lvl9pPr>
          </a:lstStyle>
          <a:p>
            <a:r>
              <a:rPr lang="en-US" altLang="ja-JP" dirty="0"/>
              <a:t>DCI-P3</a:t>
            </a:r>
            <a:endParaRPr lang="ja-JP" altLang="en-US" dirty="0"/>
          </a:p>
        </p:txBody>
      </p:sp>
    </p:spTree>
    <p:extLst>
      <p:ext uri="{BB962C8B-B14F-4D97-AF65-F5344CB8AC3E}">
        <p14:creationId xmlns:p14="http://schemas.microsoft.com/office/powerpoint/2010/main" val="33313616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即時</a:t>
            </a:r>
            <a:r>
              <a:rPr kumimoji="1" lang="en-US" altLang="ja-JP" dirty="0"/>
              <a:t>OETF</a:t>
            </a:r>
            <a:r>
              <a:rPr kumimoji="1" lang="ja-JP" altLang="en-US" dirty="0"/>
              <a:t>適用</a:t>
            </a:r>
          </a:p>
        </p:txBody>
      </p:sp>
      <p:sp>
        <p:nvSpPr>
          <p:cNvPr id="3" name="コンテンツ プレースホルダー 2"/>
          <p:cNvSpPr>
            <a:spLocks noGrp="1"/>
          </p:cNvSpPr>
          <p:nvPr>
            <p:ph idx="1"/>
          </p:nvPr>
        </p:nvSpPr>
        <p:spPr/>
        <p:txBody>
          <a:bodyPr/>
          <a:lstStyle/>
          <a:p>
            <a:r>
              <a:rPr lang="ja-JP" altLang="en-US" dirty="0"/>
              <a:t>トーンマップ＆</a:t>
            </a:r>
            <a:r>
              <a:rPr lang="en-US" altLang="ja-JP" dirty="0"/>
              <a:t>OETF</a:t>
            </a:r>
            <a:r>
              <a:rPr lang="en-US" altLang="ja-JP" dirty="0">
                <a:sym typeface="Wingdings" panose="05000000000000000000" pitchFamily="2" charset="2"/>
              </a:rPr>
              <a:t>UI</a:t>
            </a:r>
            <a:r>
              <a:rPr lang="ja-JP" altLang="en-US" dirty="0">
                <a:sym typeface="Wingdings" panose="05000000000000000000" pitchFamily="2" charset="2"/>
              </a:rPr>
              <a:t>描画</a:t>
            </a:r>
            <a:endParaRPr lang="en-US" altLang="ja-JP" dirty="0">
              <a:sym typeface="Wingdings" panose="05000000000000000000" pitchFamily="2" charset="2"/>
            </a:endParaRPr>
          </a:p>
          <a:p>
            <a:pPr lvl="5"/>
            <a:endParaRPr lang="en-US" altLang="ja-JP" dirty="0"/>
          </a:p>
          <a:p>
            <a:r>
              <a:rPr lang="ja-JP" altLang="en-US" dirty="0">
                <a:solidFill>
                  <a:srgbClr val="FF5050"/>
                </a:solidFill>
              </a:rPr>
              <a:t>従来の</a:t>
            </a:r>
            <a:r>
              <a:rPr lang="en-US" altLang="ja-JP" dirty="0">
                <a:solidFill>
                  <a:srgbClr val="FF5050"/>
                </a:solidFill>
              </a:rPr>
              <a:t>SDR</a:t>
            </a:r>
            <a:r>
              <a:rPr lang="ja-JP" altLang="en-US" dirty="0">
                <a:solidFill>
                  <a:srgbClr val="FF5050"/>
                </a:solidFill>
              </a:rPr>
              <a:t>とほぼ同じフロー</a:t>
            </a:r>
            <a:endParaRPr lang="en-US" altLang="ja-JP" dirty="0">
              <a:solidFill>
                <a:srgbClr val="FF5050"/>
              </a:solidFill>
            </a:endParaRPr>
          </a:p>
          <a:p>
            <a:pPr lvl="1"/>
            <a:r>
              <a:rPr lang="ja-JP" altLang="en-US" dirty="0"/>
              <a:t>トーンマップと同時に</a:t>
            </a:r>
            <a:r>
              <a:rPr lang="en-US" altLang="ja-JP" dirty="0"/>
              <a:t>OETF(</a:t>
            </a:r>
            <a:r>
              <a:rPr lang="ja-JP" altLang="en-US" dirty="0"/>
              <a:t>いわゆるガンマ補正</a:t>
            </a:r>
            <a:r>
              <a:rPr lang="en-US" altLang="ja-JP" dirty="0"/>
              <a:t>)</a:t>
            </a:r>
            <a:r>
              <a:rPr lang="ja-JP" altLang="en-US" dirty="0"/>
              <a:t>を行う</a:t>
            </a:r>
            <a:endParaRPr lang="en-US" altLang="ja-JP" dirty="0"/>
          </a:p>
          <a:p>
            <a:pPr lvl="1"/>
            <a:r>
              <a:rPr lang="ja-JP" altLang="en-US" dirty="0"/>
              <a:t>シンプルで理解しやすい</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120</a:t>
            </a:fld>
            <a:endParaRPr kumimoji="1" lang="ja-JP" altLang="en-US" dirty="0"/>
          </a:p>
        </p:txBody>
      </p:sp>
    </p:spTree>
    <p:extLst>
      <p:ext uri="{BB962C8B-B14F-4D97-AF65-F5344CB8AC3E}">
        <p14:creationId xmlns:p14="http://schemas.microsoft.com/office/powerpoint/2010/main" val="39883613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即時</a:t>
            </a:r>
            <a:r>
              <a:rPr lang="en-US" altLang="ja-JP" dirty="0"/>
              <a:t>OETF</a:t>
            </a:r>
            <a:r>
              <a:rPr lang="ja-JP" altLang="en-US" dirty="0"/>
              <a:t>適用フロー例</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85000" lnSpcReduction="20000"/>
          </a:bodyPr>
          <a:lstStyle/>
          <a:p>
            <a:r>
              <a:rPr lang="en-US" altLang="ja-JP" dirty="0">
                <a:solidFill>
                  <a:srgbClr val="FF5050"/>
                </a:solidFill>
              </a:rPr>
              <a:t>HDR10</a:t>
            </a:r>
            <a:r>
              <a:rPr lang="ja-JP" altLang="en-US" dirty="0">
                <a:solidFill>
                  <a:srgbClr val="FF5050"/>
                </a:solidFill>
              </a:rPr>
              <a:t>等</a:t>
            </a:r>
            <a:endParaRPr lang="en-US" altLang="ja-JP" dirty="0">
              <a:solidFill>
                <a:srgbClr val="FF5050"/>
              </a:solidFill>
            </a:endParaRPr>
          </a:p>
          <a:p>
            <a:pPr lvl="1"/>
            <a:r>
              <a:rPr lang="en-US" altLang="ja-JP" dirty="0">
                <a:solidFill>
                  <a:srgbClr val="FF5050"/>
                </a:solidFill>
              </a:rPr>
              <a:t>BT.2020 PQ</a:t>
            </a:r>
            <a:r>
              <a:rPr lang="ja-JP" altLang="en-US" dirty="0">
                <a:solidFill>
                  <a:srgbClr val="FF5050"/>
                </a:solidFill>
              </a:rPr>
              <a:t>非線形色空間での書き出し</a:t>
            </a:r>
            <a:endParaRPr lang="en-US" altLang="ja-JP" dirty="0">
              <a:solidFill>
                <a:srgbClr val="FF5050"/>
              </a:solidFill>
            </a:endParaRPr>
          </a:p>
          <a:p>
            <a:pPr lvl="2"/>
            <a:r>
              <a:rPr lang="en-US" altLang="ja-JP" dirty="0">
                <a:solidFill>
                  <a:srgbClr val="FF5050"/>
                </a:solidFill>
              </a:rPr>
              <a:t>RGB10_A2/RGBA16_UNORM</a:t>
            </a:r>
            <a:r>
              <a:rPr lang="ja-JP" altLang="en-US" dirty="0">
                <a:solidFill>
                  <a:srgbClr val="FF5050"/>
                </a:solidFill>
              </a:rPr>
              <a:t>フォーマットに出力</a:t>
            </a:r>
            <a:endParaRPr lang="en-US" altLang="ja-JP" dirty="0">
              <a:solidFill>
                <a:srgbClr val="FF5050"/>
              </a:solidFill>
            </a:endParaRPr>
          </a:p>
          <a:p>
            <a:pPr lvl="1"/>
            <a:r>
              <a:rPr lang="en-US" altLang="ja-JP" dirty="0" err="1"/>
              <a:t>scRGB</a:t>
            </a:r>
            <a:r>
              <a:rPr lang="ja-JP" altLang="en-US" dirty="0"/>
              <a:t> 線形色空間での書き出し</a:t>
            </a:r>
            <a:endParaRPr lang="en-US" altLang="ja-JP" dirty="0"/>
          </a:p>
          <a:p>
            <a:pPr lvl="2"/>
            <a:r>
              <a:rPr lang="en-US" altLang="ja-JP" dirty="0"/>
              <a:t>RGBA16_FLOAT</a:t>
            </a:r>
            <a:r>
              <a:rPr lang="ja-JP" altLang="en-US" dirty="0"/>
              <a:t>フォーマットに出力</a:t>
            </a:r>
            <a:endParaRPr lang="en-US" altLang="ja-JP" dirty="0"/>
          </a:p>
          <a:p>
            <a:r>
              <a:rPr lang="en-US" altLang="ja-JP" dirty="0">
                <a:solidFill>
                  <a:schemeClr val="accent2"/>
                </a:solidFill>
              </a:rPr>
              <a:t>HLG</a:t>
            </a:r>
          </a:p>
          <a:p>
            <a:pPr lvl="1"/>
            <a:r>
              <a:rPr lang="ja-JP" altLang="en-US" dirty="0">
                <a:solidFill>
                  <a:schemeClr val="accent2"/>
                </a:solidFill>
              </a:rPr>
              <a:t>現状ではリアルタイムコンテンツにおける対応無し</a:t>
            </a:r>
            <a:endParaRPr lang="en-US" altLang="ja-JP" dirty="0">
              <a:solidFill>
                <a:schemeClr val="accent2"/>
              </a:solidFill>
            </a:endParaRPr>
          </a:p>
          <a:p>
            <a:pPr lvl="2"/>
            <a:r>
              <a:rPr lang="ja-JP" altLang="en-US" dirty="0">
                <a:solidFill>
                  <a:schemeClr val="accent2"/>
                </a:solidFill>
              </a:rPr>
              <a:t>対応する場合は</a:t>
            </a:r>
            <a:r>
              <a:rPr lang="en-US" altLang="ja-JP" dirty="0">
                <a:solidFill>
                  <a:schemeClr val="accent2"/>
                </a:solidFill>
              </a:rPr>
              <a:t>RGB10_A2/RGBA16_UNORM</a:t>
            </a:r>
            <a:r>
              <a:rPr lang="ja-JP" altLang="en-US" dirty="0">
                <a:solidFill>
                  <a:schemeClr val="accent2"/>
                </a:solidFill>
              </a:rPr>
              <a:t>に出力</a:t>
            </a:r>
            <a:endParaRPr lang="en-US" altLang="ja-JP" dirty="0">
              <a:solidFill>
                <a:schemeClr val="accent2"/>
              </a:solidFill>
            </a:endParaRPr>
          </a:p>
          <a:p>
            <a:r>
              <a:rPr kumimoji="1" lang="en-US" altLang="ja-JP" dirty="0"/>
              <a:t>Dolby Vision</a:t>
            </a:r>
            <a:r>
              <a:rPr lang="ja-JP" altLang="en-US" dirty="0"/>
              <a:t> </a:t>
            </a:r>
            <a:endParaRPr kumimoji="1" lang="en-US" altLang="ja-JP" dirty="0"/>
          </a:p>
          <a:p>
            <a:pPr lvl="1"/>
            <a:r>
              <a:rPr kumimoji="1" lang="en-US" altLang="ja-JP" dirty="0"/>
              <a:t>RGBA8_UNORM</a:t>
            </a:r>
            <a:r>
              <a:rPr kumimoji="1" lang="ja-JP" altLang="en-US" dirty="0"/>
              <a:t>フォーマットに出力</a:t>
            </a:r>
            <a:endParaRPr kumimoji="1" lang="en-US" altLang="ja-JP" dirty="0"/>
          </a:p>
          <a:p>
            <a:pPr lvl="2"/>
            <a:r>
              <a:rPr lang="ja-JP" altLang="en-US" dirty="0"/>
              <a:t>内部データとしては</a:t>
            </a:r>
            <a:r>
              <a:rPr lang="en-US" altLang="ja-JP" dirty="0"/>
              <a:t>12-bit </a:t>
            </a:r>
            <a:r>
              <a:rPr lang="en-US" altLang="ja-JP" dirty="0" err="1"/>
              <a:t>YCbCr</a:t>
            </a:r>
            <a:r>
              <a:rPr lang="en-US" altLang="ja-JP" dirty="0"/>
              <a:t> 4:2:2</a:t>
            </a:r>
          </a:p>
          <a:p>
            <a:r>
              <a:rPr kumimoji="1" lang="en-US" altLang="ja-JP" dirty="0"/>
              <a:t>etc.</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121</a:t>
            </a:fld>
            <a:endParaRPr kumimoji="1" lang="ja-JP" altLang="en-US" dirty="0"/>
          </a:p>
        </p:txBody>
      </p:sp>
    </p:spTree>
    <p:extLst>
      <p:ext uri="{BB962C8B-B14F-4D97-AF65-F5344CB8AC3E}">
        <p14:creationId xmlns:p14="http://schemas.microsoft.com/office/powerpoint/2010/main" val="11966962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D1851446-DC4E-423E-AC92-173E5CCFF6AE}"/>
              </a:ext>
            </a:extLst>
          </p:cNvPr>
          <p:cNvGrpSpPr/>
          <p:nvPr/>
        </p:nvGrpSpPr>
        <p:grpSpPr>
          <a:xfrm>
            <a:off x="1257079" y="1188974"/>
            <a:ext cx="9923584" cy="5591908"/>
            <a:chOff x="1257079" y="1188974"/>
            <a:chExt cx="9923584" cy="5591908"/>
          </a:xfrm>
        </p:grpSpPr>
        <p:sp>
          <p:nvSpPr>
            <p:cNvPr id="106" name="角丸四角形 9"/>
            <p:cNvSpPr/>
            <p:nvPr/>
          </p:nvSpPr>
          <p:spPr>
            <a:xfrm>
              <a:off x="1257079" y="1188974"/>
              <a:ext cx="3392975"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4650054" y="1188974"/>
              <a:ext cx="6530609"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grpSp>
      <p:grpSp>
        <p:nvGrpSpPr>
          <p:cNvPr id="5" name="グループ化 4">
            <a:extLst>
              <a:ext uri="{FF2B5EF4-FFF2-40B4-BE49-F238E27FC236}">
                <a16:creationId xmlns:a16="http://schemas.microsoft.com/office/drawing/2014/main" id="{FF0A7D91-34D5-496A-9654-23EA95F4A2A9}"/>
              </a:ext>
            </a:extLst>
          </p:cNvPr>
          <p:cNvGrpSpPr/>
          <p:nvPr/>
        </p:nvGrpSpPr>
        <p:grpSpPr>
          <a:xfrm>
            <a:off x="609769" y="2126060"/>
            <a:ext cx="10449402" cy="4404268"/>
            <a:chOff x="609769" y="2222694"/>
            <a:chExt cx="10449402" cy="4404268"/>
          </a:xfrm>
        </p:grpSpPr>
        <p:sp>
          <p:nvSpPr>
            <p:cNvPr id="50" name="角丸四角形 9">
              <a:extLst>
                <a:ext uri="{FF2B5EF4-FFF2-40B4-BE49-F238E27FC236}">
                  <a16:creationId xmlns:a16="http://schemas.microsoft.com/office/drawing/2014/main" id="{17D6A1E7-28A4-4C81-A385-A1DCF07D0555}"/>
                </a:ext>
              </a:extLst>
            </p:cNvPr>
            <p:cNvSpPr/>
            <p:nvPr/>
          </p:nvSpPr>
          <p:spPr>
            <a:xfrm>
              <a:off x="1350499" y="2222695"/>
              <a:ext cx="7314966" cy="4404267"/>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108" name="角丸四角形 9"/>
            <p:cNvSpPr/>
            <p:nvPr/>
          </p:nvSpPr>
          <p:spPr>
            <a:xfrm>
              <a:off x="8674041" y="2222694"/>
              <a:ext cx="2385130" cy="4404267"/>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dirty="0">
                  <a:solidFill>
                    <a:schemeClr val="tx1"/>
                  </a:solidFill>
                </a:rPr>
                <a:t>モニタ出力</a:t>
              </a:r>
              <a:endParaRPr lang="en-US" altLang="ja-JP" sz="1600" dirty="0">
                <a:solidFill>
                  <a:schemeClr val="tx1"/>
                </a:solidFill>
              </a:endParaRPr>
            </a:p>
          </p:txBody>
        </p:sp>
        <p:grpSp>
          <p:nvGrpSpPr>
            <p:cNvPr id="29" name="グループ化 28"/>
            <p:cNvGrpSpPr/>
            <p:nvPr/>
          </p:nvGrpSpPr>
          <p:grpSpPr>
            <a:xfrm>
              <a:off x="609769" y="2857653"/>
              <a:ext cx="10347012" cy="3551313"/>
              <a:chOff x="190890" y="2687293"/>
              <a:chExt cx="10347012" cy="3551313"/>
            </a:xfrm>
          </p:grpSpPr>
          <p:grpSp>
            <p:nvGrpSpPr>
              <p:cNvPr id="24" name="グループ化 23"/>
              <p:cNvGrpSpPr/>
              <p:nvPr/>
            </p:nvGrpSpPr>
            <p:grpSpPr>
              <a:xfrm>
                <a:off x="204516" y="2687293"/>
                <a:ext cx="10333386" cy="1444439"/>
                <a:chOff x="204516" y="2687293"/>
                <a:chExt cx="10333386" cy="1444439"/>
              </a:xfrm>
            </p:grpSpPr>
            <p:grpSp>
              <p:nvGrpSpPr>
                <p:cNvPr id="102" name="グループ化 101"/>
                <p:cNvGrpSpPr/>
                <p:nvPr/>
              </p:nvGrpSpPr>
              <p:grpSpPr>
                <a:xfrm>
                  <a:off x="1002572" y="2687293"/>
                  <a:ext cx="9535330" cy="1444439"/>
                  <a:chOff x="749185" y="649172"/>
                  <a:chExt cx="9535330" cy="1444439"/>
                </a:xfrm>
              </p:grpSpPr>
              <p:grpSp>
                <p:nvGrpSpPr>
                  <p:cNvPr id="4" name="グループ化 3"/>
                  <p:cNvGrpSpPr/>
                  <p:nvPr/>
                </p:nvGrpSpPr>
                <p:grpSpPr>
                  <a:xfrm>
                    <a:off x="749185" y="654594"/>
                    <a:ext cx="7179832" cy="1439017"/>
                    <a:chOff x="955845" y="1727919"/>
                    <a:chExt cx="7179832" cy="1439017"/>
                  </a:xfrm>
                </p:grpSpPr>
                <p:sp>
                  <p:nvSpPr>
                    <p:cNvPr id="6" name="角丸四角形 5"/>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931529" y="229570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kumimoji="1" lang="ja-JP" altLang="en-US" sz="1400" dirty="0">
                        <a:solidFill>
                          <a:schemeClr val="tx1"/>
                        </a:solidFill>
                      </a:endParaRPr>
                    </a:p>
                  </p:txBody>
                </p:sp>
                <p:cxnSp>
                  <p:nvCxnSpPr>
                    <p:cNvPr id="8" name="直線矢印コネクタ 7"/>
                    <p:cNvCxnSpPr>
                      <a:stCxn id="6" idx="3"/>
                      <a:endCxn id="7"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err="1">
                          <a:solidFill>
                            <a:schemeClr val="tx1"/>
                          </a:solidFill>
                        </a:rPr>
                        <a:t>sRGB</a:t>
                      </a:r>
                      <a:r>
                        <a:rPr kumimoji="1" lang="en-US" altLang="ja-JP" sz="1200" dirty="0">
                          <a:solidFill>
                            <a:schemeClr val="tx1"/>
                          </a:solidFill>
                        </a:rPr>
                        <a:t> OETF</a:t>
                      </a:r>
                    </a:p>
                  </p:txBody>
                </p:sp>
                <p:sp>
                  <p:nvSpPr>
                    <p:cNvPr id="11" name="角丸四角形 10"/>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en-US" altLang="ja-JP" sz="1400" dirty="0" err="1">
                          <a:solidFill>
                            <a:schemeClr val="tx1"/>
                          </a:solidFill>
                        </a:rPr>
                        <a:t>sRGB</a:t>
                      </a:r>
                      <a:r>
                        <a:rPr kumimoji="1" lang="ja-JP" altLang="en-US" sz="1400" dirty="0">
                          <a:solidFill>
                            <a:schemeClr val="tx1"/>
                          </a:solidFill>
                        </a:rPr>
                        <a:t>出力</a:t>
                      </a:r>
                      <a:endParaRPr kumimoji="1" lang="en-US" altLang="ja-JP" sz="1400" dirty="0">
                        <a:solidFill>
                          <a:schemeClr val="tx1"/>
                        </a:solidFill>
                      </a:endParaRPr>
                    </a:p>
                    <a:p>
                      <a:pPr algn="ctr"/>
                      <a:r>
                        <a:rPr lang="en-US" altLang="ja-JP" sz="1400" dirty="0">
                          <a:solidFill>
                            <a:schemeClr val="tx1"/>
                          </a:solidFill>
                        </a:rPr>
                        <a:t>(</a:t>
                      </a:r>
                      <a:r>
                        <a:rPr lang="ja-JP" altLang="en-US" sz="1400" dirty="0">
                          <a:solidFill>
                            <a:schemeClr val="tx1"/>
                          </a:solidFill>
                        </a:rPr>
                        <a:t>非線形</a:t>
                      </a:r>
                      <a:r>
                        <a:rPr lang="en-US" altLang="ja-JP" sz="1400" dirty="0">
                          <a:solidFill>
                            <a:schemeClr val="tx1"/>
                          </a:solidFill>
                        </a:rPr>
                        <a:t>)</a:t>
                      </a:r>
                    </a:p>
                  </p:txBody>
                </p:sp>
                <p:cxnSp>
                  <p:nvCxnSpPr>
                    <p:cNvPr id="12" name="直線矢印コネクタ 11"/>
                    <p:cNvCxnSpPr>
                      <a:stCxn id="7" idx="3"/>
                      <a:endCxn id="13"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7170824" y="230284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grpSp>
              <p:sp>
                <p:nvSpPr>
                  <p:cNvPr id="14" name="Freeform 10"/>
                  <p:cNvSpPr/>
                  <p:nvPr/>
                </p:nvSpPr>
                <p:spPr>
                  <a:xfrm>
                    <a:off x="495427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15" name="Straight Connector 30"/>
                  <p:cNvCxnSpPr/>
                  <p:nvPr/>
                </p:nvCxnSpPr>
                <p:spPr>
                  <a:xfrm flipH="1">
                    <a:off x="2431761" y="649172"/>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719109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9177466" y="1229515"/>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9366821" y="988084"/>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8095589" y="654594"/>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7929017" y="1661563"/>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grpSp>
            <p:sp>
              <p:nvSpPr>
                <p:cNvPr id="92" name="テキスト ボックス 91"/>
                <p:cNvSpPr txBox="1"/>
                <p:nvPr/>
              </p:nvSpPr>
              <p:spPr>
                <a:xfrm>
                  <a:off x="204516" y="2940097"/>
                  <a:ext cx="654346" cy="369332"/>
                </a:xfrm>
                <a:prstGeom prst="rect">
                  <a:avLst/>
                </a:prstGeom>
                <a:noFill/>
              </p:spPr>
              <p:txBody>
                <a:bodyPr wrap="none" rtlCol="0">
                  <a:spAutoFit/>
                </a:bodyPr>
                <a:lstStyle/>
                <a:p>
                  <a:r>
                    <a:rPr kumimoji="1" lang="en-US" altLang="ja-JP" dirty="0"/>
                    <a:t>SDR</a:t>
                  </a:r>
                  <a:endParaRPr kumimoji="1" lang="ja-JP" altLang="en-US" dirty="0"/>
                </a:p>
              </p:txBody>
            </p:sp>
          </p:grpSp>
          <p:grpSp>
            <p:nvGrpSpPr>
              <p:cNvPr id="25" name="グループ化 24"/>
              <p:cNvGrpSpPr/>
              <p:nvPr/>
            </p:nvGrpSpPr>
            <p:grpSpPr>
              <a:xfrm>
                <a:off x="190890" y="4791827"/>
                <a:ext cx="10347012" cy="1446779"/>
                <a:chOff x="190890" y="4791827"/>
                <a:chExt cx="10347012" cy="1446779"/>
              </a:xfrm>
            </p:grpSpPr>
            <p:grpSp>
              <p:nvGrpSpPr>
                <p:cNvPr id="104" name="グループ化 103"/>
                <p:cNvGrpSpPr/>
                <p:nvPr/>
              </p:nvGrpSpPr>
              <p:grpSpPr>
                <a:xfrm>
                  <a:off x="1002572" y="4791827"/>
                  <a:ext cx="9535330" cy="1446779"/>
                  <a:chOff x="749185" y="2753706"/>
                  <a:chExt cx="9535330" cy="1446779"/>
                </a:xfrm>
              </p:grpSpPr>
              <p:grpSp>
                <p:nvGrpSpPr>
                  <p:cNvPr id="83" name="グループ化 82"/>
                  <p:cNvGrpSpPr/>
                  <p:nvPr/>
                </p:nvGrpSpPr>
                <p:grpSpPr>
                  <a:xfrm>
                    <a:off x="749185" y="2761468"/>
                    <a:ext cx="7179832" cy="1439017"/>
                    <a:chOff x="955845" y="1727919"/>
                    <a:chExt cx="7179832" cy="1439017"/>
                  </a:xfrm>
                </p:grpSpPr>
                <p:sp>
                  <p:nvSpPr>
                    <p:cNvPr id="84" name="角丸四角形 83"/>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931529" y="229570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拡張変換</a:t>
                      </a:r>
                      <a:endParaRPr kumimoji="1" lang="en-US" altLang="ja-JP" sz="11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PQ OETF</a:t>
                      </a:r>
                    </a:p>
                  </p:txBody>
                </p:sp>
                <p:sp>
                  <p:nvSpPr>
                    <p:cNvPr id="89" name="角丸四角形 88"/>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en-US" altLang="ja-JP" sz="1400" dirty="0">
                          <a:solidFill>
                            <a:schemeClr val="tx1"/>
                          </a:solidFill>
                        </a:rPr>
                        <a:t>PQ</a:t>
                      </a:r>
                      <a:r>
                        <a:rPr kumimoji="1" lang="ja-JP" altLang="en-US" sz="1400" dirty="0">
                          <a:solidFill>
                            <a:schemeClr val="tx1"/>
                          </a:solidFill>
                        </a:rPr>
                        <a:t>出力</a:t>
                      </a:r>
                      <a:endParaRPr kumimoji="1" lang="en-US" altLang="ja-JP" sz="1400" dirty="0">
                        <a:solidFill>
                          <a:schemeClr val="tx1"/>
                        </a:solidFill>
                      </a:endParaRPr>
                    </a:p>
                    <a:p>
                      <a:pPr algn="ctr"/>
                      <a:r>
                        <a:rPr kumimoji="1" lang="en-US" altLang="ja-JP" sz="1400" dirty="0">
                          <a:solidFill>
                            <a:schemeClr val="tx1"/>
                          </a:solidFill>
                        </a:rPr>
                        <a:t>(</a:t>
                      </a:r>
                      <a:r>
                        <a:rPr kumimoji="1" lang="ja-JP" altLang="en-US" sz="1400" dirty="0">
                          <a:solidFill>
                            <a:schemeClr val="tx1"/>
                          </a:solidFill>
                        </a:rPr>
                        <a:t>非線形</a:t>
                      </a:r>
                      <a:r>
                        <a:rPr kumimoji="1" lang="en-US" altLang="ja-JP" sz="1400" dirty="0">
                          <a:solidFill>
                            <a:schemeClr val="tx1"/>
                          </a:solidFill>
                        </a:rPr>
                        <a:t>)</a:t>
                      </a:r>
                    </a:p>
                  </p:txBody>
                </p:sp>
                <p:cxnSp>
                  <p:nvCxnSpPr>
                    <p:cNvPr id="90" name="直線矢印コネクタ 89"/>
                    <p:cNvCxnSpPr>
                      <a:stCxn id="85" idx="3"/>
                      <a:endCxn id="91"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7170824" y="230284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grpSp>
              <p:cxnSp>
                <p:nvCxnSpPr>
                  <p:cNvPr id="93" name="Straight Connector 30"/>
                  <p:cNvCxnSpPr/>
                  <p:nvPr/>
                </p:nvCxnSpPr>
                <p:spPr>
                  <a:xfrm flipH="1">
                    <a:off x="2431760" y="2753706"/>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9177466" y="3336389"/>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8095589" y="2761468"/>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7929017" y="3768437"/>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Freeform 32"/>
                  <p:cNvSpPr/>
                  <p:nvPr/>
                </p:nvSpPr>
                <p:spPr>
                  <a:xfrm>
                    <a:off x="4942641" y="291201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0" name="Freeform 32"/>
                  <p:cNvSpPr/>
                  <p:nvPr/>
                </p:nvSpPr>
                <p:spPr>
                  <a:xfrm>
                    <a:off x="7191096" y="2912015"/>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9366821" y="2907098"/>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grpSp>
            <p:sp>
              <p:nvSpPr>
                <p:cNvPr id="94" name="テキスト ボックス 93"/>
                <p:cNvSpPr txBox="1"/>
                <p:nvPr/>
              </p:nvSpPr>
              <p:spPr>
                <a:xfrm>
                  <a:off x="190890" y="5046971"/>
                  <a:ext cx="681597" cy="369332"/>
                </a:xfrm>
                <a:prstGeom prst="rect">
                  <a:avLst/>
                </a:prstGeom>
                <a:noFill/>
              </p:spPr>
              <p:txBody>
                <a:bodyPr wrap="none" rtlCol="0">
                  <a:spAutoFit/>
                </a:bodyPr>
                <a:lstStyle/>
                <a:p>
                  <a:r>
                    <a:rPr kumimoji="1" lang="en-US" altLang="ja-JP" dirty="0"/>
                    <a:t>HDR</a:t>
                  </a:r>
                  <a:endParaRPr kumimoji="1" lang="ja-JP" altLang="en-US" dirty="0"/>
                </a:p>
              </p:txBody>
            </p:sp>
          </p:grpSp>
        </p:grpSp>
      </p:grpSp>
      <p:sp>
        <p:nvSpPr>
          <p:cNvPr id="26" name="タイトル 25"/>
          <p:cNvSpPr>
            <a:spLocks noGrp="1"/>
          </p:cNvSpPr>
          <p:nvPr>
            <p:ph type="title"/>
          </p:nvPr>
        </p:nvSpPr>
        <p:spPr/>
        <p:txBody>
          <a:bodyPr/>
          <a:lstStyle/>
          <a:p>
            <a:r>
              <a:rPr kumimoji="1" lang="en-US" altLang="ja-JP" dirty="0"/>
              <a:t>BT.709</a:t>
            </a:r>
            <a:r>
              <a:rPr kumimoji="1" lang="ja-JP" altLang="en-US" dirty="0"/>
              <a:t>ベース</a:t>
            </a:r>
            <a:r>
              <a:rPr lang="en-US" altLang="ja-JP" dirty="0"/>
              <a:t>(UI</a:t>
            </a:r>
            <a:r>
              <a:rPr lang="ja-JP" altLang="en-US" dirty="0"/>
              <a:t>描画は出力色空間別</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122</a:t>
            </a:fld>
            <a:endParaRPr kumimoji="1" lang="ja-JP" altLang="en-US"/>
          </a:p>
        </p:txBody>
      </p:sp>
    </p:spTree>
    <p:extLst>
      <p:ext uri="{BB962C8B-B14F-4D97-AF65-F5344CB8AC3E}">
        <p14:creationId xmlns:p14="http://schemas.microsoft.com/office/powerpoint/2010/main" val="32558392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1FCC5E87-9C56-4B82-B970-5665F25D9A80}"/>
              </a:ext>
            </a:extLst>
          </p:cNvPr>
          <p:cNvGrpSpPr/>
          <p:nvPr/>
        </p:nvGrpSpPr>
        <p:grpSpPr>
          <a:xfrm>
            <a:off x="1257079" y="1188973"/>
            <a:ext cx="9923585" cy="5591908"/>
            <a:chOff x="1257079" y="1188973"/>
            <a:chExt cx="9923585" cy="5591908"/>
          </a:xfrm>
        </p:grpSpPr>
        <p:sp>
          <p:nvSpPr>
            <p:cNvPr id="56" name="角丸四角形 9"/>
            <p:cNvSpPr/>
            <p:nvPr/>
          </p:nvSpPr>
          <p:spPr>
            <a:xfrm>
              <a:off x="1257079" y="1188973"/>
              <a:ext cx="3392975"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(BT.2020)</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8" name="角丸四角形 9"/>
            <p:cNvSpPr/>
            <p:nvPr/>
          </p:nvSpPr>
          <p:spPr>
            <a:xfrm>
              <a:off x="4650054" y="1188973"/>
              <a:ext cx="653061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grpSp>
      <p:grpSp>
        <p:nvGrpSpPr>
          <p:cNvPr id="5" name="グループ化 4">
            <a:extLst>
              <a:ext uri="{FF2B5EF4-FFF2-40B4-BE49-F238E27FC236}">
                <a16:creationId xmlns:a16="http://schemas.microsoft.com/office/drawing/2014/main" id="{99AEE472-3337-4257-9360-3986C407E898}"/>
              </a:ext>
            </a:extLst>
          </p:cNvPr>
          <p:cNvGrpSpPr/>
          <p:nvPr/>
        </p:nvGrpSpPr>
        <p:grpSpPr>
          <a:xfrm>
            <a:off x="609769" y="2126062"/>
            <a:ext cx="10449402" cy="4404267"/>
            <a:chOff x="609769" y="2222695"/>
            <a:chExt cx="10449402" cy="4404267"/>
          </a:xfrm>
        </p:grpSpPr>
        <p:sp>
          <p:nvSpPr>
            <p:cNvPr id="48" name="角丸四角形 9">
              <a:extLst>
                <a:ext uri="{FF2B5EF4-FFF2-40B4-BE49-F238E27FC236}">
                  <a16:creationId xmlns:a16="http://schemas.microsoft.com/office/drawing/2014/main" id="{76A9DEB6-136D-49FD-BD83-BE99F80CEE88}"/>
                </a:ext>
              </a:extLst>
            </p:cNvPr>
            <p:cNvSpPr/>
            <p:nvPr/>
          </p:nvSpPr>
          <p:spPr>
            <a:xfrm>
              <a:off x="1350499" y="2222695"/>
              <a:ext cx="7314966" cy="4404267"/>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59" name="角丸四角形 9"/>
            <p:cNvSpPr/>
            <p:nvPr/>
          </p:nvSpPr>
          <p:spPr>
            <a:xfrm>
              <a:off x="8674041" y="2222695"/>
              <a:ext cx="2385130" cy="4404266"/>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grpSp>
          <p:nvGrpSpPr>
            <p:cNvPr id="30" name="グループ化 29"/>
            <p:cNvGrpSpPr/>
            <p:nvPr/>
          </p:nvGrpSpPr>
          <p:grpSpPr>
            <a:xfrm>
              <a:off x="609769" y="2858550"/>
              <a:ext cx="10347012" cy="3550415"/>
              <a:chOff x="190890" y="2935669"/>
              <a:chExt cx="10347012" cy="3550415"/>
            </a:xfrm>
          </p:grpSpPr>
          <p:grpSp>
            <p:nvGrpSpPr>
              <p:cNvPr id="24" name="グループ化 23"/>
              <p:cNvGrpSpPr/>
              <p:nvPr/>
            </p:nvGrpSpPr>
            <p:grpSpPr>
              <a:xfrm>
                <a:off x="204516" y="2935669"/>
                <a:ext cx="10333386" cy="1443541"/>
                <a:chOff x="204516" y="2688191"/>
                <a:chExt cx="10333386" cy="1443541"/>
              </a:xfrm>
            </p:grpSpPr>
            <p:grpSp>
              <p:nvGrpSpPr>
                <p:cNvPr id="102" name="グループ化 101"/>
                <p:cNvGrpSpPr/>
                <p:nvPr/>
              </p:nvGrpSpPr>
              <p:grpSpPr>
                <a:xfrm>
                  <a:off x="1002572" y="2688191"/>
                  <a:ext cx="9535330" cy="1443541"/>
                  <a:chOff x="749185" y="650070"/>
                  <a:chExt cx="9535330" cy="1443541"/>
                </a:xfrm>
              </p:grpSpPr>
              <p:grpSp>
                <p:nvGrpSpPr>
                  <p:cNvPr id="4" name="グループ化 3"/>
                  <p:cNvGrpSpPr/>
                  <p:nvPr/>
                </p:nvGrpSpPr>
                <p:grpSpPr>
                  <a:xfrm>
                    <a:off x="749185" y="654594"/>
                    <a:ext cx="7179832" cy="1439017"/>
                    <a:chOff x="955845" y="1727919"/>
                    <a:chExt cx="7179832" cy="1439017"/>
                  </a:xfrm>
                </p:grpSpPr>
                <p:sp>
                  <p:nvSpPr>
                    <p:cNvPr id="6" name="角丸四角形 5"/>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HDR</a:t>
                      </a:r>
                    </a:p>
                  </p:txBody>
                </p:sp>
                <p:sp>
                  <p:nvSpPr>
                    <p:cNvPr id="7" name="角丸四角形 6"/>
                    <p:cNvSpPr/>
                    <p:nvPr/>
                  </p:nvSpPr>
                  <p:spPr>
                    <a:xfrm>
                      <a:off x="4931529" y="229570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kumimoji="1" lang="ja-JP" altLang="en-US" sz="1400" dirty="0">
                        <a:solidFill>
                          <a:schemeClr val="tx1"/>
                        </a:solidFill>
                      </a:endParaRPr>
                    </a:p>
                  </p:txBody>
                </p:sp>
                <p:cxnSp>
                  <p:nvCxnSpPr>
                    <p:cNvPr id="8" name="直線矢印コネクタ 7"/>
                    <p:cNvCxnSpPr>
                      <a:stCxn id="6" idx="3"/>
                      <a:endCxn id="7"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lang="en-US" altLang="ja-JP" sz="1200" dirty="0">
                          <a:solidFill>
                            <a:schemeClr val="tx1"/>
                          </a:solidFill>
                        </a:rPr>
                        <a:t>BT.709</a:t>
                      </a:r>
                      <a:r>
                        <a:rPr lang="ja-JP" altLang="en-US" sz="1200" dirty="0">
                          <a:solidFill>
                            <a:schemeClr val="tx1"/>
                          </a:solidFill>
                        </a:rPr>
                        <a:t>圧縮変換</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err="1">
                          <a:solidFill>
                            <a:schemeClr val="tx1"/>
                          </a:solidFill>
                        </a:rPr>
                        <a:t>sRGB</a:t>
                      </a:r>
                      <a:r>
                        <a:rPr kumimoji="1" lang="en-US" altLang="ja-JP" sz="1200" dirty="0">
                          <a:solidFill>
                            <a:schemeClr val="tx1"/>
                          </a:solidFill>
                        </a:rPr>
                        <a:t> OETF</a:t>
                      </a:r>
                    </a:p>
                  </p:txBody>
                </p:sp>
                <p:sp>
                  <p:nvSpPr>
                    <p:cNvPr id="11" name="角丸四角形 10"/>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en-US" altLang="ja-JP" sz="1400" dirty="0" err="1">
                          <a:solidFill>
                            <a:schemeClr val="tx1"/>
                          </a:solidFill>
                        </a:rPr>
                        <a:t>sRGB</a:t>
                      </a:r>
                      <a:r>
                        <a:rPr kumimoji="1" lang="ja-JP" altLang="en-US" sz="1400" dirty="0">
                          <a:solidFill>
                            <a:schemeClr val="tx1"/>
                          </a:solidFill>
                        </a:rPr>
                        <a:t>出力</a:t>
                      </a:r>
                      <a:endParaRPr kumimoji="1" lang="en-US" altLang="ja-JP" sz="1400" dirty="0">
                        <a:solidFill>
                          <a:schemeClr val="tx1"/>
                        </a:solidFill>
                      </a:endParaRPr>
                    </a:p>
                    <a:p>
                      <a:pPr algn="ctr"/>
                      <a:r>
                        <a:rPr lang="en-US" altLang="ja-JP" sz="1400" dirty="0">
                          <a:solidFill>
                            <a:schemeClr val="tx1"/>
                          </a:solidFill>
                        </a:rPr>
                        <a:t>(</a:t>
                      </a:r>
                      <a:r>
                        <a:rPr lang="ja-JP" altLang="en-US" sz="1400" dirty="0">
                          <a:solidFill>
                            <a:schemeClr val="tx1"/>
                          </a:solidFill>
                        </a:rPr>
                        <a:t>非線形</a:t>
                      </a:r>
                      <a:r>
                        <a:rPr lang="en-US" altLang="ja-JP" sz="1400" dirty="0">
                          <a:solidFill>
                            <a:schemeClr val="tx1"/>
                          </a:solidFill>
                        </a:rPr>
                        <a:t>)</a:t>
                      </a:r>
                    </a:p>
                  </p:txBody>
                </p:sp>
                <p:cxnSp>
                  <p:nvCxnSpPr>
                    <p:cNvPr id="12" name="直線矢印コネクタ 11"/>
                    <p:cNvCxnSpPr>
                      <a:stCxn id="7" idx="3"/>
                      <a:endCxn id="13"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7170824" y="230284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grpSp>
              <p:sp>
                <p:nvSpPr>
                  <p:cNvPr id="14" name="Freeform 10"/>
                  <p:cNvSpPr/>
                  <p:nvPr/>
                </p:nvSpPr>
                <p:spPr>
                  <a:xfrm>
                    <a:off x="495427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15" name="Straight Connector 30"/>
                  <p:cNvCxnSpPr/>
                  <p:nvPr/>
                </p:nvCxnSpPr>
                <p:spPr>
                  <a:xfrm flipH="1">
                    <a:off x="2431761" y="650070"/>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719109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9177466" y="1229515"/>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9366821" y="988084"/>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8095589" y="654594"/>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7929017" y="1661563"/>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grpSp>
            <p:sp>
              <p:nvSpPr>
                <p:cNvPr id="92" name="テキスト ボックス 91"/>
                <p:cNvSpPr txBox="1"/>
                <p:nvPr/>
              </p:nvSpPr>
              <p:spPr>
                <a:xfrm>
                  <a:off x="204516" y="2940097"/>
                  <a:ext cx="654346" cy="369332"/>
                </a:xfrm>
                <a:prstGeom prst="rect">
                  <a:avLst/>
                </a:prstGeom>
                <a:noFill/>
              </p:spPr>
              <p:txBody>
                <a:bodyPr wrap="none" rtlCol="0">
                  <a:spAutoFit/>
                </a:bodyPr>
                <a:lstStyle/>
                <a:p>
                  <a:r>
                    <a:rPr kumimoji="1" lang="en-US" altLang="ja-JP" dirty="0"/>
                    <a:t>SDR</a:t>
                  </a:r>
                  <a:endParaRPr kumimoji="1" lang="ja-JP" altLang="en-US" dirty="0"/>
                </a:p>
              </p:txBody>
            </p:sp>
          </p:grpSp>
          <p:grpSp>
            <p:nvGrpSpPr>
              <p:cNvPr id="25" name="グループ化 24"/>
              <p:cNvGrpSpPr/>
              <p:nvPr/>
            </p:nvGrpSpPr>
            <p:grpSpPr>
              <a:xfrm>
                <a:off x="190890" y="5039305"/>
                <a:ext cx="10347012" cy="1446779"/>
                <a:chOff x="190890" y="4791827"/>
                <a:chExt cx="10347012" cy="1446779"/>
              </a:xfrm>
            </p:grpSpPr>
            <p:grpSp>
              <p:nvGrpSpPr>
                <p:cNvPr id="104" name="グループ化 103"/>
                <p:cNvGrpSpPr/>
                <p:nvPr/>
              </p:nvGrpSpPr>
              <p:grpSpPr>
                <a:xfrm>
                  <a:off x="1002572" y="4791827"/>
                  <a:ext cx="9535330" cy="1446779"/>
                  <a:chOff x="749185" y="2753706"/>
                  <a:chExt cx="9535330" cy="1446779"/>
                </a:xfrm>
              </p:grpSpPr>
              <p:grpSp>
                <p:nvGrpSpPr>
                  <p:cNvPr id="83" name="グループ化 82"/>
                  <p:cNvGrpSpPr/>
                  <p:nvPr/>
                </p:nvGrpSpPr>
                <p:grpSpPr>
                  <a:xfrm>
                    <a:off x="749185" y="2761468"/>
                    <a:ext cx="7179832" cy="1439017"/>
                    <a:chOff x="955845" y="1727919"/>
                    <a:chExt cx="7179832" cy="1439017"/>
                  </a:xfrm>
                </p:grpSpPr>
                <p:sp>
                  <p:nvSpPr>
                    <p:cNvPr id="84" name="角丸四角形 83"/>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931529" y="229570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PQ OETF</a:t>
                      </a:r>
                    </a:p>
                  </p:txBody>
                </p:sp>
                <p:sp>
                  <p:nvSpPr>
                    <p:cNvPr id="89" name="角丸四角形 88"/>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en-US" altLang="ja-JP" sz="1400" dirty="0">
                          <a:solidFill>
                            <a:schemeClr val="tx1"/>
                          </a:solidFill>
                        </a:rPr>
                        <a:t>PQ</a:t>
                      </a:r>
                      <a:r>
                        <a:rPr kumimoji="1" lang="ja-JP" altLang="en-US" sz="1400" dirty="0">
                          <a:solidFill>
                            <a:schemeClr val="tx1"/>
                          </a:solidFill>
                        </a:rPr>
                        <a:t>出力</a:t>
                      </a:r>
                      <a:endParaRPr kumimoji="1" lang="en-US" altLang="ja-JP" sz="1400" dirty="0">
                        <a:solidFill>
                          <a:schemeClr val="tx1"/>
                        </a:solidFill>
                      </a:endParaRPr>
                    </a:p>
                    <a:p>
                      <a:pPr algn="ctr"/>
                      <a:r>
                        <a:rPr kumimoji="1" lang="en-US" altLang="ja-JP" sz="1400" dirty="0">
                          <a:solidFill>
                            <a:schemeClr val="tx1"/>
                          </a:solidFill>
                        </a:rPr>
                        <a:t>(</a:t>
                      </a:r>
                      <a:r>
                        <a:rPr kumimoji="1" lang="ja-JP" altLang="en-US" sz="1400" dirty="0">
                          <a:solidFill>
                            <a:schemeClr val="tx1"/>
                          </a:solidFill>
                        </a:rPr>
                        <a:t>非線形</a:t>
                      </a:r>
                      <a:r>
                        <a:rPr kumimoji="1" lang="en-US" altLang="ja-JP" sz="1400" dirty="0">
                          <a:solidFill>
                            <a:schemeClr val="tx1"/>
                          </a:solidFill>
                        </a:rPr>
                        <a:t>)</a:t>
                      </a:r>
                    </a:p>
                  </p:txBody>
                </p:sp>
                <p:cxnSp>
                  <p:nvCxnSpPr>
                    <p:cNvPr id="90" name="直線矢印コネクタ 89"/>
                    <p:cNvCxnSpPr>
                      <a:stCxn id="85" idx="3"/>
                      <a:endCxn id="91"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7170824" y="230284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grpSp>
              <p:cxnSp>
                <p:nvCxnSpPr>
                  <p:cNvPr id="93" name="Straight Connector 30"/>
                  <p:cNvCxnSpPr/>
                  <p:nvPr/>
                </p:nvCxnSpPr>
                <p:spPr>
                  <a:xfrm flipH="1">
                    <a:off x="2431761" y="2753706"/>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9177466" y="3336389"/>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8095589" y="2761468"/>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7929017" y="3768437"/>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Freeform 32"/>
                  <p:cNvSpPr/>
                  <p:nvPr/>
                </p:nvSpPr>
                <p:spPr>
                  <a:xfrm>
                    <a:off x="4942641" y="291201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0" name="Freeform 32"/>
                  <p:cNvSpPr/>
                  <p:nvPr/>
                </p:nvSpPr>
                <p:spPr>
                  <a:xfrm>
                    <a:off x="7191096" y="2912015"/>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9366821" y="2907098"/>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grpSp>
            <p:sp>
              <p:nvSpPr>
                <p:cNvPr id="94" name="テキスト ボックス 93"/>
                <p:cNvSpPr txBox="1"/>
                <p:nvPr/>
              </p:nvSpPr>
              <p:spPr>
                <a:xfrm>
                  <a:off x="190890" y="5046971"/>
                  <a:ext cx="681597" cy="369332"/>
                </a:xfrm>
                <a:prstGeom prst="rect">
                  <a:avLst/>
                </a:prstGeom>
                <a:noFill/>
              </p:spPr>
              <p:txBody>
                <a:bodyPr wrap="none" rtlCol="0">
                  <a:spAutoFit/>
                </a:bodyPr>
                <a:lstStyle/>
                <a:p>
                  <a:r>
                    <a:rPr kumimoji="1" lang="en-US" altLang="ja-JP" dirty="0"/>
                    <a:t>HDR</a:t>
                  </a:r>
                  <a:endParaRPr kumimoji="1" lang="ja-JP" altLang="en-US" dirty="0"/>
                </a:p>
              </p:txBody>
            </p:sp>
          </p:grpSp>
        </p:grpSp>
      </p:grpSp>
      <p:sp>
        <p:nvSpPr>
          <p:cNvPr id="2" name="タイトル 1"/>
          <p:cNvSpPr>
            <a:spLocks noGrp="1"/>
          </p:cNvSpPr>
          <p:nvPr>
            <p:ph type="title"/>
          </p:nvPr>
        </p:nvSpPr>
        <p:spPr/>
        <p:txBody>
          <a:bodyPr/>
          <a:lstStyle/>
          <a:p>
            <a:r>
              <a:rPr kumimoji="1" lang="en-US" altLang="ja-JP" dirty="0"/>
              <a:t>BT.2020</a:t>
            </a:r>
            <a:r>
              <a:rPr kumimoji="1" lang="ja-JP" altLang="en-US" dirty="0"/>
              <a:t>ベース</a:t>
            </a:r>
            <a:r>
              <a:rPr kumimoji="1" lang="en-US" altLang="ja-JP" dirty="0"/>
              <a:t>(UI</a:t>
            </a:r>
            <a:r>
              <a:rPr kumimoji="1" lang="ja-JP" altLang="en-US" dirty="0"/>
              <a:t>描画は出力色空間</a:t>
            </a:r>
            <a:r>
              <a:rPr lang="ja-JP" altLang="en-US" dirty="0"/>
              <a:t>別</a:t>
            </a:r>
            <a:r>
              <a:rPr kumimoji="1" lang="en-US" altLang="ja-JP" dirty="0"/>
              <a:t>)</a:t>
            </a:r>
            <a:endParaRPr kumimoji="1" lang="ja-JP" altLang="en-US" dirty="0"/>
          </a:p>
        </p:txBody>
      </p:sp>
      <p:sp>
        <p:nvSpPr>
          <p:cNvPr id="3" name="スライド番号プレースホルダー 2"/>
          <p:cNvSpPr>
            <a:spLocks noGrp="1"/>
          </p:cNvSpPr>
          <p:nvPr>
            <p:ph type="sldNum" sz="quarter" idx="12"/>
          </p:nvPr>
        </p:nvSpPr>
        <p:spPr/>
        <p:txBody>
          <a:bodyPr/>
          <a:lstStyle/>
          <a:p>
            <a:fld id="{0BF772E3-9003-47C6-93B4-058D5A19ECE5}" type="slidenum">
              <a:rPr kumimoji="1" lang="ja-JP" altLang="en-US" smtClean="0"/>
              <a:t>123</a:t>
            </a:fld>
            <a:endParaRPr kumimoji="1" lang="ja-JP" altLang="en-US"/>
          </a:p>
        </p:txBody>
      </p:sp>
    </p:spTree>
    <p:extLst>
      <p:ext uri="{BB962C8B-B14F-4D97-AF65-F5344CB8AC3E}">
        <p14:creationId xmlns:p14="http://schemas.microsoft.com/office/powerpoint/2010/main" val="26905165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即時</a:t>
            </a:r>
            <a:r>
              <a:rPr lang="en-US" altLang="ja-JP" dirty="0"/>
              <a:t>OETF</a:t>
            </a:r>
            <a:r>
              <a:rPr lang="ja-JP" altLang="en-US" dirty="0"/>
              <a:t>における留意点</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en-US" altLang="ja-JP" dirty="0">
                <a:solidFill>
                  <a:srgbClr val="FF5050"/>
                </a:solidFill>
              </a:rPr>
              <a:t>UI</a:t>
            </a:r>
            <a:r>
              <a:rPr lang="ja-JP" altLang="en-US" dirty="0">
                <a:solidFill>
                  <a:srgbClr val="FF5050"/>
                </a:solidFill>
              </a:rPr>
              <a:t>描画を非線形な出力色空間で行う必要あり</a:t>
            </a:r>
            <a:endParaRPr lang="en-US" altLang="ja-JP" dirty="0">
              <a:solidFill>
                <a:srgbClr val="FF5050"/>
              </a:solidFill>
            </a:endParaRPr>
          </a:p>
          <a:p>
            <a:pPr lvl="1"/>
            <a:r>
              <a:rPr kumimoji="1" lang="en-US" altLang="ja-JP" dirty="0"/>
              <a:t>SDR</a:t>
            </a:r>
            <a:r>
              <a:rPr kumimoji="1" lang="ja-JP" altLang="en-US" dirty="0"/>
              <a:t>時は従来通り</a:t>
            </a:r>
            <a:r>
              <a:rPr kumimoji="1" lang="en-US" altLang="ja-JP" dirty="0" err="1"/>
              <a:t>sRGB</a:t>
            </a:r>
            <a:r>
              <a:rPr kumimoji="1" lang="ja-JP" altLang="en-US" dirty="0"/>
              <a:t>色空間で描画</a:t>
            </a:r>
            <a:endParaRPr kumimoji="1" lang="en-US" altLang="ja-JP" dirty="0"/>
          </a:p>
          <a:p>
            <a:pPr lvl="1"/>
            <a:r>
              <a:rPr kumimoji="1" lang="en-US" altLang="ja-JP" dirty="0"/>
              <a:t>HDR</a:t>
            </a:r>
            <a:r>
              <a:rPr kumimoji="1" lang="ja-JP" altLang="en-US" dirty="0"/>
              <a:t>時は</a:t>
            </a:r>
            <a:r>
              <a:rPr kumimoji="1" lang="en-US" altLang="ja-JP" dirty="0"/>
              <a:t>BT.2020 PQ(ST 2084)</a:t>
            </a:r>
            <a:r>
              <a:rPr kumimoji="1" lang="ja-JP" altLang="en-US" dirty="0"/>
              <a:t>色空間で描画</a:t>
            </a:r>
            <a:endParaRPr kumimoji="1" lang="en-US" altLang="ja-JP" dirty="0"/>
          </a:p>
          <a:p>
            <a:pPr lvl="2"/>
            <a:r>
              <a:rPr lang="en-US" altLang="ja-JP" dirty="0"/>
              <a:t>BT.709</a:t>
            </a:r>
            <a:r>
              <a:rPr lang="ja-JP" altLang="en-US" dirty="0"/>
              <a:t>色域素材の場合は変換してから出力</a:t>
            </a:r>
            <a:endParaRPr kumimoji="1" lang="en-US" altLang="ja-JP" dirty="0"/>
          </a:p>
          <a:p>
            <a:pPr lvl="2"/>
            <a:r>
              <a:rPr kumimoji="1" lang="ja-JP" altLang="en-US" dirty="0">
                <a:solidFill>
                  <a:srgbClr val="FF5050"/>
                </a:solidFill>
              </a:rPr>
              <a:t>ブレンドやエッジアンチエイリアスが不正確</a:t>
            </a:r>
            <a:endParaRPr kumimoji="1" lang="en-US" altLang="ja-JP" dirty="0">
              <a:solidFill>
                <a:srgbClr val="FF5050"/>
              </a:solidFill>
            </a:endParaRPr>
          </a:p>
          <a:p>
            <a:pPr lvl="3"/>
            <a:r>
              <a:rPr lang="ja-JP" altLang="en-US" dirty="0">
                <a:solidFill>
                  <a:srgbClr val="FF5050"/>
                </a:solidFill>
              </a:rPr>
              <a:t>非線形な</a:t>
            </a:r>
            <a:r>
              <a:rPr lang="en-US" altLang="ja-JP" dirty="0">
                <a:solidFill>
                  <a:srgbClr val="FF5050"/>
                </a:solidFill>
              </a:rPr>
              <a:t>OETF</a:t>
            </a:r>
            <a:r>
              <a:rPr lang="ja-JP" altLang="en-US" dirty="0">
                <a:solidFill>
                  <a:srgbClr val="FF5050"/>
                </a:solidFill>
              </a:rPr>
              <a:t>空間でブレンドされるため</a:t>
            </a:r>
            <a:endParaRPr lang="en-US" altLang="ja-JP" dirty="0">
              <a:solidFill>
                <a:srgbClr val="FF5050"/>
              </a:solidFill>
            </a:endParaRPr>
          </a:p>
          <a:p>
            <a:pPr lvl="5"/>
            <a:endParaRPr kumimoji="1" lang="en-US" altLang="ja-JP" dirty="0"/>
          </a:p>
          <a:p>
            <a:r>
              <a:rPr kumimoji="1" lang="ja-JP" altLang="en-US" dirty="0">
                <a:solidFill>
                  <a:srgbClr val="FF5050"/>
                </a:solidFill>
              </a:rPr>
              <a:t>チェッカーボード</a:t>
            </a:r>
            <a:r>
              <a:rPr kumimoji="1" lang="en-US" altLang="ja-JP" dirty="0">
                <a:solidFill>
                  <a:srgbClr val="FF5050"/>
                </a:solidFill>
              </a:rPr>
              <a:t>(CB)</a:t>
            </a:r>
            <a:r>
              <a:rPr kumimoji="1" lang="ja-JP" altLang="en-US" dirty="0">
                <a:solidFill>
                  <a:srgbClr val="FF5050"/>
                </a:solidFill>
              </a:rPr>
              <a:t>レンダリングで</a:t>
            </a:r>
            <a:r>
              <a:rPr kumimoji="1" lang="en-US" altLang="ja-JP" dirty="0">
                <a:solidFill>
                  <a:srgbClr val="FF5050"/>
                </a:solidFill>
              </a:rPr>
              <a:t>OETF</a:t>
            </a:r>
            <a:r>
              <a:rPr lang="ja-JP" altLang="en-US" dirty="0">
                <a:solidFill>
                  <a:srgbClr val="FF5050"/>
                </a:solidFill>
              </a:rPr>
              <a:t>の効率化</a:t>
            </a:r>
            <a:r>
              <a:rPr kumimoji="1" lang="ja-JP" altLang="en-US" dirty="0">
                <a:solidFill>
                  <a:srgbClr val="FF5050"/>
                </a:solidFill>
              </a:rPr>
              <a:t>可能</a:t>
            </a:r>
            <a:endParaRPr kumimoji="1" lang="en-US" altLang="ja-JP" dirty="0">
              <a:solidFill>
                <a:srgbClr val="FF5050"/>
              </a:solidFill>
            </a:endParaRPr>
          </a:p>
          <a:p>
            <a:pPr lvl="1"/>
            <a:r>
              <a:rPr lang="ja-JP" altLang="en-US" dirty="0"/>
              <a:t>トーンマップ＆</a:t>
            </a:r>
            <a:r>
              <a:rPr lang="en-US" altLang="ja-JP" dirty="0"/>
              <a:t>OETF</a:t>
            </a:r>
            <a:r>
              <a:rPr lang="ja-JP" altLang="en-US" dirty="0"/>
              <a:t>パスを縮小解像度のまま処理できる</a:t>
            </a:r>
            <a:endParaRPr lang="en-US" altLang="ja-JP" dirty="0"/>
          </a:p>
          <a:p>
            <a:pPr lvl="1"/>
            <a:r>
              <a:rPr kumimoji="1" lang="ja-JP" altLang="en-US" dirty="0">
                <a:solidFill>
                  <a:srgbClr val="FF5050"/>
                </a:solidFill>
              </a:rPr>
              <a:t>ただし、ポストプロセスも縮小解像度で実装する制限あり</a:t>
            </a:r>
            <a:endParaRPr kumimoji="1" lang="en-US" altLang="ja-JP" dirty="0">
              <a:solidFill>
                <a:srgbClr val="FF5050"/>
              </a:solidFill>
            </a:endParaRPr>
          </a:p>
          <a:p>
            <a:pPr lvl="2"/>
            <a:r>
              <a:rPr kumimoji="1" lang="en-US" altLang="ja-JP" dirty="0">
                <a:solidFill>
                  <a:srgbClr val="FF5050"/>
                </a:solidFill>
              </a:rPr>
              <a:t>AA</a:t>
            </a:r>
            <a:r>
              <a:rPr kumimoji="1" lang="ja-JP" altLang="en-US" dirty="0">
                <a:solidFill>
                  <a:srgbClr val="FF5050"/>
                </a:solidFill>
              </a:rPr>
              <a:t>やレンズディストーション、倍率色収差等</a:t>
            </a:r>
            <a:r>
              <a:rPr lang="ja-JP" altLang="en-US" dirty="0">
                <a:solidFill>
                  <a:srgbClr val="FF5050"/>
                </a:solidFill>
              </a:rPr>
              <a:t>は</a:t>
            </a:r>
            <a:r>
              <a:rPr kumimoji="1" lang="ja-JP" altLang="en-US" dirty="0">
                <a:solidFill>
                  <a:srgbClr val="FF5050"/>
                </a:solidFill>
              </a:rPr>
              <a:t>使用できない</a:t>
            </a:r>
            <a:endParaRPr kumimoji="1" lang="en-US" altLang="ja-JP" dirty="0">
              <a:solidFill>
                <a:srgbClr val="FF5050"/>
              </a:solidFill>
            </a:endParaRPr>
          </a:p>
          <a:p>
            <a:pPr lvl="2"/>
            <a:r>
              <a:rPr kumimoji="1" lang="ja-JP" altLang="en-US" dirty="0"/>
              <a:t>エッジ情報が適切ではなくなるため</a:t>
            </a:r>
            <a:endParaRPr kumimoji="1"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124</a:t>
            </a:fld>
            <a:endParaRPr kumimoji="1" lang="ja-JP" altLang="en-US" dirty="0"/>
          </a:p>
        </p:txBody>
      </p:sp>
    </p:spTree>
    <p:extLst>
      <p:ext uri="{BB962C8B-B14F-4D97-AF65-F5344CB8AC3E}">
        <p14:creationId xmlns:p14="http://schemas.microsoft.com/office/powerpoint/2010/main" val="5809646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角丸四角形 9"/>
          <p:cNvSpPr/>
          <p:nvPr/>
        </p:nvSpPr>
        <p:spPr>
          <a:xfrm>
            <a:off x="1257079" y="1055077"/>
            <a:ext cx="3392975" cy="5725805"/>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4650054" y="1055077"/>
            <a:ext cx="6530609" cy="5725805"/>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SDR:BT.709 </a:t>
            </a:r>
            <a:r>
              <a:rPr lang="en-US" altLang="ja-JP" dirty="0" err="1">
                <a:solidFill>
                  <a:schemeClr val="tx1"/>
                </a:solidFill>
              </a:rPr>
              <a:t>sRGB</a:t>
            </a:r>
            <a:r>
              <a:rPr lang="en-US" altLang="ja-JP" dirty="0">
                <a:solidFill>
                  <a:schemeClr val="tx1"/>
                </a:solidFill>
              </a:rPr>
              <a:t> / HDR:BT.2020 PQ</a:t>
            </a:r>
          </a:p>
        </p:txBody>
      </p:sp>
      <p:sp>
        <p:nvSpPr>
          <p:cNvPr id="49" name="角丸四角形 9">
            <a:extLst>
              <a:ext uri="{FF2B5EF4-FFF2-40B4-BE49-F238E27FC236}">
                <a16:creationId xmlns:a16="http://schemas.microsoft.com/office/drawing/2014/main" id="{C7AB414B-31A3-4D6A-953C-9BB55E90AD17}"/>
              </a:ext>
            </a:extLst>
          </p:cNvPr>
          <p:cNvSpPr/>
          <p:nvPr/>
        </p:nvSpPr>
        <p:spPr>
          <a:xfrm>
            <a:off x="1299941" y="1709888"/>
            <a:ext cx="4015412" cy="4913754"/>
          </a:xfrm>
          <a:prstGeom prst="roundRect">
            <a:avLst>
              <a:gd name="adj" fmla="val 5656"/>
            </a:avLst>
          </a:prstGeom>
          <a:solidFill>
            <a:srgbClr val="002060">
              <a:alpha val="1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r>
              <a:rPr lang="en-US" altLang="ja-JP" sz="1400" dirty="0">
                <a:solidFill>
                  <a:schemeClr val="tx1"/>
                </a:solidFill>
              </a:rPr>
              <a:t>CB</a:t>
            </a:r>
            <a:r>
              <a:rPr lang="ja-JP" altLang="en-US" sz="1400" dirty="0">
                <a:solidFill>
                  <a:schemeClr val="tx1"/>
                </a:solidFill>
              </a:rPr>
              <a:t>低解像度処理</a:t>
            </a:r>
            <a:endParaRPr lang="en-US" altLang="ja-JP" sz="1400" dirty="0">
              <a:solidFill>
                <a:schemeClr val="tx1"/>
              </a:solidFill>
            </a:endParaRPr>
          </a:p>
        </p:txBody>
      </p:sp>
      <p:sp>
        <p:nvSpPr>
          <p:cNvPr id="51" name="角丸四角形 9">
            <a:extLst>
              <a:ext uri="{FF2B5EF4-FFF2-40B4-BE49-F238E27FC236}">
                <a16:creationId xmlns:a16="http://schemas.microsoft.com/office/drawing/2014/main" id="{9F15C2DF-ADCA-4A37-B12E-F202B2D49658}"/>
              </a:ext>
            </a:extLst>
          </p:cNvPr>
          <p:cNvSpPr/>
          <p:nvPr/>
        </p:nvSpPr>
        <p:spPr>
          <a:xfrm>
            <a:off x="5358215" y="1702191"/>
            <a:ext cx="5738040" cy="4913754"/>
          </a:xfrm>
          <a:prstGeom prst="roundRect">
            <a:avLst>
              <a:gd name="adj" fmla="val 5656"/>
            </a:avLst>
          </a:prstGeom>
          <a:solidFill>
            <a:srgbClr val="7030A0">
              <a:alpha val="1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r>
              <a:rPr lang="en-US" altLang="ja-JP" sz="1400" dirty="0">
                <a:solidFill>
                  <a:schemeClr val="tx1"/>
                </a:solidFill>
              </a:rPr>
              <a:t>CB</a:t>
            </a:r>
            <a:r>
              <a:rPr lang="ja-JP" altLang="en-US" sz="1400" dirty="0">
                <a:solidFill>
                  <a:schemeClr val="tx1"/>
                </a:solidFill>
              </a:rPr>
              <a:t>解決済みフル解像度処理</a:t>
            </a:r>
            <a:endParaRPr lang="en-US" altLang="ja-JP" sz="1400" dirty="0">
              <a:solidFill>
                <a:schemeClr val="tx1"/>
              </a:solidFill>
            </a:endParaRPr>
          </a:p>
        </p:txBody>
      </p:sp>
      <p:grpSp>
        <p:nvGrpSpPr>
          <p:cNvPr id="5" name="グループ化 4">
            <a:extLst>
              <a:ext uri="{FF2B5EF4-FFF2-40B4-BE49-F238E27FC236}">
                <a16:creationId xmlns:a16="http://schemas.microsoft.com/office/drawing/2014/main" id="{FF0A7D91-34D5-496A-9654-23EA95F4A2A9}"/>
              </a:ext>
            </a:extLst>
          </p:cNvPr>
          <p:cNvGrpSpPr/>
          <p:nvPr/>
        </p:nvGrpSpPr>
        <p:grpSpPr>
          <a:xfrm>
            <a:off x="609769" y="2126060"/>
            <a:ext cx="10449402" cy="4404268"/>
            <a:chOff x="609769" y="2222694"/>
            <a:chExt cx="10449402" cy="4404268"/>
          </a:xfrm>
        </p:grpSpPr>
        <p:sp>
          <p:nvSpPr>
            <p:cNvPr id="50" name="角丸四角形 9">
              <a:extLst>
                <a:ext uri="{FF2B5EF4-FFF2-40B4-BE49-F238E27FC236}">
                  <a16:creationId xmlns:a16="http://schemas.microsoft.com/office/drawing/2014/main" id="{17D6A1E7-28A4-4C81-A385-A1DCF07D0555}"/>
                </a:ext>
              </a:extLst>
            </p:cNvPr>
            <p:cNvSpPr/>
            <p:nvPr/>
          </p:nvSpPr>
          <p:spPr>
            <a:xfrm>
              <a:off x="1350499" y="2222695"/>
              <a:ext cx="7314966" cy="4404267"/>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108" name="角丸四角形 9"/>
            <p:cNvSpPr/>
            <p:nvPr/>
          </p:nvSpPr>
          <p:spPr>
            <a:xfrm>
              <a:off x="8674041" y="2222694"/>
              <a:ext cx="2385130" cy="4404267"/>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dirty="0">
                  <a:solidFill>
                    <a:schemeClr val="tx1"/>
                  </a:solidFill>
                </a:rPr>
                <a:t>モニタ出力</a:t>
              </a:r>
              <a:endParaRPr lang="en-US" altLang="ja-JP" sz="1600" dirty="0">
                <a:solidFill>
                  <a:schemeClr val="tx1"/>
                </a:solidFill>
              </a:endParaRPr>
            </a:p>
          </p:txBody>
        </p:sp>
        <p:grpSp>
          <p:nvGrpSpPr>
            <p:cNvPr id="29" name="グループ化 28"/>
            <p:cNvGrpSpPr/>
            <p:nvPr/>
          </p:nvGrpSpPr>
          <p:grpSpPr>
            <a:xfrm>
              <a:off x="609769" y="2857653"/>
              <a:ext cx="10347012" cy="3551313"/>
              <a:chOff x="190890" y="2687293"/>
              <a:chExt cx="10347012" cy="3551313"/>
            </a:xfrm>
          </p:grpSpPr>
          <p:grpSp>
            <p:nvGrpSpPr>
              <p:cNvPr id="24" name="グループ化 23"/>
              <p:cNvGrpSpPr/>
              <p:nvPr/>
            </p:nvGrpSpPr>
            <p:grpSpPr>
              <a:xfrm>
                <a:off x="204516" y="2687293"/>
                <a:ext cx="10333386" cy="1444439"/>
                <a:chOff x="204516" y="2687293"/>
                <a:chExt cx="10333386" cy="1444439"/>
              </a:xfrm>
            </p:grpSpPr>
            <p:grpSp>
              <p:nvGrpSpPr>
                <p:cNvPr id="102" name="グループ化 101"/>
                <p:cNvGrpSpPr/>
                <p:nvPr/>
              </p:nvGrpSpPr>
              <p:grpSpPr>
                <a:xfrm>
                  <a:off x="1002572" y="2687293"/>
                  <a:ext cx="9535330" cy="1444439"/>
                  <a:chOff x="749185" y="649172"/>
                  <a:chExt cx="9535330" cy="1444439"/>
                </a:xfrm>
              </p:grpSpPr>
              <p:grpSp>
                <p:nvGrpSpPr>
                  <p:cNvPr id="4" name="グループ化 3"/>
                  <p:cNvGrpSpPr/>
                  <p:nvPr/>
                </p:nvGrpSpPr>
                <p:grpSpPr>
                  <a:xfrm>
                    <a:off x="749185" y="654594"/>
                    <a:ext cx="7179832" cy="1439017"/>
                    <a:chOff x="955845" y="1727919"/>
                    <a:chExt cx="7179832" cy="1439017"/>
                  </a:xfrm>
                </p:grpSpPr>
                <p:sp>
                  <p:nvSpPr>
                    <p:cNvPr id="6" name="角丸四角形 5"/>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931529" y="229570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kumimoji="1" lang="ja-JP" altLang="en-US" sz="1400" dirty="0">
                        <a:solidFill>
                          <a:schemeClr val="tx1"/>
                        </a:solidFill>
                      </a:endParaRPr>
                    </a:p>
                  </p:txBody>
                </p:sp>
                <p:cxnSp>
                  <p:nvCxnSpPr>
                    <p:cNvPr id="8" name="直線矢印コネクタ 7"/>
                    <p:cNvCxnSpPr>
                      <a:stCxn id="6" idx="3"/>
                      <a:endCxn id="7"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err="1">
                          <a:solidFill>
                            <a:schemeClr val="tx1"/>
                          </a:solidFill>
                        </a:rPr>
                        <a:t>sRGB</a:t>
                      </a:r>
                      <a:r>
                        <a:rPr kumimoji="1" lang="en-US" altLang="ja-JP" sz="1200" dirty="0">
                          <a:solidFill>
                            <a:schemeClr val="tx1"/>
                          </a:solidFill>
                        </a:rPr>
                        <a:t> OETF</a:t>
                      </a:r>
                    </a:p>
                  </p:txBody>
                </p:sp>
                <p:sp>
                  <p:nvSpPr>
                    <p:cNvPr id="11" name="角丸四角形 10"/>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en-US" altLang="ja-JP" sz="1400" dirty="0" err="1">
                          <a:solidFill>
                            <a:schemeClr val="tx1"/>
                          </a:solidFill>
                        </a:rPr>
                        <a:t>sRGB</a:t>
                      </a:r>
                      <a:r>
                        <a:rPr kumimoji="1" lang="ja-JP" altLang="en-US" sz="1400" dirty="0">
                          <a:solidFill>
                            <a:schemeClr val="tx1"/>
                          </a:solidFill>
                        </a:rPr>
                        <a:t>出力</a:t>
                      </a:r>
                      <a:endParaRPr kumimoji="1" lang="en-US" altLang="ja-JP" sz="1400" dirty="0">
                        <a:solidFill>
                          <a:schemeClr val="tx1"/>
                        </a:solidFill>
                      </a:endParaRPr>
                    </a:p>
                    <a:p>
                      <a:pPr algn="ctr"/>
                      <a:r>
                        <a:rPr lang="en-US" altLang="ja-JP" sz="1400" dirty="0">
                          <a:solidFill>
                            <a:schemeClr val="tx1"/>
                          </a:solidFill>
                        </a:rPr>
                        <a:t>(</a:t>
                      </a:r>
                      <a:r>
                        <a:rPr lang="ja-JP" altLang="en-US" sz="1400" dirty="0">
                          <a:solidFill>
                            <a:schemeClr val="tx1"/>
                          </a:solidFill>
                        </a:rPr>
                        <a:t>非線形</a:t>
                      </a:r>
                      <a:r>
                        <a:rPr lang="en-US" altLang="ja-JP" sz="1400" dirty="0">
                          <a:solidFill>
                            <a:schemeClr val="tx1"/>
                          </a:solidFill>
                        </a:rPr>
                        <a:t>)</a:t>
                      </a:r>
                    </a:p>
                  </p:txBody>
                </p:sp>
                <p:cxnSp>
                  <p:nvCxnSpPr>
                    <p:cNvPr id="12" name="直線矢印コネクタ 11"/>
                    <p:cNvCxnSpPr>
                      <a:stCxn id="7" idx="3"/>
                      <a:endCxn id="13"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7170824" y="230284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grpSp>
              <p:sp>
                <p:nvSpPr>
                  <p:cNvPr id="14" name="Freeform 10"/>
                  <p:cNvSpPr/>
                  <p:nvPr/>
                </p:nvSpPr>
                <p:spPr>
                  <a:xfrm>
                    <a:off x="495427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15" name="Straight Connector 30"/>
                  <p:cNvCxnSpPr/>
                  <p:nvPr/>
                </p:nvCxnSpPr>
                <p:spPr>
                  <a:xfrm flipH="1">
                    <a:off x="2431761" y="649172"/>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719109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9177466" y="1229515"/>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9366821" y="988084"/>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8095589" y="654594"/>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7929017" y="1661563"/>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grpSp>
            <p:sp>
              <p:nvSpPr>
                <p:cNvPr id="92" name="テキスト ボックス 91"/>
                <p:cNvSpPr txBox="1"/>
                <p:nvPr/>
              </p:nvSpPr>
              <p:spPr>
                <a:xfrm>
                  <a:off x="204516" y="2940097"/>
                  <a:ext cx="654346" cy="369332"/>
                </a:xfrm>
                <a:prstGeom prst="rect">
                  <a:avLst/>
                </a:prstGeom>
                <a:noFill/>
              </p:spPr>
              <p:txBody>
                <a:bodyPr wrap="none" rtlCol="0">
                  <a:spAutoFit/>
                </a:bodyPr>
                <a:lstStyle/>
                <a:p>
                  <a:r>
                    <a:rPr kumimoji="1" lang="en-US" altLang="ja-JP" dirty="0"/>
                    <a:t>SDR</a:t>
                  </a:r>
                  <a:endParaRPr kumimoji="1" lang="ja-JP" altLang="en-US" dirty="0"/>
                </a:p>
              </p:txBody>
            </p:sp>
          </p:grpSp>
          <p:grpSp>
            <p:nvGrpSpPr>
              <p:cNvPr id="25" name="グループ化 24"/>
              <p:cNvGrpSpPr/>
              <p:nvPr/>
            </p:nvGrpSpPr>
            <p:grpSpPr>
              <a:xfrm>
                <a:off x="190890" y="4791827"/>
                <a:ext cx="10347012" cy="1446779"/>
                <a:chOff x="190890" y="4791827"/>
                <a:chExt cx="10347012" cy="1446779"/>
              </a:xfrm>
            </p:grpSpPr>
            <p:grpSp>
              <p:nvGrpSpPr>
                <p:cNvPr id="104" name="グループ化 103"/>
                <p:cNvGrpSpPr/>
                <p:nvPr/>
              </p:nvGrpSpPr>
              <p:grpSpPr>
                <a:xfrm>
                  <a:off x="1002572" y="4791827"/>
                  <a:ext cx="9535330" cy="1446779"/>
                  <a:chOff x="749185" y="2753706"/>
                  <a:chExt cx="9535330" cy="1446779"/>
                </a:xfrm>
              </p:grpSpPr>
              <p:grpSp>
                <p:nvGrpSpPr>
                  <p:cNvPr id="83" name="グループ化 82"/>
                  <p:cNvGrpSpPr/>
                  <p:nvPr/>
                </p:nvGrpSpPr>
                <p:grpSpPr>
                  <a:xfrm>
                    <a:off x="749185" y="2761468"/>
                    <a:ext cx="7179832" cy="1439017"/>
                    <a:chOff x="955845" y="1727919"/>
                    <a:chExt cx="7179832" cy="1439017"/>
                  </a:xfrm>
                </p:grpSpPr>
                <p:sp>
                  <p:nvSpPr>
                    <p:cNvPr id="84" name="角丸四角形 83"/>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931529" y="229570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拡張変換</a:t>
                      </a:r>
                      <a:endParaRPr kumimoji="1" lang="en-US" altLang="ja-JP" sz="11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PQ OETF</a:t>
                      </a:r>
                    </a:p>
                  </p:txBody>
                </p:sp>
                <p:sp>
                  <p:nvSpPr>
                    <p:cNvPr id="89" name="角丸四角形 88"/>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en-US" altLang="ja-JP" sz="1400" dirty="0">
                          <a:solidFill>
                            <a:schemeClr val="tx1"/>
                          </a:solidFill>
                        </a:rPr>
                        <a:t>PQ</a:t>
                      </a:r>
                      <a:r>
                        <a:rPr kumimoji="1" lang="ja-JP" altLang="en-US" sz="1400" dirty="0">
                          <a:solidFill>
                            <a:schemeClr val="tx1"/>
                          </a:solidFill>
                        </a:rPr>
                        <a:t>出力</a:t>
                      </a:r>
                      <a:endParaRPr kumimoji="1" lang="en-US" altLang="ja-JP" sz="1400" dirty="0">
                        <a:solidFill>
                          <a:schemeClr val="tx1"/>
                        </a:solidFill>
                      </a:endParaRPr>
                    </a:p>
                    <a:p>
                      <a:pPr algn="ctr"/>
                      <a:r>
                        <a:rPr kumimoji="1" lang="en-US" altLang="ja-JP" sz="1400" dirty="0">
                          <a:solidFill>
                            <a:schemeClr val="tx1"/>
                          </a:solidFill>
                        </a:rPr>
                        <a:t>(</a:t>
                      </a:r>
                      <a:r>
                        <a:rPr kumimoji="1" lang="ja-JP" altLang="en-US" sz="1400" dirty="0">
                          <a:solidFill>
                            <a:schemeClr val="tx1"/>
                          </a:solidFill>
                        </a:rPr>
                        <a:t>非線形</a:t>
                      </a:r>
                      <a:r>
                        <a:rPr kumimoji="1" lang="en-US" altLang="ja-JP" sz="1400" dirty="0">
                          <a:solidFill>
                            <a:schemeClr val="tx1"/>
                          </a:solidFill>
                        </a:rPr>
                        <a:t>)</a:t>
                      </a:r>
                    </a:p>
                  </p:txBody>
                </p:sp>
                <p:cxnSp>
                  <p:nvCxnSpPr>
                    <p:cNvPr id="90" name="直線矢印コネクタ 89"/>
                    <p:cNvCxnSpPr>
                      <a:stCxn id="85" idx="3"/>
                      <a:endCxn id="91"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7170824" y="230284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grpSp>
              <p:cxnSp>
                <p:nvCxnSpPr>
                  <p:cNvPr id="93" name="Straight Connector 30"/>
                  <p:cNvCxnSpPr/>
                  <p:nvPr/>
                </p:nvCxnSpPr>
                <p:spPr>
                  <a:xfrm flipH="1">
                    <a:off x="2431760" y="2753706"/>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9177466" y="3336389"/>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8095589" y="2761468"/>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7929017" y="3768437"/>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Freeform 32"/>
                  <p:cNvSpPr/>
                  <p:nvPr/>
                </p:nvSpPr>
                <p:spPr>
                  <a:xfrm>
                    <a:off x="4942641" y="291201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0" name="Freeform 32"/>
                  <p:cNvSpPr/>
                  <p:nvPr/>
                </p:nvSpPr>
                <p:spPr>
                  <a:xfrm>
                    <a:off x="7191096" y="2912015"/>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9366821" y="2907098"/>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grpSp>
            <p:sp>
              <p:nvSpPr>
                <p:cNvPr id="94" name="テキスト ボックス 93"/>
                <p:cNvSpPr txBox="1"/>
                <p:nvPr/>
              </p:nvSpPr>
              <p:spPr>
                <a:xfrm>
                  <a:off x="190890" y="5046971"/>
                  <a:ext cx="681597" cy="369332"/>
                </a:xfrm>
                <a:prstGeom prst="rect">
                  <a:avLst/>
                </a:prstGeom>
                <a:noFill/>
              </p:spPr>
              <p:txBody>
                <a:bodyPr wrap="none" rtlCol="0">
                  <a:spAutoFit/>
                </a:bodyPr>
                <a:lstStyle/>
                <a:p>
                  <a:r>
                    <a:rPr kumimoji="1" lang="en-US" altLang="ja-JP" dirty="0"/>
                    <a:t>HDR</a:t>
                  </a:r>
                  <a:endParaRPr kumimoji="1" lang="ja-JP" altLang="en-US" dirty="0"/>
                </a:p>
              </p:txBody>
            </p:sp>
          </p:grpSp>
        </p:grpSp>
      </p:grpSp>
      <p:sp>
        <p:nvSpPr>
          <p:cNvPr id="26" name="タイトル 25"/>
          <p:cNvSpPr>
            <a:spLocks noGrp="1"/>
          </p:cNvSpPr>
          <p:nvPr>
            <p:ph type="title"/>
          </p:nvPr>
        </p:nvSpPr>
        <p:spPr/>
        <p:txBody>
          <a:bodyPr>
            <a:normAutofit/>
          </a:bodyPr>
          <a:lstStyle/>
          <a:p>
            <a:r>
              <a:rPr lang="en-US" altLang="ja-JP" dirty="0"/>
              <a:t>CB</a:t>
            </a:r>
            <a:r>
              <a:rPr lang="ja-JP" altLang="en-US" dirty="0"/>
              <a:t>例</a:t>
            </a:r>
            <a:r>
              <a:rPr lang="en-US" altLang="ja-JP" dirty="0"/>
              <a:t>(BT.709, </a:t>
            </a:r>
            <a:r>
              <a:rPr lang="ja-JP" altLang="en-US" dirty="0"/>
              <a:t>アプリ層による即時</a:t>
            </a:r>
            <a:r>
              <a:rPr lang="en-US" altLang="ja-JP" dirty="0"/>
              <a:t>OETF)</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125</a:t>
            </a:fld>
            <a:endParaRPr kumimoji="1" lang="ja-JP" altLang="en-US"/>
          </a:p>
        </p:txBody>
      </p:sp>
    </p:spTree>
    <p:extLst>
      <p:ext uri="{BB962C8B-B14F-4D97-AF65-F5344CB8AC3E}">
        <p14:creationId xmlns:p14="http://schemas.microsoft.com/office/powerpoint/2010/main" val="39043431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遅延</a:t>
            </a:r>
            <a:r>
              <a:rPr lang="en-US" altLang="ja-JP" dirty="0"/>
              <a:t>OETF</a:t>
            </a:r>
            <a:r>
              <a:rPr lang="ja-JP" altLang="en-US" dirty="0"/>
              <a:t>適用</a:t>
            </a:r>
            <a:endParaRPr lang="en-US" altLang="ja-JP" dirty="0"/>
          </a:p>
        </p:txBody>
      </p:sp>
      <p:sp>
        <p:nvSpPr>
          <p:cNvPr id="3" name="コンテンツ プレースホルダー 2"/>
          <p:cNvSpPr>
            <a:spLocks noGrp="1"/>
          </p:cNvSpPr>
          <p:nvPr>
            <p:ph idx="1"/>
          </p:nvPr>
        </p:nvSpPr>
        <p:spPr/>
        <p:txBody>
          <a:bodyPr>
            <a:normAutofit fontScale="92500"/>
          </a:bodyPr>
          <a:lstStyle/>
          <a:p>
            <a:r>
              <a:rPr lang="ja-JP" altLang="en-US" dirty="0"/>
              <a:t>トーンマップ</a:t>
            </a:r>
            <a:r>
              <a:rPr lang="en-US" altLang="ja-JP" dirty="0">
                <a:sym typeface="Wingdings" panose="05000000000000000000" pitchFamily="2" charset="2"/>
              </a:rPr>
              <a:t>UI</a:t>
            </a:r>
            <a:r>
              <a:rPr lang="ja-JP" altLang="en-US" dirty="0">
                <a:sym typeface="Wingdings" panose="05000000000000000000" pitchFamily="2" charset="2"/>
              </a:rPr>
              <a:t>描画</a:t>
            </a:r>
            <a:r>
              <a:rPr lang="en-US" altLang="ja-JP" dirty="0">
                <a:sym typeface="Wingdings" panose="05000000000000000000" pitchFamily="2" charset="2"/>
              </a:rPr>
              <a:t>OETF</a:t>
            </a:r>
          </a:p>
          <a:p>
            <a:pPr lvl="5"/>
            <a:endParaRPr lang="en-US" altLang="ja-JP" dirty="0">
              <a:sym typeface="Wingdings" panose="05000000000000000000" pitchFamily="2" charset="2"/>
            </a:endParaRPr>
          </a:p>
          <a:p>
            <a:r>
              <a:rPr lang="ja-JP" altLang="en-US" dirty="0">
                <a:sym typeface="Wingdings" panose="05000000000000000000" pitchFamily="2" charset="2"/>
              </a:rPr>
              <a:t>理論的には即時</a:t>
            </a:r>
            <a:r>
              <a:rPr lang="en-US" altLang="ja-JP" dirty="0">
                <a:sym typeface="Wingdings" panose="05000000000000000000" pitchFamily="2" charset="2"/>
              </a:rPr>
              <a:t>OETF</a:t>
            </a:r>
            <a:r>
              <a:rPr lang="ja-JP" altLang="en-US" dirty="0">
                <a:sym typeface="Wingdings" panose="05000000000000000000" pitchFamily="2" charset="2"/>
              </a:rPr>
              <a:t>よりもこちらの方が適切</a:t>
            </a:r>
            <a:endParaRPr lang="en-US" altLang="ja-JP" dirty="0">
              <a:sym typeface="Wingdings" panose="05000000000000000000" pitchFamily="2" charset="2"/>
            </a:endParaRPr>
          </a:p>
          <a:p>
            <a:pPr lvl="1"/>
            <a:r>
              <a:rPr lang="en-US" altLang="ja-JP" dirty="0">
                <a:solidFill>
                  <a:srgbClr val="FF5050"/>
                </a:solidFill>
                <a:sym typeface="Wingdings" panose="05000000000000000000" pitchFamily="2" charset="2"/>
              </a:rPr>
              <a:t>OETF</a:t>
            </a:r>
            <a:r>
              <a:rPr lang="ja-JP" altLang="en-US" dirty="0">
                <a:solidFill>
                  <a:srgbClr val="FF5050"/>
                </a:solidFill>
                <a:sym typeface="Wingdings" panose="05000000000000000000" pitchFamily="2" charset="2"/>
              </a:rPr>
              <a:t>は本来</a:t>
            </a:r>
            <a:r>
              <a:rPr lang="en-US" altLang="ja-JP" dirty="0">
                <a:solidFill>
                  <a:srgbClr val="FF5050"/>
                </a:solidFill>
                <a:sym typeface="Wingdings" panose="05000000000000000000" pitchFamily="2" charset="2"/>
              </a:rPr>
              <a:t>ODT(Output Device Transform)</a:t>
            </a:r>
            <a:r>
              <a:rPr lang="ja-JP" altLang="en-US" dirty="0">
                <a:solidFill>
                  <a:srgbClr val="FF5050"/>
                </a:solidFill>
                <a:sym typeface="Wingdings" panose="05000000000000000000" pitchFamily="2" charset="2"/>
              </a:rPr>
              <a:t>としての役割</a:t>
            </a:r>
            <a:endParaRPr lang="en-US" altLang="ja-JP" dirty="0">
              <a:solidFill>
                <a:srgbClr val="FF5050"/>
              </a:solidFill>
              <a:sym typeface="Wingdings" panose="05000000000000000000" pitchFamily="2" charset="2"/>
            </a:endParaRPr>
          </a:p>
          <a:p>
            <a:pPr marL="2418816" lvl="5" indent="0">
              <a:buNone/>
            </a:pPr>
            <a:endParaRPr lang="en-US" altLang="ja-JP" dirty="0">
              <a:sym typeface="Wingdings" panose="05000000000000000000" pitchFamily="2" charset="2"/>
            </a:endParaRPr>
          </a:p>
          <a:p>
            <a:r>
              <a:rPr lang="ja-JP" altLang="en-US" dirty="0"/>
              <a:t>アプリ側のレンダリングパイプラインを共通化</a:t>
            </a:r>
            <a:endParaRPr lang="en-US" altLang="ja-JP" dirty="0"/>
          </a:p>
          <a:p>
            <a:pPr lvl="1"/>
            <a:r>
              <a:rPr lang="ja-JP" altLang="en-US" dirty="0">
                <a:solidFill>
                  <a:srgbClr val="FF5050"/>
                </a:solidFill>
              </a:rPr>
              <a:t>すべてのパスで共通の色域</a:t>
            </a:r>
            <a:r>
              <a:rPr lang="en-US" altLang="ja-JP" dirty="0">
                <a:solidFill>
                  <a:srgbClr val="FF5050"/>
                </a:solidFill>
              </a:rPr>
              <a:t>(</a:t>
            </a:r>
            <a:r>
              <a:rPr lang="ja-JP" altLang="en-US" dirty="0">
                <a:solidFill>
                  <a:srgbClr val="FF5050"/>
                </a:solidFill>
              </a:rPr>
              <a:t>あるいは色空間</a:t>
            </a:r>
            <a:r>
              <a:rPr lang="en-US" altLang="ja-JP" dirty="0">
                <a:solidFill>
                  <a:srgbClr val="FF5050"/>
                </a:solidFill>
              </a:rPr>
              <a:t>)</a:t>
            </a:r>
            <a:r>
              <a:rPr lang="ja-JP" altLang="en-US" dirty="0">
                <a:solidFill>
                  <a:srgbClr val="FF5050"/>
                </a:solidFill>
              </a:rPr>
              <a:t>を利用可能</a:t>
            </a:r>
            <a:endParaRPr lang="en-US" altLang="ja-JP" dirty="0"/>
          </a:p>
          <a:p>
            <a:r>
              <a:rPr lang="ja-JP" altLang="en-US" dirty="0">
                <a:sym typeface="Wingdings" panose="05000000000000000000" pitchFamily="2" charset="2"/>
              </a:rPr>
              <a:t>追加パスが必要</a:t>
            </a:r>
            <a:endParaRPr lang="en-US" altLang="ja-JP" dirty="0">
              <a:sym typeface="Wingdings" panose="05000000000000000000" pitchFamily="2" charset="2"/>
            </a:endParaRPr>
          </a:p>
          <a:p>
            <a:pPr lvl="1"/>
            <a:r>
              <a:rPr lang="ja-JP" altLang="en-US" dirty="0">
                <a:solidFill>
                  <a:srgbClr val="FF5050"/>
                </a:solidFill>
                <a:sym typeface="Wingdings" panose="05000000000000000000" pitchFamily="2" charset="2"/>
              </a:rPr>
              <a:t>トーンマップパスとは別にフル解像度の</a:t>
            </a:r>
            <a:r>
              <a:rPr lang="en-US" altLang="ja-JP" dirty="0">
                <a:solidFill>
                  <a:srgbClr val="FF5050"/>
                </a:solidFill>
                <a:sym typeface="Wingdings" panose="05000000000000000000" pitchFamily="2" charset="2"/>
              </a:rPr>
              <a:t>OETF</a:t>
            </a:r>
            <a:r>
              <a:rPr lang="ja-JP" altLang="en-US" dirty="0">
                <a:solidFill>
                  <a:srgbClr val="FF5050"/>
                </a:solidFill>
                <a:sym typeface="Wingdings" panose="05000000000000000000" pitchFamily="2" charset="2"/>
              </a:rPr>
              <a:t>変換パスが必須</a:t>
            </a:r>
            <a:endParaRPr lang="en-US" altLang="ja-JP" dirty="0">
              <a:solidFill>
                <a:srgbClr val="FF5050"/>
              </a:solidFill>
              <a:sym typeface="Wingdings" panose="05000000000000000000" pitchFamily="2" charset="2"/>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126</a:t>
            </a:fld>
            <a:endParaRPr kumimoji="1" lang="ja-JP" altLang="en-US" dirty="0"/>
          </a:p>
        </p:txBody>
      </p:sp>
    </p:spTree>
    <p:extLst>
      <p:ext uri="{BB962C8B-B14F-4D97-AF65-F5344CB8AC3E}">
        <p14:creationId xmlns:p14="http://schemas.microsoft.com/office/powerpoint/2010/main" val="36171158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r>
              <a:rPr lang="ja-JP" altLang="en-US" dirty="0"/>
              <a:t>種類の遅延</a:t>
            </a:r>
            <a:r>
              <a:rPr lang="en-US" altLang="ja-JP" dirty="0"/>
              <a:t>OETF</a:t>
            </a:r>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アプリケーション層による</a:t>
            </a:r>
            <a:r>
              <a:rPr lang="en-US" altLang="ja-JP" dirty="0">
                <a:solidFill>
                  <a:srgbClr val="FF5050"/>
                </a:solidFill>
              </a:rPr>
              <a:t>ODT</a:t>
            </a:r>
            <a:r>
              <a:rPr lang="ja-JP" altLang="en-US" dirty="0">
                <a:solidFill>
                  <a:srgbClr val="FF5050"/>
                </a:solidFill>
              </a:rPr>
              <a:t>変換</a:t>
            </a:r>
            <a:endParaRPr lang="en-US" altLang="ja-JP" dirty="0">
              <a:solidFill>
                <a:srgbClr val="FF5050"/>
              </a:solidFill>
            </a:endParaRPr>
          </a:p>
          <a:p>
            <a:pPr lvl="1"/>
            <a:r>
              <a:rPr lang="ja-JP" altLang="en-US" dirty="0">
                <a:solidFill>
                  <a:srgbClr val="FF5050"/>
                </a:solidFill>
              </a:rPr>
              <a:t>アプリ側でモードに応じて適切な色空間に変換</a:t>
            </a:r>
            <a:endParaRPr lang="en-US" altLang="ja-JP" dirty="0">
              <a:solidFill>
                <a:srgbClr val="FF5050"/>
              </a:solidFill>
            </a:endParaRPr>
          </a:p>
          <a:p>
            <a:pPr lvl="2"/>
            <a:r>
              <a:rPr lang="en-US" altLang="ja-JP" dirty="0" err="1"/>
              <a:t>sRGB</a:t>
            </a:r>
            <a:r>
              <a:rPr lang="ja-JP" altLang="en-US" dirty="0"/>
              <a:t>あるいは</a:t>
            </a:r>
            <a:r>
              <a:rPr lang="en-US" altLang="ja-JP" dirty="0"/>
              <a:t>BT.2020 PQ</a:t>
            </a:r>
            <a:r>
              <a:rPr lang="ja-JP" altLang="en-US" dirty="0"/>
              <a:t>色空間</a:t>
            </a:r>
            <a:endParaRPr lang="en-US" altLang="ja-JP" dirty="0"/>
          </a:p>
          <a:p>
            <a:pPr lvl="5"/>
            <a:endParaRPr lang="en-US" altLang="ja-JP" dirty="0"/>
          </a:p>
          <a:p>
            <a:r>
              <a:rPr lang="en-US" altLang="ja-JP" dirty="0">
                <a:solidFill>
                  <a:srgbClr val="FF5050"/>
                </a:solidFill>
              </a:rPr>
              <a:t>OS</a:t>
            </a:r>
            <a:r>
              <a:rPr lang="ja-JP" altLang="en-US" dirty="0">
                <a:solidFill>
                  <a:srgbClr val="FF5050"/>
                </a:solidFill>
              </a:rPr>
              <a:t>／ドライバ層による自動</a:t>
            </a:r>
            <a:r>
              <a:rPr lang="en-US" altLang="ja-JP" dirty="0">
                <a:solidFill>
                  <a:srgbClr val="FF5050"/>
                </a:solidFill>
              </a:rPr>
              <a:t>ODT</a:t>
            </a:r>
            <a:r>
              <a:rPr lang="ja-JP" altLang="en-US" dirty="0">
                <a:solidFill>
                  <a:srgbClr val="FF5050"/>
                </a:solidFill>
              </a:rPr>
              <a:t>変換</a:t>
            </a:r>
            <a:endParaRPr lang="en-US" altLang="ja-JP" dirty="0">
              <a:solidFill>
                <a:srgbClr val="FF5050"/>
              </a:solidFill>
            </a:endParaRPr>
          </a:p>
          <a:p>
            <a:pPr lvl="1"/>
            <a:r>
              <a:rPr lang="ja-JP" altLang="en-US" dirty="0">
                <a:solidFill>
                  <a:srgbClr val="FF5050"/>
                </a:solidFill>
              </a:rPr>
              <a:t>アプリ側は常に</a:t>
            </a:r>
            <a:r>
              <a:rPr lang="en-US" altLang="ja-JP" dirty="0">
                <a:solidFill>
                  <a:srgbClr val="FF5050"/>
                </a:solidFill>
              </a:rPr>
              <a:t>BT.709</a:t>
            </a:r>
            <a:r>
              <a:rPr lang="ja-JP" altLang="en-US" dirty="0">
                <a:solidFill>
                  <a:srgbClr val="FF5050"/>
                </a:solidFill>
              </a:rPr>
              <a:t>線形</a:t>
            </a:r>
            <a:r>
              <a:rPr lang="en-US" altLang="ja-JP" dirty="0">
                <a:solidFill>
                  <a:srgbClr val="FF5050"/>
                </a:solidFill>
              </a:rPr>
              <a:t>(</a:t>
            </a:r>
            <a:r>
              <a:rPr lang="en-US" altLang="ja-JP" dirty="0" err="1">
                <a:solidFill>
                  <a:srgbClr val="FF5050"/>
                </a:solidFill>
              </a:rPr>
              <a:t>scRGB</a:t>
            </a:r>
            <a:r>
              <a:rPr lang="en-US" altLang="ja-JP" dirty="0">
                <a:solidFill>
                  <a:srgbClr val="FF5050"/>
                </a:solidFill>
              </a:rPr>
              <a:t>)</a:t>
            </a:r>
            <a:r>
              <a:rPr lang="ja-JP" altLang="en-US" dirty="0">
                <a:solidFill>
                  <a:srgbClr val="FF5050"/>
                </a:solidFill>
              </a:rPr>
              <a:t>フォーマットへ出力</a:t>
            </a:r>
            <a:endParaRPr lang="en-US" altLang="ja-JP" dirty="0">
              <a:solidFill>
                <a:srgbClr val="FF5050"/>
              </a:solidFill>
            </a:endParaRPr>
          </a:p>
          <a:p>
            <a:pPr lvl="1"/>
            <a:r>
              <a:rPr lang="en-US" altLang="ja-JP" dirty="0"/>
              <a:t>OS</a:t>
            </a:r>
            <a:r>
              <a:rPr lang="ja-JP" altLang="en-US" dirty="0"/>
              <a:t>／ドライバ層がモードに応じて自動的に</a:t>
            </a:r>
            <a:r>
              <a:rPr lang="en-US" altLang="ja-JP" dirty="0"/>
              <a:t>ODT</a:t>
            </a:r>
            <a:r>
              <a:rPr lang="ja-JP" altLang="en-US" dirty="0"/>
              <a:t>変換</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127</a:t>
            </a:fld>
            <a:endParaRPr kumimoji="1" lang="ja-JP" altLang="en-US" dirty="0"/>
          </a:p>
        </p:txBody>
      </p:sp>
    </p:spTree>
    <p:extLst>
      <p:ext uri="{BB962C8B-B14F-4D97-AF65-F5344CB8AC3E}">
        <p14:creationId xmlns:p14="http://schemas.microsoft.com/office/powerpoint/2010/main" val="7115981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アプリ側遅延</a:t>
            </a:r>
            <a:r>
              <a:rPr kumimoji="1" lang="en-US" altLang="ja-JP" dirty="0"/>
              <a:t>OETF</a:t>
            </a:r>
            <a:r>
              <a:rPr kumimoji="1" lang="ja-JP" altLang="en-US" dirty="0"/>
              <a:t>適用フロー</a:t>
            </a:r>
          </a:p>
        </p:txBody>
      </p:sp>
      <p:sp>
        <p:nvSpPr>
          <p:cNvPr id="3" name="コンテンツ プレースホルダー 2"/>
          <p:cNvSpPr>
            <a:spLocks noGrp="1"/>
          </p:cNvSpPr>
          <p:nvPr>
            <p:ph idx="1"/>
          </p:nvPr>
        </p:nvSpPr>
        <p:spPr/>
        <p:txBody>
          <a:bodyPr>
            <a:normAutofit fontScale="92500" lnSpcReduction="10000"/>
          </a:bodyPr>
          <a:lstStyle/>
          <a:p>
            <a:r>
              <a:rPr lang="ja-JP" altLang="en-US" dirty="0">
                <a:solidFill>
                  <a:srgbClr val="FF5050"/>
                </a:solidFill>
              </a:rPr>
              <a:t>アプリケーション層による</a:t>
            </a:r>
            <a:r>
              <a:rPr lang="en-US" altLang="ja-JP" dirty="0">
                <a:solidFill>
                  <a:srgbClr val="FF5050"/>
                </a:solidFill>
              </a:rPr>
              <a:t>ODT</a:t>
            </a:r>
            <a:r>
              <a:rPr lang="ja-JP" altLang="en-US" dirty="0">
                <a:solidFill>
                  <a:srgbClr val="FF5050"/>
                </a:solidFill>
              </a:rPr>
              <a:t>変換</a:t>
            </a:r>
            <a:endParaRPr lang="en-US" altLang="ja-JP" dirty="0">
              <a:solidFill>
                <a:srgbClr val="FF5050"/>
              </a:solidFill>
            </a:endParaRPr>
          </a:p>
          <a:p>
            <a:pPr lvl="5"/>
            <a:endParaRPr lang="en-US" altLang="ja-JP" dirty="0"/>
          </a:p>
          <a:p>
            <a:r>
              <a:rPr lang="en-US" altLang="ja-JP" dirty="0">
                <a:solidFill>
                  <a:srgbClr val="FF5050"/>
                </a:solidFill>
              </a:rPr>
              <a:t>HDR</a:t>
            </a:r>
            <a:r>
              <a:rPr lang="ja-JP" altLang="en-US" dirty="0">
                <a:solidFill>
                  <a:srgbClr val="FF5050"/>
                </a:solidFill>
              </a:rPr>
              <a:t>方式によっては事実上必須</a:t>
            </a:r>
            <a:endParaRPr lang="en-US" altLang="ja-JP" dirty="0">
              <a:solidFill>
                <a:srgbClr val="FF5050"/>
              </a:solidFill>
            </a:endParaRPr>
          </a:p>
          <a:p>
            <a:pPr lvl="1"/>
            <a:r>
              <a:rPr lang="ja-JP" altLang="en-US" dirty="0">
                <a:solidFill>
                  <a:srgbClr val="FF5050"/>
                </a:solidFill>
              </a:rPr>
              <a:t>フレームが完成してから最後にまとめて変換する必要がある場合</a:t>
            </a:r>
            <a:endParaRPr lang="en-US" altLang="ja-JP" dirty="0">
              <a:solidFill>
                <a:srgbClr val="FF5050"/>
              </a:solidFill>
            </a:endParaRPr>
          </a:p>
          <a:p>
            <a:pPr lvl="1"/>
            <a:r>
              <a:rPr lang="ja-JP" altLang="en-US" dirty="0"/>
              <a:t>例えば</a:t>
            </a:r>
            <a:r>
              <a:rPr lang="en-US" altLang="ja-JP" dirty="0"/>
              <a:t>Dolby Vision</a:t>
            </a:r>
          </a:p>
          <a:p>
            <a:pPr lvl="2"/>
            <a:r>
              <a:rPr lang="en-US" altLang="ja-JP" dirty="0"/>
              <a:t>OETF</a:t>
            </a:r>
            <a:r>
              <a:rPr lang="ja-JP" altLang="en-US" dirty="0"/>
              <a:t>後に</a:t>
            </a:r>
            <a:r>
              <a:rPr lang="en-US" altLang="ja-JP" dirty="0"/>
              <a:t>RGBA8888</a:t>
            </a:r>
            <a:r>
              <a:rPr lang="ja-JP" altLang="en-US" dirty="0"/>
              <a:t>バッファに特殊なエンコードが必要</a:t>
            </a:r>
            <a:endParaRPr lang="en-US" altLang="ja-JP" dirty="0"/>
          </a:p>
          <a:p>
            <a:pPr lvl="3"/>
            <a:r>
              <a:rPr lang="en-US" altLang="ja-JP" dirty="0"/>
              <a:t>UI</a:t>
            </a:r>
            <a:r>
              <a:rPr lang="ja-JP" altLang="en-US" dirty="0"/>
              <a:t>等の描画中にエンコードは現実的ではない</a:t>
            </a:r>
            <a:endParaRPr lang="en-US" altLang="ja-JP" dirty="0"/>
          </a:p>
          <a:p>
            <a:pPr lvl="3"/>
            <a:r>
              <a:rPr lang="ja-JP" altLang="en-US" dirty="0"/>
              <a:t>ブレンド等も利用できない</a:t>
            </a:r>
            <a:endParaRPr lang="en-US" altLang="ja-JP" dirty="0"/>
          </a:p>
          <a:p>
            <a:pPr lvl="1"/>
            <a:r>
              <a:rPr lang="ja-JP" altLang="en-US" dirty="0"/>
              <a:t>例えば</a:t>
            </a:r>
            <a:r>
              <a:rPr lang="en-US" altLang="ja-JP" dirty="0"/>
              <a:t>HDR</a:t>
            </a:r>
            <a:r>
              <a:rPr lang="ja-JP" altLang="en-US" dirty="0"/>
              <a:t>と</a:t>
            </a:r>
            <a:r>
              <a:rPr lang="en-US" altLang="ja-JP" dirty="0"/>
              <a:t>SDR</a:t>
            </a:r>
            <a:r>
              <a:rPr lang="ja-JP" altLang="en-US" dirty="0"/>
              <a:t>を両方出力しなければならない環境</a:t>
            </a:r>
            <a:endParaRPr lang="en-US" altLang="ja-JP" dirty="0"/>
          </a:p>
          <a:p>
            <a:pPr lvl="2"/>
            <a:r>
              <a:rPr lang="en-US" altLang="ja-JP" dirty="0"/>
              <a:t>UI</a:t>
            </a:r>
            <a:r>
              <a:rPr lang="ja-JP" altLang="en-US" dirty="0"/>
              <a:t>描画前に</a:t>
            </a:r>
            <a:r>
              <a:rPr lang="en-US" altLang="ja-JP" dirty="0"/>
              <a:t>OETF</a:t>
            </a:r>
            <a:r>
              <a:rPr lang="ja-JP" altLang="en-US" dirty="0"/>
              <a:t>を適用すると</a:t>
            </a:r>
            <a:r>
              <a:rPr lang="en-US" altLang="ja-JP" dirty="0"/>
              <a:t>UI</a:t>
            </a:r>
            <a:r>
              <a:rPr lang="ja-JP" altLang="en-US" dirty="0"/>
              <a:t>描画も</a:t>
            </a:r>
            <a:r>
              <a:rPr lang="en-US" altLang="ja-JP" dirty="0"/>
              <a:t>2</a:t>
            </a:r>
            <a:r>
              <a:rPr lang="ja-JP" altLang="en-US" dirty="0"/>
              <a:t>画面出力しなければならない</a:t>
            </a:r>
            <a:endParaRPr lang="en-US" altLang="ja-JP" dirty="0"/>
          </a:p>
          <a:p>
            <a:pPr lvl="2"/>
            <a:r>
              <a:rPr lang="en-US" altLang="ja-JP" dirty="0">
                <a:sym typeface="Wingdings" panose="05000000000000000000" pitchFamily="2" charset="2"/>
              </a:rPr>
              <a:t></a:t>
            </a:r>
            <a:r>
              <a:rPr lang="ja-JP" altLang="en-US" dirty="0"/>
              <a:t>パフォーマンスにもよるが最後にまとめて変換する方が効率的な場合</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128</a:t>
            </a:fld>
            <a:endParaRPr kumimoji="1" lang="ja-JP" altLang="en-US" dirty="0"/>
          </a:p>
        </p:txBody>
      </p:sp>
    </p:spTree>
    <p:extLst>
      <p:ext uri="{BB962C8B-B14F-4D97-AF65-F5344CB8AC3E}">
        <p14:creationId xmlns:p14="http://schemas.microsoft.com/office/powerpoint/2010/main" val="11729717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アプリ側遅延</a:t>
            </a:r>
            <a:r>
              <a:rPr lang="en-US" altLang="ja-JP" dirty="0"/>
              <a:t>OETF</a:t>
            </a:r>
            <a:r>
              <a:rPr lang="ja-JP" altLang="en-US" dirty="0"/>
              <a:t>適用フロー</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85000" lnSpcReduction="20000"/>
          </a:bodyPr>
          <a:lstStyle/>
          <a:p>
            <a:r>
              <a:rPr lang="en-US" altLang="ja-JP" dirty="0">
                <a:solidFill>
                  <a:srgbClr val="FF5050"/>
                </a:solidFill>
              </a:rPr>
              <a:t>HDR10</a:t>
            </a:r>
            <a:r>
              <a:rPr lang="ja-JP" altLang="en-US" dirty="0">
                <a:solidFill>
                  <a:srgbClr val="FF5050"/>
                </a:solidFill>
              </a:rPr>
              <a:t>等</a:t>
            </a:r>
            <a:endParaRPr lang="en-US" altLang="ja-JP" dirty="0">
              <a:solidFill>
                <a:srgbClr val="FF5050"/>
              </a:solidFill>
            </a:endParaRPr>
          </a:p>
          <a:p>
            <a:pPr lvl="1"/>
            <a:r>
              <a:rPr lang="en-US" altLang="ja-JP" dirty="0">
                <a:solidFill>
                  <a:srgbClr val="FF5050"/>
                </a:solidFill>
              </a:rPr>
              <a:t>BT.2020 PQ</a:t>
            </a:r>
            <a:r>
              <a:rPr lang="ja-JP" altLang="en-US" dirty="0">
                <a:solidFill>
                  <a:srgbClr val="FF5050"/>
                </a:solidFill>
              </a:rPr>
              <a:t>非線形色空間での書き出し</a:t>
            </a:r>
            <a:endParaRPr lang="en-US" altLang="ja-JP" dirty="0">
              <a:solidFill>
                <a:srgbClr val="FF5050"/>
              </a:solidFill>
            </a:endParaRPr>
          </a:p>
          <a:p>
            <a:pPr lvl="2"/>
            <a:r>
              <a:rPr lang="en-US" altLang="ja-JP" dirty="0">
                <a:solidFill>
                  <a:srgbClr val="FF5050"/>
                </a:solidFill>
              </a:rPr>
              <a:t>RGB10_A2/RGBA16_UNORM</a:t>
            </a:r>
            <a:r>
              <a:rPr lang="ja-JP" altLang="en-US" dirty="0">
                <a:solidFill>
                  <a:srgbClr val="FF5050"/>
                </a:solidFill>
              </a:rPr>
              <a:t>フォーマットに出力</a:t>
            </a:r>
            <a:endParaRPr lang="en-US" altLang="ja-JP" dirty="0">
              <a:solidFill>
                <a:srgbClr val="FF5050"/>
              </a:solidFill>
            </a:endParaRPr>
          </a:p>
          <a:p>
            <a:pPr lvl="1"/>
            <a:r>
              <a:rPr lang="en-US" altLang="ja-JP" dirty="0" err="1"/>
              <a:t>scRGB</a:t>
            </a:r>
            <a:r>
              <a:rPr lang="ja-JP" altLang="en-US" dirty="0"/>
              <a:t> 線形色空間での書き出し</a:t>
            </a:r>
            <a:endParaRPr lang="en-US" altLang="ja-JP" dirty="0"/>
          </a:p>
          <a:p>
            <a:pPr lvl="2"/>
            <a:r>
              <a:rPr lang="en-US" altLang="ja-JP" dirty="0"/>
              <a:t>RGBA16_FLOAT</a:t>
            </a:r>
            <a:r>
              <a:rPr lang="ja-JP" altLang="en-US" dirty="0"/>
              <a:t>フォーマットに出力</a:t>
            </a:r>
            <a:endParaRPr lang="en-US" altLang="ja-JP" dirty="0"/>
          </a:p>
          <a:p>
            <a:r>
              <a:rPr lang="en-US" altLang="ja-JP" dirty="0">
                <a:solidFill>
                  <a:schemeClr val="accent2"/>
                </a:solidFill>
              </a:rPr>
              <a:t>HLG</a:t>
            </a:r>
          </a:p>
          <a:p>
            <a:pPr lvl="1"/>
            <a:r>
              <a:rPr lang="ja-JP" altLang="en-US" dirty="0">
                <a:solidFill>
                  <a:schemeClr val="accent2"/>
                </a:solidFill>
              </a:rPr>
              <a:t>現状ではリアルタイムコンテンツにおける対応無し</a:t>
            </a:r>
            <a:endParaRPr lang="en-US" altLang="ja-JP" dirty="0">
              <a:solidFill>
                <a:schemeClr val="accent2"/>
              </a:solidFill>
            </a:endParaRPr>
          </a:p>
          <a:p>
            <a:pPr lvl="2"/>
            <a:r>
              <a:rPr lang="ja-JP" altLang="en-US" dirty="0">
                <a:solidFill>
                  <a:schemeClr val="accent2"/>
                </a:solidFill>
              </a:rPr>
              <a:t>対応する場合は</a:t>
            </a:r>
            <a:r>
              <a:rPr lang="en-US" altLang="ja-JP" dirty="0">
                <a:solidFill>
                  <a:schemeClr val="accent2"/>
                </a:solidFill>
              </a:rPr>
              <a:t>RGB10_A2/RGBA16_UNORM</a:t>
            </a:r>
            <a:r>
              <a:rPr lang="ja-JP" altLang="en-US" dirty="0">
                <a:solidFill>
                  <a:schemeClr val="accent2"/>
                </a:solidFill>
              </a:rPr>
              <a:t>に出力</a:t>
            </a:r>
            <a:endParaRPr lang="en-US" altLang="ja-JP" dirty="0">
              <a:solidFill>
                <a:schemeClr val="accent2"/>
              </a:solidFill>
            </a:endParaRPr>
          </a:p>
          <a:p>
            <a:r>
              <a:rPr kumimoji="1" lang="en-US" altLang="ja-JP" dirty="0">
                <a:solidFill>
                  <a:srgbClr val="FF5050"/>
                </a:solidFill>
              </a:rPr>
              <a:t>Dolby Vision</a:t>
            </a:r>
            <a:r>
              <a:rPr lang="ja-JP" altLang="en-US" dirty="0">
                <a:solidFill>
                  <a:srgbClr val="FF5050"/>
                </a:solidFill>
              </a:rPr>
              <a:t> </a:t>
            </a:r>
            <a:endParaRPr kumimoji="1" lang="en-US" altLang="ja-JP" dirty="0">
              <a:solidFill>
                <a:srgbClr val="FF5050"/>
              </a:solidFill>
            </a:endParaRPr>
          </a:p>
          <a:p>
            <a:pPr lvl="1"/>
            <a:r>
              <a:rPr kumimoji="1" lang="en-US" altLang="ja-JP" dirty="0">
                <a:solidFill>
                  <a:srgbClr val="FF5050"/>
                </a:solidFill>
              </a:rPr>
              <a:t>RGBA8_UNORM</a:t>
            </a:r>
            <a:r>
              <a:rPr kumimoji="1" lang="ja-JP" altLang="en-US" dirty="0">
                <a:solidFill>
                  <a:srgbClr val="FF5050"/>
                </a:solidFill>
              </a:rPr>
              <a:t>フォーマットに出力</a:t>
            </a:r>
            <a:endParaRPr kumimoji="1" lang="en-US" altLang="ja-JP" dirty="0">
              <a:solidFill>
                <a:srgbClr val="FF5050"/>
              </a:solidFill>
            </a:endParaRPr>
          </a:p>
          <a:p>
            <a:pPr lvl="2"/>
            <a:r>
              <a:rPr lang="ja-JP" altLang="en-US" dirty="0">
                <a:solidFill>
                  <a:srgbClr val="FF5050"/>
                </a:solidFill>
              </a:rPr>
              <a:t>内部データとしては</a:t>
            </a:r>
            <a:r>
              <a:rPr lang="en-US" altLang="ja-JP" dirty="0">
                <a:solidFill>
                  <a:srgbClr val="FF5050"/>
                </a:solidFill>
              </a:rPr>
              <a:t>12-bit </a:t>
            </a:r>
            <a:r>
              <a:rPr lang="en-US" altLang="ja-JP" dirty="0" err="1">
                <a:solidFill>
                  <a:srgbClr val="FF5050"/>
                </a:solidFill>
              </a:rPr>
              <a:t>YCbCr</a:t>
            </a:r>
            <a:r>
              <a:rPr lang="en-US" altLang="ja-JP" dirty="0">
                <a:solidFill>
                  <a:srgbClr val="FF5050"/>
                </a:solidFill>
              </a:rPr>
              <a:t> 4:2:2</a:t>
            </a:r>
          </a:p>
          <a:p>
            <a:r>
              <a:rPr kumimoji="1" lang="en-US" altLang="ja-JP" dirty="0"/>
              <a:t>etc.</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129</a:t>
            </a:fld>
            <a:endParaRPr kumimoji="1" lang="ja-JP" altLang="en-US" dirty="0"/>
          </a:p>
        </p:txBody>
      </p:sp>
    </p:spTree>
    <p:extLst>
      <p:ext uri="{BB962C8B-B14F-4D97-AF65-F5344CB8AC3E}">
        <p14:creationId xmlns:p14="http://schemas.microsoft.com/office/powerpoint/2010/main" val="2203923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lang="ja-JP" altLang="en-US" dirty="0"/>
              <a:t>色空間を構成する要素</a:t>
            </a:r>
            <a:endParaRPr lang="en-US" altLang="ja-JP" dirty="0"/>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a:bodyPr>
          <a:lstStyle/>
          <a:p>
            <a:r>
              <a:rPr lang="ja-JP" altLang="en-US" dirty="0"/>
              <a:t>色域</a:t>
            </a:r>
            <a:r>
              <a:rPr lang="en-US" altLang="ja-JP" dirty="0"/>
              <a:t>(Gamut)</a:t>
            </a:r>
            <a:endParaRPr kumimoji="1" lang="en-US" altLang="ja-JP" dirty="0"/>
          </a:p>
          <a:p>
            <a:r>
              <a:rPr lang="ja-JP" altLang="en-US" dirty="0">
                <a:solidFill>
                  <a:srgbClr val="FF5050"/>
                </a:solidFill>
              </a:rPr>
              <a:t>伝達関数</a:t>
            </a:r>
            <a:r>
              <a:rPr lang="en-US" altLang="ja-JP" dirty="0">
                <a:solidFill>
                  <a:srgbClr val="FF5050"/>
                </a:solidFill>
              </a:rPr>
              <a:t>(Transfer Function)</a:t>
            </a:r>
          </a:p>
          <a:p>
            <a:r>
              <a:rPr lang="ja-JP" altLang="en-US" dirty="0"/>
              <a:t>輝度条件や鑑賞条件、ビット深度等</a:t>
            </a:r>
          </a:p>
          <a:p>
            <a:pPr lvl="1"/>
            <a:endParaRPr lang="ja-JP" altLang="en-US"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13</a:t>
            </a:fld>
            <a:endParaRPr kumimoji="1" lang="ja-JP" altLang="en-US" dirty="0"/>
          </a:p>
        </p:txBody>
      </p:sp>
    </p:spTree>
    <p:extLst>
      <p:ext uri="{BB962C8B-B14F-4D97-AF65-F5344CB8AC3E}">
        <p14:creationId xmlns:p14="http://schemas.microsoft.com/office/powerpoint/2010/main" val="125655455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角丸四角形 9">
            <a:extLst>
              <a:ext uri="{FF2B5EF4-FFF2-40B4-BE49-F238E27FC236}">
                <a16:creationId xmlns:a16="http://schemas.microsoft.com/office/drawing/2014/main" id="{9D265B81-173B-4B92-A47B-D8147EA1B268}"/>
              </a:ext>
            </a:extLst>
          </p:cNvPr>
          <p:cNvSpPr/>
          <p:nvPr/>
        </p:nvSpPr>
        <p:spPr>
          <a:xfrm>
            <a:off x="3835202" y="1090500"/>
            <a:ext cx="4367076" cy="5690382"/>
          </a:xfrm>
          <a:prstGeom prst="roundRect">
            <a:avLst>
              <a:gd name="adj" fmla="val 0"/>
            </a:avLst>
          </a:prstGeom>
          <a:solidFill>
            <a:srgbClr val="FFC0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共通の色域</a:t>
            </a:r>
            <a:r>
              <a:rPr lang="en-US" altLang="ja-JP" dirty="0">
                <a:solidFill>
                  <a:schemeClr val="tx1"/>
                </a:solidFill>
              </a:rPr>
              <a:t>(BT.709)</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err="1">
                <a:solidFill>
                  <a:schemeClr val="tx1"/>
                </a:solidFill>
              </a:rPr>
              <a:t>sRGB</a:t>
            </a:r>
            <a:r>
              <a:rPr lang="ja-JP" altLang="en-US" dirty="0">
                <a:solidFill>
                  <a:schemeClr val="tx1"/>
                </a:solidFill>
              </a:rPr>
              <a:t>ガンマで出力</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は線形</a:t>
            </a:r>
            <a:r>
              <a:rPr lang="en-US" altLang="ja-JP" dirty="0">
                <a:solidFill>
                  <a:schemeClr val="tx1"/>
                </a:solidFill>
              </a:rPr>
              <a:t>(</a:t>
            </a:r>
            <a:r>
              <a:rPr lang="en-US" altLang="ja-JP" dirty="0" err="1">
                <a:solidFill>
                  <a:schemeClr val="tx1"/>
                </a:solidFill>
              </a:rPr>
              <a:t>scRGB</a:t>
            </a:r>
            <a:r>
              <a:rPr lang="en-US" altLang="ja-JP" dirty="0">
                <a:solidFill>
                  <a:schemeClr val="tx1"/>
                </a:solidFill>
              </a:rPr>
              <a:t>)</a:t>
            </a:r>
            <a:r>
              <a:rPr lang="ja-JP" altLang="en-US" dirty="0">
                <a:solidFill>
                  <a:schemeClr val="tx1"/>
                </a:solidFill>
              </a:rPr>
              <a:t>で出力</a:t>
            </a:r>
            <a:endParaRPr lang="en-US" altLang="ja-JP" dirty="0">
              <a:solidFill>
                <a:schemeClr val="tx1"/>
              </a:solidFill>
            </a:endParaRPr>
          </a:p>
        </p:txBody>
      </p:sp>
      <p:sp>
        <p:nvSpPr>
          <p:cNvPr id="54" name="角丸四角形 9"/>
          <p:cNvSpPr/>
          <p:nvPr/>
        </p:nvSpPr>
        <p:spPr>
          <a:xfrm>
            <a:off x="717643" y="1090500"/>
            <a:ext cx="3117558" cy="5690382"/>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a:t>
            </a:r>
            <a:r>
              <a:rPr lang="ja-JP" altLang="en-US" dirty="0">
                <a:solidFill>
                  <a:schemeClr val="tx1"/>
                </a:solidFill>
              </a:rPr>
              <a:t>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5" name="角丸四角形 9"/>
          <p:cNvSpPr/>
          <p:nvPr/>
        </p:nvSpPr>
        <p:spPr>
          <a:xfrm>
            <a:off x="8202278" y="1090500"/>
            <a:ext cx="3887208" cy="5690382"/>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sp>
        <p:nvSpPr>
          <p:cNvPr id="56" name="角丸四角形 9">
            <a:extLst>
              <a:ext uri="{FF2B5EF4-FFF2-40B4-BE49-F238E27FC236}">
                <a16:creationId xmlns:a16="http://schemas.microsoft.com/office/drawing/2014/main" id="{C025A2EE-FB17-46F6-8AC5-A6FCC53FAAEE}"/>
              </a:ext>
            </a:extLst>
          </p:cNvPr>
          <p:cNvSpPr/>
          <p:nvPr/>
        </p:nvSpPr>
        <p:spPr>
          <a:xfrm>
            <a:off x="784114" y="2222694"/>
            <a:ext cx="9071592"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dirty="0">
                <a:solidFill>
                  <a:schemeClr val="tx1"/>
                </a:solidFill>
              </a:rPr>
              <a:t>アプリケーション層</a:t>
            </a:r>
            <a:endParaRPr kumimoji="1" lang="en-US" altLang="ja-JP" sz="1600" dirty="0">
              <a:solidFill>
                <a:schemeClr val="tx1"/>
              </a:solidFill>
            </a:endParaRPr>
          </a:p>
        </p:txBody>
      </p:sp>
      <p:sp>
        <p:nvSpPr>
          <p:cNvPr id="33" name="タイトル 32"/>
          <p:cNvSpPr>
            <a:spLocks noGrp="1"/>
          </p:cNvSpPr>
          <p:nvPr>
            <p:ph type="title"/>
          </p:nvPr>
        </p:nvSpPr>
        <p:spPr/>
        <p:txBody>
          <a:bodyPr>
            <a:normAutofit fontScale="90000"/>
          </a:bodyPr>
          <a:lstStyle/>
          <a:p>
            <a:r>
              <a:rPr lang="en-US" altLang="ja-JP" dirty="0"/>
              <a:t>BT.709</a:t>
            </a:r>
            <a:r>
              <a:rPr lang="ja-JP" altLang="en-US" dirty="0"/>
              <a:t>ベース</a:t>
            </a:r>
            <a:r>
              <a:rPr lang="en-US" altLang="ja-JP" dirty="0"/>
              <a:t>(UI</a:t>
            </a:r>
            <a:r>
              <a:rPr lang="ja-JP" altLang="en-US" dirty="0"/>
              <a:t>描画は</a:t>
            </a:r>
            <a:r>
              <a:rPr lang="en-US" altLang="ja-JP" dirty="0"/>
              <a:t>BT.709</a:t>
            </a:r>
            <a:r>
              <a:rPr lang="ja-JP" altLang="en-US" dirty="0"/>
              <a:t>で</a:t>
            </a:r>
            <a:r>
              <a:rPr lang="en-US" altLang="ja-JP" dirty="0"/>
              <a:t>OETF</a:t>
            </a:r>
            <a:r>
              <a:rPr lang="ja-JP" altLang="en-US" dirty="0" err="1"/>
              <a:t>だけ</a:t>
            </a:r>
            <a:r>
              <a:rPr lang="ja-JP" altLang="en-US" dirty="0"/>
              <a:t>別</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130</a:t>
            </a:fld>
            <a:endParaRPr kumimoji="1" lang="ja-JP" altLang="en-US"/>
          </a:p>
        </p:txBody>
      </p:sp>
      <p:sp>
        <p:nvSpPr>
          <p:cNvPr id="58" name="角丸四角形 9"/>
          <p:cNvSpPr/>
          <p:nvPr/>
        </p:nvSpPr>
        <p:spPr>
          <a:xfrm>
            <a:off x="9855706" y="2222694"/>
            <a:ext cx="2168411"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2164966" y="3241501"/>
            <a:ext cx="951059" cy="810397"/>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575412" y="3241501"/>
            <a:ext cx="947179" cy="810397"/>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lang="ja-JP" altLang="en-US" sz="1400" dirty="0">
              <a:solidFill>
                <a:schemeClr val="tx1"/>
              </a:solidFill>
            </a:endParaRPr>
          </a:p>
        </p:txBody>
      </p:sp>
      <p:cxnSp>
        <p:nvCxnSpPr>
          <p:cNvPr id="8" name="直線矢印コネクタ 7"/>
          <p:cNvCxnSpPr>
            <a:cxnSpLocks/>
            <a:stCxn id="6" idx="3"/>
            <a:endCxn id="7" idx="1"/>
          </p:cNvCxnSpPr>
          <p:nvPr/>
        </p:nvCxnSpPr>
        <p:spPr>
          <a:xfrm>
            <a:off x="3116025" y="3646700"/>
            <a:ext cx="1459387"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860838" y="2700447"/>
            <a:ext cx="1264889" cy="810397"/>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10" name="角丸四角形 9"/>
          <p:cNvSpPr/>
          <p:nvPr/>
        </p:nvSpPr>
        <p:spPr>
          <a:xfrm>
            <a:off x="3248449" y="2700447"/>
            <a:ext cx="1189177" cy="810397"/>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err="1">
                <a:solidFill>
                  <a:schemeClr val="tx1"/>
                </a:solidFill>
              </a:rPr>
              <a:t>sRGB</a:t>
            </a:r>
            <a:r>
              <a:rPr kumimoji="1" lang="en-US" altLang="ja-JP" sz="1100" dirty="0">
                <a:solidFill>
                  <a:schemeClr val="tx1"/>
                </a:solidFill>
              </a:rPr>
              <a:t> OETF</a:t>
            </a:r>
          </a:p>
        </p:txBody>
      </p:sp>
      <p:sp>
        <p:nvSpPr>
          <p:cNvPr id="11" name="角丸四角形 10"/>
          <p:cNvSpPr/>
          <p:nvPr/>
        </p:nvSpPr>
        <p:spPr>
          <a:xfrm>
            <a:off x="5599302" y="2700447"/>
            <a:ext cx="962169" cy="810397"/>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en-US" altLang="ja-JP" sz="1400" dirty="0" err="1">
                <a:solidFill>
                  <a:schemeClr val="tx1"/>
                </a:solidFill>
              </a:rPr>
              <a:t>sRGB</a:t>
            </a:r>
            <a:r>
              <a:rPr kumimoji="1" lang="ja-JP" altLang="en-US" sz="1400" dirty="0">
                <a:solidFill>
                  <a:schemeClr val="tx1"/>
                </a:solidFill>
              </a:rPr>
              <a:t>出力</a:t>
            </a:r>
            <a:endParaRPr kumimoji="1" lang="en-US" altLang="ja-JP" sz="1400" dirty="0">
              <a:solidFill>
                <a:schemeClr val="tx1"/>
              </a:solidFill>
            </a:endParaRPr>
          </a:p>
        </p:txBody>
      </p:sp>
      <p:cxnSp>
        <p:nvCxnSpPr>
          <p:cNvPr id="12" name="直線矢印コネクタ 11"/>
          <p:cNvCxnSpPr>
            <a:cxnSpLocks/>
            <a:stCxn id="7" idx="3"/>
            <a:endCxn id="13" idx="1"/>
          </p:cNvCxnSpPr>
          <p:nvPr/>
        </p:nvCxnSpPr>
        <p:spPr>
          <a:xfrm>
            <a:off x="5522591" y="3646700"/>
            <a:ext cx="1120616"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6643207" y="3241501"/>
            <a:ext cx="984604" cy="810397"/>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sp>
        <p:nvSpPr>
          <p:cNvPr id="14" name="Freeform 10"/>
          <p:cNvSpPr/>
          <p:nvPr/>
        </p:nvSpPr>
        <p:spPr>
          <a:xfrm>
            <a:off x="4714700" y="301313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6" name="Freeform 32"/>
          <p:cNvSpPr/>
          <p:nvPr/>
        </p:nvSpPr>
        <p:spPr>
          <a:xfrm>
            <a:off x="6891009" y="301313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10921021" y="3241501"/>
            <a:ext cx="1021360" cy="810397"/>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1069768" y="3013134"/>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907653" y="2700447"/>
            <a:ext cx="904439" cy="810397"/>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モニタ</a:t>
            </a:r>
            <a:endParaRPr kumimoji="1" lang="en-US" altLang="ja-JP" sz="1400" dirty="0">
              <a:solidFill>
                <a:schemeClr val="tx1"/>
              </a:solidFill>
            </a:endParaRPr>
          </a:p>
          <a:p>
            <a:pPr algn="ctr"/>
            <a:r>
              <a:rPr lang="en-US" altLang="ja-JP" sz="1400" dirty="0">
                <a:solidFill>
                  <a:schemeClr val="tx1"/>
                </a:solidFill>
              </a:rPr>
              <a:t>2.2</a:t>
            </a:r>
            <a:r>
              <a:rPr lang="ja-JP" altLang="en-US" sz="1400" dirty="0">
                <a:solidFill>
                  <a:schemeClr val="tx1"/>
                </a:solidFill>
              </a:rPr>
              <a:t>～</a:t>
            </a:r>
            <a:r>
              <a:rPr lang="en-US" altLang="ja-JP" sz="1400" dirty="0">
                <a:solidFill>
                  <a:schemeClr val="tx1"/>
                </a:solidFill>
              </a:rPr>
              <a:t>2.4</a:t>
            </a:r>
          </a:p>
          <a:p>
            <a:pPr algn="ctr"/>
            <a:r>
              <a:rPr kumimoji="1" lang="en-US" altLang="ja-JP" sz="1400" dirty="0">
                <a:solidFill>
                  <a:schemeClr val="tx1"/>
                </a:solidFill>
              </a:rPr>
              <a:t>EOTF</a:t>
            </a:r>
          </a:p>
        </p:txBody>
      </p:sp>
      <p:cxnSp>
        <p:nvCxnSpPr>
          <p:cNvPr id="20" name="直線矢印コネクタ 19"/>
          <p:cNvCxnSpPr>
            <a:cxnSpLocks/>
            <a:stCxn id="13" idx="3"/>
            <a:endCxn id="17" idx="1"/>
          </p:cNvCxnSpPr>
          <p:nvPr/>
        </p:nvCxnSpPr>
        <p:spPr>
          <a:xfrm>
            <a:off x="7627811" y="3646700"/>
            <a:ext cx="3293210"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9" name="テキスト ボックス 108"/>
          <p:cNvSpPr txBox="1"/>
          <p:nvPr/>
        </p:nvSpPr>
        <p:spPr>
          <a:xfrm>
            <a:off x="102517" y="5425786"/>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88" name="テキスト ボックス 87">
            <a:extLst>
              <a:ext uri="{FF2B5EF4-FFF2-40B4-BE49-F238E27FC236}">
                <a16:creationId xmlns:a16="http://schemas.microsoft.com/office/drawing/2014/main" id="{50CA8E30-0406-4E2A-85A8-15C4C035F960}"/>
              </a:ext>
            </a:extLst>
          </p:cNvPr>
          <p:cNvSpPr txBox="1"/>
          <p:nvPr/>
        </p:nvSpPr>
        <p:spPr>
          <a:xfrm>
            <a:off x="102517" y="2919176"/>
            <a:ext cx="671979" cy="369332"/>
          </a:xfrm>
          <a:prstGeom prst="rect">
            <a:avLst/>
          </a:prstGeom>
          <a:noFill/>
        </p:spPr>
        <p:txBody>
          <a:bodyPr wrap="none" rtlCol="0">
            <a:spAutoFit/>
          </a:bodyPr>
          <a:lstStyle/>
          <a:p>
            <a:r>
              <a:rPr lang="en-US" altLang="ja-JP" dirty="0"/>
              <a:t>S</a:t>
            </a:r>
            <a:r>
              <a:rPr kumimoji="1" lang="en-US" altLang="ja-JP" dirty="0"/>
              <a:t>DR</a:t>
            </a:r>
          </a:p>
        </p:txBody>
      </p:sp>
      <p:cxnSp>
        <p:nvCxnSpPr>
          <p:cNvPr id="89" name="Straight Connector 31">
            <a:extLst>
              <a:ext uri="{FF2B5EF4-FFF2-40B4-BE49-F238E27FC236}">
                <a16:creationId xmlns:a16="http://schemas.microsoft.com/office/drawing/2014/main" id="{E26B7549-7E6A-465B-A2B0-15D64F1FDE4D}"/>
              </a:ext>
            </a:extLst>
          </p:cNvPr>
          <p:cNvCxnSpPr/>
          <p:nvPr/>
        </p:nvCxnSpPr>
        <p:spPr>
          <a:xfrm flipH="1">
            <a:off x="2389401" y="270218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45" name="角丸四角形 63">
            <a:extLst>
              <a:ext uri="{FF2B5EF4-FFF2-40B4-BE49-F238E27FC236}">
                <a16:creationId xmlns:a16="http://schemas.microsoft.com/office/drawing/2014/main" id="{D59F6D9E-0CD7-40A5-82BA-B4418063BCA0}"/>
              </a:ext>
            </a:extLst>
          </p:cNvPr>
          <p:cNvSpPr/>
          <p:nvPr/>
        </p:nvSpPr>
        <p:spPr>
          <a:xfrm>
            <a:off x="2164966" y="574327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46" name="角丸四角形 64">
            <a:extLst>
              <a:ext uri="{FF2B5EF4-FFF2-40B4-BE49-F238E27FC236}">
                <a16:creationId xmlns:a16="http://schemas.microsoft.com/office/drawing/2014/main" id="{70A2E651-5BB6-4CCC-A917-B45C04C57F6D}"/>
              </a:ext>
            </a:extLst>
          </p:cNvPr>
          <p:cNvSpPr/>
          <p:nvPr/>
        </p:nvSpPr>
        <p:spPr>
          <a:xfrm>
            <a:off x="4580849" y="5743276"/>
            <a:ext cx="937474"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47" name="直線矢印コネクタ 46">
            <a:extLst>
              <a:ext uri="{FF2B5EF4-FFF2-40B4-BE49-F238E27FC236}">
                <a16:creationId xmlns:a16="http://schemas.microsoft.com/office/drawing/2014/main" id="{08AA575A-86DF-49A7-8393-5E21704BF080}"/>
              </a:ext>
            </a:extLst>
          </p:cNvPr>
          <p:cNvCxnSpPr>
            <a:cxnSpLocks/>
            <a:stCxn id="45" idx="3"/>
            <a:endCxn id="46" idx="1"/>
          </p:cNvCxnSpPr>
          <p:nvPr/>
        </p:nvCxnSpPr>
        <p:spPr>
          <a:xfrm>
            <a:off x="3113607" y="614493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48" name="角丸四角形 66">
            <a:extLst>
              <a:ext uri="{FF2B5EF4-FFF2-40B4-BE49-F238E27FC236}">
                <a16:creationId xmlns:a16="http://schemas.microsoft.com/office/drawing/2014/main" id="{013A2D1C-5944-4548-9C90-F78C2396287F}"/>
              </a:ext>
            </a:extLst>
          </p:cNvPr>
          <p:cNvSpPr/>
          <p:nvPr/>
        </p:nvSpPr>
        <p:spPr>
          <a:xfrm>
            <a:off x="859024" y="520879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49" name="角丸四角形 67">
            <a:extLst>
              <a:ext uri="{FF2B5EF4-FFF2-40B4-BE49-F238E27FC236}">
                <a16:creationId xmlns:a16="http://schemas.microsoft.com/office/drawing/2014/main" id="{45F8D77F-54AD-4A9F-A2F8-B34C2F60F69A}"/>
              </a:ext>
            </a:extLst>
          </p:cNvPr>
          <p:cNvSpPr/>
          <p:nvPr/>
        </p:nvSpPr>
        <p:spPr>
          <a:xfrm>
            <a:off x="3248446" y="520879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en-US" altLang="ja-JP" sz="1050" dirty="0">
                <a:solidFill>
                  <a:schemeClr val="tx1"/>
                </a:solidFill>
              </a:rPr>
              <a:t>BT.2020</a:t>
            </a:r>
            <a:r>
              <a:rPr kumimoji="1" lang="ja-JP" altLang="en-US" sz="1050" dirty="0">
                <a:solidFill>
                  <a:schemeClr val="tx1"/>
                </a:solidFill>
              </a:rPr>
              <a:t>拡張変換</a:t>
            </a:r>
            <a:endParaRPr kumimoji="1" lang="en-US" altLang="ja-JP" sz="105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a:solidFill>
                  <a:schemeClr val="tx1"/>
                </a:solidFill>
              </a:rPr>
              <a:t>BT.709</a:t>
            </a:r>
            <a:r>
              <a:rPr kumimoji="1" lang="ja-JP" altLang="en-US" sz="1100" dirty="0">
                <a:solidFill>
                  <a:schemeClr val="tx1"/>
                </a:solidFill>
              </a:rPr>
              <a:t>に戻す</a:t>
            </a:r>
            <a:endParaRPr kumimoji="1" lang="en-US" altLang="ja-JP" sz="1100" dirty="0">
              <a:solidFill>
                <a:schemeClr val="tx1"/>
              </a:solidFill>
            </a:endParaRPr>
          </a:p>
        </p:txBody>
      </p:sp>
      <p:sp>
        <p:nvSpPr>
          <p:cNvPr id="50" name="角丸四角形 68">
            <a:extLst>
              <a:ext uri="{FF2B5EF4-FFF2-40B4-BE49-F238E27FC236}">
                <a16:creationId xmlns:a16="http://schemas.microsoft.com/office/drawing/2014/main" id="{19010574-CDC5-4B18-9F1B-1A663F7C541E}"/>
              </a:ext>
            </a:extLst>
          </p:cNvPr>
          <p:cNvSpPr/>
          <p:nvPr/>
        </p:nvSpPr>
        <p:spPr>
          <a:xfrm>
            <a:off x="5599168" y="520879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51" name="直線矢印コネクタ 50">
            <a:extLst>
              <a:ext uri="{FF2B5EF4-FFF2-40B4-BE49-F238E27FC236}">
                <a16:creationId xmlns:a16="http://schemas.microsoft.com/office/drawing/2014/main" id="{581B3852-F814-4FE4-B697-69166A9BC9E9}"/>
              </a:ext>
            </a:extLst>
          </p:cNvPr>
          <p:cNvCxnSpPr>
            <a:cxnSpLocks/>
            <a:stCxn id="46" idx="3"/>
            <a:endCxn id="52" idx="1"/>
          </p:cNvCxnSpPr>
          <p:nvPr/>
        </p:nvCxnSpPr>
        <p:spPr>
          <a:xfrm>
            <a:off x="5518323" y="614493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52" name="角丸四角形 70">
            <a:extLst>
              <a:ext uri="{FF2B5EF4-FFF2-40B4-BE49-F238E27FC236}">
                <a16:creationId xmlns:a16="http://schemas.microsoft.com/office/drawing/2014/main" id="{40485815-B841-47F2-BC6D-5E5FAE7D2257}"/>
              </a:ext>
            </a:extLst>
          </p:cNvPr>
          <p:cNvSpPr/>
          <p:nvPr/>
        </p:nvSpPr>
        <p:spPr>
          <a:xfrm>
            <a:off x="6641392" y="5743276"/>
            <a:ext cx="937668"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57" name="角丸四角形 71">
            <a:extLst>
              <a:ext uri="{FF2B5EF4-FFF2-40B4-BE49-F238E27FC236}">
                <a16:creationId xmlns:a16="http://schemas.microsoft.com/office/drawing/2014/main" id="{B39826F6-91CF-453A-9129-B83B0F1DAB48}"/>
              </a:ext>
            </a:extLst>
          </p:cNvPr>
          <p:cNvSpPr/>
          <p:nvPr/>
        </p:nvSpPr>
        <p:spPr>
          <a:xfrm>
            <a:off x="7697208" y="520879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色域変換</a:t>
            </a:r>
            <a:endParaRPr kumimoji="1" lang="en-US" altLang="ja-JP" sz="1400" dirty="0">
              <a:solidFill>
                <a:schemeClr val="tx1"/>
              </a:solidFill>
            </a:endParaRPr>
          </a:p>
          <a:p>
            <a:pPr algn="ctr"/>
            <a:r>
              <a:rPr kumimoji="1" lang="en-US" altLang="ja-JP" sz="1400" dirty="0">
                <a:solidFill>
                  <a:schemeClr val="tx1"/>
                </a:solidFill>
              </a:rPr>
              <a:t>PQ OETF</a:t>
            </a:r>
          </a:p>
        </p:txBody>
      </p:sp>
      <p:cxnSp>
        <p:nvCxnSpPr>
          <p:cNvPr id="59" name="直線矢印コネクタ 58">
            <a:extLst>
              <a:ext uri="{FF2B5EF4-FFF2-40B4-BE49-F238E27FC236}">
                <a16:creationId xmlns:a16="http://schemas.microsoft.com/office/drawing/2014/main" id="{245DE3DB-21DD-429E-B26A-8CBBC387EAAE}"/>
              </a:ext>
            </a:extLst>
          </p:cNvPr>
          <p:cNvCxnSpPr>
            <a:cxnSpLocks/>
            <a:stCxn id="52" idx="3"/>
            <a:endCxn id="60" idx="1"/>
          </p:cNvCxnSpPr>
          <p:nvPr/>
        </p:nvCxnSpPr>
        <p:spPr>
          <a:xfrm>
            <a:off x="7579060" y="614493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0" name="角丸四角形 73">
            <a:extLst>
              <a:ext uri="{FF2B5EF4-FFF2-40B4-BE49-F238E27FC236}">
                <a16:creationId xmlns:a16="http://schemas.microsoft.com/office/drawing/2014/main" id="{C30C06C0-6EF9-4E6B-BD87-D2A5B8345A6F}"/>
              </a:ext>
            </a:extLst>
          </p:cNvPr>
          <p:cNvSpPr/>
          <p:nvPr/>
        </p:nvSpPr>
        <p:spPr>
          <a:xfrm>
            <a:off x="8882014" y="5743276"/>
            <a:ext cx="961740"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p>
          <a:p>
            <a:pPr algn="ctr"/>
            <a:r>
              <a:rPr lang="en-US" altLang="ja-JP" sz="1400">
                <a:solidFill>
                  <a:schemeClr val="tx1"/>
                </a:solidFill>
              </a:rPr>
              <a:t>PQ</a:t>
            </a:r>
            <a:endParaRPr lang="ja-JP" altLang="en-US" sz="1400" dirty="0">
              <a:solidFill>
                <a:schemeClr val="tx1"/>
              </a:solidFill>
            </a:endParaRPr>
          </a:p>
          <a:p>
            <a:pPr algn="ctr"/>
            <a:r>
              <a:rPr lang="en-US" altLang="ja-JP" sz="1400">
                <a:solidFill>
                  <a:schemeClr val="tx1"/>
                </a:solidFill>
              </a:rPr>
              <a:t>MDR</a:t>
            </a:r>
            <a:endParaRPr lang="en-US" altLang="ja-JP" sz="1400" dirty="0">
              <a:solidFill>
                <a:schemeClr val="tx1"/>
              </a:solidFill>
            </a:endParaRPr>
          </a:p>
        </p:txBody>
      </p:sp>
      <p:cxnSp>
        <p:nvCxnSpPr>
          <p:cNvPr id="61" name="Straight Connector 31">
            <a:extLst>
              <a:ext uri="{FF2B5EF4-FFF2-40B4-BE49-F238E27FC236}">
                <a16:creationId xmlns:a16="http://schemas.microsoft.com/office/drawing/2014/main" id="{8593C961-7D2E-4D5C-BCBB-2CA85DBC3E92}"/>
              </a:ext>
            </a:extLst>
          </p:cNvPr>
          <p:cNvCxnSpPr/>
          <p:nvPr/>
        </p:nvCxnSpPr>
        <p:spPr>
          <a:xfrm flipH="1">
            <a:off x="2389401" y="520879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62" name="Freeform 32">
            <a:extLst>
              <a:ext uri="{FF2B5EF4-FFF2-40B4-BE49-F238E27FC236}">
                <a16:creationId xmlns:a16="http://schemas.microsoft.com/office/drawing/2014/main" id="{824B52C9-6875-4372-A2EA-5232367420A1}"/>
              </a:ext>
            </a:extLst>
          </p:cNvPr>
          <p:cNvSpPr/>
          <p:nvPr/>
        </p:nvSpPr>
        <p:spPr>
          <a:xfrm>
            <a:off x="9102012" y="534015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63" name="Freeform 35">
            <a:extLst>
              <a:ext uri="{FF2B5EF4-FFF2-40B4-BE49-F238E27FC236}">
                <a16:creationId xmlns:a16="http://schemas.microsoft.com/office/drawing/2014/main" id="{C4624130-7805-4E40-9531-E33298923F84}"/>
              </a:ext>
            </a:extLst>
          </p:cNvPr>
          <p:cNvSpPr/>
          <p:nvPr/>
        </p:nvSpPr>
        <p:spPr>
          <a:xfrm>
            <a:off x="4772869"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83" name="Freeform 36">
            <a:extLst>
              <a:ext uri="{FF2B5EF4-FFF2-40B4-BE49-F238E27FC236}">
                <a16:creationId xmlns:a16="http://schemas.microsoft.com/office/drawing/2014/main" id="{81281477-3982-420C-8D8D-AA17AE2CF5E4}"/>
              </a:ext>
            </a:extLst>
          </p:cNvPr>
          <p:cNvSpPr/>
          <p:nvPr/>
        </p:nvSpPr>
        <p:spPr>
          <a:xfrm>
            <a:off x="6840432"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84" name="角丸四角形 78">
            <a:extLst>
              <a:ext uri="{FF2B5EF4-FFF2-40B4-BE49-F238E27FC236}">
                <a16:creationId xmlns:a16="http://schemas.microsoft.com/office/drawing/2014/main" id="{548F48EA-9858-4B55-ABAD-2051B75B3C45}"/>
              </a:ext>
            </a:extLst>
          </p:cNvPr>
          <p:cNvSpPr/>
          <p:nvPr/>
        </p:nvSpPr>
        <p:spPr>
          <a:xfrm>
            <a:off x="10919207" y="5743276"/>
            <a:ext cx="1025571"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MDR</a:t>
            </a:r>
          </a:p>
        </p:txBody>
      </p:sp>
      <p:sp>
        <p:nvSpPr>
          <p:cNvPr id="85" name="角丸四角形 79">
            <a:extLst>
              <a:ext uri="{FF2B5EF4-FFF2-40B4-BE49-F238E27FC236}">
                <a16:creationId xmlns:a16="http://schemas.microsoft.com/office/drawing/2014/main" id="{8F5BDA57-521A-45A8-9E48-5B94D49955AC}"/>
              </a:ext>
            </a:extLst>
          </p:cNvPr>
          <p:cNvSpPr/>
          <p:nvPr/>
        </p:nvSpPr>
        <p:spPr>
          <a:xfrm>
            <a:off x="9905840" y="520879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a:solidFill>
                <a:schemeClr val="tx1"/>
              </a:solidFill>
            </a:endParaRPr>
          </a:p>
          <a:p>
            <a:pPr algn="ctr"/>
            <a:r>
              <a:rPr lang="en-US" altLang="ja-JP" sz="1600">
                <a:solidFill>
                  <a:schemeClr val="tx1"/>
                </a:solidFill>
              </a:rPr>
              <a:t>PQ</a:t>
            </a:r>
            <a:endParaRPr kumimoji="1" lang="en-US" altLang="ja-JP" sz="1600">
              <a:solidFill>
                <a:schemeClr val="tx1"/>
              </a:solidFill>
            </a:endParaRPr>
          </a:p>
          <a:p>
            <a:pPr algn="ctr"/>
            <a:r>
              <a:rPr kumimoji="1" lang="en-US" altLang="ja-JP" sz="1600">
                <a:solidFill>
                  <a:schemeClr val="tx1"/>
                </a:solidFill>
              </a:rPr>
              <a:t>EOTF</a:t>
            </a:r>
            <a:endParaRPr kumimoji="1" lang="en-US" altLang="ja-JP" sz="1600" dirty="0">
              <a:solidFill>
                <a:schemeClr val="tx1"/>
              </a:solidFill>
            </a:endParaRPr>
          </a:p>
        </p:txBody>
      </p:sp>
      <p:cxnSp>
        <p:nvCxnSpPr>
          <p:cNvPr id="86" name="直線矢印コネクタ 85">
            <a:extLst>
              <a:ext uri="{FF2B5EF4-FFF2-40B4-BE49-F238E27FC236}">
                <a16:creationId xmlns:a16="http://schemas.microsoft.com/office/drawing/2014/main" id="{4A4A6192-658F-49A8-9A51-9595FD00759F}"/>
              </a:ext>
            </a:extLst>
          </p:cNvPr>
          <p:cNvCxnSpPr>
            <a:cxnSpLocks/>
            <a:stCxn id="60" idx="3"/>
            <a:endCxn id="84" idx="1"/>
          </p:cNvCxnSpPr>
          <p:nvPr/>
        </p:nvCxnSpPr>
        <p:spPr>
          <a:xfrm>
            <a:off x="9843754" y="614493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Freeform 36">
            <a:extLst>
              <a:ext uri="{FF2B5EF4-FFF2-40B4-BE49-F238E27FC236}">
                <a16:creationId xmlns:a16="http://schemas.microsoft.com/office/drawing/2014/main" id="{811FBF2F-D1FF-4BBB-977A-4FEC334ECDDF}"/>
              </a:ext>
            </a:extLst>
          </p:cNvPr>
          <p:cNvSpPr/>
          <p:nvPr/>
        </p:nvSpPr>
        <p:spPr>
          <a:xfrm>
            <a:off x="11108257" y="5314031"/>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Tree>
    <p:extLst>
      <p:ext uri="{BB962C8B-B14F-4D97-AF65-F5344CB8AC3E}">
        <p14:creationId xmlns:p14="http://schemas.microsoft.com/office/powerpoint/2010/main" val="16021759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角丸四角形 9"/>
          <p:cNvSpPr/>
          <p:nvPr/>
        </p:nvSpPr>
        <p:spPr>
          <a:xfrm>
            <a:off x="8211695" y="1090500"/>
            <a:ext cx="3877790" cy="5690382"/>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sp>
        <p:nvSpPr>
          <p:cNvPr id="126" name="角丸四角形 9"/>
          <p:cNvSpPr/>
          <p:nvPr/>
        </p:nvSpPr>
        <p:spPr>
          <a:xfrm>
            <a:off x="717641" y="1090500"/>
            <a:ext cx="7494054" cy="5690382"/>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9" name="角丸四角形 9">
            <a:extLst>
              <a:ext uri="{FF2B5EF4-FFF2-40B4-BE49-F238E27FC236}">
                <a16:creationId xmlns:a16="http://schemas.microsoft.com/office/drawing/2014/main" id="{DB9B35FA-7950-4220-8E80-768D9FC15E08}"/>
              </a:ext>
            </a:extLst>
          </p:cNvPr>
          <p:cNvSpPr/>
          <p:nvPr/>
        </p:nvSpPr>
        <p:spPr>
          <a:xfrm>
            <a:off x="784114" y="2222694"/>
            <a:ext cx="9071592"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dirty="0">
                <a:solidFill>
                  <a:schemeClr val="tx1"/>
                </a:solidFill>
              </a:rPr>
              <a:t>アプリケーション層</a:t>
            </a:r>
            <a:endParaRPr kumimoji="1" lang="en-US" altLang="ja-JP" sz="1600" dirty="0">
              <a:solidFill>
                <a:schemeClr val="tx1"/>
              </a:solidFill>
            </a:endParaRPr>
          </a:p>
        </p:txBody>
      </p:sp>
      <p:sp>
        <p:nvSpPr>
          <p:cNvPr id="33" name="タイトル 32"/>
          <p:cNvSpPr>
            <a:spLocks noGrp="1"/>
          </p:cNvSpPr>
          <p:nvPr>
            <p:ph type="title"/>
          </p:nvPr>
        </p:nvSpPr>
        <p:spPr/>
        <p:txBody>
          <a:bodyPr/>
          <a:lstStyle/>
          <a:p>
            <a:r>
              <a:rPr lang="en-US" altLang="ja-JP" dirty="0"/>
              <a:t>BT.709</a:t>
            </a:r>
            <a:r>
              <a:rPr lang="ja-JP" altLang="en-US" dirty="0"/>
              <a:t>ベース</a:t>
            </a:r>
            <a:r>
              <a:rPr lang="en-US" altLang="ja-JP" dirty="0"/>
              <a:t>(UI</a:t>
            </a:r>
            <a:r>
              <a:rPr lang="ja-JP" altLang="en-US" dirty="0"/>
              <a:t>描画も</a:t>
            </a:r>
            <a:r>
              <a:rPr lang="en-US" altLang="ja-JP" dirty="0"/>
              <a:t>BT.709</a:t>
            </a:r>
            <a:r>
              <a:rPr lang="ja-JP" altLang="en-US" dirty="0"/>
              <a:t>線形で共通</a:t>
            </a:r>
            <a:r>
              <a:rPr lang="en-US" altLang="ja-JP" dirty="0"/>
              <a:t>)</a:t>
            </a:r>
            <a:endParaRPr kumimoji="1" lang="ja-JP" altLang="en-US" dirty="0"/>
          </a:p>
        </p:txBody>
      </p:sp>
      <p:sp>
        <p:nvSpPr>
          <p:cNvPr id="128" name="角丸四角形 9"/>
          <p:cNvSpPr/>
          <p:nvPr/>
        </p:nvSpPr>
        <p:spPr>
          <a:xfrm>
            <a:off x="9855706" y="2222694"/>
            <a:ext cx="2168411"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4" name="角丸四角形 63"/>
          <p:cNvSpPr/>
          <p:nvPr/>
        </p:nvSpPr>
        <p:spPr>
          <a:xfrm>
            <a:off x="2164966" y="574327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65" name="角丸四角形 64"/>
          <p:cNvSpPr/>
          <p:nvPr/>
        </p:nvSpPr>
        <p:spPr>
          <a:xfrm>
            <a:off x="4580849" y="5743276"/>
            <a:ext cx="937474"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66" name="直線矢印コネクタ 65"/>
          <p:cNvCxnSpPr>
            <a:cxnSpLocks/>
            <a:stCxn id="64" idx="3"/>
            <a:endCxn id="65" idx="1"/>
          </p:cNvCxnSpPr>
          <p:nvPr/>
        </p:nvCxnSpPr>
        <p:spPr>
          <a:xfrm>
            <a:off x="3113607" y="614493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7" name="角丸四角形 66"/>
          <p:cNvSpPr/>
          <p:nvPr/>
        </p:nvSpPr>
        <p:spPr>
          <a:xfrm>
            <a:off x="859024" y="520879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68" name="角丸四角形 67"/>
          <p:cNvSpPr/>
          <p:nvPr/>
        </p:nvSpPr>
        <p:spPr>
          <a:xfrm>
            <a:off x="3248446" y="520879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en-US" altLang="ja-JP" sz="1050" dirty="0">
                <a:solidFill>
                  <a:schemeClr val="tx1"/>
                </a:solidFill>
              </a:rPr>
              <a:t>BT.2020</a:t>
            </a:r>
            <a:r>
              <a:rPr kumimoji="1" lang="ja-JP" altLang="en-US" sz="1050" dirty="0">
                <a:solidFill>
                  <a:schemeClr val="tx1"/>
                </a:solidFill>
              </a:rPr>
              <a:t>拡張変換</a:t>
            </a:r>
            <a:endParaRPr kumimoji="1" lang="en-US" altLang="ja-JP" sz="105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a:solidFill>
                  <a:schemeClr val="tx1"/>
                </a:solidFill>
              </a:rPr>
              <a:t>BT.709</a:t>
            </a:r>
            <a:r>
              <a:rPr kumimoji="1" lang="ja-JP" altLang="en-US" sz="1100" dirty="0">
                <a:solidFill>
                  <a:schemeClr val="tx1"/>
                </a:solidFill>
              </a:rPr>
              <a:t>に戻す</a:t>
            </a:r>
            <a:endParaRPr kumimoji="1" lang="en-US" altLang="ja-JP" sz="1100" dirty="0">
              <a:solidFill>
                <a:schemeClr val="tx1"/>
              </a:solidFill>
            </a:endParaRPr>
          </a:p>
        </p:txBody>
      </p:sp>
      <p:sp>
        <p:nvSpPr>
          <p:cNvPr id="69" name="角丸四角形 68"/>
          <p:cNvSpPr/>
          <p:nvPr/>
        </p:nvSpPr>
        <p:spPr>
          <a:xfrm>
            <a:off x="5599168" y="520879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70" name="直線矢印コネクタ 69"/>
          <p:cNvCxnSpPr>
            <a:cxnSpLocks/>
            <a:stCxn id="65" idx="3"/>
            <a:endCxn id="71" idx="1"/>
          </p:cNvCxnSpPr>
          <p:nvPr/>
        </p:nvCxnSpPr>
        <p:spPr>
          <a:xfrm>
            <a:off x="5518323" y="614493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1" name="角丸四角形 70"/>
          <p:cNvSpPr/>
          <p:nvPr/>
        </p:nvSpPr>
        <p:spPr>
          <a:xfrm>
            <a:off x="6641392" y="5743276"/>
            <a:ext cx="937668"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72" name="角丸四角形 71"/>
          <p:cNvSpPr/>
          <p:nvPr/>
        </p:nvSpPr>
        <p:spPr>
          <a:xfrm>
            <a:off x="7697208" y="520879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色域変換</a:t>
            </a:r>
            <a:endParaRPr kumimoji="1" lang="en-US" altLang="ja-JP" sz="1400" dirty="0">
              <a:solidFill>
                <a:schemeClr val="tx1"/>
              </a:solidFill>
            </a:endParaRPr>
          </a:p>
          <a:p>
            <a:pPr algn="ctr"/>
            <a:r>
              <a:rPr kumimoji="1" lang="en-US" altLang="ja-JP" sz="1400" dirty="0">
                <a:solidFill>
                  <a:schemeClr val="tx1"/>
                </a:solidFill>
              </a:rPr>
              <a:t>PQ OETF</a:t>
            </a:r>
          </a:p>
        </p:txBody>
      </p:sp>
      <p:cxnSp>
        <p:nvCxnSpPr>
          <p:cNvPr id="73" name="直線矢印コネクタ 72"/>
          <p:cNvCxnSpPr>
            <a:cxnSpLocks/>
            <a:stCxn id="71" idx="3"/>
            <a:endCxn id="74" idx="1"/>
          </p:cNvCxnSpPr>
          <p:nvPr/>
        </p:nvCxnSpPr>
        <p:spPr>
          <a:xfrm>
            <a:off x="7579060" y="614493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4" name="角丸四角形 73"/>
          <p:cNvSpPr/>
          <p:nvPr/>
        </p:nvSpPr>
        <p:spPr>
          <a:xfrm>
            <a:off x="8882014" y="5743276"/>
            <a:ext cx="961740"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p>
          <a:p>
            <a:pPr algn="ctr"/>
            <a:r>
              <a:rPr lang="en-US" altLang="ja-JP" sz="1400">
                <a:solidFill>
                  <a:schemeClr val="tx1"/>
                </a:solidFill>
              </a:rPr>
              <a:t>PQ</a:t>
            </a:r>
            <a:endParaRPr lang="ja-JP" altLang="en-US" sz="1400" dirty="0">
              <a:solidFill>
                <a:schemeClr val="tx1"/>
              </a:solidFill>
            </a:endParaRPr>
          </a:p>
          <a:p>
            <a:pPr algn="ctr"/>
            <a:r>
              <a:rPr lang="en-US" altLang="ja-JP" sz="1400">
                <a:solidFill>
                  <a:schemeClr val="tx1"/>
                </a:solidFill>
              </a:rPr>
              <a:t>MDR</a:t>
            </a:r>
            <a:endParaRPr lang="en-US" altLang="ja-JP" sz="1400" dirty="0">
              <a:solidFill>
                <a:schemeClr val="tx1"/>
              </a:solidFill>
            </a:endParaRPr>
          </a:p>
        </p:txBody>
      </p:sp>
      <p:cxnSp>
        <p:nvCxnSpPr>
          <p:cNvPr id="75" name="Straight Connector 31"/>
          <p:cNvCxnSpPr/>
          <p:nvPr/>
        </p:nvCxnSpPr>
        <p:spPr>
          <a:xfrm flipH="1">
            <a:off x="2389401" y="520879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76" name="Freeform 32"/>
          <p:cNvSpPr/>
          <p:nvPr/>
        </p:nvSpPr>
        <p:spPr>
          <a:xfrm>
            <a:off x="9102012" y="534015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7" name="Freeform 35"/>
          <p:cNvSpPr/>
          <p:nvPr/>
        </p:nvSpPr>
        <p:spPr>
          <a:xfrm>
            <a:off x="4772869"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8" name="Freeform 36"/>
          <p:cNvSpPr/>
          <p:nvPr/>
        </p:nvSpPr>
        <p:spPr>
          <a:xfrm>
            <a:off x="6840432"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9" name="角丸四角形 78"/>
          <p:cNvSpPr/>
          <p:nvPr/>
        </p:nvSpPr>
        <p:spPr>
          <a:xfrm>
            <a:off x="10919207" y="5743276"/>
            <a:ext cx="1025571"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MDR</a:t>
            </a:r>
          </a:p>
        </p:txBody>
      </p:sp>
      <p:sp>
        <p:nvSpPr>
          <p:cNvPr id="80" name="角丸四角形 79"/>
          <p:cNvSpPr/>
          <p:nvPr/>
        </p:nvSpPr>
        <p:spPr>
          <a:xfrm>
            <a:off x="9905840" y="520879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a:solidFill>
                <a:schemeClr val="tx1"/>
              </a:solidFill>
            </a:endParaRPr>
          </a:p>
          <a:p>
            <a:pPr algn="ctr"/>
            <a:r>
              <a:rPr lang="en-US" altLang="ja-JP" sz="1600">
                <a:solidFill>
                  <a:schemeClr val="tx1"/>
                </a:solidFill>
              </a:rPr>
              <a:t>PQ</a:t>
            </a:r>
            <a:endParaRPr kumimoji="1" lang="en-US" altLang="ja-JP" sz="1600">
              <a:solidFill>
                <a:schemeClr val="tx1"/>
              </a:solidFill>
            </a:endParaRPr>
          </a:p>
          <a:p>
            <a:pPr algn="ctr"/>
            <a:r>
              <a:rPr kumimoji="1" lang="en-US" altLang="ja-JP" sz="1600">
                <a:solidFill>
                  <a:schemeClr val="tx1"/>
                </a:solidFill>
              </a:rPr>
              <a:t>EOTF</a:t>
            </a:r>
            <a:endParaRPr kumimoji="1" lang="en-US" altLang="ja-JP" sz="1600" dirty="0">
              <a:solidFill>
                <a:schemeClr val="tx1"/>
              </a:solidFill>
            </a:endParaRPr>
          </a:p>
        </p:txBody>
      </p:sp>
      <p:cxnSp>
        <p:nvCxnSpPr>
          <p:cNvPr id="81" name="直線矢印コネクタ 80"/>
          <p:cNvCxnSpPr>
            <a:cxnSpLocks/>
            <a:stCxn id="74" idx="3"/>
            <a:endCxn id="79" idx="1"/>
          </p:cNvCxnSpPr>
          <p:nvPr/>
        </p:nvCxnSpPr>
        <p:spPr>
          <a:xfrm>
            <a:off x="9843754" y="614493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2" name="Freeform 36"/>
          <p:cNvSpPr/>
          <p:nvPr/>
        </p:nvSpPr>
        <p:spPr>
          <a:xfrm>
            <a:off x="11108257" y="5314031"/>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9" name="テキスト ボックス 108"/>
          <p:cNvSpPr txBox="1"/>
          <p:nvPr/>
        </p:nvSpPr>
        <p:spPr>
          <a:xfrm>
            <a:off x="102517" y="5425786"/>
            <a:ext cx="681597" cy="369332"/>
          </a:xfrm>
          <a:prstGeom prst="rect">
            <a:avLst/>
          </a:prstGeom>
          <a:noFill/>
        </p:spPr>
        <p:txBody>
          <a:bodyPr wrap="none" rtlCol="0">
            <a:spAutoFit/>
          </a:bodyPr>
          <a:lstStyle/>
          <a:p>
            <a:r>
              <a:rPr kumimoji="1" lang="en-US" altLang="ja-JP"/>
              <a:t>HDR</a:t>
            </a:r>
            <a:endParaRPr kumimoji="1" lang="ja-JP" altLang="en-US" dirty="0"/>
          </a:p>
        </p:txBody>
      </p:sp>
      <p:sp>
        <p:nvSpPr>
          <p:cNvPr id="112" name="角丸四角形 63"/>
          <p:cNvSpPr/>
          <p:nvPr/>
        </p:nvSpPr>
        <p:spPr>
          <a:xfrm>
            <a:off x="2164966" y="323666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113" name="角丸四角形 64"/>
          <p:cNvSpPr/>
          <p:nvPr/>
        </p:nvSpPr>
        <p:spPr>
          <a:xfrm>
            <a:off x="4580849" y="3236666"/>
            <a:ext cx="937474"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SDR</a:t>
            </a:r>
          </a:p>
        </p:txBody>
      </p:sp>
      <p:cxnSp>
        <p:nvCxnSpPr>
          <p:cNvPr id="114" name="直線矢印コネクタ 113"/>
          <p:cNvCxnSpPr>
            <a:cxnSpLocks/>
            <a:stCxn id="112" idx="3"/>
            <a:endCxn id="113" idx="1"/>
          </p:cNvCxnSpPr>
          <p:nvPr/>
        </p:nvCxnSpPr>
        <p:spPr>
          <a:xfrm>
            <a:off x="3113607" y="363832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5" name="角丸四角形 66"/>
          <p:cNvSpPr/>
          <p:nvPr/>
        </p:nvSpPr>
        <p:spPr>
          <a:xfrm>
            <a:off x="859024" y="270218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116" name="角丸四角形 67"/>
          <p:cNvSpPr/>
          <p:nvPr/>
        </p:nvSpPr>
        <p:spPr>
          <a:xfrm>
            <a:off x="3248446" y="270218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a:solidFill>
                <a:schemeClr val="tx1"/>
              </a:solidFill>
            </a:endParaRPr>
          </a:p>
          <a:p>
            <a:pPr algn="ctr"/>
            <a:r>
              <a:rPr kumimoji="1" lang="ja-JP" altLang="en-US" sz="1100">
                <a:solidFill>
                  <a:schemeClr val="tx1"/>
                </a:solidFill>
              </a:rPr>
              <a:t>トーンマップ</a:t>
            </a:r>
            <a:endParaRPr kumimoji="1" lang="en-US" altLang="ja-JP" sz="1100" dirty="0">
              <a:solidFill>
                <a:schemeClr val="tx1"/>
              </a:solidFill>
            </a:endParaRPr>
          </a:p>
        </p:txBody>
      </p:sp>
      <p:sp>
        <p:nvSpPr>
          <p:cNvPr id="117" name="角丸四角形 68"/>
          <p:cNvSpPr/>
          <p:nvPr/>
        </p:nvSpPr>
        <p:spPr>
          <a:xfrm>
            <a:off x="5599168" y="270218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118" name="直線矢印コネクタ 117"/>
          <p:cNvCxnSpPr>
            <a:cxnSpLocks/>
            <a:stCxn id="113" idx="3"/>
            <a:endCxn id="119" idx="1"/>
          </p:cNvCxnSpPr>
          <p:nvPr/>
        </p:nvCxnSpPr>
        <p:spPr>
          <a:xfrm>
            <a:off x="5518323" y="363832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9" name="角丸四角形 70"/>
          <p:cNvSpPr/>
          <p:nvPr/>
        </p:nvSpPr>
        <p:spPr>
          <a:xfrm>
            <a:off x="6641392" y="3236666"/>
            <a:ext cx="937668"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endParaRPr lang="ja-JP" altLang="en-US" sz="1400" dirty="0">
              <a:solidFill>
                <a:schemeClr val="tx1"/>
              </a:solidFill>
            </a:endParaRP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SDR</a:t>
            </a:r>
          </a:p>
        </p:txBody>
      </p:sp>
      <p:sp>
        <p:nvSpPr>
          <p:cNvPr id="120" name="角丸四角形 71"/>
          <p:cNvSpPr/>
          <p:nvPr/>
        </p:nvSpPr>
        <p:spPr>
          <a:xfrm>
            <a:off x="7697208" y="270218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err="1">
                <a:solidFill>
                  <a:schemeClr val="tx1"/>
                </a:solidFill>
              </a:rPr>
              <a:t>sRGB</a:t>
            </a:r>
            <a:r>
              <a:rPr kumimoji="1" lang="en-US" altLang="ja-JP" sz="1400" dirty="0">
                <a:solidFill>
                  <a:schemeClr val="tx1"/>
                </a:solidFill>
              </a:rPr>
              <a:t> OETF</a:t>
            </a:r>
          </a:p>
        </p:txBody>
      </p:sp>
      <p:cxnSp>
        <p:nvCxnSpPr>
          <p:cNvPr id="121" name="直線矢印コネクタ 120"/>
          <p:cNvCxnSpPr>
            <a:cxnSpLocks/>
            <a:stCxn id="119" idx="3"/>
            <a:endCxn id="122" idx="1"/>
          </p:cNvCxnSpPr>
          <p:nvPr/>
        </p:nvCxnSpPr>
        <p:spPr>
          <a:xfrm>
            <a:off x="7579060" y="363832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22" name="角丸四角形 73"/>
          <p:cNvSpPr/>
          <p:nvPr/>
        </p:nvSpPr>
        <p:spPr>
          <a:xfrm>
            <a:off x="8882014" y="3236666"/>
            <a:ext cx="961740"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01" name="Straight Connector 31"/>
          <p:cNvCxnSpPr/>
          <p:nvPr/>
        </p:nvCxnSpPr>
        <p:spPr>
          <a:xfrm flipH="1">
            <a:off x="2389401" y="270218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07" name="角丸四角形 78"/>
          <p:cNvSpPr/>
          <p:nvPr/>
        </p:nvSpPr>
        <p:spPr>
          <a:xfrm>
            <a:off x="10919207" y="3236666"/>
            <a:ext cx="1025571"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08" name="角丸四角形 79"/>
          <p:cNvSpPr/>
          <p:nvPr/>
        </p:nvSpPr>
        <p:spPr>
          <a:xfrm>
            <a:off x="9905840" y="270218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モニタ</a:t>
            </a:r>
            <a:endParaRPr kumimoji="1" lang="en-US" altLang="ja-JP" sz="1400" dirty="0">
              <a:solidFill>
                <a:schemeClr val="tx1"/>
              </a:solidFill>
            </a:endParaRPr>
          </a:p>
          <a:p>
            <a:pPr algn="ctr"/>
            <a:r>
              <a:rPr lang="en-US" altLang="ja-JP" sz="1400" dirty="0">
                <a:solidFill>
                  <a:schemeClr val="tx1"/>
                </a:solidFill>
              </a:rPr>
              <a:t>2.2</a:t>
            </a:r>
            <a:r>
              <a:rPr lang="ja-JP" altLang="en-US" sz="1400" dirty="0">
                <a:solidFill>
                  <a:schemeClr val="tx1"/>
                </a:solidFill>
              </a:rPr>
              <a:t>～</a:t>
            </a:r>
            <a:r>
              <a:rPr lang="en-US" altLang="ja-JP" sz="1400" dirty="0">
                <a:solidFill>
                  <a:schemeClr val="tx1"/>
                </a:solidFill>
              </a:rPr>
              <a:t>2.4</a:t>
            </a:r>
          </a:p>
          <a:p>
            <a:pPr algn="ctr"/>
            <a:r>
              <a:rPr kumimoji="1" lang="en-US" altLang="ja-JP" sz="1400" dirty="0">
                <a:solidFill>
                  <a:schemeClr val="tx1"/>
                </a:solidFill>
              </a:rPr>
              <a:t>EOTF</a:t>
            </a:r>
          </a:p>
        </p:txBody>
      </p:sp>
      <p:cxnSp>
        <p:nvCxnSpPr>
          <p:cNvPr id="110" name="直線矢印コネクタ 109"/>
          <p:cNvCxnSpPr>
            <a:cxnSpLocks/>
            <a:stCxn id="122" idx="3"/>
            <a:endCxn id="107" idx="1"/>
          </p:cNvCxnSpPr>
          <p:nvPr/>
        </p:nvCxnSpPr>
        <p:spPr>
          <a:xfrm>
            <a:off x="9843754" y="363832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テキスト ボックス 98"/>
          <p:cNvSpPr txBox="1"/>
          <p:nvPr/>
        </p:nvSpPr>
        <p:spPr>
          <a:xfrm>
            <a:off x="102517" y="2919176"/>
            <a:ext cx="654346" cy="369332"/>
          </a:xfrm>
          <a:prstGeom prst="rect">
            <a:avLst/>
          </a:prstGeom>
          <a:noFill/>
        </p:spPr>
        <p:txBody>
          <a:bodyPr wrap="none" rtlCol="0">
            <a:spAutoFit/>
          </a:bodyPr>
          <a:lstStyle/>
          <a:p>
            <a:r>
              <a:rPr lang="en-US" altLang="ja-JP" dirty="0"/>
              <a:t>S</a:t>
            </a:r>
            <a:r>
              <a:rPr kumimoji="1" lang="en-US" altLang="ja-JP" dirty="0"/>
              <a:t>DR</a:t>
            </a:r>
            <a:endParaRPr kumimoji="1" lang="ja-JP" altLang="en-US" dirty="0"/>
          </a:p>
        </p:txBody>
      </p:sp>
      <p:sp>
        <p:nvSpPr>
          <p:cNvPr id="123" name="Freeform 36"/>
          <p:cNvSpPr/>
          <p:nvPr/>
        </p:nvSpPr>
        <p:spPr>
          <a:xfrm>
            <a:off x="11094615" y="299588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4" name="Freeform 36"/>
          <p:cNvSpPr/>
          <p:nvPr/>
        </p:nvSpPr>
        <p:spPr>
          <a:xfrm>
            <a:off x="6801907"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5" name="Freeform 36"/>
          <p:cNvSpPr/>
          <p:nvPr/>
        </p:nvSpPr>
        <p:spPr>
          <a:xfrm>
            <a:off x="4724803"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131</a:t>
            </a:fld>
            <a:endParaRPr kumimoji="1" lang="ja-JP" altLang="en-US"/>
          </a:p>
        </p:txBody>
      </p:sp>
      <p:sp>
        <p:nvSpPr>
          <p:cNvPr id="48" name="Freeform 32">
            <a:extLst>
              <a:ext uri="{FF2B5EF4-FFF2-40B4-BE49-F238E27FC236}">
                <a16:creationId xmlns:a16="http://schemas.microsoft.com/office/drawing/2014/main" id="{FEA6E3A5-3CDC-4C47-82C8-48565273B9B1}"/>
              </a:ext>
            </a:extLst>
          </p:cNvPr>
          <p:cNvSpPr/>
          <p:nvPr/>
        </p:nvSpPr>
        <p:spPr>
          <a:xfrm>
            <a:off x="9080807" y="301273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9551653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角丸四角形 9"/>
          <p:cNvSpPr/>
          <p:nvPr/>
        </p:nvSpPr>
        <p:spPr>
          <a:xfrm>
            <a:off x="8207861" y="1090500"/>
            <a:ext cx="3881623" cy="5690382"/>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sp>
        <p:nvSpPr>
          <p:cNvPr id="126" name="角丸四角形 9"/>
          <p:cNvSpPr/>
          <p:nvPr/>
        </p:nvSpPr>
        <p:spPr>
          <a:xfrm>
            <a:off x="717641" y="1090500"/>
            <a:ext cx="7490220" cy="5690382"/>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共通の色空間</a:t>
            </a:r>
            <a:endParaRPr lang="en-US" altLang="ja-JP" dirty="0">
              <a:solidFill>
                <a:schemeClr val="tx1"/>
              </a:solidFill>
            </a:endParaRPr>
          </a:p>
          <a:p>
            <a:pPr algn="ctr"/>
            <a:r>
              <a:rPr lang="en-US" altLang="ja-JP" dirty="0">
                <a:solidFill>
                  <a:schemeClr val="tx1"/>
                </a:solidFill>
              </a:rPr>
              <a:t>(BT.2020</a:t>
            </a:r>
            <a:r>
              <a:rPr lang="ja-JP" altLang="en-US" dirty="0">
                <a:solidFill>
                  <a:schemeClr val="tx1"/>
                </a:solidFill>
              </a:rPr>
              <a:t> 線形</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9" name="角丸四角形 9">
            <a:extLst>
              <a:ext uri="{FF2B5EF4-FFF2-40B4-BE49-F238E27FC236}">
                <a16:creationId xmlns:a16="http://schemas.microsoft.com/office/drawing/2014/main" id="{DB9B35FA-7950-4220-8E80-768D9FC15E08}"/>
              </a:ext>
            </a:extLst>
          </p:cNvPr>
          <p:cNvSpPr/>
          <p:nvPr/>
        </p:nvSpPr>
        <p:spPr>
          <a:xfrm>
            <a:off x="784114" y="2222694"/>
            <a:ext cx="9071592"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dirty="0">
                <a:solidFill>
                  <a:schemeClr val="tx1"/>
                </a:solidFill>
              </a:rPr>
              <a:t>アプリケーション層</a:t>
            </a:r>
            <a:endParaRPr kumimoji="1" lang="en-US" altLang="ja-JP" sz="1600" dirty="0">
              <a:solidFill>
                <a:schemeClr val="tx1"/>
              </a:solidFill>
            </a:endParaRPr>
          </a:p>
        </p:txBody>
      </p:sp>
      <p:sp>
        <p:nvSpPr>
          <p:cNvPr id="33" name="タイトル 32"/>
          <p:cNvSpPr>
            <a:spLocks noGrp="1"/>
          </p:cNvSpPr>
          <p:nvPr>
            <p:ph type="title"/>
          </p:nvPr>
        </p:nvSpPr>
        <p:spPr/>
        <p:txBody>
          <a:bodyPr>
            <a:normAutofit fontScale="90000"/>
          </a:bodyPr>
          <a:lstStyle/>
          <a:p>
            <a:r>
              <a:rPr lang="en-US" altLang="ja-JP" dirty="0"/>
              <a:t>BT.2020</a:t>
            </a:r>
            <a:r>
              <a:rPr lang="ja-JP" altLang="en-US" dirty="0"/>
              <a:t>ベース</a:t>
            </a:r>
            <a:r>
              <a:rPr lang="en-US" altLang="ja-JP" dirty="0"/>
              <a:t>(UI</a:t>
            </a:r>
            <a:r>
              <a:rPr lang="ja-JP" altLang="en-US" dirty="0"/>
              <a:t>描画も</a:t>
            </a:r>
            <a:r>
              <a:rPr lang="en-US" altLang="ja-JP" dirty="0"/>
              <a:t>BT.2020</a:t>
            </a:r>
            <a:r>
              <a:rPr lang="ja-JP" altLang="en-US" dirty="0"/>
              <a:t>線形で共通</a:t>
            </a:r>
            <a:r>
              <a:rPr lang="en-US" altLang="ja-JP" dirty="0"/>
              <a:t>)</a:t>
            </a:r>
            <a:endParaRPr kumimoji="1" lang="ja-JP" altLang="en-US" dirty="0"/>
          </a:p>
        </p:txBody>
      </p:sp>
      <p:sp>
        <p:nvSpPr>
          <p:cNvPr id="128" name="角丸四角形 9"/>
          <p:cNvSpPr/>
          <p:nvPr/>
        </p:nvSpPr>
        <p:spPr>
          <a:xfrm>
            <a:off x="9855706" y="2222694"/>
            <a:ext cx="2168411"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4" name="角丸四角形 63"/>
          <p:cNvSpPr/>
          <p:nvPr/>
        </p:nvSpPr>
        <p:spPr>
          <a:xfrm>
            <a:off x="2164966" y="574327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a:solidFill>
                <a:schemeClr val="tx1"/>
              </a:solidFill>
            </a:endParaRPr>
          </a:p>
          <a:p>
            <a:pPr algn="ctr"/>
            <a:r>
              <a:rPr lang="en-US" altLang="ja-JP" sz="1400">
                <a:solidFill>
                  <a:schemeClr val="tx1"/>
                </a:solidFill>
              </a:rPr>
              <a:t>HDR</a:t>
            </a:r>
            <a:endParaRPr lang="en-US" altLang="ja-JP" sz="1400" dirty="0">
              <a:solidFill>
                <a:schemeClr val="tx1"/>
              </a:solidFill>
            </a:endParaRPr>
          </a:p>
        </p:txBody>
      </p:sp>
      <p:sp>
        <p:nvSpPr>
          <p:cNvPr id="65" name="角丸四角形 64"/>
          <p:cNvSpPr/>
          <p:nvPr/>
        </p:nvSpPr>
        <p:spPr>
          <a:xfrm>
            <a:off x="4580849" y="5743276"/>
            <a:ext cx="937474"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r>
              <a:rPr lang="en-US" altLang="ja-JP" sz="1400" dirty="0">
                <a:solidFill>
                  <a:schemeClr val="tx1"/>
                </a:solidFill>
              </a:rPr>
              <a:t>MDR</a:t>
            </a:r>
          </a:p>
        </p:txBody>
      </p:sp>
      <p:cxnSp>
        <p:nvCxnSpPr>
          <p:cNvPr id="66" name="直線矢印コネクタ 65"/>
          <p:cNvCxnSpPr>
            <a:stCxn id="64" idx="3"/>
            <a:endCxn id="65" idx="1"/>
          </p:cNvCxnSpPr>
          <p:nvPr/>
        </p:nvCxnSpPr>
        <p:spPr>
          <a:xfrm>
            <a:off x="3113607" y="614493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7" name="角丸四角形 66"/>
          <p:cNvSpPr/>
          <p:nvPr/>
        </p:nvSpPr>
        <p:spPr>
          <a:xfrm>
            <a:off x="859024" y="520879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68" name="角丸四角形 67"/>
          <p:cNvSpPr/>
          <p:nvPr/>
        </p:nvSpPr>
        <p:spPr>
          <a:xfrm>
            <a:off x="3248446" y="520879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p:txBody>
      </p:sp>
      <p:sp>
        <p:nvSpPr>
          <p:cNvPr id="69" name="角丸四角形 68"/>
          <p:cNvSpPr/>
          <p:nvPr/>
        </p:nvSpPr>
        <p:spPr>
          <a:xfrm>
            <a:off x="5599168" y="520879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70" name="直線矢印コネクタ 69"/>
          <p:cNvCxnSpPr>
            <a:stCxn id="65" idx="3"/>
            <a:endCxn id="71" idx="1"/>
          </p:cNvCxnSpPr>
          <p:nvPr/>
        </p:nvCxnSpPr>
        <p:spPr>
          <a:xfrm>
            <a:off x="5518323" y="614493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1" name="角丸四角形 70"/>
          <p:cNvSpPr/>
          <p:nvPr/>
        </p:nvSpPr>
        <p:spPr>
          <a:xfrm>
            <a:off x="6641392" y="5743276"/>
            <a:ext cx="937668"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endParaRPr kumimoji="1" lang="ja-JP" altLang="en-US" sz="1400" dirty="0">
              <a:solidFill>
                <a:schemeClr val="tx1"/>
              </a:solidFill>
            </a:endParaRPr>
          </a:p>
          <a:p>
            <a:pPr algn="ctr"/>
            <a:r>
              <a:rPr lang="ja-JP" altLang="en-US" sz="1400" dirty="0">
                <a:solidFill>
                  <a:schemeClr val="tx1"/>
                </a:solidFill>
              </a:rPr>
              <a:t>線形</a:t>
            </a:r>
            <a:r>
              <a:rPr lang="en-US" altLang="ja-JP" sz="1400" dirty="0">
                <a:solidFill>
                  <a:schemeClr val="tx1"/>
                </a:solidFill>
              </a:rPr>
              <a:t>MDR</a:t>
            </a:r>
          </a:p>
        </p:txBody>
      </p:sp>
      <p:sp>
        <p:nvSpPr>
          <p:cNvPr id="72" name="角丸四角形 71"/>
          <p:cNvSpPr/>
          <p:nvPr/>
        </p:nvSpPr>
        <p:spPr>
          <a:xfrm>
            <a:off x="7697208" y="520879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PQ OETF</a:t>
            </a:r>
          </a:p>
        </p:txBody>
      </p:sp>
      <p:cxnSp>
        <p:nvCxnSpPr>
          <p:cNvPr id="73" name="直線矢印コネクタ 72"/>
          <p:cNvCxnSpPr>
            <a:stCxn id="71" idx="3"/>
            <a:endCxn id="74" idx="1"/>
          </p:cNvCxnSpPr>
          <p:nvPr/>
        </p:nvCxnSpPr>
        <p:spPr>
          <a:xfrm>
            <a:off x="7579060" y="614493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4" name="角丸四角形 73"/>
          <p:cNvSpPr/>
          <p:nvPr/>
        </p:nvSpPr>
        <p:spPr>
          <a:xfrm>
            <a:off x="8882014" y="5743276"/>
            <a:ext cx="961740"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p>
          <a:p>
            <a:pPr algn="ctr"/>
            <a:r>
              <a:rPr lang="en-US" altLang="ja-JP" sz="1400">
                <a:solidFill>
                  <a:schemeClr val="tx1"/>
                </a:solidFill>
              </a:rPr>
              <a:t>PQ</a:t>
            </a:r>
            <a:endParaRPr lang="ja-JP" altLang="en-US" sz="1400" dirty="0">
              <a:solidFill>
                <a:schemeClr val="tx1"/>
              </a:solidFill>
            </a:endParaRPr>
          </a:p>
          <a:p>
            <a:pPr algn="ctr"/>
            <a:r>
              <a:rPr lang="en-US" altLang="ja-JP" sz="1400">
                <a:solidFill>
                  <a:schemeClr val="tx1"/>
                </a:solidFill>
              </a:rPr>
              <a:t>MDR</a:t>
            </a:r>
            <a:endParaRPr lang="en-US" altLang="ja-JP" sz="1400" dirty="0">
              <a:solidFill>
                <a:schemeClr val="tx1"/>
              </a:solidFill>
            </a:endParaRPr>
          </a:p>
        </p:txBody>
      </p:sp>
      <p:cxnSp>
        <p:nvCxnSpPr>
          <p:cNvPr id="75" name="Straight Connector 31"/>
          <p:cNvCxnSpPr/>
          <p:nvPr/>
        </p:nvCxnSpPr>
        <p:spPr>
          <a:xfrm flipH="1">
            <a:off x="2389401" y="520879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76" name="Freeform 32"/>
          <p:cNvSpPr/>
          <p:nvPr/>
        </p:nvSpPr>
        <p:spPr>
          <a:xfrm>
            <a:off x="9102012" y="534015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7" name="Freeform 35"/>
          <p:cNvSpPr/>
          <p:nvPr/>
        </p:nvSpPr>
        <p:spPr>
          <a:xfrm>
            <a:off x="4772869"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8" name="Freeform 36"/>
          <p:cNvSpPr/>
          <p:nvPr/>
        </p:nvSpPr>
        <p:spPr>
          <a:xfrm>
            <a:off x="6840432"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9" name="角丸四角形 78"/>
          <p:cNvSpPr/>
          <p:nvPr/>
        </p:nvSpPr>
        <p:spPr>
          <a:xfrm>
            <a:off x="10919207" y="5743276"/>
            <a:ext cx="1025571"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MDR</a:t>
            </a:r>
          </a:p>
        </p:txBody>
      </p:sp>
      <p:sp>
        <p:nvSpPr>
          <p:cNvPr id="80" name="角丸四角形 79"/>
          <p:cNvSpPr/>
          <p:nvPr/>
        </p:nvSpPr>
        <p:spPr>
          <a:xfrm>
            <a:off x="9905840" y="520879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a:solidFill>
                <a:schemeClr val="tx1"/>
              </a:solidFill>
            </a:endParaRPr>
          </a:p>
          <a:p>
            <a:pPr algn="ctr"/>
            <a:r>
              <a:rPr lang="en-US" altLang="ja-JP" sz="1600">
                <a:solidFill>
                  <a:schemeClr val="tx1"/>
                </a:solidFill>
              </a:rPr>
              <a:t>PQ</a:t>
            </a:r>
            <a:endParaRPr kumimoji="1" lang="en-US" altLang="ja-JP" sz="1600">
              <a:solidFill>
                <a:schemeClr val="tx1"/>
              </a:solidFill>
            </a:endParaRPr>
          </a:p>
          <a:p>
            <a:pPr algn="ctr"/>
            <a:r>
              <a:rPr kumimoji="1" lang="en-US" altLang="ja-JP" sz="1600">
                <a:solidFill>
                  <a:schemeClr val="tx1"/>
                </a:solidFill>
              </a:rPr>
              <a:t>EOTF</a:t>
            </a:r>
            <a:endParaRPr kumimoji="1" lang="en-US" altLang="ja-JP" sz="1600" dirty="0">
              <a:solidFill>
                <a:schemeClr val="tx1"/>
              </a:solidFill>
            </a:endParaRPr>
          </a:p>
        </p:txBody>
      </p:sp>
      <p:cxnSp>
        <p:nvCxnSpPr>
          <p:cNvPr id="81" name="直線矢印コネクタ 80"/>
          <p:cNvCxnSpPr>
            <a:stCxn id="74" idx="3"/>
            <a:endCxn id="79" idx="1"/>
          </p:cNvCxnSpPr>
          <p:nvPr/>
        </p:nvCxnSpPr>
        <p:spPr>
          <a:xfrm>
            <a:off x="9843754" y="614493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2" name="Freeform 36"/>
          <p:cNvSpPr/>
          <p:nvPr/>
        </p:nvSpPr>
        <p:spPr>
          <a:xfrm>
            <a:off x="11108257" y="5314031"/>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9" name="テキスト ボックス 108"/>
          <p:cNvSpPr txBox="1"/>
          <p:nvPr/>
        </p:nvSpPr>
        <p:spPr>
          <a:xfrm>
            <a:off x="102517" y="5425786"/>
            <a:ext cx="681597" cy="369332"/>
          </a:xfrm>
          <a:prstGeom prst="rect">
            <a:avLst/>
          </a:prstGeom>
          <a:noFill/>
        </p:spPr>
        <p:txBody>
          <a:bodyPr wrap="none" rtlCol="0">
            <a:spAutoFit/>
          </a:bodyPr>
          <a:lstStyle/>
          <a:p>
            <a:r>
              <a:rPr kumimoji="1" lang="en-US" altLang="ja-JP"/>
              <a:t>HDR</a:t>
            </a:r>
            <a:endParaRPr kumimoji="1" lang="ja-JP" altLang="en-US" dirty="0"/>
          </a:p>
        </p:txBody>
      </p:sp>
      <p:sp>
        <p:nvSpPr>
          <p:cNvPr id="112" name="角丸四角形 63"/>
          <p:cNvSpPr/>
          <p:nvPr/>
        </p:nvSpPr>
        <p:spPr>
          <a:xfrm>
            <a:off x="2164966" y="323666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a:solidFill>
                <a:schemeClr val="tx1"/>
              </a:solidFill>
            </a:endParaRPr>
          </a:p>
          <a:p>
            <a:pPr algn="ctr"/>
            <a:r>
              <a:rPr lang="en-US" altLang="ja-JP" sz="1400">
                <a:solidFill>
                  <a:schemeClr val="tx1"/>
                </a:solidFill>
              </a:rPr>
              <a:t>HDR</a:t>
            </a:r>
            <a:endParaRPr lang="en-US" altLang="ja-JP" sz="1400" dirty="0">
              <a:solidFill>
                <a:schemeClr val="tx1"/>
              </a:solidFill>
            </a:endParaRPr>
          </a:p>
        </p:txBody>
      </p:sp>
      <p:sp>
        <p:nvSpPr>
          <p:cNvPr id="113" name="角丸四角形 64"/>
          <p:cNvSpPr/>
          <p:nvPr/>
        </p:nvSpPr>
        <p:spPr>
          <a:xfrm>
            <a:off x="4580849" y="3236666"/>
            <a:ext cx="937474"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SDR</a:t>
            </a:r>
          </a:p>
        </p:txBody>
      </p:sp>
      <p:cxnSp>
        <p:nvCxnSpPr>
          <p:cNvPr id="114" name="直線矢印コネクタ 113"/>
          <p:cNvCxnSpPr>
            <a:stCxn id="112" idx="3"/>
            <a:endCxn id="113" idx="1"/>
          </p:cNvCxnSpPr>
          <p:nvPr/>
        </p:nvCxnSpPr>
        <p:spPr>
          <a:xfrm>
            <a:off x="3113607" y="363832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5" name="角丸四角形 66"/>
          <p:cNvSpPr/>
          <p:nvPr/>
        </p:nvSpPr>
        <p:spPr>
          <a:xfrm>
            <a:off x="859024" y="270218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116" name="角丸四角形 67"/>
          <p:cNvSpPr/>
          <p:nvPr/>
        </p:nvSpPr>
        <p:spPr>
          <a:xfrm>
            <a:off x="3248446" y="270218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en-US" altLang="ja-JP" sz="1100" dirty="0">
                <a:solidFill>
                  <a:schemeClr val="tx1"/>
                </a:solidFill>
              </a:rPr>
              <a:t>BT.709</a:t>
            </a:r>
            <a:r>
              <a:rPr kumimoji="1" lang="ja-JP" altLang="en-US" sz="1100" dirty="0">
                <a:solidFill>
                  <a:schemeClr val="tx1"/>
                </a:solidFill>
              </a:rPr>
              <a:t>圧縮変換</a:t>
            </a:r>
            <a:endParaRPr kumimoji="1" lang="en-US" altLang="ja-JP" sz="110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に戻す</a:t>
            </a:r>
            <a:endParaRPr kumimoji="1" lang="en-US" altLang="ja-JP" sz="1100" dirty="0">
              <a:solidFill>
                <a:schemeClr val="tx1"/>
              </a:solidFill>
            </a:endParaRPr>
          </a:p>
        </p:txBody>
      </p:sp>
      <p:sp>
        <p:nvSpPr>
          <p:cNvPr id="117" name="角丸四角形 68"/>
          <p:cNvSpPr/>
          <p:nvPr/>
        </p:nvSpPr>
        <p:spPr>
          <a:xfrm>
            <a:off x="5599168" y="270218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118" name="直線矢印コネクタ 117"/>
          <p:cNvCxnSpPr>
            <a:stCxn id="113" idx="3"/>
            <a:endCxn id="119" idx="1"/>
          </p:cNvCxnSpPr>
          <p:nvPr/>
        </p:nvCxnSpPr>
        <p:spPr>
          <a:xfrm>
            <a:off x="5518323" y="363832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9" name="角丸四角形 70"/>
          <p:cNvSpPr/>
          <p:nvPr/>
        </p:nvSpPr>
        <p:spPr>
          <a:xfrm>
            <a:off x="6641392" y="3236666"/>
            <a:ext cx="937668"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endParaRPr lang="ja-JP" altLang="en-US" sz="1400" dirty="0">
              <a:solidFill>
                <a:schemeClr val="tx1"/>
              </a:solidFill>
            </a:endParaRP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SDR</a:t>
            </a:r>
          </a:p>
        </p:txBody>
      </p:sp>
      <p:sp>
        <p:nvSpPr>
          <p:cNvPr id="120" name="角丸四角形 71"/>
          <p:cNvSpPr/>
          <p:nvPr/>
        </p:nvSpPr>
        <p:spPr>
          <a:xfrm>
            <a:off x="7697208" y="270218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色域変換</a:t>
            </a:r>
            <a:endParaRPr kumimoji="1" lang="en-US" altLang="ja-JP" sz="1400" dirty="0">
              <a:solidFill>
                <a:schemeClr val="tx1"/>
              </a:solidFill>
            </a:endParaRPr>
          </a:p>
          <a:p>
            <a:pPr algn="ctr"/>
            <a:r>
              <a:rPr kumimoji="1" lang="en-US" altLang="ja-JP" sz="1400" dirty="0" err="1">
                <a:solidFill>
                  <a:schemeClr val="tx1"/>
                </a:solidFill>
              </a:rPr>
              <a:t>sRGB</a:t>
            </a:r>
            <a:r>
              <a:rPr kumimoji="1" lang="en-US" altLang="ja-JP" sz="1400" dirty="0">
                <a:solidFill>
                  <a:schemeClr val="tx1"/>
                </a:solidFill>
              </a:rPr>
              <a:t> OETF</a:t>
            </a:r>
          </a:p>
        </p:txBody>
      </p:sp>
      <p:cxnSp>
        <p:nvCxnSpPr>
          <p:cNvPr id="121" name="直線矢印コネクタ 120"/>
          <p:cNvCxnSpPr>
            <a:stCxn id="119" idx="3"/>
            <a:endCxn id="122" idx="1"/>
          </p:cNvCxnSpPr>
          <p:nvPr/>
        </p:nvCxnSpPr>
        <p:spPr>
          <a:xfrm>
            <a:off x="7579060" y="363832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22" name="角丸四角形 73"/>
          <p:cNvSpPr/>
          <p:nvPr/>
        </p:nvSpPr>
        <p:spPr>
          <a:xfrm>
            <a:off x="8882014" y="3236666"/>
            <a:ext cx="961740"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a:solidFill>
                  <a:schemeClr val="tx1"/>
                </a:solidFill>
              </a:rPr>
              <a:t>BT.709</a:t>
            </a:r>
          </a:p>
          <a:p>
            <a:pPr algn="ctr"/>
            <a:r>
              <a:rPr lang="en-US" altLang="ja-JP" sz="1400">
                <a:solidFill>
                  <a:schemeClr val="tx1"/>
                </a:solidFill>
              </a:rPr>
              <a:t>sRGB</a:t>
            </a:r>
          </a:p>
          <a:p>
            <a:pPr algn="ctr"/>
            <a:r>
              <a:rPr lang="en-US" altLang="ja-JP" sz="1400">
                <a:solidFill>
                  <a:schemeClr val="tx1"/>
                </a:solidFill>
              </a:rPr>
              <a:t>SDR</a:t>
            </a:r>
            <a:endParaRPr lang="en-US" altLang="ja-JP" sz="1400" dirty="0">
              <a:solidFill>
                <a:schemeClr val="tx1"/>
              </a:solidFill>
            </a:endParaRPr>
          </a:p>
        </p:txBody>
      </p:sp>
      <p:cxnSp>
        <p:nvCxnSpPr>
          <p:cNvPr id="101" name="Straight Connector 31"/>
          <p:cNvCxnSpPr/>
          <p:nvPr/>
        </p:nvCxnSpPr>
        <p:spPr>
          <a:xfrm flipH="1">
            <a:off x="2389401" y="270218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03" name="Freeform 32"/>
          <p:cNvSpPr/>
          <p:nvPr/>
        </p:nvSpPr>
        <p:spPr>
          <a:xfrm>
            <a:off x="9102012" y="283354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7" name="角丸四角形 78"/>
          <p:cNvSpPr/>
          <p:nvPr/>
        </p:nvSpPr>
        <p:spPr>
          <a:xfrm>
            <a:off x="10919207" y="3236666"/>
            <a:ext cx="1025571"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08" name="角丸四角形 79"/>
          <p:cNvSpPr/>
          <p:nvPr/>
        </p:nvSpPr>
        <p:spPr>
          <a:xfrm>
            <a:off x="9905840" y="270218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モニタ</a:t>
            </a:r>
            <a:endParaRPr kumimoji="1" lang="en-US" altLang="ja-JP" sz="1400" dirty="0">
              <a:solidFill>
                <a:schemeClr val="tx1"/>
              </a:solidFill>
            </a:endParaRPr>
          </a:p>
          <a:p>
            <a:pPr algn="ctr"/>
            <a:r>
              <a:rPr lang="en-US" altLang="ja-JP" sz="1400" dirty="0">
                <a:solidFill>
                  <a:schemeClr val="tx1"/>
                </a:solidFill>
              </a:rPr>
              <a:t>2.2</a:t>
            </a:r>
            <a:r>
              <a:rPr lang="ja-JP" altLang="en-US" sz="1400" dirty="0">
                <a:solidFill>
                  <a:schemeClr val="tx1"/>
                </a:solidFill>
              </a:rPr>
              <a:t>～</a:t>
            </a:r>
            <a:r>
              <a:rPr lang="en-US" altLang="ja-JP" sz="1400" dirty="0">
                <a:solidFill>
                  <a:schemeClr val="tx1"/>
                </a:solidFill>
              </a:rPr>
              <a:t>2.4</a:t>
            </a:r>
          </a:p>
          <a:p>
            <a:pPr algn="ctr"/>
            <a:r>
              <a:rPr kumimoji="1" lang="en-US" altLang="ja-JP" sz="1400" dirty="0">
                <a:solidFill>
                  <a:schemeClr val="tx1"/>
                </a:solidFill>
              </a:rPr>
              <a:t>EOTF</a:t>
            </a:r>
          </a:p>
        </p:txBody>
      </p:sp>
      <p:cxnSp>
        <p:nvCxnSpPr>
          <p:cNvPr id="110" name="直線矢印コネクタ 109"/>
          <p:cNvCxnSpPr>
            <a:stCxn id="122" idx="3"/>
            <a:endCxn id="107" idx="1"/>
          </p:cNvCxnSpPr>
          <p:nvPr/>
        </p:nvCxnSpPr>
        <p:spPr>
          <a:xfrm>
            <a:off x="9843754" y="363832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テキスト ボックス 98"/>
          <p:cNvSpPr txBox="1"/>
          <p:nvPr/>
        </p:nvSpPr>
        <p:spPr>
          <a:xfrm>
            <a:off x="102517" y="2919176"/>
            <a:ext cx="654346" cy="369332"/>
          </a:xfrm>
          <a:prstGeom prst="rect">
            <a:avLst/>
          </a:prstGeom>
          <a:noFill/>
        </p:spPr>
        <p:txBody>
          <a:bodyPr wrap="none" rtlCol="0">
            <a:spAutoFit/>
          </a:bodyPr>
          <a:lstStyle/>
          <a:p>
            <a:r>
              <a:rPr lang="en-US" altLang="ja-JP"/>
              <a:t>S</a:t>
            </a:r>
            <a:r>
              <a:rPr kumimoji="1" lang="en-US" altLang="ja-JP"/>
              <a:t>DR</a:t>
            </a:r>
            <a:endParaRPr kumimoji="1" lang="ja-JP" altLang="en-US" dirty="0"/>
          </a:p>
        </p:txBody>
      </p:sp>
      <p:sp>
        <p:nvSpPr>
          <p:cNvPr id="123" name="Freeform 36"/>
          <p:cNvSpPr/>
          <p:nvPr/>
        </p:nvSpPr>
        <p:spPr>
          <a:xfrm>
            <a:off x="11094615" y="299588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4" name="Freeform 36"/>
          <p:cNvSpPr/>
          <p:nvPr/>
        </p:nvSpPr>
        <p:spPr>
          <a:xfrm>
            <a:off x="6801907"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5" name="Freeform 36"/>
          <p:cNvSpPr/>
          <p:nvPr/>
        </p:nvSpPr>
        <p:spPr>
          <a:xfrm>
            <a:off x="4724803"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132</a:t>
            </a:fld>
            <a:endParaRPr kumimoji="1" lang="ja-JP" altLang="en-US"/>
          </a:p>
        </p:txBody>
      </p:sp>
    </p:spTree>
    <p:extLst>
      <p:ext uri="{BB962C8B-B14F-4D97-AF65-F5344CB8AC3E}">
        <p14:creationId xmlns:p14="http://schemas.microsoft.com/office/powerpoint/2010/main" val="16751620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OS</a:t>
            </a:r>
            <a:r>
              <a:rPr lang="ja-JP" altLang="en-US" dirty="0"/>
              <a:t>側遅延</a:t>
            </a:r>
            <a:r>
              <a:rPr kumimoji="1" lang="en-US" altLang="ja-JP" dirty="0"/>
              <a:t>OETF</a:t>
            </a:r>
            <a:r>
              <a:rPr kumimoji="1" lang="ja-JP" altLang="en-US" dirty="0"/>
              <a:t>適用フロー</a:t>
            </a:r>
            <a:r>
              <a:rPr lang="en-US" altLang="ja-JP" dirty="0"/>
              <a:t>(</a:t>
            </a:r>
            <a:r>
              <a:rPr lang="en-US" altLang="ja-JP" dirty="0" err="1"/>
              <a:t>scRGB</a:t>
            </a:r>
            <a:r>
              <a:rPr lang="ja-JP" altLang="en-US" dirty="0"/>
              <a:t>出力</a:t>
            </a:r>
            <a:r>
              <a:rPr lang="en-US" altLang="ja-JP" dirty="0"/>
              <a:t>)</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a:solidFill>
                  <a:srgbClr val="FF5050"/>
                </a:solidFill>
              </a:rPr>
              <a:t>OS</a:t>
            </a:r>
            <a:r>
              <a:rPr lang="ja-JP" altLang="en-US" dirty="0">
                <a:solidFill>
                  <a:srgbClr val="FF5050"/>
                </a:solidFill>
              </a:rPr>
              <a:t>／ドライバ層による</a:t>
            </a:r>
            <a:r>
              <a:rPr lang="en-US" altLang="ja-JP" dirty="0">
                <a:solidFill>
                  <a:srgbClr val="FF5050"/>
                </a:solidFill>
              </a:rPr>
              <a:t>ODT</a:t>
            </a:r>
            <a:r>
              <a:rPr lang="ja-JP" altLang="en-US" dirty="0">
                <a:solidFill>
                  <a:srgbClr val="FF5050"/>
                </a:solidFill>
              </a:rPr>
              <a:t>変換</a:t>
            </a:r>
            <a:endParaRPr lang="en-US" altLang="ja-JP" dirty="0">
              <a:solidFill>
                <a:srgbClr val="FF5050"/>
              </a:solidFill>
            </a:endParaRPr>
          </a:p>
          <a:p>
            <a:pPr lvl="1"/>
            <a:r>
              <a:rPr lang="ja-JP" altLang="en-US" dirty="0"/>
              <a:t>自動的に適切な色域／</a:t>
            </a:r>
            <a:r>
              <a:rPr lang="en-US" altLang="ja-JP" dirty="0"/>
              <a:t>OETF</a:t>
            </a:r>
            <a:r>
              <a:rPr lang="ja-JP" altLang="en-US" dirty="0"/>
              <a:t>変換が入る</a:t>
            </a:r>
            <a:endParaRPr lang="en-US" altLang="ja-JP" dirty="0"/>
          </a:p>
          <a:p>
            <a:pPr lvl="1"/>
            <a:r>
              <a:rPr lang="ja-JP" altLang="en-US" dirty="0">
                <a:solidFill>
                  <a:srgbClr val="FF5050"/>
                </a:solidFill>
              </a:rPr>
              <a:t>アプリ側は常に</a:t>
            </a:r>
            <a:r>
              <a:rPr lang="en-US" altLang="ja-JP" dirty="0">
                <a:solidFill>
                  <a:srgbClr val="FF5050"/>
                </a:solidFill>
              </a:rPr>
              <a:t>BT.709 </a:t>
            </a:r>
            <a:r>
              <a:rPr lang="ja-JP" altLang="en-US" dirty="0">
                <a:solidFill>
                  <a:srgbClr val="FF5050"/>
                </a:solidFill>
              </a:rPr>
              <a:t>線形</a:t>
            </a:r>
            <a:r>
              <a:rPr lang="en-US" altLang="ja-JP" dirty="0">
                <a:solidFill>
                  <a:srgbClr val="FF5050"/>
                </a:solidFill>
              </a:rPr>
              <a:t>(</a:t>
            </a:r>
            <a:r>
              <a:rPr lang="en-US" altLang="ja-JP" dirty="0" err="1">
                <a:solidFill>
                  <a:srgbClr val="FF5050"/>
                </a:solidFill>
              </a:rPr>
              <a:t>scRGB</a:t>
            </a:r>
            <a:r>
              <a:rPr lang="en-US" altLang="ja-JP" dirty="0">
                <a:solidFill>
                  <a:srgbClr val="FF5050"/>
                </a:solidFill>
              </a:rPr>
              <a:t>)</a:t>
            </a:r>
            <a:r>
              <a:rPr lang="ja-JP" altLang="en-US" dirty="0">
                <a:solidFill>
                  <a:srgbClr val="FF5050"/>
                </a:solidFill>
              </a:rPr>
              <a:t>で出力する</a:t>
            </a:r>
            <a:endParaRPr lang="en-US" altLang="ja-JP" dirty="0">
              <a:solidFill>
                <a:srgbClr val="FF5050"/>
              </a:solidFill>
            </a:endParaRPr>
          </a:p>
          <a:p>
            <a:pPr lvl="2"/>
            <a:r>
              <a:rPr lang="en-US" altLang="ja-JP" dirty="0"/>
              <a:t>HDR/SDR</a:t>
            </a:r>
            <a:r>
              <a:rPr lang="ja-JP" altLang="en-US" dirty="0"/>
              <a:t>等の最終的な出力色空間とは無関係</a:t>
            </a:r>
            <a:endParaRPr lang="en-US" altLang="ja-JP" dirty="0"/>
          </a:p>
          <a:p>
            <a:pPr lvl="2"/>
            <a:r>
              <a:rPr lang="ja-JP" altLang="en-US" dirty="0">
                <a:solidFill>
                  <a:srgbClr val="FF5050"/>
                </a:solidFill>
              </a:rPr>
              <a:t>負の値も</a:t>
            </a:r>
            <a:r>
              <a:rPr lang="en-US" altLang="ja-JP" dirty="0">
                <a:solidFill>
                  <a:srgbClr val="FF5050"/>
                </a:solidFill>
              </a:rPr>
              <a:t>1.0</a:t>
            </a:r>
            <a:r>
              <a:rPr lang="ja-JP" altLang="en-US" dirty="0">
                <a:solidFill>
                  <a:srgbClr val="FF5050"/>
                </a:solidFill>
              </a:rPr>
              <a:t>を超える値も許されるため、</a:t>
            </a:r>
            <a:br>
              <a:rPr lang="en-US" altLang="ja-JP" dirty="0">
                <a:solidFill>
                  <a:srgbClr val="FF5050"/>
                </a:solidFill>
              </a:rPr>
            </a:br>
            <a:r>
              <a:rPr lang="en-US" altLang="ja-JP" dirty="0">
                <a:solidFill>
                  <a:srgbClr val="FF5050"/>
                </a:solidFill>
              </a:rPr>
              <a:t>BT.2020</a:t>
            </a:r>
            <a:r>
              <a:rPr lang="ja-JP" altLang="en-US" dirty="0">
                <a:solidFill>
                  <a:srgbClr val="FF5050"/>
                </a:solidFill>
              </a:rPr>
              <a:t>等の広色域の色情報も格納できる</a:t>
            </a:r>
            <a:endParaRPr lang="en-US" altLang="ja-JP" dirty="0">
              <a:solidFill>
                <a:srgbClr val="FF5050"/>
              </a:solidFill>
            </a:endParaRPr>
          </a:p>
          <a:p>
            <a:pPr lvl="5"/>
            <a:endParaRPr lang="en-US" altLang="ja-JP" dirty="0"/>
          </a:p>
          <a:p>
            <a:pPr lvl="1"/>
            <a:r>
              <a:rPr lang="en-US" altLang="ja-JP" dirty="0"/>
              <a:t>SDR</a:t>
            </a:r>
            <a:r>
              <a:rPr lang="ja-JP" altLang="en-US" dirty="0"/>
              <a:t>時の出力は従来通りの</a:t>
            </a:r>
            <a:r>
              <a:rPr lang="en-US" altLang="ja-JP" dirty="0" err="1"/>
              <a:t>sRGB</a:t>
            </a:r>
            <a:r>
              <a:rPr lang="ja-JP" altLang="en-US" dirty="0"/>
              <a:t>でも良い</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133</a:t>
            </a:fld>
            <a:endParaRPr kumimoji="1" lang="ja-JP" altLang="en-US" dirty="0"/>
          </a:p>
        </p:txBody>
      </p:sp>
    </p:spTree>
    <p:extLst>
      <p:ext uri="{BB962C8B-B14F-4D97-AF65-F5344CB8AC3E}">
        <p14:creationId xmlns:p14="http://schemas.microsoft.com/office/powerpoint/2010/main" val="29810106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OS</a:t>
            </a:r>
            <a:r>
              <a:rPr kumimoji="1" lang="ja-JP" altLang="en-US" dirty="0"/>
              <a:t>側遅延</a:t>
            </a:r>
            <a:r>
              <a:rPr kumimoji="1" lang="en-US" altLang="ja-JP" dirty="0"/>
              <a:t>OETF</a:t>
            </a:r>
            <a:r>
              <a:rPr lang="ja-JP" altLang="en-US" dirty="0"/>
              <a:t>適用フロー</a:t>
            </a:r>
            <a:r>
              <a:rPr kumimoji="1" lang="en-US" altLang="ja-JP" dirty="0"/>
              <a:t>(</a:t>
            </a:r>
            <a:r>
              <a:rPr kumimoji="1" lang="en-US" altLang="ja-JP" dirty="0" err="1"/>
              <a:t>scRGB</a:t>
            </a:r>
            <a:r>
              <a:rPr kumimoji="1" lang="ja-JP" altLang="en-US" dirty="0"/>
              <a:t>出力</a:t>
            </a:r>
            <a:r>
              <a:rPr kumimoji="1" lang="en-US" altLang="ja-JP" dirty="0"/>
              <a:t>)</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a:t>OS</a:t>
            </a:r>
            <a:r>
              <a:rPr lang="ja-JP" altLang="en-US" dirty="0"/>
              <a:t>／ドライバ層による</a:t>
            </a:r>
            <a:r>
              <a:rPr lang="en-US" altLang="ja-JP" dirty="0"/>
              <a:t>ODT</a:t>
            </a:r>
            <a:r>
              <a:rPr lang="ja-JP" altLang="en-US" dirty="0"/>
              <a:t>変換</a:t>
            </a:r>
            <a:endParaRPr lang="en-US" altLang="ja-JP" dirty="0"/>
          </a:p>
          <a:p>
            <a:pPr lvl="5"/>
            <a:endParaRPr lang="en-US" altLang="ja-JP" dirty="0"/>
          </a:p>
          <a:p>
            <a:r>
              <a:rPr lang="en-US" altLang="ja-JP" dirty="0">
                <a:solidFill>
                  <a:srgbClr val="FF5050"/>
                </a:solidFill>
              </a:rPr>
              <a:t>OS</a:t>
            </a:r>
            <a:r>
              <a:rPr lang="ja-JP" altLang="en-US" dirty="0">
                <a:solidFill>
                  <a:srgbClr val="FF5050"/>
                </a:solidFill>
              </a:rPr>
              <a:t>／ドライバ側のサポートが必須</a:t>
            </a:r>
            <a:endParaRPr lang="en-US" altLang="ja-JP" dirty="0">
              <a:solidFill>
                <a:srgbClr val="FF5050"/>
              </a:solidFill>
            </a:endParaRPr>
          </a:p>
          <a:p>
            <a:pPr lvl="1"/>
            <a:r>
              <a:rPr lang="en-US" altLang="ja-JP" dirty="0"/>
              <a:t>DXGI (Windows 10)</a:t>
            </a:r>
          </a:p>
          <a:p>
            <a:pPr lvl="1"/>
            <a:r>
              <a:rPr lang="en-US" altLang="ja-JP" dirty="0"/>
              <a:t>NVAPI (NVIDIA)</a:t>
            </a:r>
          </a:p>
          <a:p>
            <a:pPr lvl="2"/>
            <a:r>
              <a:rPr lang="en-US" altLang="ja-JP" dirty="0" err="1"/>
              <a:t>scRGB</a:t>
            </a:r>
            <a:r>
              <a:rPr lang="ja-JP" altLang="en-US" dirty="0"/>
              <a:t>出力しかサポートしない</a:t>
            </a:r>
            <a:endParaRPr lang="en-US" altLang="ja-JP" dirty="0"/>
          </a:p>
          <a:p>
            <a:pPr lvl="1"/>
            <a:r>
              <a:rPr lang="en-US" altLang="ja-JP" dirty="0"/>
              <a:t>AGS API (AMD)</a:t>
            </a:r>
          </a:p>
          <a:p>
            <a:pPr lvl="1"/>
            <a:r>
              <a:rPr lang="en-US" altLang="ja-JP" dirty="0"/>
              <a:t>etc.</a:t>
            </a:r>
          </a:p>
          <a:p>
            <a:endParaRPr lang="en-US" altLang="ja-JP" dirty="0"/>
          </a:p>
          <a:p>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134</a:t>
            </a:fld>
            <a:endParaRPr kumimoji="1" lang="ja-JP" altLang="en-US" dirty="0"/>
          </a:p>
        </p:txBody>
      </p:sp>
    </p:spTree>
    <p:extLst>
      <p:ext uri="{BB962C8B-B14F-4D97-AF65-F5344CB8AC3E}">
        <p14:creationId xmlns:p14="http://schemas.microsoft.com/office/powerpoint/2010/main" val="16932074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en-US" altLang="ja-JP" dirty="0"/>
              <a:t>OS</a:t>
            </a:r>
            <a:r>
              <a:rPr lang="ja-JP" altLang="en-US" dirty="0"/>
              <a:t>側遅延</a:t>
            </a:r>
            <a:r>
              <a:rPr lang="en-US" altLang="ja-JP" dirty="0"/>
              <a:t>OETF</a:t>
            </a:r>
            <a:r>
              <a:rPr lang="ja-JP" altLang="en-US" dirty="0"/>
              <a:t>適用フロー</a:t>
            </a:r>
            <a:r>
              <a:rPr lang="en-US" altLang="ja-JP" dirty="0"/>
              <a:t>(</a:t>
            </a:r>
            <a:r>
              <a:rPr lang="en-US" altLang="ja-JP" dirty="0" err="1"/>
              <a:t>scRGB</a:t>
            </a:r>
            <a:r>
              <a:rPr lang="ja-JP" altLang="en-US" dirty="0"/>
              <a:t>出力</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85000" lnSpcReduction="20000"/>
          </a:bodyPr>
          <a:lstStyle/>
          <a:p>
            <a:r>
              <a:rPr lang="en-US" altLang="ja-JP" dirty="0"/>
              <a:t>HDR10</a:t>
            </a:r>
            <a:r>
              <a:rPr lang="ja-JP" altLang="en-US" dirty="0"/>
              <a:t>等</a:t>
            </a:r>
            <a:endParaRPr lang="en-US" altLang="ja-JP" dirty="0"/>
          </a:p>
          <a:p>
            <a:pPr lvl="1"/>
            <a:r>
              <a:rPr lang="en-US" altLang="ja-JP" dirty="0"/>
              <a:t>BT.2020 PQ</a:t>
            </a:r>
            <a:r>
              <a:rPr lang="ja-JP" altLang="en-US" dirty="0"/>
              <a:t>非線形色空間での書き出し</a:t>
            </a:r>
            <a:endParaRPr lang="en-US" altLang="ja-JP" dirty="0"/>
          </a:p>
          <a:p>
            <a:pPr lvl="2"/>
            <a:r>
              <a:rPr lang="en-US" altLang="ja-JP" dirty="0"/>
              <a:t>RGB10_A2/RGBA16_UNORM</a:t>
            </a:r>
            <a:r>
              <a:rPr lang="ja-JP" altLang="en-US" dirty="0"/>
              <a:t>フォーマットに出力</a:t>
            </a:r>
            <a:endParaRPr lang="en-US" altLang="ja-JP" dirty="0"/>
          </a:p>
          <a:p>
            <a:pPr lvl="1"/>
            <a:r>
              <a:rPr lang="en-US" altLang="ja-JP" dirty="0" err="1">
                <a:solidFill>
                  <a:srgbClr val="FF5050"/>
                </a:solidFill>
              </a:rPr>
              <a:t>scRGB</a:t>
            </a:r>
            <a:r>
              <a:rPr lang="ja-JP" altLang="en-US" dirty="0">
                <a:solidFill>
                  <a:srgbClr val="FF5050"/>
                </a:solidFill>
              </a:rPr>
              <a:t> 線形色空間での書き出し</a:t>
            </a:r>
            <a:endParaRPr lang="en-US" altLang="ja-JP" dirty="0">
              <a:solidFill>
                <a:srgbClr val="FF5050"/>
              </a:solidFill>
            </a:endParaRPr>
          </a:p>
          <a:p>
            <a:pPr lvl="2"/>
            <a:r>
              <a:rPr lang="en-US" altLang="ja-JP" dirty="0">
                <a:solidFill>
                  <a:srgbClr val="FF5050"/>
                </a:solidFill>
              </a:rPr>
              <a:t>RGBA16_FLOAT</a:t>
            </a:r>
            <a:r>
              <a:rPr lang="ja-JP" altLang="en-US" dirty="0">
                <a:solidFill>
                  <a:srgbClr val="FF5050"/>
                </a:solidFill>
              </a:rPr>
              <a:t>フォーマットに出力</a:t>
            </a:r>
            <a:endParaRPr lang="en-US" altLang="ja-JP" dirty="0">
              <a:solidFill>
                <a:srgbClr val="FF5050"/>
              </a:solidFill>
            </a:endParaRPr>
          </a:p>
          <a:p>
            <a:r>
              <a:rPr lang="en-US" altLang="ja-JP" dirty="0">
                <a:solidFill>
                  <a:schemeClr val="accent2"/>
                </a:solidFill>
              </a:rPr>
              <a:t>HLG</a:t>
            </a:r>
          </a:p>
          <a:p>
            <a:pPr lvl="1"/>
            <a:r>
              <a:rPr lang="ja-JP" altLang="en-US" dirty="0">
                <a:solidFill>
                  <a:schemeClr val="accent2"/>
                </a:solidFill>
              </a:rPr>
              <a:t>現状ではリアルタイムコンテンツにおける対応無し</a:t>
            </a:r>
            <a:endParaRPr lang="en-US" altLang="ja-JP" dirty="0">
              <a:solidFill>
                <a:schemeClr val="accent2"/>
              </a:solidFill>
            </a:endParaRPr>
          </a:p>
          <a:p>
            <a:pPr lvl="2"/>
            <a:r>
              <a:rPr lang="ja-JP" altLang="en-US" dirty="0">
                <a:solidFill>
                  <a:schemeClr val="accent2"/>
                </a:solidFill>
              </a:rPr>
              <a:t>対応する場合は</a:t>
            </a:r>
            <a:r>
              <a:rPr lang="en-US" altLang="ja-JP" dirty="0">
                <a:solidFill>
                  <a:schemeClr val="accent2"/>
                </a:solidFill>
              </a:rPr>
              <a:t>RGB10_A2/RGBA16_UNORM</a:t>
            </a:r>
            <a:r>
              <a:rPr lang="ja-JP" altLang="en-US" dirty="0">
                <a:solidFill>
                  <a:schemeClr val="accent2"/>
                </a:solidFill>
              </a:rPr>
              <a:t>に出力</a:t>
            </a:r>
            <a:endParaRPr lang="en-US" altLang="ja-JP" dirty="0">
              <a:solidFill>
                <a:schemeClr val="accent2"/>
              </a:solidFill>
            </a:endParaRPr>
          </a:p>
          <a:p>
            <a:r>
              <a:rPr kumimoji="1" lang="en-US" altLang="ja-JP" dirty="0"/>
              <a:t>Dolby Vision</a:t>
            </a:r>
            <a:r>
              <a:rPr lang="ja-JP" altLang="en-US" dirty="0"/>
              <a:t> </a:t>
            </a:r>
            <a:endParaRPr kumimoji="1" lang="en-US" altLang="ja-JP" dirty="0"/>
          </a:p>
          <a:p>
            <a:pPr lvl="1"/>
            <a:r>
              <a:rPr kumimoji="1" lang="en-US" altLang="ja-JP" dirty="0"/>
              <a:t>RGBA8_UNORM</a:t>
            </a:r>
            <a:r>
              <a:rPr kumimoji="1" lang="ja-JP" altLang="en-US" dirty="0"/>
              <a:t>フォーマットに出力</a:t>
            </a:r>
            <a:endParaRPr kumimoji="1" lang="en-US" altLang="ja-JP" dirty="0"/>
          </a:p>
          <a:p>
            <a:pPr lvl="2"/>
            <a:r>
              <a:rPr lang="ja-JP" altLang="en-US" dirty="0"/>
              <a:t>内部データとしては</a:t>
            </a:r>
            <a:r>
              <a:rPr lang="en-US" altLang="ja-JP" dirty="0"/>
              <a:t>12-bit </a:t>
            </a:r>
            <a:r>
              <a:rPr lang="en-US" altLang="ja-JP" dirty="0" err="1"/>
              <a:t>YCbCr</a:t>
            </a:r>
            <a:r>
              <a:rPr lang="en-US" altLang="ja-JP" dirty="0"/>
              <a:t> 4:2:2</a:t>
            </a:r>
          </a:p>
          <a:p>
            <a:r>
              <a:rPr kumimoji="1" lang="en-US" altLang="ja-JP" dirty="0"/>
              <a:t>etc.</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135</a:t>
            </a:fld>
            <a:endParaRPr kumimoji="1" lang="ja-JP" altLang="en-US" dirty="0"/>
          </a:p>
        </p:txBody>
      </p:sp>
    </p:spTree>
    <p:extLst>
      <p:ext uri="{BB962C8B-B14F-4D97-AF65-F5344CB8AC3E}">
        <p14:creationId xmlns:p14="http://schemas.microsoft.com/office/powerpoint/2010/main" val="342506501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9">
            <a:extLst>
              <a:ext uri="{FF2B5EF4-FFF2-40B4-BE49-F238E27FC236}">
                <a16:creationId xmlns:a16="http://schemas.microsoft.com/office/drawing/2014/main" id="{5466FC6C-D6C0-4DBE-8435-C4890E57960F}"/>
              </a:ext>
            </a:extLst>
          </p:cNvPr>
          <p:cNvSpPr/>
          <p:nvPr/>
        </p:nvSpPr>
        <p:spPr>
          <a:xfrm>
            <a:off x="3383342" y="1188974"/>
            <a:ext cx="3967044" cy="5591908"/>
          </a:xfrm>
          <a:prstGeom prst="roundRect">
            <a:avLst>
              <a:gd name="adj" fmla="val 0"/>
            </a:avLst>
          </a:prstGeom>
          <a:solidFill>
            <a:srgbClr val="FFCC00">
              <a:alpha val="24706"/>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共通の色域</a:t>
            </a:r>
            <a:r>
              <a:rPr lang="en-US" altLang="ja-JP" dirty="0">
                <a:solidFill>
                  <a:schemeClr val="tx1"/>
                </a:solidFill>
              </a:rPr>
              <a:t>(BT.709)</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err="1">
                <a:solidFill>
                  <a:schemeClr val="tx1"/>
                </a:solidFill>
              </a:rPr>
              <a:t>sRGB</a:t>
            </a:r>
            <a:r>
              <a:rPr lang="ja-JP" altLang="en-US" dirty="0">
                <a:solidFill>
                  <a:schemeClr val="tx1"/>
                </a:solidFill>
              </a:rPr>
              <a:t>ガンマで出力</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は線形</a:t>
            </a:r>
            <a:r>
              <a:rPr lang="en-US" altLang="ja-JP" dirty="0">
                <a:solidFill>
                  <a:schemeClr val="tx1"/>
                </a:solidFill>
              </a:rPr>
              <a:t>(</a:t>
            </a:r>
            <a:r>
              <a:rPr lang="en-US" altLang="ja-JP" dirty="0" err="1">
                <a:solidFill>
                  <a:schemeClr val="tx1"/>
                </a:solidFill>
              </a:rPr>
              <a:t>scRGB</a:t>
            </a:r>
            <a:r>
              <a:rPr lang="en-US" altLang="ja-JP" dirty="0">
                <a:solidFill>
                  <a:schemeClr val="tx1"/>
                </a:solidFill>
              </a:rPr>
              <a:t>)</a:t>
            </a:r>
            <a:r>
              <a:rPr lang="ja-JP" altLang="en-US" dirty="0">
                <a:solidFill>
                  <a:schemeClr val="tx1"/>
                </a:solidFill>
              </a:rPr>
              <a:t>で出力</a:t>
            </a:r>
            <a:endParaRPr lang="en-US" altLang="ja-JP" dirty="0">
              <a:solidFill>
                <a:schemeClr val="tx1"/>
              </a:solidFill>
            </a:endParaRPr>
          </a:p>
        </p:txBody>
      </p:sp>
      <p:sp>
        <p:nvSpPr>
          <p:cNvPr id="106" name="角丸四角形 9"/>
          <p:cNvSpPr/>
          <p:nvPr/>
        </p:nvSpPr>
        <p:spPr>
          <a:xfrm>
            <a:off x="50882" y="1188974"/>
            <a:ext cx="3332460"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7350390" y="1188974"/>
            <a:ext cx="479073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ja-JP" altLang="en-US" dirty="0">
                <a:solidFill>
                  <a:schemeClr val="tx1"/>
                </a:solidFill>
              </a:rPr>
              <a:t>アプリケーション側は関知しない</a:t>
            </a:r>
            <a:endParaRPr lang="en-US" altLang="ja-JP" dirty="0">
              <a:solidFill>
                <a:schemeClr val="tx1"/>
              </a:solidFill>
            </a:endParaRPr>
          </a:p>
        </p:txBody>
      </p:sp>
      <p:sp>
        <p:nvSpPr>
          <p:cNvPr id="74" name="角丸四角形 9">
            <a:extLst>
              <a:ext uri="{FF2B5EF4-FFF2-40B4-BE49-F238E27FC236}">
                <a16:creationId xmlns:a16="http://schemas.microsoft.com/office/drawing/2014/main" id="{2591B539-F6D7-4876-B80F-35AB62419248}"/>
              </a:ext>
            </a:extLst>
          </p:cNvPr>
          <p:cNvSpPr/>
          <p:nvPr/>
        </p:nvSpPr>
        <p:spPr>
          <a:xfrm>
            <a:off x="79752" y="2222694"/>
            <a:ext cx="7248314" cy="4404267"/>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49" name="角丸四角形 9">
            <a:extLst>
              <a:ext uri="{FF2B5EF4-FFF2-40B4-BE49-F238E27FC236}">
                <a16:creationId xmlns:a16="http://schemas.microsoft.com/office/drawing/2014/main" id="{7EBFBF39-5E42-4FD5-A2A8-82FB7ACBE4D9}"/>
              </a:ext>
            </a:extLst>
          </p:cNvPr>
          <p:cNvSpPr/>
          <p:nvPr/>
        </p:nvSpPr>
        <p:spPr>
          <a:xfrm>
            <a:off x="7410139" y="2222694"/>
            <a:ext cx="2209162" cy="4404267"/>
          </a:xfrm>
          <a:prstGeom prst="roundRect">
            <a:avLst>
              <a:gd name="adj" fmla="val 13443"/>
            </a:avLst>
          </a:prstGeom>
          <a:solidFill>
            <a:srgbClr val="D5D2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en-US" altLang="ja-JP" sz="1600" dirty="0">
                <a:solidFill>
                  <a:schemeClr val="tx1"/>
                </a:solidFill>
              </a:rPr>
              <a:t>OS</a:t>
            </a:r>
            <a:r>
              <a:rPr kumimoji="1" lang="ja-JP" altLang="en-US" sz="1600" dirty="0">
                <a:solidFill>
                  <a:schemeClr val="tx1"/>
                </a:solidFill>
              </a:rPr>
              <a:t>／ドライバ層</a:t>
            </a:r>
            <a:endParaRPr kumimoji="1" lang="en-US" altLang="ja-JP" sz="1600" dirty="0">
              <a:solidFill>
                <a:schemeClr val="tx1"/>
              </a:solidFill>
            </a:endParaRPr>
          </a:p>
        </p:txBody>
      </p:sp>
      <p:sp>
        <p:nvSpPr>
          <p:cNvPr id="108" name="角丸四角形 9"/>
          <p:cNvSpPr/>
          <p:nvPr/>
        </p:nvSpPr>
        <p:spPr>
          <a:xfrm>
            <a:off x="9693606" y="2222694"/>
            <a:ext cx="2326022" cy="4404267"/>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1631192" y="3437996"/>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137278" y="3430856"/>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8" name="直線矢印コネクタ 7"/>
          <p:cNvCxnSpPr>
            <a:stCxn id="6" idx="3"/>
            <a:endCxn id="7" idx="1"/>
          </p:cNvCxnSpPr>
          <p:nvPr/>
        </p:nvCxnSpPr>
        <p:spPr>
          <a:xfrm flipV="1">
            <a:off x="2582539" y="3862904"/>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161594" y="2863075"/>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2726249" y="2863075"/>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err="1">
                <a:solidFill>
                  <a:schemeClr val="tx1"/>
                </a:solidFill>
              </a:rPr>
              <a:t>sRGB</a:t>
            </a:r>
            <a:r>
              <a:rPr kumimoji="1" lang="en-US" altLang="ja-JP" sz="1200" dirty="0">
                <a:solidFill>
                  <a:schemeClr val="tx1"/>
                </a:solidFill>
              </a:rPr>
              <a:t> OETF</a:t>
            </a:r>
          </a:p>
        </p:txBody>
      </p:sp>
      <p:sp>
        <p:nvSpPr>
          <p:cNvPr id="11" name="角丸四角形 10"/>
          <p:cNvSpPr/>
          <p:nvPr/>
        </p:nvSpPr>
        <p:spPr>
          <a:xfrm>
            <a:off x="525481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lang="en-US" altLang="ja-JP" sz="1400" dirty="0" err="1">
                <a:solidFill>
                  <a:schemeClr val="tx1"/>
                </a:solidFill>
              </a:rPr>
              <a:t>sRGB</a:t>
            </a:r>
            <a:r>
              <a:rPr lang="ja-JP" altLang="en-US" sz="1400" dirty="0">
                <a:solidFill>
                  <a:schemeClr val="tx1"/>
                </a:solidFill>
              </a:rPr>
              <a:t>出力</a:t>
            </a:r>
            <a:endParaRPr lang="en-US" altLang="ja-JP" sz="1400" dirty="0">
              <a:solidFill>
                <a:schemeClr val="tx1"/>
              </a:solidFill>
            </a:endParaRPr>
          </a:p>
        </p:txBody>
      </p:sp>
      <p:cxnSp>
        <p:nvCxnSpPr>
          <p:cNvPr id="12" name="直線矢印コネクタ 11"/>
          <p:cNvCxnSpPr>
            <a:cxnSpLocks/>
            <a:stCxn id="7" idx="3"/>
            <a:endCxn id="50" idx="1"/>
          </p:cNvCxnSpPr>
          <p:nvPr/>
        </p:nvCxnSpPr>
        <p:spPr>
          <a:xfrm flipV="1">
            <a:off x="5102131" y="3859066"/>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15" name="Straight Connector 30"/>
          <p:cNvCxnSpPr/>
          <p:nvPr/>
        </p:nvCxnSpPr>
        <p:spPr>
          <a:xfrm flipH="1">
            <a:off x="1844170" y="2857653"/>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7" name="角丸四角形 16"/>
          <p:cNvSpPr/>
          <p:nvPr/>
        </p:nvSpPr>
        <p:spPr>
          <a:xfrm>
            <a:off x="10810189" y="3437996"/>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0999544" y="3196565"/>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75644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cxnSpLocks/>
            <a:stCxn id="50" idx="3"/>
            <a:endCxn id="17" idx="1"/>
          </p:cNvCxnSpPr>
          <p:nvPr/>
        </p:nvCxnSpPr>
        <p:spPr>
          <a:xfrm>
            <a:off x="7308186" y="3859066"/>
            <a:ext cx="3502003"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2" name="テキスト ボックス 91"/>
          <p:cNvSpPr txBox="1"/>
          <p:nvPr/>
        </p:nvSpPr>
        <p:spPr>
          <a:xfrm>
            <a:off x="93741" y="2485981"/>
            <a:ext cx="654346" cy="369332"/>
          </a:xfrm>
          <a:prstGeom prst="rect">
            <a:avLst/>
          </a:prstGeom>
          <a:noFill/>
        </p:spPr>
        <p:txBody>
          <a:bodyPr wrap="none" rtlCol="0">
            <a:spAutoFit/>
          </a:bodyPr>
          <a:lstStyle/>
          <a:p>
            <a:r>
              <a:rPr kumimoji="1" lang="en-US" altLang="ja-JP" dirty="0"/>
              <a:t>SDR</a:t>
            </a:r>
            <a:endParaRPr kumimoji="1" lang="ja-JP" altLang="en-US" dirty="0"/>
          </a:p>
        </p:txBody>
      </p:sp>
      <p:sp>
        <p:nvSpPr>
          <p:cNvPr id="84" name="角丸四角形 83"/>
          <p:cNvSpPr/>
          <p:nvPr/>
        </p:nvSpPr>
        <p:spPr>
          <a:xfrm>
            <a:off x="1631192" y="554487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137278" y="553773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2582539" y="596977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161594" y="496994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2726249" y="496994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拡張変換</a:t>
            </a:r>
            <a:endParaRPr kumimoji="1" lang="en-US" altLang="ja-JP" sz="11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に戻す</a:t>
            </a:r>
            <a:endParaRPr kumimoji="1" lang="en-US" altLang="ja-JP" sz="1200" dirty="0">
              <a:solidFill>
                <a:schemeClr val="tx1"/>
              </a:solidFill>
            </a:endParaRPr>
          </a:p>
        </p:txBody>
      </p:sp>
      <p:sp>
        <p:nvSpPr>
          <p:cNvPr id="89" name="角丸四角形 88"/>
          <p:cNvSpPr/>
          <p:nvPr/>
        </p:nvSpPr>
        <p:spPr>
          <a:xfrm>
            <a:off x="525481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90" name="直線矢印コネクタ 89"/>
          <p:cNvCxnSpPr>
            <a:cxnSpLocks/>
            <a:stCxn id="85" idx="3"/>
            <a:endCxn id="51" idx="1"/>
          </p:cNvCxnSpPr>
          <p:nvPr/>
        </p:nvCxnSpPr>
        <p:spPr>
          <a:xfrm flipV="1">
            <a:off x="5102131" y="5965940"/>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8596887" y="554487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93" name="Straight Connector 30"/>
          <p:cNvCxnSpPr/>
          <p:nvPr/>
        </p:nvCxnSpPr>
        <p:spPr>
          <a:xfrm flipH="1">
            <a:off x="1844169" y="4962187"/>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10810189" y="5544870"/>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975644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9561740" y="5976918"/>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0" name="Freeform 32"/>
          <p:cNvSpPr/>
          <p:nvPr/>
        </p:nvSpPr>
        <p:spPr>
          <a:xfrm>
            <a:off x="8823819" y="512049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10999544"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94" name="テキスト ボックス 93"/>
          <p:cNvSpPr txBox="1"/>
          <p:nvPr/>
        </p:nvSpPr>
        <p:spPr>
          <a:xfrm>
            <a:off x="80115" y="4592855"/>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26" name="タイトル 25"/>
          <p:cNvSpPr>
            <a:spLocks noGrp="1"/>
          </p:cNvSpPr>
          <p:nvPr>
            <p:ph type="title"/>
          </p:nvPr>
        </p:nvSpPr>
        <p:spPr/>
        <p:txBody>
          <a:bodyPr>
            <a:normAutofit fontScale="90000"/>
          </a:bodyPr>
          <a:lstStyle/>
          <a:p>
            <a:r>
              <a:rPr kumimoji="1" lang="en-US" altLang="ja-JP" dirty="0"/>
              <a:t>BT.709</a:t>
            </a:r>
            <a:r>
              <a:rPr kumimoji="1" lang="ja-JP" altLang="en-US" dirty="0"/>
              <a:t>ベース</a:t>
            </a:r>
            <a:r>
              <a:rPr lang="en-US" altLang="ja-JP" dirty="0"/>
              <a:t>(SDR</a:t>
            </a:r>
            <a:r>
              <a:rPr lang="ja-JP" altLang="en-US" dirty="0"/>
              <a:t>は</a:t>
            </a:r>
            <a:r>
              <a:rPr lang="en-US" altLang="ja-JP" dirty="0" err="1"/>
              <a:t>sRGB</a:t>
            </a:r>
            <a:r>
              <a:rPr lang="ja-JP" altLang="en-US" dirty="0" err="1"/>
              <a:t>、</a:t>
            </a:r>
            <a:r>
              <a:rPr lang="en-US" altLang="ja-JP" dirty="0"/>
              <a:t>HDR</a:t>
            </a:r>
            <a:r>
              <a:rPr lang="ja-JP" altLang="en-US" dirty="0"/>
              <a:t>は</a:t>
            </a:r>
            <a:r>
              <a:rPr lang="en-US" altLang="ja-JP" dirty="0" err="1"/>
              <a:t>scRGB</a:t>
            </a:r>
            <a:r>
              <a:rPr lang="ja-JP" altLang="en-US" dirty="0"/>
              <a:t>出力</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136</a:t>
            </a:fld>
            <a:endParaRPr kumimoji="1" lang="ja-JP" altLang="en-US"/>
          </a:p>
        </p:txBody>
      </p:sp>
      <p:sp>
        <p:nvSpPr>
          <p:cNvPr id="48" name="Freeform 36">
            <a:extLst>
              <a:ext uri="{FF2B5EF4-FFF2-40B4-BE49-F238E27FC236}">
                <a16:creationId xmlns:a16="http://schemas.microsoft.com/office/drawing/2014/main" id="{25AEB39F-25D5-49DD-9D20-F04D084D672D}"/>
              </a:ext>
            </a:extLst>
          </p:cNvPr>
          <p:cNvSpPr/>
          <p:nvPr/>
        </p:nvSpPr>
        <p:spPr>
          <a:xfrm>
            <a:off x="4348195"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50" name="角丸四角形 6">
            <a:extLst>
              <a:ext uri="{FF2B5EF4-FFF2-40B4-BE49-F238E27FC236}">
                <a16:creationId xmlns:a16="http://schemas.microsoft.com/office/drawing/2014/main" id="{718D8DEE-F1CB-45E1-B14B-1E1E206BFF17}"/>
              </a:ext>
            </a:extLst>
          </p:cNvPr>
          <p:cNvSpPr/>
          <p:nvPr/>
        </p:nvSpPr>
        <p:spPr>
          <a:xfrm>
            <a:off x="6343333" y="3427018"/>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sp>
        <p:nvSpPr>
          <p:cNvPr id="51" name="角丸四角形 84">
            <a:extLst>
              <a:ext uri="{FF2B5EF4-FFF2-40B4-BE49-F238E27FC236}">
                <a16:creationId xmlns:a16="http://schemas.microsoft.com/office/drawing/2014/main" id="{550B7DA7-0390-4F05-AEC4-A140DE513713}"/>
              </a:ext>
            </a:extLst>
          </p:cNvPr>
          <p:cNvSpPr/>
          <p:nvPr/>
        </p:nvSpPr>
        <p:spPr>
          <a:xfrm>
            <a:off x="6343333" y="5533892"/>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55" name="Freeform 36">
            <a:extLst>
              <a:ext uri="{FF2B5EF4-FFF2-40B4-BE49-F238E27FC236}">
                <a16:creationId xmlns:a16="http://schemas.microsoft.com/office/drawing/2014/main" id="{502E4348-5C94-4BA8-B149-4DF7F6BB0C65}"/>
              </a:ext>
            </a:extLst>
          </p:cNvPr>
          <p:cNvSpPr/>
          <p:nvPr/>
        </p:nvSpPr>
        <p:spPr>
          <a:xfrm>
            <a:off x="6584162"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cxnSp>
        <p:nvCxnSpPr>
          <p:cNvPr id="60" name="直線矢印コネクタ 59">
            <a:extLst>
              <a:ext uri="{FF2B5EF4-FFF2-40B4-BE49-F238E27FC236}">
                <a16:creationId xmlns:a16="http://schemas.microsoft.com/office/drawing/2014/main" id="{13D452D2-D332-417E-A9BC-F79C9705AD65}"/>
              </a:ext>
            </a:extLst>
          </p:cNvPr>
          <p:cNvCxnSpPr>
            <a:cxnSpLocks/>
            <a:stCxn id="51" idx="3"/>
            <a:endCxn id="91" idx="1"/>
          </p:cNvCxnSpPr>
          <p:nvPr/>
        </p:nvCxnSpPr>
        <p:spPr>
          <a:xfrm>
            <a:off x="7308186" y="5965940"/>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9" name="角丸四角形 10">
            <a:extLst>
              <a:ext uri="{FF2B5EF4-FFF2-40B4-BE49-F238E27FC236}">
                <a16:creationId xmlns:a16="http://schemas.microsoft.com/office/drawing/2014/main" id="{7647F9E6-6389-43E2-BF95-D37F1559EBAF}"/>
              </a:ext>
            </a:extLst>
          </p:cNvPr>
          <p:cNvSpPr/>
          <p:nvPr/>
        </p:nvSpPr>
        <p:spPr>
          <a:xfrm>
            <a:off x="7487204"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OS</a:t>
            </a:r>
          </a:p>
          <a:p>
            <a:pPr algn="ctr"/>
            <a:r>
              <a:rPr lang="en-US" altLang="ja-JP" sz="1600" dirty="0">
                <a:solidFill>
                  <a:schemeClr val="tx1"/>
                </a:solidFill>
              </a:rPr>
              <a:t>BT.2020</a:t>
            </a:r>
          </a:p>
          <a:p>
            <a:pPr algn="ctr"/>
            <a:r>
              <a:rPr lang="en-US" altLang="ja-JP" sz="1600" dirty="0">
                <a:solidFill>
                  <a:schemeClr val="tx1"/>
                </a:solidFill>
              </a:rPr>
              <a:t>PQ OETF</a:t>
            </a:r>
          </a:p>
        </p:txBody>
      </p:sp>
      <p:sp>
        <p:nvSpPr>
          <p:cNvPr id="70" name="Freeform 32">
            <a:extLst>
              <a:ext uri="{FF2B5EF4-FFF2-40B4-BE49-F238E27FC236}">
                <a16:creationId xmlns:a16="http://schemas.microsoft.com/office/drawing/2014/main" id="{5597B21B-ACA5-4F50-BA84-482AEC9F18D3}"/>
              </a:ext>
            </a:extLst>
          </p:cNvPr>
          <p:cNvSpPr/>
          <p:nvPr/>
        </p:nvSpPr>
        <p:spPr>
          <a:xfrm>
            <a:off x="6597489" y="31918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71" name="Freeform 32">
            <a:extLst>
              <a:ext uri="{FF2B5EF4-FFF2-40B4-BE49-F238E27FC236}">
                <a16:creationId xmlns:a16="http://schemas.microsoft.com/office/drawing/2014/main" id="{E86DEEE2-4722-4BC8-B381-1C79FF346F47}"/>
              </a:ext>
            </a:extLst>
          </p:cNvPr>
          <p:cNvSpPr/>
          <p:nvPr/>
        </p:nvSpPr>
        <p:spPr>
          <a:xfrm>
            <a:off x="4333204" y="3191621"/>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086395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角丸四角形 9"/>
          <p:cNvSpPr/>
          <p:nvPr/>
        </p:nvSpPr>
        <p:spPr>
          <a:xfrm>
            <a:off x="50882" y="1188974"/>
            <a:ext cx="7299504"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a:t>
            </a:r>
            <a:r>
              <a:rPr lang="ja-JP" altLang="en-US" dirty="0">
                <a:solidFill>
                  <a:schemeClr val="tx1"/>
                </a:solidFill>
              </a:rPr>
              <a:t>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7350390" y="1188974"/>
            <a:ext cx="479073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ja-JP" altLang="en-US" dirty="0">
                <a:solidFill>
                  <a:schemeClr val="tx1"/>
                </a:solidFill>
              </a:rPr>
              <a:t>アプリケーション側は関知しない</a:t>
            </a:r>
            <a:endParaRPr lang="en-US" altLang="ja-JP" dirty="0">
              <a:solidFill>
                <a:schemeClr val="tx1"/>
              </a:solidFill>
            </a:endParaRPr>
          </a:p>
        </p:txBody>
      </p:sp>
      <p:sp>
        <p:nvSpPr>
          <p:cNvPr id="56" name="角丸四角形 9">
            <a:extLst>
              <a:ext uri="{FF2B5EF4-FFF2-40B4-BE49-F238E27FC236}">
                <a16:creationId xmlns:a16="http://schemas.microsoft.com/office/drawing/2014/main" id="{5DE4DA87-1343-4262-AA38-D30E3ACA691A}"/>
              </a:ext>
            </a:extLst>
          </p:cNvPr>
          <p:cNvSpPr/>
          <p:nvPr/>
        </p:nvSpPr>
        <p:spPr>
          <a:xfrm>
            <a:off x="79752" y="2222694"/>
            <a:ext cx="7248314"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49" name="角丸四角形 9">
            <a:extLst>
              <a:ext uri="{FF2B5EF4-FFF2-40B4-BE49-F238E27FC236}">
                <a16:creationId xmlns:a16="http://schemas.microsoft.com/office/drawing/2014/main" id="{7EBFBF39-5E42-4FD5-A2A8-82FB7ACBE4D9}"/>
              </a:ext>
            </a:extLst>
          </p:cNvPr>
          <p:cNvSpPr/>
          <p:nvPr/>
        </p:nvSpPr>
        <p:spPr>
          <a:xfrm>
            <a:off x="7410139" y="2222694"/>
            <a:ext cx="2209162" cy="4404268"/>
          </a:xfrm>
          <a:prstGeom prst="roundRect">
            <a:avLst>
              <a:gd name="adj" fmla="val 13443"/>
            </a:avLst>
          </a:prstGeom>
          <a:solidFill>
            <a:srgbClr val="D5D2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en-US" altLang="ja-JP" sz="1600" dirty="0">
                <a:solidFill>
                  <a:schemeClr val="tx1"/>
                </a:solidFill>
              </a:rPr>
              <a:t>OS</a:t>
            </a:r>
            <a:r>
              <a:rPr kumimoji="1" lang="ja-JP" altLang="en-US" sz="1600">
                <a:solidFill>
                  <a:schemeClr val="tx1"/>
                </a:solidFill>
              </a:rPr>
              <a:t>／ドライバ層</a:t>
            </a:r>
            <a:endParaRPr kumimoji="1" lang="en-US" altLang="ja-JP" sz="1600" dirty="0">
              <a:solidFill>
                <a:schemeClr val="tx1"/>
              </a:solidFill>
            </a:endParaRPr>
          </a:p>
        </p:txBody>
      </p:sp>
      <p:sp>
        <p:nvSpPr>
          <p:cNvPr id="108" name="角丸四角形 9"/>
          <p:cNvSpPr/>
          <p:nvPr/>
        </p:nvSpPr>
        <p:spPr>
          <a:xfrm>
            <a:off x="9693606" y="2222694"/>
            <a:ext cx="2326022"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1631192" y="3437996"/>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137278" y="3430856"/>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cxnSp>
        <p:nvCxnSpPr>
          <p:cNvPr id="8" name="直線矢印コネクタ 7"/>
          <p:cNvCxnSpPr>
            <a:stCxn id="6" idx="3"/>
            <a:endCxn id="7" idx="1"/>
          </p:cNvCxnSpPr>
          <p:nvPr/>
        </p:nvCxnSpPr>
        <p:spPr>
          <a:xfrm flipV="1">
            <a:off x="2582539" y="3862904"/>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161594" y="2863075"/>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2726249" y="2863075"/>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p:txBody>
      </p:sp>
      <p:sp>
        <p:nvSpPr>
          <p:cNvPr id="11" name="角丸四角形 10"/>
          <p:cNvSpPr/>
          <p:nvPr/>
        </p:nvSpPr>
        <p:spPr>
          <a:xfrm>
            <a:off x="525481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lang="ja-JP" altLang="en-US" sz="1400" dirty="0">
                <a:solidFill>
                  <a:schemeClr val="tx1"/>
                </a:solidFill>
              </a:rPr>
              <a:t>線形出力</a:t>
            </a:r>
            <a:endParaRPr lang="en-US" altLang="ja-JP" sz="1400" dirty="0">
              <a:solidFill>
                <a:schemeClr val="tx1"/>
              </a:solidFill>
            </a:endParaRPr>
          </a:p>
        </p:txBody>
      </p:sp>
      <p:cxnSp>
        <p:nvCxnSpPr>
          <p:cNvPr id="12" name="直線矢印コネクタ 11"/>
          <p:cNvCxnSpPr>
            <a:cxnSpLocks/>
            <a:stCxn id="7" idx="3"/>
            <a:endCxn id="50" idx="1"/>
          </p:cNvCxnSpPr>
          <p:nvPr/>
        </p:nvCxnSpPr>
        <p:spPr>
          <a:xfrm flipV="1">
            <a:off x="5102131" y="3859066"/>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8596887" y="3437996"/>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5" name="Straight Connector 30"/>
          <p:cNvCxnSpPr/>
          <p:nvPr/>
        </p:nvCxnSpPr>
        <p:spPr>
          <a:xfrm flipH="1">
            <a:off x="1844170" y="2857653"/>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8823819" y="3196565"/>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10810189" y="3437996"/>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0999544" y="3196565"/>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75644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9561740" y="3870044"/>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2" name="テキスト ボックス 91"/>
          <p:cNvSpPr txBox="1"/>
          <p:nvPr/>
        </p:nvSpPr>
        <p:spPr>
          <a:xfrm>
            <a:off x="93741" y="2485981"/>
            <a:ext cx="654346" cy="369332"/>
          </a:xfrm>
          <a:prstGeom prst="rect">
            <a:avLst/>
          </a:prstGeom>
          <a:noFill/>
        </p:spPr>
        <p:txBody>
          <a:bodyPr wrap="none" rtlCol="0">
            <a:spAutoFit/>
          </a:bodyPr>
          <a:lstStyle/>
          <a:p>
            <a:r>
              <a:rPr kumimoji="1" lang="en-US" altLang="ja-JP" dirty="0"/>
              <a:t>SDR</a:t>
            </a:r>
            <a:endParaRPr kumimoji="1" lang="ja-JP" altLang="en-US" dirty="0"/>
          </a:p>
        </p:txBody>
      </p:sp>
      <p:sp>
        <p:nvSpPr>
          <p:cNvPr id="84" name="角丸四角形 83"/>
          <p:cNvSpPr/>
          <p:nvPr/>
        </p:nvSpPr>
        <p:spPr>
          <a:xfrm>
            <a:off x="1631192" y="554487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137278" y="553773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2582539" y="596977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161594" y="496994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2726249" y="496994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拡張変換</a:t>
            </a:r>
            <a:endParaRPr kumimoji="1" lang="en-US" altLang="ja-JP" sz="11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に戻す</a:t>
            </a:r>
            <a:endParaRPr kumimoji="1" lang="en-US" altLang="ja-JP" sz="1200" dirty="0">
              <a:solidFill>
                <a:schemeClr val="tx1"/>
              </a:solidFill>
            </a:endParaRPr>
          </a:p>
        </p:txBody>
      </p:sp>
      <p:sp>
        <p:nvSpPr>
          <p:cNvPr id="89" name="角丸四角形 88"/>
          <p:cNvSpPr/>
          <p:nvPr/>
        </p:nvSpPr>
        <p:spPr>
          <a:xfrm>
            <a:off x="525481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a:t>
            </a:r>
            <a:r>
              <a:rPr lang="ja-JP" altLang="en-US" sz="1400" dirty="0">
                <a:solidFill>
                  <a:schemeClr val="tx1"/>
                </a:solidFill>
              </a:rPr>
              <a:t>出力</a:t>
            </a:r>
            <a:endParaRPr kumimoji="1" lang="en-US" altLang="ja-JP" sz="1400" dirty="0">
              <a:solidFill>
                <a:schemeClr val="tx1"/>
              </a:solidFill>
            </a:endParaRPr>
          </a:p>
        </p:txBody>
      </p:sp>
      <p:cxnSp>
        <p:nvCxnSpPr>
          <p:cNvPr id="90" name="直線矢印コネクタ 89"/>
          <p:cNvCxnSpPr>
            <a:cxnSpLocks/>
            <a:stCxn id="85" idx="3"/>
            <a:endCxn id="51" idx="1"/>
          </p:cNvCxnSpPr>
          <p:nvPr/>
        </p:nvCxnSpPr>
        <p:spPr>
          <a:xfrm flipV="1">
            <a:off x="5102131" y="5965940"/>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8596887" y="554487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93" name="Straight Connector 30"/>
          <p:cNvCxnSpPr/>
          <p:nvPr/>
        </p:nvCxnSpPr>
        <p:spPr>
          <a:xfrm flipH="1">
            <a:off x="1844169" y="4962187"/>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10810189" y="5544870"/>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975644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9561740" y="5976918"/>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0" name="Freeform 32"/>
          <p:cNvSpPr/>
          <p:nvPr/>
        </p:nvSpPr>
        <p:spPr>
          <a:xfrm>
            <a:off x="8823819" y="512049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10999544"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94" name="テキスト ボックス 93"/>
          <p:cNvSpPr txBox="1"/>
          <p:nvPr/>
        </p:nvSpPr>
        <p:spPr>
          <a:xfrm>
            <a:off x="80115" y="4592855"/>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26" name="タイトル 25"/>
          <p:cNvSpPr>
            <a:spLocks noGrp="1"/>
          </p:cNvSpPr>
          <p:nvPr>
            <p:ph type="title"/>
          </p:nvPr>
        </p:nvSpPr>
        <p:spPr/>
        <p:txBody>
          <a:bodyPr/>
          <a:lstStyle/>
          <a:p>
            <a:r>
              <a:rPr kumimoji="1" lang="en-US" altLang="ja-JP" dirty="0"/>
              <a:t>BT.709</a:t>
            </a:r>
            <a:r>
              <a:rPr kumimoji="1" lang="ja-JP" altLang="en-US" dirty="0"/>
              <a:t>ベース</a:t>
            </a:r>
            <a:r>
              <a:rPr lang="en-US" altLang="ja-JP" dirty="0"/>
              <a:t>(</a:t>
            </a:r>
            <a:r>
              <a:rPr lang="ja-JP" altLang="en-US" dirty="0"/>
              <a:t>すべて</a:t>
            </a:r>
            <a:r>
              <a:rPr lang="en-US" altLang="ja-JP" dirty="0" err="1"/>
              <a:t>scRGB</a:t>
            </a:r>
            <a:r>
              <a:rPr lang="ja-JP" altLang="en-US" dirty="0"/>
              <a:t>に出力</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137</a:t>
            </a:fld>
            <a:endParaRPr kumimoji="1" lang="ja-JP" altLang="en-US"/>
          </a:p>
        </p:txBody>
      </p:sp>
      <p:sp>
        <p:nvSpPr>
          <p:cNvPr id="47" name="Freeform 36">
            <a:extLst>
              <a:ext uri="{FF2B5EF4-FFF2-40B4-BE49-F238E27FC236}">
                <a16:creationId xmlns:a16="http://schemas.microsoft.com/office/drawing/2014/main" id="{F68B9D1F-512E-4DD5-AA3D-3347441B7131}"/>
              </a:ext>
            </a:extLst>
          </p:cNvPr>
          <p:cNvSpPr/>
          <p:nvPr/>
        </p:nvSpPr>
        <p:spPr>
          <a:xfrm>
            <a:off x="4314377"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8" name="Freeform 36">
            <a:extLst>
              <a:ext uri="{FF2B5EF4-FFF2-40B4-BE49-F238E27FC236}">
                <a16:creationId xmlns:a16="http://schemas.microsoft.com/office/drawing/2014/main" id="{25AEB39F-25D5-49DD-9D20-F04D084D672D}"/>
              </a:ext>
            </a:extLst>
          </p:cNvPr>
          <p:cNvSpPr/>
          <p:nvPr/>
        </p:nvSpPr>
        <p:spPr>
          <a:xfrm>
            <a:off x="4348195"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50" name="角丸四角形 6">
            <a:extLst>
              <a:ext uri="{FF2B5EF4-FFF2-40B4-BE49-F238E27FC236}">
                <a16:creationId xmlns:a16="http://schemas.microsoft.com/office/drawing/2014/main" id="{718D8DEE-F1CB-45E1-B14B-1E1E206BFF17}"/>
              </a:ext>
            </a:extLst>
          </p:cNvPr>
          <p:cNvSpPr/>
          <p:nvPr/>
        </p:nvSpPr>
        <p:spPr>
          <a:xfrm>
            <a:off x="6343333" y="3427018"/>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sp>
        <p:nvSpPr>
          <p:cNvPr id="51" name="角丸四角形 84">
            <a:extLst>
              <a:ext uri="{FF2B5EF4-FFF2-40B4-BE49-F238E27FC236}">
                <a16:creationId xmlns:a16="http://schemas.microsoft.com/office/drawing/2014/main" id="{550B7DA7-0390-4F05-AEC4-A140DE513713}"/>
              </a:ext>
            </a:extLst>
          </p:cNvPr>
          <p:cNvSpPr/>
          <p:nvPr/>
        </p:nvSpPr>
        <p:spPr>
          <a:xfrm>
            <a:off x="6343333" y="5533892"/>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54" name="Freeform 36">
            <a:extLst>
              <a:ext uri="{FF2B5EF4-FFF2-40B4-BE49-F238E27FC236}">
                <a16:creationId xmlns:a16="http://schemas.microsoft.com/office/drawing/2014/main" id="{411FB688-9521-41B6-8664-B92494E108BD}"/>
              </a:ext>
            </a:extLst>
          </p:cNvPr>
          <p:cNvSpPr/>
          <p:nvPr/>
        </p:nvSpPr>
        <p:spPr>
          <a:xfrm>
            <a:off x="6550344"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55" name="Freeform 36">
            <a:extLst>
              <a:ext uri="{FF2B5EF4-FFF2-40B4-BE49-F238E27FC236}">
                <a16:creationId xmlns:a16="http://schemas.microsoft.com/office/drawing/2014/main" id="{502E4348-5C94-4BA8-B149-4DF7F6BB0C65}"/>
              </a:ext>
            </a:extLst>
          </p:cNvPr>
          <p:cNvSpPr/>
          <p:nvPr/>
        </p:nvSpPr>
        <p:spPr>
          <a:xfrm>
            <a:off x="6584162"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cxnSp>
        <p:nvCxnSpPr>
          <p:cNvPr id="59" name="直線矢印コネクタ 58">
            <a:extLst>
              <a:ext uri="{FF2B5EF4-FFF2-40B4-BE49-F238E27FC236}">
                <a16:creationId xmlns:a16="http://schemas.microsoft.com/office/drawing/2014/main" id="{F32B55C1-FE28-4D8C-972C-9017FD638500}"/>
              </a:ext>
            </a:extLst>
          </p:cNvPr>
          <p:cNvCxnSpPr>
            <a:cxnSpLocks/>
            <a:stCxn id="50" idx="3"/>
            <a:endCxn id="13" idx="1"/>
          </p:cNvCxnSpPr>
          <p:nvPr/>
        </p:nvCxnSpPr>
        <p:spPr>
          <a:xfrm>
            <a:off x="7308186" y="3859066"/>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60" name="直線矢印コネクタ 59">
            <a:extLst>
              <a:ext uri="{FF2B5EF4-FFF2-40B4-BE49-F238E27FC236}">
                <a16:creationId xmlns:a16="http://schemas.microsoft.com/office/drawing/2014/main" id="{13D452D2-D332-417E-A9BC-F79C9705AD65}"/>
              </a:ext>
            </a:extLst>
          </p:cNvPr>
          <p:cNvCxnSpPr>
            <a:cxnSpLocks/>
            <a:stCxn id="51" idx="3"/>
            <a:endCxn id="91" idx="1"/>
          </p:cNvCxnSpPr>
          <p:nvPr/>
        </p:nvCxnSpPr>
        <p:spPr>
          <a:xfrm>
            <a:off x="7308186" y="5965940"/>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8" name="角丸四角形 10">
            <a:extLst>
              <a:ext uri="{FF2B5EF4-FFF2-40B4-BE49-F238E27FC236}">
                <a16:creationId xmlns:a16="http://schemas.microsoft.com/office/drawing/2014/main" id="{C945AC45-7397-4994-A3AC-A1D0440E26C4}"/>
              </a:ext>
            </a:extLst>
          </p:cNvPr>
          <p:cNvSpPr/>
          <p:nvPr/>
        </p:nvSpPr>
        <p:spPr>
          <a:xfrm>
            <a:off x="7487205" y="2856341"/>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OS</a:t>
            </a:r>
          </a:p>
          <a:p>
            <a:pPr algn="ctr"/>
            <a:r>
              <a:rPr lang="en-US" altLang="ja-JP" sz="1600" dirty="0" err="1">
                <a:solidFill>
                  <a:schemeClr val="tx1"/>
                </a:solidFill>
              </a:rPr>
              <a:t>sRGB</a:t>
            </a:r>
            <a:r>
              <a:rPr lang="en-US" altLang="ja-JP" sz="1600" dirty="0">
                <a:solidFill>
                  <a:schemeClr val="tx1"/>
                </a:solidFill>
              </a:rPr>
              <a:t> OETF</a:t>
            </a:r>
          </a:p>
        </p:txBody>
      </p:sp>
      <p:sp>
        <p:nvSpPr>
          <p:cNvPr id="69" name="角丸四角形 10">
            <a:extLst>
              <a:ext uri="{FF2B5EF4-FFF2-40B4-BE49-F238E27FC236}">
                <a16:creationId xmlns:a16="http://schemas.microsoft.com/office/drawing/2014/main" id="{7647F9E6-6389-43E2-BF95-D37F1559EBAF}"/>
              </a:ext>
            </a:extLst>
          </p:cNvPr>
          <p:cNvSpPr/>
          <p:nvPr/>
        </p:nvSpPr>
        <p:spPr>
          <a:xfrm>
            <a:off x="7487204"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OS</a:t>
            </a:r>
          </a:p>
          <a:p>
            <a:pPr algn="ctr"/>
            <a:r>
              <a:rPr lang="en-US" altLang="ja-JP" sz="1600" dirty="0">
                <a:solidFill>
                  <a:schemeClr val="tx1"/>
                </a:solidFill>
              </a:rPr>
              <a:t>BT.2020</a:t>
            </a:r>
          </a:p>
          <a:p>
            <a:pPr algn="ctr"/>
            <a:r>
              <a:rPr lang="en-US" altLang="ja-JP" sz="1600" dirty="0">
                <a:solidFill>
                  <a:schemeClr val="tx1"/>
                </a:solidFill>
              </a:rPr>
              <a:t>PQ OETF</a:t>
            </a:r>
          </a:p>
        </p:txBody>
      </p:sp>
    </p:spTree>
    <p:extLst>
      <p:ext uri="{BB962C8B-B14F-4D97-AF65-F5344CB8AC3E}">
        <p14:creationId xmlns:p14="http://schemas.microsoft.com/office/powerpoint/2010/main" val="308005558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角丸四角形 9">
            <a:extLst>
              <a:ext uri="{FF2B5EF4-FFF2-40B4-BE49-F238E27FC236}">
                <a16:creationId xmlns:a16="http://schemas.microsoft.com/office/drawing/2014/main" id="{8F225A7E-E349-440F-861A-A134A9B7A700}"/>
              </a:ext>
            </a:extLst>
          </p:cNvPr>
          <p:cNvSpPr/>
          <p:nvPr/>
        </p:nvSpPr>
        <p:spPr>
          <a:xfrm>
            <a:off x="3383343" y="1188974"/>
            <a:ext cx="3967044" cy="5591908"/>
          </a:xfrm>
          <a:prstGeom prst="roundRect">
            <a:avLst>
              <a:gd name="adj" fmla="val 0"/>
            </a:avLst>
          </a:prstGeom>
          <a:solidFill>
            <a:srgbClr val="FFC0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共通の色域</a:t>
            </a:r>
            <a:r>
              <a:rPr lang="en-US" altLang="ja-JP" dirty="0">
                <a:solidFill>
                  <a:schemeClr val="tx1"/>
                </a:solidFill>
              </a:rPr>
              <a:t>(BT.709)</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err="1">
                <a:solidFill>
                  <a:schemeClr val="tx1"/>
                </a:solidFill>
              </a:rPr>
              <a:t>sRGB</a:t>
            </a:r>
            <a:r>
              <a:rPr lang="ja-JP" altLang="en-US" dirty="0">
                <a:solidFill>
                  <a:schemeClr val="tx1"/>
                </a:solidFill>
              </a:rPr>
              <a:t>ガンマで出力</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は線形</a:t>
            </a:r>
            <a:r>
              <a:rPr lang="en-US" altLang="ja-JP" dirty="0">
                <a:solidFill>
                  <a:schemeClr val="tx1"/>
                </a:solidFill>
              </a:rPr>
              <a:t>(</a:t>
            </a:r>
            <a:r>
              <a:rPr lang="en-US" altLang="ja-JP" dirty="0" err="1">
                <a:solidFill>
                  <a:schemeClr val="tx1"/>
                </a:solidFill>
              </a:rPr>
              <a:t>scRGB</a:t>
            </a:r>
            <a:r>
              <a:rPr lang="en-US" altLang="ja-JP" dirty="0">
                <a:solidFill>
                  <a:schemeClr val="tx1"/>
                </a:solidFill>
              </a:rPr>
              <a:t>)</a:t>
            </a:r>
            <a:r>
              <a:rPr lang="ja-JP" altLang="en-US" dirty="0">
                <a:solidFill>
                  <a:schemeClr val="tx1"/>
                </a:solidFill>
              </a:rPr>
              <a:t>で出力</a:t>
            </a:r>
            <a:endParaRPr lang="en-US" altLang="ja-JP" dirty="0">
              <a:solidFill>
                <a:schemeClr val="tx1"/>
              </a:solidFill>
            </a:endParaRPr>
          </a:p>
        </p:txBody>
      </p:sp>
      <p:sp>
        <p:nvSpPr>
          <p:cNvPr id="106" name="角丸四角形 9"/>
          <p:cNvSpPr/>
          <p:nvPr/>
        </p:nvSpPr>
        <p:spPr>
          <a:xfrm>
            <a:off x="50883" y="1188974"/>
            <a:ext cx="3332459"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(BT.2020)</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7350390" y="1188974"/>
            <a:ext cx="479073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ja-JP" altLang="en-US" dirty="0">
                <a:solidFill>
                  <a:schemeClr val="tx1"/>
                </a:solidFill>
              </a:rPr>
              <a:t>アプリケーション側は関知しない</a:t>
            </a:r>
            <a:endParaRPr lang="en-US" altLang="ja-JP" dirty="0">
              <a:solidFill>
                <a:schemeClr val="tx1"/>
              </a:solidFill>
            </a:endParaRPr>
          </a:p>
        </p:txBody>
      </p:sp>
      <p:sp>
        <p:nvSpPr>
          <p:cNvPr id="53" name="角丸四角形 9">
            <a:extLst>
              <a:ext uri="{FF2B5EF4-FFF2-40B4-BE49-F238E27FC236}">
                <a16:creationId xmlns:a16="http://schemas.microsoft.com/office/drawing/2014/main" id="{BF922BC9-A37F-463A-AC8B-CAD9F5D3C038}"/>
              </a:ext>
            </a:extLst>
          </p:cNvPr>
          <p:cNvSpPr/>
          <p:nvPr/>
        </p:nvSpPr>
        <p:spPr>
          <a:xfrm>
            <a:off x="79752" y="2222694"/>
            <a:ext cx="7248314"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49" name="角丸四角形 9">
            <a:extLst>
              <a:ext uri="{FF2B5EF4-FFF2-40B4-BE49-F238E27FC236}">
                <a16:creationId xmlns:a16="http://schemas.microsoft.com/office/drawing/2014/main" id="{7EBFBF39-5E42-4FD5-A2A8-82FB7ACBE4D9}"/>
              </a:ext>
            </a:extLst>
          </p:cNvPr>
          <p:cNvSpPr/>
          <p:nvPr/>
        </p:nvSpPr>
        <p:spPr>
          <a:xfrm>
            <a:off x="7410139" y="2222694"/>
            <a:ext cx="2209162" cy="4404267"/>
          </a:xfrm>
          <a:prstGeom prst="roundRect">
            <a:avLst>
              <a:gd name="adj" fmla="val 13443"/>
            </a:avLst>
          </a:prstGeom>
          <a:solidFill>
            <a:srgbClr val="D5D2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en-US" altLang="ja-JP" sz="1600" dirty="0">
                <a:solidFill>
                  <a:schemeClr val="tx1"/>
                </a:solidFill>
              </a:rPr>
              <a:t>OS</a:t>
            </a:r>
            <a:r>
              <a:rPr kumimoji="1" lang="ja-JP" altLang="en-US" sz="1600">
                <a:solidFill>
                  <a:schemeClr val="tx1"/>
                </a:solidFill>
              </a:rPr>
              <a:t>／ドライバ層</a:t>
            </a:r>
            <a:endParaRPr kumimoji="1" lang="en-US" altLang="ja-JP" sz="1600" dirty="0">
              <a:solidFill>
                <a:schemeClr val="tx1"/>
              </a:solidFill>
            </a:endParaRPr>
          </a:p>
        </p:txBody>
      </p:sp>
      <p:sp>
        <p:nvSpPr>
          <p:cNvPr id="108" name="角丸四角形 9"/>
          <p:cNvSpPr/>
          <p:nvPr/>
        </p:nvSpPr>
        <p:spPr>
          <a:xfrm>
            <a:off x="9693606" y="2222694"/>
            <a:ext cx="2326022" cy="4404267"/>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1631192" y="3437996"/>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HDR</a:t>
            </a:r>
          </a:p>
        </p:txBody>
      </p:sp>
      <p:sp>
        <p:nvSpPr>
          <p:cNvPr id="7" name="角丸四角形 6"/>
          <p:cNvSpPr/>
          <p:nvPr/>
        </p:nvSpPr>
        <p:spPr>
          <a:xfrm>
            <a:off x="4137278" y="3430856"/>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lang="ja-JP" altLang="en-US" sz="1400" dirty="0">
              <a:solidFill>
                <a:schemeClr val="tx1"/>
              </a:solidFill>
            </a:endParaRPr>
          </a:p>
        </p:txBody>
      </p:sp>
      <p:cxnSp>
        <p:nvCxnSpPr>
          <p:cNvPr id="8" name="直線矢印コネクタ 7"/>
          <p:cNvCxnSpPr>
            <a:stCxn id="6" idx="3"/>
            <a:endCxn id="7" idx="1"/>
          </p:cNvCxnSpPr>
          <p:nvPr/>
        </p:nvCxnSpPr>
        <p:spPr>
          <a:xfrm flipV="1">
            <a:off x="2582539" y="3862904"/>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161594" y="2863075"/>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2726249" y="2863075"/>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圧縮変換</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err="1">
                <a:solidFill>
                  <a:schemeClr val="tx1"/>
                </a:solidFill>
              </a:rPr>
              <a:t>sRGB</a:t>
            </a:r>
            <a:r>
              <a:rPr kumimoji="1" lang="en-US" altLang="ja-JP" sz="1200" dirty="0">
                <a:solidFill>
                  <a:schemeClr val="tx1"/>
                </a:solidFill>
              </a:rPr>
              <a:t> OETF</a:t>
            </a:r>
          </a:p>
        </p:txBody>
      </p:sp>
      <p:sp>
        <p:nvSpPr>
          <p:cNvPr id="11" name="角丸四角形 10"/>
          <p:cNvSpPr/>
          <p:nvPr/>
        </p:nvSpPr>
        <p:spPr>
          <a:xfrm>
            <a:off x="525481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lang="en-US" altLang="ja-JP" sz="1400" dirty="0" err="1">
                <a:solidFill>
                  <a:schemeClr val="tx1"/>
                </a:solidFill>
              </a:rPr>
              <a:t>sRGB</a:t>
            </a:r>
            <a:r>
              <a:rPr lang="ja-JP" altLang="en-US" sz="1400" dirty="0">
                <a:solidFill>
                  <a:schemeClr val="tx1"/>
                </a:solidFill>
              </a:rPr>
              <a:t>出力</a:t>
            </a:r>
            <a:endParaRPr lang="en-US" altLang="ja-JP" sz="1400" dirty="0">
              <a:solidFill>
                <a:schemeClr val="tx1"/>
              </a:solidFill>
            </a:endParaRPr>
          </a:p>
        </p:txBody>
      </p:sp>
      <p:cxnSp>
        <p:nvCxnSpPr>
          <p:cNvPr id="12" name="直線矢印コネクタ 11"/>
          <p:cNvCxnSpPr>
            <a:cxnSpLocks/>
            <a:stCxn id="7" idx="3"/>
            <a:endCxn id="50" idx="1"/>
          </p:cNvCxnSpPr>
          <p:nvPr/>
        </p:nvCxnSpPr>
        <p:spPr>
          <a:xfrm flipV="1">
            <a:off x="5102131" y="3859066"/>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15" name="Straight Connector 30"/>
          <p:cNvCxnSpPr/>
          <p:nvPr/>
        </p:nvCxnSpPr>
        <p:spPr>
          <a:xfrm flipH="1">
            <a:off x="1844170" y="2857653"/>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7" name="角丸四角形 16"/>
          <p:cNvSpPr/>
          <p:nvPr/>
        </p:nvSpPr>
        <p:spPr>
          <a:xfrm>
            <a:off x="10810189" y="3437996"/>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0999544" y="3196565"/>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75644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cxnSpLocks/>
            <a:stCxn id="50" idx="3"/>
            <a:endCxn id="17" idx="1"/>
          </p:cNvCxnSpPr>
          <p:nvPr/>
        </p:nvCxnSpPr>
        <p:spPr>
          <a:xfrm>
            <a:off x="7308186" y="3859066"/>
            <a:ext cx="3502003"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2" name="テキスト ボックス 91"/>
          <p:cNvSpPr txBox="1"/>
          <p:nvPr/>
        </p:nvSpPr>
        <p:spPr>
          <a:xfrm>
            <a:off x="93741" y="2485981"/>
            <a:ext cx="654346" cy="369332"/>
          </a:xfrm>
          <a:prstGeom prst="rect">
            <a:avLst/>
          </a:prstGeom>
          <a:noFill/>
        </p:spPr>
        <p:txBody>
          <a:bodyPr wrap="none" rtlCol="0">
            <a:spAutoFit/>
          </a:bodyPr>
          <a:lstStyle/>
          <a:p>
            <a:r>
              <a:rPr kumimoji="1" lang="en-US" altLang="ja-JP" dirty="0"/>
              <a:t>SDR</a:t>
            </a:r>
            <a:endParaRPr kumimoji="1" lang="ja-JP" altLang="en-US" dirty="0"/>
          </a:p>
        </p:txBody>
      </p:sp>
      <p:sp>
        <p:nvSpPr>
          <p:cNvPr id="84" name="角丸四角形 83"/>
          <p:cNvSpPr/>
          <p:nvPr/>
        </p:nvSpPr>
        <p:spPr>
          <a:xfrm>
            <a:off x="1631192" y="554487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137278" y="553773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2582539" y="596977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161594" y="496994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2726249" y="496994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色域変換</a:t>
            </a:r>
            <a:endParaRPr kumimoji="1" lang="en-US" altLang="ja-JP" sz="1200" dirty="0">
              <a:solidFill>
                <a:schemeClr val="tx1"/>
              </a:solidFill>
            </a:endParaRPr>
          </a:p>
        </p:txBody>
      </p:sp>
      <p:sp>
        <p:nvSpPr>
          <p:cNvPr id="89" name="角丸四角形 88"/>
          <p:cNvSpPr/>
          <p:nvPr/>
        </p:nvSpPr>
        <p:spPr>
          <a:xfrm>
            <a:off x="525481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a:t>
            </a:r>
            <a:r>
              <a:rPr lang="ja-JP" altLang="en-US" sz="1400" dirty="0">
                <a:solidFill>
                  <a:schemeClr val="tx1"/>
                </a:solidFill>
              </a:rPr>
              <a:t>出力</a:t>
            </a:r>
            <a:endParaRPr kumimoji="1" lang="en-US" altLang="ja-JP" sz="1400" dirty="0">
              <a:solidFill>
                <a:schemeClr val="tx1"/>
              </a:solidFill>
            </a:endParaRPr>
          </a:p>
        </p:txBody>
      </p:sp>
      <p:cxnSp>
        <p:nvCxnSpPr>
          <p:cNvPr id="90" name="直線矢印コネクタ 89"/>
          <p:cNvCxnSpPr>
            <a:cxnSpLocks/>
            <a:stCxn id="85" idx="3"/>
            <a:endCxn id="51" idx="1"/>
          </p:cNvCxnSpPr>
          <p:nvPr/>
        </p:nvCxnSpPr>
        <p:spPr>
          <a:xfrm flipV="1">
            <a:off x="5102131" y="5965940"/>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8596887" y="554487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93" name="Straight Connector 30"/>
          <p:cNvCxnSpPr/>
          <p:nvPr/>
        </p:nvCxnSpPr>
        <p:spPr>
          <a:xfrm flipH="1">
            <a:off x="1844169" y="4962187"/>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10810189" y="5544870"/>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975644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9561740" y="5976918"/>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0" name="Freeform 32"/>
          <p:cNvSpPr/>
          <p:nvPr/>
        </p:nvSpPr>
        <p:spPr>
          <a:xfrm>
            <a:off x="8823819" y="512049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10999544"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94" name="テキスト ボックス 93"/>
          <p:cNvSpPr txBox="1"/>
          <p:nvPr/>
        </p:nvSpPr>
        <p:spPr>
          <a:xfrm>
            <a:off x="80115" y="4592855"/>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26" name="タイトル 25"/>
          <p:cNvSpPr>
            <a:spLocks noGrp="1"/>
          </p:cNvSpPr>
          <p:nvPr>
            <p:ph type="title"/>
          </p:nvPr>
        </p:nvSpPr>
        <p:spPr/>
        <p:txBody>
          <a:bodyPr>
            <a:normAutofit fontScale="90000"/>
          </a:bodyPr>
          <a:lstStyle/>
          <a:p>
            <a:r>
              <a:rPr kumimoji="1" lang="en-US" altLang="ja-JP" dirty="0"/>
              <a:t>BT.2020</a:t>
            </a:r>
            <a:r>
              <a:rPr kumimoji="1" lang="ja-JP" altLang="en-US" dirty="0"/>
              <a:t>ベース</a:t>
            </a:r>
            <a:r>
              <a:rPr lang="en-US" altLang="ja-JP" dirty="0"/>
              <a:t>(SDR</a:t>
            </a:r>
            <a:r>
              <a:rPr lang="ja-JP" altLang="en-US" dirty="0"/>
              <a:t>は</a:t>
            </a:r>
            <a:r>
              <a:rPr lang="en-US" altLang="ja-JP" dirty="0" err="1"/>
              <a:t>sRGB</a:t>
            </a:r>
            <a:r>
              <a:rPr lang="ja-JP" altLang="en-US" dirty="0" err="1"/>
              <a:t>、</a:t>
            </a:r>
            <a:r>
              <a:rPr lang="en-US" altLang="ja-JP" dirty="0"/>
              <a:t>HDR</a:t>
            </a:r>
            <a:r>
              <a:rPr lang="ja-JP" altLang="en-US" dirty="0"/>
              <a:t>は</a:t>
            </a:r>
            <a:r>
              <a:rPr lang="en-US" altLang="ja-JP" dirty="0" err="1"/>
              <a:t>scRGB</a:t>
            </a:r>
            <a:r>
              <a:rPr lang="ja-JP" altLang="en-US" dirty="0"/>
              <a:t>出力</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138</a:t>
            </a:fld>
            <a:endParaRPr kumimoji="1" lang="ja-JP" altLang="en-US"/>
          </a:p>
        </p:txBody>
      </p:sp>
      <p:sp>
        <p:nvSpPr>
          <p:cNvPr id="48" name="Freeform 36">
            <a:extLst>
              <a:ext uri="{FF2B5EF4-FFF2-40B4-BE49-F238E27FC236}">
                <a16:creationId xmlns:a16="http://schemas.microsoft.com/office/drawing/2014/main" id="{25AEB39F-25D5-49DD-9D20-F04D084D672D}"/>
              </a:ext>
            </a:extLst>
          </p:cNvPr>
          <p:cNvSpPr/>
          <p:nvPr/>
        </p:nvSpPr>
        <p:spPr>
          <a:xfrm>
            <a:off x="4348195"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50" name="角丸四角形 6">
            <a:extLst>
              <a:ext uri="{FF2B5EF4-FFF2-40B4-BE49-F238E27FC236}">
                <a16:creationId xmlns:a16="http://schemas.microsoft.com/office/drawing/2014/main" id="{718D8DEE-F1CB-45E1-B14B-1E1E206BFF17}"/>
              </a:ext>
            </a:extLst>
          </p:cNvPr>
          <p:cNvSpPr/>
          <p:nvPr/>
        </p:nvSpPr>
        <p:spPr>
          <a:xfrm>
            <a:off x="6343333" y="3427018"/>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lang="ja-JP" altLang="en-US" sz="1400" dirty="0">
              <a:solidFill>
                <a:schemeClr val="tx1"/>
              </a:solidFill>
            </a:endParaRPr>
          </a:p>
        </p:txBody>
      </p:sp>
      <p:sp>
        <p:nvSpPr>
          <p:cNvPr id="51" name="角丸四角形 84">
            <a:extLst>
              <a:ext uri="{FF2B5EF4-FFF2-40B4-BE49-F238E27FC236}">
                <a16:creationId xmlns:a16="http://schemas.microsoft.com/office/drawing/2014/main" id="{550B7DA7-0390-4F05-AEC4-A140DE513713}"/>
              </a:ext>
            </a:extLst>
          </p:cNvPr>
          <p:cNvSpPr/>
          <p:nvPr/>
        </p:nvSpPr>
        <p:spPr>
          <a:xfrm>
            <a:off x="6343333" y="5533892"/>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55" name="Freeform 36">
            <a:extLst>
              <a:ext uri="{FF2B5EF4-FFF2-40B4-BE49-F238E27FC236}">
                <a16:creationId xmlns:a16="http://schemas.microsoft.com/office/drawing/2014/main" id="{502E4348-5C94-4BA8-B149-4DF7F6BB0C65}"/>
              </a:ext>
            </a:extLst>
          </p:cNvPr>
          <p:cNvSpPr/>
          <p:nvPr/>
        </p:nvSpPr>
        <p:spPr>
          <a:xfrm>
            <a:off x="6584162"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cxnSp>
        <p:nvCxnSpPr>
          <p:cNvPr id="60" name="直線矢印コネクタ 59">
            <a:extLst>
              <a:ext uri="{FF2B5EF4-FFF2-40B4-BE49-F238E27FC236}">
                <a16:creationId xmlns:a16="http://schemas.microsoft.com/office/drawing/2014/main" id="{13D452D2-D332-417E-A9BC-F79C9705AD65}"/>
              </a:ext>
            </a:extLst>
          </p:cNvPr>
          <p:cNvCxnSpPr>
            <a:cxnSpLocks/>
            <a:stCxn id="51" idx="3"/>
            <a:endCxn id="91" idx="1"/>
          </p:cNvCxnSpPr>
          <p:nvPr/>
        </p:nvCxnSpPr>
        <p:spPr>
          <a:xfrm>
            <a:off x="7308186" y="5965940"/>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9" name="角丸四角形 10">
            <a:extLst>
              <a:ext uri="{FF2B5EF4-FFF2-40B4-BE49-F238E27FC236}">
                <a16:creationId xmlns:a16="http://schemas.microsoft.com/office/drawing/2014/main" id="{7647F9E6-6389-43E2-BF95-D37F1559EBAF}"/>
              </a:ext>
            </a:extLst>
          </p:cNvPr>
          <p:cNvSpPr/>
          <p:nvPr/>
        </p:nvSpPr>
        <p:spPr>
          <a:xfrm>
            <a:off x="7487204"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OS</a:t>
            </a:r>
          </a:p>
          <a:p>
            <a:pPr algn="ctr"/>
            <a:r>
              <a:rPr lang="en-US" altLang="ja-JP" sz="1600" dirty="0">
                <a:solidFill>
                  <a:schemeClr val="tx1"/>
                </a:solidFill>
              </a:rPr>
              <a:t>BT.2020</a:t>
            </a:r>
          </a:p>
          <a:p>
            <a:pPr algn="ctr"/>
            <a:r>
              <a:rPr lang="en-US" altLang="ja-JP" sz="1600" dirty="0">
                <a:solidFill>
                  <a:schemeClr val="tx1"/>
                </a:solidFill>
              </a:rPr>
              <a:t>PQ OETF</a:t>
            </a:r>
          </a:p>
        </p:txBody>
      </p:sp>
      <p:sp>
        <p:nvSpPr>
          <p:cNvPr id="56" name="Freeform 32">
            <a:extLst>
              <a:ext uri="{FF2B5EF4-FFF2-40B4-BE49-F238E27FC236}">
                <a16:creationId xmlns:a16="http://schemas.microsoft.com/office/drawing/2014/main" id="{48DD18E5-B9D6-45C2-8B5E-B5449B110737}"/>
              </a:ext>
            </a:extLst>
          </p:cNvPr>
          <p:cNvSpPr/>
          <p:nvPr/>
        </p:nvSpPr>
        <p:spPr>
          <a:xfrm>
            <a:off x="4333204" y="3191621"/>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57" name="Freeform 32">
            <a:extLst>
              <a:ext uri="{FF2B5EF4-FFF2-40B4-BE49-F238E27FC236}">
                <a16:creationId xmlns:a16="http://schemas.microsoft.com/office/drawing/2014/main" id="{31239C31-4498-4815-8325-FFEFB745EBAD}"/>
              </a:ext>
            </a:extLst>
          </p:cNvPr>
          <p:cNvSpPr/>
          <p:nvPr/>
        </p:nvSpPr>
        <p:spPr>
          <a:xfrm>
            <a:off x="6597489" y="31918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4234606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角丸四角形 9">
            <a:extLst>
              <a:ext uri="{FF2B5EF4-FFF2-40B4-BE49-F238E27FC236}">
                <a16:creationId xmlns:a16="http://schemas.microsoft.com/office/drawing/2014/main" id="{8F225A7E-E349-440F-861A-A134A9B7A700}"/>
              </a:ext>
            </a:extLst>
          </p:cNvPr>
          <p:cNvSpPr/>
          <p:nvPr/>
        </p:nvSpPr>
        <p:spPr>
          <a:xfrm>
            <a:off x="3383341" y="1188974"/>
            <a:ext cx="3967045" cy="5591908"/>
          </a:xfrm>
          <a:prstGeom prst="roundRect">
            <a:avLst>
              <a:gd name="adj" fmla="val 0"/>
            </a:avLst>
          </a:prstGeom>
          <a:solidFill>
            <a:srgbClr val="FFC0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6" name="角丸四角形 9"/>
          <p:cNvSpPr/>
          <p:nvPr/>
        </p:nvSpPr>
        <p:spPr>
          <a:xfrm>
            <a:off x="50883" y="1188974"/>
            <a:ext cx="3332459"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(BT.2020)</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7350390" y="1188974"/>
            <a:ext cx="479073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ja-JP" altLang="en-US" dirty="0">
                <a:solidFill>
                  <a:schemeClr val="tx1"/>
                </a:solidFill>
              </a:rPr>
              <a:t>アプリケーション側は関知しない</a:t>
            </a:r>
            <a:endParaRPr lang="en-US" altLang="ja-JP" dirty="0">
              <a:solidFill>
                <a:schemeClr val="tx1"/>
              </a:solidFill>
            </a:endParaRPr>
          </a:p>
        </p:txBody>
      </p:sp>
      <p:sp>
        <p:nvSpPr>
          <p:cNvPr id="53" name="角丸四角形 9">
            <a:extLst>
              <a:ext uri="{FF2B5EF4-FFF2-40B4-BE49-F238E27FC236}">
                <a16:creationId xmlns:a16="http://schemas.microsoft.com/office/drawing/2014/main" id="{BF922BC9-A37F-463A-AC8B-CAD9F5D3C038}"/>
              </a:ext>
            </a:extLst>
          </p:cNvPr>
          <p:cNvSpPr/>
          <p:nvPr/>
        </p:nvSpPr>
        <p:spPr>
          <a:xfrm>
            <a:off x="79752" y="2222694"/>
            <a:ext cx="7248314"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49" name="角丸四角形 9">
            <a:extLst>
              <a:ext uri="{FF2B5EF4-FFF2-40B4-BE49-F238E27FC236}">
                <a16:creationId xmlns:a16="http://schemas.microsoft.com/office/drawing/2014/main" id="{7EBFBF39-5E42-4FD5-A2A8-82FB7ACBE4D9}"/>
              </a:ext>
            </a:extLst>
          </p:cNvPr>
          <p:cNvSpPr/>
          <p:nvPr/>
        </p:nvSpPr>
        <p:spPr>
          <a:xfrm>
            <a:off x="7410139" y="2222694"/>
            <a:ext cx="2209162" cy="4404267"/>
          </a:xfrm>
          <a:prstGeom prst="roundRect">
            <a:avLst>
              <a:gd name="adj" fmla="val 13443"/>
            </a:avLst>
          </a:prstGeom>
          <a:solidFill>
            <a:srgbClr val="D5D2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en-US" altLang="ja-JP" sz="1600" dirty="0">
                <a:solidFill>
                  <a:schemeClr val="tx1"/>
                </a:solidFill>
              </a:rPr>
              <a:t>OS</a:t>
            </a:r>
            <a:r>
              <a:rPr kumimoji="1" lang="ja-JP" altLang="en-US" sz="1600">
                <a:solidFill>
                  <a:schemeClr val="tx1"/>
                </a:solidFill>
              </a:rPr>
              <a:t>／ドライバ層</a:t>
            </a:r>
            <a:endParaRPr kumimoji="1" lang="en-US" altLang="ja-JP" sz="1600" dirty="0">
              <a:solidFill>
                <a:schemeClr val="tx1"/>
              </a:solidFill>
            </a:endParaRPr>
          </a:p>
        </p:txBody>
      </p:sp>
      <p:sp>
        <p:nvSpPr>
          <p:cNvPr id="108" name="角丸四角形 9"/>
          <p:cNvSpPr/>
          <p:nvPr/>
        </p:nvSpPr>
        <p:spPr>
          <a:xfrm>
            <a:off x="9693606" y="2222694"/>
            <a:ext cx="2326022" cy="4404267"/>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1631192" y="3437996"/>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HDR</a:t>
            </a:r>
          </a:p>
        </p:txBody>
      </p:sp>
      <p:sp>
        <p:nvSpPr>
          <p:cNvPr id="7" name="角丸四角形 6"/>
          <p:cNvSpPr/>
          <p:nvPr/>
        </p:nvSpPr>
        <p:spPr>
          <a:xfrm>
            <a:off x="4137278" y="3430856"/>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cxnSp>
        <p:nvCxnSpPr>
          <p:cNvPr id="8" name="直線矢印コネクタ 7"/>
          <p:cNvCxnSpPr>
            <a:stCxn id="6" idx="3"/>
            <a:endCxn id="7" idx="1"/>
          </p:cNvCxnSpPr>
          <p:nvPr/>
        </p:nvCxnSpPr>
        <p:spPr>
          <a:xfrm flipV="1">
            <a:off x="2582539" y="3862904"/>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161594" y="2863075"/>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2726249" y="2863075"/>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色域変換</a:t>
            </a:r>
            <a:endParaRPr kumimoji="1" lang="en-US" altLang="ja-JP" sz="1200" dirty="0">
              <a:solidFill>
                <a:schemeClr val="tx1"/>
              </a:solidFill>
            </a:endParaRPr>
          </a:p>
          <a:p>
            <a:pPr algn="ctr"/>
            <a:r>
              <a:rPr kumimoji="1" lang="en-US" altLang="ja-JP" sz="1200" dirty="0">
                <a:solidFill>
                  <a:schemeClr val="tx1"/>
                </a:solidFill>
              </a:rPr>
              <a:t>(</a:t>
            </a:r>
            <a:r>
              <a:rPr kumimoji="1" lang="ja-JP" altLang="en-US" sz="1200" dirty="0">
                <a:solidFill>
                  <a:schemeClr val="tx1"/>
                </a:solidFill>
              </a:rPr>
              <a:t>色域圧縮付</a:t>
            </a:r>
            <a:r>
              <a:rPr kumimoji="1" lang="en-US" altLang="ja-JP" sz="1200" dirty="0">
                <a:solidFill>
                  <a:schemeClr val="tx1"/>
                </a:solidFill>
              </a:rPr>
              <a:t>)</a:t>
            </a:r>
          </a:p>
          <a:p>
            <a:pPr algn="ctr"/>
            <a:r>
              <a:rPr kumimoji="1" lang="ja-JP" altLang="en-US" sz="1200" dirty="0">
                <a:solidFill>
                  <a:schemeClr val="tx1"/>
                </a:solidFill>
              </a:rPr>
              <a:t>トーンマップ</a:t>
            </a:r>
            <a:endParaRPr kumimoji="1" lang="en-US" altLang="ja-JP" sz="1200" dirty="0">
              <a:solidFill>
                <a:schemeClr val="tx1"/>
              </a:solidFill>
            </a:endParaRPr>
          </a:p>
        </p:txBody>
      </p:sp>
      <p:sp>
        <p:nvSpPr>
          <p:cNvPr id="11" name="角丸四角形 10"/>
          <p:cNvSpPr/>
          <p:nvPr/>
        </p:nvSpPr>
        <p:spPr>
          <a:xfrm>
            <a:off x="525481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lang="ja-JP" altLang="en-US" sz="1400" dirty="0">
                <a:solidFill>
                  <a:schemeClr val="tx1"/>
                </a:solidFill>
              </a:rPr>
              <a:t>線形出力</a:t>
            </a:r>
            <a:endParaRPr lang="en-US" altLang="ja-JP" sz="1400" dirty="0">
              <a:solidFill>
                <a:schemeClr val="tx1"/>
              </a:solidFill>
            </a:endParaRPr>
          </a:p>
        </p:txBody>
      </p:sp>
      <p:cxnSp>
        <p:nvCxnSpPr>
          <p:cNvPr id="12" name="直線矢印コネクタ 11"/>
          <p:cNvCxnSpPr>
            <a:cxnSpLocks/>
            <a:stCxn id="7" idx="3"/>
            <a:endCxn id="50" idx="1"/>
          </p:cNvCxnSpPr>
          <p:nvPr/>
        </p:nvCxnSpPr>
        <p:spPr>
          <a:xfrm flipV="1">
            <a:off x="5102131" y="3859066"/>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8596887" y="3437996"/>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5" name="Straight Connector 30"/>
          <p:cNvCxnSpPr/>
          <p:nvPr/>
        </p:nvCxnSpPr>
        <p:spPr>
          <a:xfrm flipH="1">
            <a:off x="1844170" y="2857653"/>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8823819" y="3196565"/>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10810189" y="3437996"/>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0999544" y="3196565"/>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75644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9561740" y="3870044"/>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2" name="テキスト ボックス 91"/>
          <p:cNvSpPr txBox="1"/>
          <p:nvPr/>
        </p:nvSpPr>
        <p:spPr>
          <a:xfrm>
            <a:off x="93741" y="2485981"/>
            <a:ext cx="654346" cy="369332"/>
          </a:xfrm>
          <a:prstGeom prst="rect">
            <a:avLst/>
          </a:prstGeom>
          <a:noFill/>
        </p:spPr>
        <p:txBody>
          <a:bodyPr wrap="none" rtlCol="0">
            <a:spAutoFit/>
          </a:bodyPr>
          <a:lstStyle/>
          <a:p>
            <a:r>
              <a:rPr kumimoji="1" lang="en-US" altLang="ja-JP" dirty="0"/>
              <a:t>SDR</a:t>
            </a:r>
            <a:endParaRPr kumimoji="1" lang="ja-JP" altLang="en-US" dirty="0"/>
          </a:p>
        </p:txBody>
      </p:sp>
      <p:sp>
        <p:nvSpPr>
          <p:cNvPr id="84" name="角丸四角形 83"/>
          <p:cNvSpPr/>
          <p:nvPr/>
        </p:nvSpPr>
        <p:spPr>
          <a:xfrm>
            <a:off x="1631192" y="554487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137278" y="553773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2582539" y="596977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161594" y="496994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2726249" y="496994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色域変換</a:t>
            </a:r>
            <a:endParaRPr kumimoji="1" lang="en-US" altLang="ja-JP" sz="1200" dirty="0">
              <a:solidFill>
                <a:schemeClr val="tx1"/>
              </a:solidFill>
            </a:endParaRPr>
          </a:p>
        </p:txBody>
      </p:sp>
      <p:sp>
        <p:nvSpPr>
          <p:cNvPr id="89" name="角丸四角形 88"/>
          <p:cNvSpPr/>
          <p:nvPr/>
        </p:nvSpPr>
        <p:spPr>
          <a:xfrm>
            <a:off x="525481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a:t>
            </a:r>
            <a:r>
              <a:rPr lang="ja-JP" altLang="en-US" sz="1400" dirty="0">
                <a:solidFill>
                  <a:schemeClr val="tx1"/>
                </a:solidFill>
              </a:rPr>
              <a:t>出力</a:t>
            </a:r>
            <a:endParaRPr kumimoji="1" lang="en-US" altLang="ja-JP" sz="1400" dirty="0">
              <a:solidFill>
                <a:schemeClr val="tx1"/>
              </a:solidFill>
            </a:endParaRPr>
          </a:p>
        </p:txBody>
      </p:sp>
      <p:cxnSp>
        <p:nvCxnSpPr>
          <p:cNvPr id="90" name="直線矢印コネクタ 89"/>
          <p:cNvCxnSpPr>
            <a:cxnSpLocks/>
            <a:stCxn id="85" idx="3"/>
            <a:endCxn id="51" idx="1"/>
          </p:cNvCxnSpPr>
          <p:nvPr/>
        </p:nvCxnSpPr>
        <p:spPr>
          <a:xfrm flipV="1">
            <a:off x="5102131" y="5965940"/>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8596887" y="554487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93" name="Straight Connector 30"/>
          <p:cNvCxnSpPr/>
          <p:nvPr/>
        </p:nvCxnSpPr>
        <p:spPr>
          <a:xfrm flipH="1">
            <a:off x="1844169" y="4962187"/>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10810189" y="5544870"/>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975644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9561740" y="5976918"/>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0" name="Freeform 32"/>
          <p:cNvSpPr/>
          <p:nvPr/>
        </p:nvSpPr>
        <p:spPr>
          <a:xfrm>
            <a:off x="8823819" y="512049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10999544"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94" name="テキスト ボックス 93"/>
          <p:cNvSpPr txBox="1"/>
          <p:nvPr/>
        </p:nvSpPr>
        <p:spPr>
          <a:xfrm>
            <a:off x="80115" y="4592855"/>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26" name="タイトル 25"/>
          <p:cNvSpPr>
            <a:spLocks noGrp="1"/>
          </p:cNvSpPr>
          <p:nvPr>
            <p:ph type="title"/>
          </p:nvPr>
        </p:nvSpPr>
        <p:spPr/>
        <p:txBody>
          <a:bodyPr/>
          <a:lstStyle/>
          <a:p>
            <a:r>
              <a:rPr kumimoji="1" lang="en-US" altLang="ja-JP" dirty="0"/>
              <a:t>BT.2020</a:t>
            </a:r>
            <a:r>
              <a:rPr kumimoji="1" lang="ja-JP" altLang="en-US" dirty="0"/>
              <a:t>ベース</a:t>
            </a:r>
            <a:r>
              <a:rPr lang="en-US" altLang="ja-JP" dirty="0"/>
              <a:t>(UI</a:t>
            </a:r>
            <a:r>
              <a:rPr lang="ja-JP" altLang="en-US" dirty="0"/>
              <a:t>描画は</a:t>
            </a:r>
            <a:r>
              <a:rPr lang="en-US" altLang="ja-JP" dirty="0" err="1"/>
              <a:t>scRGB</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139</a:t>
            </a:fld>
            <a:endParaRPr kumimoji="1" lang="ja-JP" altLang="en-US"/>
          </a:p>
        </p:txBody>
      </p:sp>
      <p:sp>
        <p:nvSpPr>
          <p:cNvPr id="47" name="Freeform 36">
            <a:extLst>
              <a:ext uri="{FF2B5EF4-FFF2-40B4-BE49-F238E27FC236}">
                <a16:creationId xmlns:a16="http://schemas.microsoft.com/office/drawing/2014/main" id="{F68B9D1F-512E-4DD5-AA3D-3347441B7131}"/>
              </a:ext>
            </a:extLst>
          </p:cNvPr>
          <p:cNvSpPr/>
          <p:nvPr/>
        </p:nvSpPr>
        <p:spPr>
          <a:xfrm>
            <a:off x="4314377"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8" name="Freeform 36">
            <a:extLst>
              <a:ext uri="{FF2B5EF4-FFF2-40B4-BE49-F238E27FC236}">
                <a16:creationId xmlns:a16="http://schemas.microsoft.com/office/drawing/2014/main" id="{25AEB39F-25D5-49DD-9D20-F04D084D672D}"/>
              </a:ext>
            </a:extLst>
          </p:cNvPr>
          <p:cNvSpPr/>
          <p:nvPr/>
        </p:nvSpPr>
        <p:spPr>
          <a:xfrm>
            <a:off x="4348195"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50" name="角丸四角形 6">
            <a:extLst>
              <a:ext uri="{FF2B5EF4-FFF2-40B4-BE49-F238E27FC236}">
                <a16:creationId xmlns:a16="http://schemas.microsoft.com/office/drawing/2014/main" id="{718D8DEE-F1CB-45E1-B14B-1E1E206BFF17}"/>
              </a:ext>
            </a:extLst>
          </p:cNvPr>
          <p:cNvSpPr/>
          <p:nvPr/>
        </p:nvSpPr>
        <p:spPr>
          <a:xfrm>
            <a:off x="6343333" y="3427018"/>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sp>
        <p:nvSpPr>
          <p:cNvPr id="51" name="角丸四角形 84">
            <a:extLst>
              <a:ext uri="{FF2B5EF4-FFF2-40B4-BE49-F238E27FC236}">
                <a16:creationId xmlns:a16="http://schemas.microsoft.com/office/drawing/2014/main" id="{550B7DA7-0390-4F05-AEC4-A140DE513713}"/>
              </a:ext>
            </a:extLst>
          </p:cNvPr>
          <p:cNvSpPr/>
          <p:nvPr/>
        </p:nvSpPr>
        <p:spPr>
          <a:xfrm>
            <a:off x="6343333" y="5533892"/>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54" name="Freeform 36">
            <a:extLst>
              <a:ext uri="{FF2B5EF4-FFF2-40B4-BE49-F238E27FC236}">
                <a16:creationId xmlns:a16="http://schemas.microsoft.com/office/drawing/2014/main" id="{411FB688-9521-41B6-8664-B92494E108BD}"/>
              </a:ext>
            </a:extLst>
          </p:cNvPr>
          <p:cNvSpPr/>
          <p:nvPr/>
        </p:nvSpPr>
        <p:spPr>
          <a:xfrm>
            <a:off x="6550344"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55" name="Freeform 36">
            <a:extLst>
              <a:ext uri="{FF2B5EF4-FFF2-40B4-BE49-F238E27FC236}">
                <a16:creationId xmlns:a16="http://schemas.microsoft.com/office/drawing/2014/main" id="{502E4348-5C94-4BA8-B149-4DF7F6BB0C65}"/>
              </a:ext>
            </a:extLst>
          </p:cNvPr>
          <p:cNvSpPr/>
          <p:nvPr/>
        </p:nvSpPr>
        <p:spPr>
          <a:xfrm>
            <a:off x="6584162"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cxnSp>
        <p:nvCxnSpPr>
          <p:cNvPr id="59" name="直線矢印コネクタ 58">
            <a:extLst>
              <a:ext uri="{FF2B5EF4-FFF2-40B4-BE49-F238E27FC236}">
                <a16:creationId xmlns:a16="http://schemas.microsoft.com/office/drawing/2014/main" id="{F32B55C1-FE28-4D8C-972C-9017FD638500}"/>
              </a:ext>
            </a:extLst>
          </p:cNvPr>
          <p:cNvCxnSpPr>
            <a:cxnSpLocks/>
            <a:stCxn id="50" idx="3"/>
            <a:endCxn id="13" idx="1"/>
          </p:cNvCxnSpPr>
          <p:nvPr/>
        </p:nvCxnSpPr>
        <p:spPr>
          <a:xfrm>
            <a:off x="7308186" y="3859066"/>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60" name="直線矢印コネクタ 59">
            <a:extLst>
              <a:ext uri="{FF2B5EF4-FFF2-40B4-BE49-F238E27FC236}">
                <a16:creationId xmlns:a16="http://schemas.microsoft.com/office/drawing/2014/main" id="{13D452D2-D332-417E-A9BC-F79C9705AD65}"/>
              </a:ext>
            </a:extLst>
          </p:cNvPr>
          <p:cNvCxnSpPr>
            <a:cxnSpLocks/>
            <a:stCxn id="51" idx="3"/>
            <a:endCxn id="91" idx="1"/>
          </p:cNvCxnSpPr>
          <p:nvPr/>
        </p:nvCxnSpPr>
        <p:spPr>
          <a:xfrm>
            <a:off x="7308186" y="5965940"/>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8" name="角丸四角形 10">
            <a:extLst>
              <a:ext uri="{FF2B5EF4-FFF2-40B4-BE49-F238E27FC236}">
                <a16:creationId xmlns:a16="http://schemas.microsoft.com/office/drawing/2014/main" id="{C945AC45-7397-4994-A3AC-A1D0440E26C4}"/>
              </a:ext>
            </a:extLst>
          </p:cNvPr>
          <p:cNvSpPr/>
          <p:nvPr/>
        </p:nvSpPr>
        <p:spPr>
          <a:xfrm>
            <a:off x="7487205" y="2856341"/>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OS</a:t>
            </a:r>
          </a:p>
          <a:p>
            <a:pPr algn="ctr"/>
            <a:r>
              <a:rPr lang="en-US" altLang="ja-JP" sz="1600" dirty="0" err="1">
                <a:solidFill>
                  <a:schemeClr val="tx1"/>
                </a:solidFill>
              </a:rPr>
              <a:t>sRGB</a:t>
            </a:r>
            <a:r>
              <a:rPr lang="en-US" altLang="ja-JP" sz="1600" dirty="0">
                <a:solidFill>
                  <a:schemeClr val="tx1"/>
                </a:solidFill>
              </a:rPr>
              <a:t> OETF</a:t>
            </a:r>
          </a:p>
        </p:txBody>
      </p:sp>
      <p:sp>
        <p:nvSpPr>
          <p:cNvPr id="69" name="角丸四角形 10">
            <a:extLst>
              <a:ext uri="{FF2B5EF4-FFF2-40B4-BE49-F238E27FC236}">
                <a16:creationId xmlns:a16="http://schemas.microsoft.com/office/drawing/2014/main" id="{7647F9E6-6389-43E2-BF95-D37F1559EBAF}"/>
              </a:ext>
            </a:extLst>
          </p:cNvPr>
          <p:cNvSpPr/>
          <p:nvPr/>
        </p:nvSpPr>
        <p:spPr>
          <a:xfrm>
            <a:off x="7487204"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OS</a:t>
            </a:r>
          </a:p>
          <a:p>
            <a:pPr algn="ctr"/>
            <a:r>
              <a:rPr lang="en-US" altLang="ja-JP" sz="1600" dirty="0">
                <a:solidFill>
                  <a:schemeClr val="tx1"/>
                </a:solidFill>
              </a:rPr>
              <a:t>BT.2020</a:t>
            </a:r>
          </a:p>
          <a:p>
            <a:pPr algn="ctr"/>
            <a:r>
              <a:rPr lang="en-US" altLang="ja-JP" sz="1600" dirty="0">
                <a:solidFill>
                  <a:schemeClr val="tx1"/>
                </a:solidFill>
              </a:rPr>
              <a:t>PQ OETF</a:t>
            </a:r>
          </a:p>
        </p:txBody>
      </p:sp>
    </p:spTree>
    <p:extLst>
      <p:ext uri="{BB962C8B-B14F-4D97-AF65-F5344CB8AC3E}">
        <p14:creationId xmlns:p14="http://schemas.microsoft.com/office/powerpoint/2010/main" val="3537663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lang="ja-JP" altLang="en-US" dirty="0"/>
              <a:t>伝達関数</a:t>
            </a:r>
            <a:r>
              <a:rPr lang="en-US" altLang="ja-JP" dirty="0"/>
              <a:t>(Transfer Function)</a:t>
            </a:r>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lnSpcReduction="10000"/>
          </a:bodyPr>
          <a:lstStyle/>
          <a:p>
            <a:r>
              <a:rPr lang="ja-JP" altLang="en-US" dirty="0"/>
              <a:t>いわゆるガンマカーブ</a:t>
            </a:r>
            <a:endParaRPr lang="en-US" altLang="ja-JP" dirty="0"/>
          </a:p>
          <a:p>
            <a:r>
              <a:rPr lang="en-US" altLang="ja-JP" dirty="0"/>
              <a:t>EOTF</a:t>
            </a:r>
            <a:r>
              <a:rPr lang="ja-JP" altLang="en-US" dirty="0"/>
              <a:t>または</a:t>
            </a:r>
            <a:r>
              <a:rPr lang="en-US" altLang="ja-JP" dirty="0"/>
              <a:t>OETF</a:t>
            </a:r>
            <a:r>
              <a:rPr lang="ja-JP" altLang="en-US" dirty="0"/>
              <a:t>で定義される</a:t>
            </a:r>
            <a:endParaRPr lang="en-US" altLang="ja-JP" dirty="0"/>
          </a:p>
          <a:p>
            <a:pPr lvl="1"/>
            <a:r>
              <a:rPr lang="en-US" altLang="ja-JP" dirty="0"/>
              <a:t>EOTF(Electro-Optical Transfer Function:</a:t>
            </a:r>
            <a:r>
              <a:rPr lang="ja-JP" altLang="en-US" dirty="0"/>
              <a:t> 電気－光伝達関数</a:t>
            </a:r>
            <a:r>
              <a:rPr lang="en-US" altLang="ja-JP" dirty="0"/>
              <a:t>)</a:t>
            </a:r>
          </a:p>
          <a:p>
            <a:pPr lvl="2"/>
            <a:r>
              <a:rPr lang="ja-JP" altLang="en-US" dirty="0"/>
              <a:t>テレビ側デガンマ</a:t>
            </a:r>
            <a:endParaRPr lang="en-US" altLang="ja-JP" dirty="0"/>
          </a:p>
          <a:p>
            <a:pPr lvl="1"/>
            <a:r>
              <a:rPr lang="en-US" altLang="ja-JP" dirty="0"/>
              <a:t>OETF(</a:t>
            </a:r>
            <a:r>
              <a:rPr lang="en-US" altLang="ja-JP" dirty="0" err="1"/>
              <a:t>Opto</a:t>
            </a:r>
            <a:r>
              <a:rPr lang="en-US" altLang="ja-JP" dirty="0"/>
              <a:t>-Electronic Transfer Function: </a:t>
            </a:r>
            <a:r>
              <a:rPr lang="ja-JP" altLang="en-US" dirty="0"/>
              <a:t>光－電気伝達関数</a:t>
            </a:r>
            <a:r>
              <a:rPr lang="en-US" altLang="ja-JP" dirty="0"/>
              <a:t>)</a:t>
            </a:r>
          </a:p>
          <a:p>
            <a:pPr lvl="2"/>
            <a:r>
              <a:rPr lang="ja-JP" altLang="en-US" dirty="0"/>
              <a:t>コンテンツ側ガンマ補正</a:t>
            </a:r>
            <a:endParaRPr lang="en-US" altLang="ja-JP" dirty="0"/>
          </a:p>
          <a:p>
            <a:pPr lvl="5"/>
            <a:endParaRPr lang="en-US" altLang="ja-JP" dirty="0"/>
          </a:p>
          <a:p>
            <a:r>
              <a:rPr lang="en-US" altLang="ja-JP" dirty="0" err="1">
                <a:solidFill>
                  <a:srgbClr val="FF5050"/>
                </a:solidFill>
              </a:rPr>
              <a:t>sRGB</a:t>
            </a:r>
            <a:r>
              <a:rPr lang="ja-JP" altLang="en-US" dirty="0">
                <a:solidFill>
                  <a:srgbClr val="FF5050"/>
                </a:solidFill>
              </a:rPr>
              <a:t>や</a:t>
            </a:r>
            <a:r>
              <a:rPr lang="en-US" altLang="ja-JP" dirty="0">
                <a:solidFill>
                  <a:srgbClr val="FF5050"/>
                </a:solidFill>
              </a:rPr>
              <a:t>Adobe RGB, BT.709</a:t>
            </a:r>
            <a:r>
              <a:rPr lang="ja-JP" altLang="en-US" dirty="0">
                <a:solidFill>
                  <a:srgbClr val="FF5050"/>
                </a:solidFill>
              </a:rPr>
              <a:t>等も全て伝達関数をもつ</a:t>
            </a:r>
            <a:endParaRPr lang="en-US" altLang="ja-JP" dirty="0">
              <a:solidFill>
                <a:srgbClr val="FF5050"/>
              </a:solidFill>
            </a:endParaRPr>
          </a:p>
          <a:p>
            <a:pPr lvl="1"/>
            <a:r>
              <a:rPr lang="ja-JP" altLang="en-US" dirty="0">
                <a:solidFill>
                  <a:srgbClr val="FF5050"/>
                </a:solidFill>
              </a:rPr>
              <a:t>色域だけを指す訳ではない</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14</a:t>
            </a:fld>
            <a:endParaRPr kumimoji="1" lang="ja-JP" altLang="en-US" dirty="0"/>
          </a:p>
        </p:txBody>
      </p:sp>
    </p:spTree>
    <p:extLst>
      <p:ext uri="{BB962C8B-B14F-4D97-AF65-F5344CB8AC3E}">
        <p14:creationId xmlns:p14="http://schemas.microsoft.com/office/powerpoint/2010/main" val="399281940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遅延</a:t>
            </a:r>
            <a:r>
              <a:rPr lang="en-US" altLang="ja-JP" dirty="0"/>
              <a:t>OETF</a:t>
            </a:r>
            <a:r>
              <a:rPr lang="ja-JP" altLang="en-US" dirty="0"/>
              <a:t>全般における留意点</a:t>
            </a:r>
            <a:endParaRPr kumimoji="1" lang="ja-JP" altLang="en-US" dirty="0"/>
          </a:p>
        </p:txBody>
      </p:sp>
      <p:sp>
        <p:nvSpPr>
          <p:cNvPr id="3" name="コンテンツ プレースホルダー 2"/>
          <p:cNvSpPr>
            <a:spLocks noGrp="1"/>
          </p:cNvSpPr>
          <p:nvPr>
            <p:ph idx="1"/>
          </p:nvPr>
        </p:nvSpPr>
        <p:spPr/>
        <p:txBody>
          <a:bodyPr>
            <a:normAutofit fontScale="70000" lnSpcReduction="20000"/>
          </a:bodyPr>
          <a:lstStyle/>
          <a:p>
            <a:r>
              <a:rPr lang="en-US" altLang="ja-JP" dirty="0"/>
              <a:t>SDR</a:t>
            </a:r>
            <a:r>
              <a:rPr lang="ja-JP" altLang="en-US" dirty="0"/>
              <a:t>時はトーンマップで</a:t>
            </a:r>
            <a:r>
              <a:rPr lang="en-US" altLang="ja-JP" dirty="0" err="1"/>
              <a:t>sRGB</a:t>
            </a:r>
            <a:r>
              <a:rPr lang="ja-JP" altLang="en-US" dirty="0"/>
              <a:t>出力した方が遅延</a:t>
            </a:r>
            <a:r>
              <a:rPr lang="en-US" altLang="ja-JP" dirty="0"/>
              <a:t>OETF</a:t>
            </a:r>
            <a:r>
              <a:rPr lang="ja-JP" altLang="en-US" dirty="0"/>
              <a:t>パスが無いため効率的</a:t>
            </a:r>
            <a:endParaRPr lang="en-US" altLang="ja-JP" dirty="0"/>
          </a:p>
          <a:p>
            <a:r>
              <a:rPr lang="en-US" altLang="ja-JP" dirty="0">
                <a:solidFill>
                  <a:srgbClr val="FF5050"/>
                </a:solidFill>
              </a:rPr>
              <a:t>UI</a:t>
            </a:r>
            <a:r>
              <a:rPr lang="ja-JP" altLang="en-US" dirty="0">
                <a:solidFill>
                  <a:srgbClr val="FF5050"/>
                </a:solidFill>
              </a:rPr>
              <a:t>描画は</a:t>
            </a:r>
            <a:r>
              <a:rPr lang="en-US" altLang="ja-JP" dirty="0">
                <a:solidFill>
                  <a:srgbClr val="FF5050"/>
                </a:solidFill>
              </a:rPr>
              <a:t>SDR/HDR</a:t>
            </a:r>
            <a:r>
              <a:rPr lang="ja-JP" altLang="en-US" dirty="0">
                <a:solidFill>
                  <a:srgbClr val="FF5050"/>
                </a:solidFill>
              </a:rPr>
              <a:t>共に同じ色空間を利用可能</a:t>
            </a:r>
            <a:endParaRPr lang="en-US" altLang="ja-JP" dirty="0">
              <a:solidFill>
                <a:srgbClr val="FF5050"/>
              </a:solidFill>
            </a:endParaRPr>
          </a:p>
          <a:p>
            <a:pPr lvl="1"/>
            <a:r>
              <a:rPr lang="ja-JP" altLang="en-US" dirty="0">
                <a:solidFill>
                  <a:srgbClr val="FF5050"/>
                </a:solidFill>
              </a:rPr>
              <a:t>ブレンドやエッジアンチエイリアスが正確</a:t>
            </a:r>
            <a:endParaRPr lang="en-US" altLang="ja-JP" dirty="0">
              <a:solidFill>
                <a:srgbClr val="FF5050"/>
              </a:solidFill>
            </a:endParaRPr>
          </a:p>
          <a:p>
            <a:pPr lvl="2"/>
            <a:r>
              <a:rPr lang="en-US" altLang="ja-JP" dirty="0"/>
              <a:t>BT.2020</a:t>
            </a:r>
            <a:r>
              <a:rPr lang="ja-JP" altLang="en-US" dirty="0"/>
              <a:t>や</a:t>
            </a:r>
            <a:r>
              <a:rPr lang="en-US" altLang="ja-JP" dirty="0"/>
              <a:t>HDR</a:t>
            </a:r>
            <a:r>
              <a:rPr lang="ja-JP" altLang="en-US" dirty="0"/>
              <a:t>出力時は</a:t>
            </a:r>
            <a:r>
              <a:rPr lang="en-US" altLang="ja-JP" dirty="0"/>
              <a:t>OETF</a:t>
            </a:r>
            <a:r>
              <a:rPr lang="ja-JP" altLang="en-US" dirty="0"/>
              <a:t>適用前の線形色空間でブレンド</a:t>
            </a:r>
            <a:endParaRPr lang="en-US" altLang="ja-JP" dirty="0"/>
          </a:p>
          <a:p>
            <a:pPr lvl="2"/>
            <a:r>
              <a:rPr lang="en-US" altLang="ja-JP" dirty="0" err="1"/>
              <a:t>sRGB</a:t>
            </a:r>
            <a:r>
              <a:rPr lang="ja-JP" altLang="en-US" dirty="0"/>
              <a:t>使用時もハードウェア</a:t>
            </a:r>
            <a:r>
              <a:rPr lang="en-US" altLang="ja-JP" dirty="0" err="1"/>
              <a:t>sRGB</a:t>
            </a:r>
            <a:r>
              <a:rPr lang="ja-JP" altLang="en-US" dirty="0"/>
              <a:t>出力機能を利用すれば正しくブレンド可</a:t>
            </a:r>
            <a:endParaRPr lang="en-US" altLang="ja-JP" dirty="0"/>
          </a:p>
          <a:p>
            <a:pPr lvl="5"/>
            <a:endParaRPr kumimoji="1" lang="en-US" altLang="ja-JP" dirty="0"/>
          </a:p>
          <a:p>
            <a:r>
              <a:rPr lang="ja-JP" altLang="en-US" dirty="0"/>
              <a:t>カラーグレーディングとしてのガンマ調整</a:t>
            </a:r>
            <a:endParaRPr lang="en-US" altLang="ja-JP" dirty="0"/>
          </a:p>
          <a:p>
            <a:pPr lvl="1"/>
            <a:r>
              <a:rPr lang="ja-JP" altLang="en-US" dirty="0"/>
              <a:t>従来の</a:t>
            </a:r>
            <a:r>
              <a:rPr lang="en-US" altLang="ja-JP" dirty="0"/>
              <a:t>SDR</a:t>
            </a:r>
            <a:r>
              <a:rPr lang="ja-JP" altLang="en-US" dirty="0"/>
              <a:t>時に、</a:t>
            </a:r>
            <a:r>
              <a:rPr lang="en-US" altLang="ja-JP" dirty="0" err="1"/>
              <a:t>sRGB</a:t>
            </a:r>
            <a:r>
              <a:rPr lang="ja-JP" altLang="en-US" dirty="0"/>
              <a:t>変換と同時にガンマ調整を行っていた場合</a:t>
            </a:r>
            <a:endParaRPr lang="en-US" altLang="ja-JP" dirty="0"/>
          </a:p>
          <a:p>
            <a:pPr lvl="1"/>
            <a:r>
              <a:rPr lang="en-US" altLang="ja-JP" dirty="0"/>
              <a:t>SDR/HDR</a:t>
            </a:r>
            <a:r>
              <a:rPr lang="ja-JP" altLang="en-US" dirty="0"/>
              <a:t>問わず</a:t>
            </a:r>
            <a:r>
              <a:rPr lang="en-US" altLang="ja-JP" dirty="0"/>
              <a:t>UI</a:t>
            </a:r>
            <a:r>
              <a:rPr lang="ja-JP" altLang="en-US" dirty="0"/>
              <a:t>を</a:t>
            </a:r>
            <a:r>
              <a:rPr lang="en-US" altLang="ja-JP" dirty="0" err="1"/>
              <a:t>scRGB</a:t>
            </a:r>
            <a:r>
              <a:rPr lang="ja-JP" altLang="en-US" dirty="0"/>
              <a:t>色空間で描画する場合は</a:t>
            </a:r>
            <a:endParaRPr lang="en-US" altLang="ja-JP" dirty="0"/>
          </a:p>
          <a:p>
            <a:pPr lvl="2"/>
            <a:r>
              <a:rPr lang="ja-JP" altLang="en-US" dirty="0"/>
              <a:t>トーンマップ後</a:t>
            </a:r>
            <a:r>
              <a:rPr lang="en-US" altLang="ja-JP" dirty="0"/>
              <a:t>UI</a:t>
            </a:r>
            <a:r>
              <a:rPr lang="ja-JP" altLang="en-US" dirty="0"/>
              <a:t>描画前にガンマ調整を適用する必要あり</a:t>
            </a:r>
            <a:endParaRPr lang="en-US" altLang="ja-JP" dirty="0"/>
          </a:p>
          <a:p>
            <a:pPr lvl="2"/>
            <a:r>
              <a:rPr lang="ja-JP" altLang="en-US" dirty="0"/>
              <a:t>ただし</a:t>
            </a:r>
            <a:r>
              <a:rPr lang="en-US" altLang="ja-JP" dirty="0"/>
              <a:t>SDR</a:t>
            </a:r>
            <a:r>
              <a:rPr lang="ja-JP" altLang="en-US" dirty="0"/>
              <a:t>互換</a:t>
            </a:r>
            <a:r>
              <a:rPr lang="en-US" altLang="ja-JP" dirty="0"/>
              <a:t>OOTF</a:t>
            </a:r>
            <a:r>
              <a:rPr lang="ja-JP" altLang="en-US" dirty="0"/>
              <a:t>適用時は、</a:t>
            </a:r>
            <a:r>
              <a:rPr lang="en-US" altLang="ja-JP" dirty="0"/>
              <a:t>SDR OETF</a:t>
            </a:r>
            <a:r>
              <a:rPr lang="ja-JP" altLang="en-US" dirty="0"/>
              <a:t>でガンマ調整を行う方が効率的</a:t>
            </a:r>
            <a:r>
              <a:rPr lang="en-US" altLang="ja-JP" dirty="0"/>
              <a:t>(</a:t>
            </a:r>
            <a:r>
              <a:rPr lang="ja-JP" altLang="en-US" dirty="0"/>
              <a:t>後述</a:t>
            </a:r>
            <a:r>
              <a:rPr lang="en-US" altLang="ja-JP" dirty="0"/>
              <a:t>)</a:t>
            </a:r>
          </a:p>
          <a:p>
            <a:pPr lvl="5"/>
            <a:endParaRPr lang="en-US" altLang="ja-JP" dirty="0"/>
          </a:p>
          <a:p>
            <a:r>
              <a:rPr kumimoji="1" lang="en-US" altLang="ja-JP" dirty="0">
                <a:solidFill>
                  <a:srgbClr val="FF5050"/>
                </a:solidFill>
              </a:rPr>
              <a:t>CB</a:t>
            </a:r>
            <a:r>
              <a:rPr kumimoji="1" lang="ja-JP" altLang="en-US" dirty="0">
                <a:solidFill>
                  <a:srgbClr val="FF5050"/>
                </a:solidFill>
              </a:rPr>
              <a:t>レンダリング時に</a:t>
            </a:r>
            <a:r>
              <a:rPr kumimoji="1" lang="en-US" altLang="ja-JP" dirty="0">
                <a:solidFill>
                  <a:srgbClr val="FF5050"/>
                </a:solidFill>
              </a:rPr>
              <a:t>OETF</a:t>
            </a:r>
            <a:r>
              <a:rPr kumimoji="1" lang="ja-JP" altLang="en-US" dirty="0">
                <a:solidFill>
                  <a:srgbClr val="FF5050"/>
                </a:solidFill>
              </a:rPr>
              <a:t>パスを効率化できない</a:t>
            </a:r>
            <a:endParaRPr kumimoji="1" lang="en-US" altLang="ja-JP" dirty="0">
              <a:solidFill>
                <a:srgbClr val="FF5050"/>
              </a:solidFill>
            </a:endParaRPr>
          </a:p>
          <a:p>
            <a:pPr lvl="1"/>
            <a:r>
              <a:rPr lang="en-US" altLang="ja-JP" dirty="0"/>
              <a:t>UI</a:t>
            </a:r>
            <a:r>
              <a:rPr lang="ja-JP" altLang="en-US" dirty="0"/>
              <a:t>描画は解決後のフル解像度で行う必要がある</a:t>
            </a:r>
            <a:endParaRPr lang="en-US" altLang="ja-JP" dirty="0"/>
          </a:p>
          <a:p>
            <a:pPr lvl="2"/>
            <a:r>
              <a:rPr lang="ja-JP" altLang="en-US" dirty="0">
                <a:solidFill>
                  <a:srgbClr val="FF5050"/>
                </a:solidFill>
                <a:sym typeface="Wingdings" panose="05000000000000000000" pitchFamily="2" charset="2"/>
              </a:rPr>
              <a:t>必然的に</a:t>
            </a:r>
            <a:r>
              <a:rPr lang="en-US" altLang="ja-JP" dirty="0">
                <a:solidFill>
                  <a:srgbClr val="FF5050"/>
                </a:solidFill>
                <a:sym typeface="Wingdings" panose="05000000000000000000" pitchFamily="2" charset="2"/>
              </a:rPr>
              <a:t>UI</a:t>
            </a:r>
            <a:r>
              <a:rPr lang="ja-JP" altLang="en-US" dirty="0">
                <a:solidFill>
                  <a:srgbClr val="FF5050"/>
                </a:solidFill>
                <a:sym typeface="Wingdings" panose="05000000000000000000" pitchFamily="2" charset="2"/>
              </a:rPr>
              <a:t>描画後の</a:t>
            </a:r>
            <a:r>
              <a:rPr lang="en-US" altLang="ja-JP" dirty="0">
                <a:solidFill>
                  <a:srgbClr val="FF5050"/>
                </a:solidFill>
              </a:rPr>
              <a:t>OETF</a:t>
            </a:r>
            <a:r>
              <a:rPr lang="ja-JP" altLang="en-US" dirty="0">
                <a:solidFill>
                  <a:srgbClr val="FF5050"/>
                </a:solidFill>
              </a:rPr>
              <a:t>変換もフル解像度となる</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140</a:t>
            </a:fld>
            <a:endParaRPr kumimoji="1" lang="ja-JP" altLang="en-US" dirty="0"/>
          </a:p>
        </p:txBody>
      </p:sp>
    </p:spTree>
    <p:extLst>
      <p:ext uri="{BB962C8B-B14F-4D97-AF65-F5344CB8AC3E}">
        <p14:creationId xmlns:p14="http://schemas.microsoft.com/office/powerpoint/2010/main" val="10433097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角丸四角形 9">
            <a:extLst>
              <a:ext uri="{FF2B5EF4-FFF2-40B4-BE49-F238E27FC236}">
                <a16:creationId xmlns:a16="http://schemas.microsoft.com/office/drawing/2014/main" id="{9D265B81-173B-4B92-A47B-D8147EA1B268}"/>
              </a:ext>
            </a:extLst>
          </p:cNvPr>
          <p:cNvSpPr/>
          <p:nvPr/>
        </p:nvSpPr>
        <p:spPr>
          <a:xfrm>
            <a:off x="3835202" y="1090500"/>
            <a:ext cx="4367076" cy="5690382"/>
          </a:xfrm>
          <a:prstGeom prst="roundRect">
            <a:avLst>
              <a:gd name="adj" fmla="val 0"/>
            </a:avLst>
          </a:prstGeom>
          <a:solidFill>
            <a:srgbClr val="FFC0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共通の色域</a:t>
            </a:r>
            <a:r>
              <a:rPr lang="en-US" altLang="ja-JP" dirty="0">
                <a:solidFill>
                  <a:schemeClr val="tx1"/>
                </a:solidFill>
              </a:rPr>
              <a:t>(BT.709)</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a:p>
            <a:pPr algn="ctr"/>
            <a:r>
              <a:rPr lang="en-US" altLang="ja-JP" dirty="0" err="1">
                <a:solidFill>
                  <a:schemeClr val="tx1"/>
                </a:solidFill>
              </a:rPr>
              <a:t>SDR:sRGB</a:t>
            </a:r>
            <a:r>
              <a:rPr lang="en-US" altLang="ja-JP" dirty="0">
                <a:solidFill>
                  <a:schemeClr val="tx1"/>
                </a:solidFill>
              </a:rPr>
              <a:t> / </a:t>
            </a:r>
            <a:r>
              <a:rPr lang="en-US" altLang="ja-JP" dirty="0" err="1">
                <a:solidFill>
                  <a:schemeClr val="tx1"/>
                </a:solidFill>
              </a:rPr>
              <a:t>HDR:scRGB</a:t>
            </a:r>
            <a:endParaRPr lang="en-US" altLang="ja-JP" dirty="0">
              <a:solidFill>
                <a:schemeClr val="tx1"/>
              </a:solidFill>
            </a:endParaRPr>
          </a:p>
        </p:txBody>
      </p:sp>
      <p:sp>
        <p:nvSpPr>
          <p:cNvPr id="54" name="角丸四角形 9"/>
          <p:cNvSpPr/>
          <p:nvPr/>
        </p:nvSpPr>
        <p:spPr>
          <a:xfrm>
            <a:off x="717643" y="1090500"/>
            <a:ext cx="3117558" cy="5690382"/>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a:t>
            </a:r>
            <a:r>
              <a:rPr lang="ja-JP" altLang="en-US" dirty="0">
                <a:solidFill>
                  <a:schemeClr val="tx1"/>
                </a:solidFill>
              </a:rPr>
              <a:t>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2" name="角丸四角形 9">
            <a:extLst>
              <a:ext uri="{FF2B5EF4-FFF2-40B4-BE49-F238E27FC236}">
                <a16:creationId xmlns:a16="http://schemas.microsoft.com/office/drawing/2014/main" id="{E08B3E85-C95A-4EA0-A603-F661AECDA16F}"/>
              </a:ext>
            </a:extLst>
          </p:cNvPr>
          <p:cNvSpPr/>
          <p:nvPr/>
        </p:nvSpPr>
        <p:spPr>
          <a:xfrm>
            <a:off x="754331" y="1746186"/>
            <a:ext cx="3744370" cy="4877455"/>
          </a:xfrm>
          <a:prstGeom prst="roundRect">
            <a:avLst>
              <a:gd name="adj" fmla="val 5656"/>
            </a:avLst>
          </a:prstGeom>
          <a:solidFill>
            <a:srgbClr val="002060">
              <a:alpha val="1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r>
              <a:rPr lang="en-US" altLang="ja-JP" sz="1400" dirty="0">
                <a:solidFill>
                  <a:schemeClr val="tx1"/>
                </a:solidFill>
              </a:rPr>
              <a:t>CB</a:t>
            </a:r>
            <a:r>
              <a:rPr lang="ja-JP" altLang="en-US" sz="1400" dirty="0">
                <a:solidFill>
                  <a:schemeClr val="tx1"/>
                </a:solidFill>
              </a:rPr>
              <a:t>低解像度処理</a:t>
            </a:r>
            <a:endParaRPr lang="en-US" altLang="ja-JP" sz="1400" dirty="0">
              <a:solidFill>
                <a:schemeClr val="tx1"/>
              </a:solidFill>
            </a:endParaRPr>
          </a:p>
        </p:txBody>
      </p:sp>
      <p:sp>
        <p:nvSpPr>
          <p:cNvPr id="55" name="角丸四角形 9"/>
          <p:cNvSpPr/>
          <p:nvPr/>
        </p:nvSpPr>
        <p:spPr>
          <a:xfrm>
            <a:off x="8202278" y="1090500"/>
            <a:ext cx="3887208" cy="5690382"/>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err="1">
                <a:solidFill>
                  <a:schemeClr val="tx1"/>
                </a:solidFill>
              </a:rPr>
              <a:t>SDR:sRGB</a:t>
            </a:r>
            <a:r>
              <a:rPr lang="en-US" altLang="ja-JP" dirty="0">
                <a:solidFill>
                  <a:schemeClr val="tx1"/>
                </a:solidFill>
              </a:rPr>
              <a:t> / HDR:BT.2020 PQ</a:t>
            </a:r>
          </a:p>
          <a:p>
            <a:pPr algn="ctr"/>
            <a:endParaRPr lang="en-US" altLang="ja-JP" dirty="0">
              <a:solidFill>
                <a:schemeClr val="tx1"/>
              </a:solidFill>
            </a:endParaRPr>
          </a:p>
        </p:txBody>
      </p:sp>
      <p:sp>
        <p:nvSpPr>
          <p:cNvPr id="50" name="角丸四角形 9">
            <a:extLst>
              <a:ext uri="{FF2B5EF4-FFF2-40B4-BE49-F238E27FC236}">
                <a16:creationId xmlns:a16="http://schemas.microsoft.com/office/drawing/2014/main" id="{AA941CC0-A72E-49DC-A38D-2D2618555950}"/>
              </a:ext>
            </a:extLst>
          </p:cNvPr>
          <p:cNvSpPr/>
          <p:nvPr/>
        </p:nvSpPr>
        <p:spPr>
          <a:xfrm>
            <a:off x="4525953" y="1738489"/>
            <a:ext cx="7563534" cy="4877455"/>
          </a:xfrm>
          <a:prstGeom prst="roundRect">
            <a:avLst>
              <a:gd name="adj" fmla="val 5656"/>
            </a:avLst>
          </a:prstGeom>
          <a:solidFill>
            <a:srgbClr val="7030A0">
              <a:alpha val="1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r>
              <a:rPr lang="en-US" altLang="ja-JP" sz="1400" dirty="0">
                <a:solidFill>
                  <a:schemeClr val="tx1"/>
                </a:solidFill>
              </a:rPr>
              <a:t>CB</a:t>
            </a:r>
            <a:r>
              <a:rPr lang="ja-JP" altLang="en-US" sz="1400" dirty="0">
                <a:solidFill>
                  <a:schemeClr val="tx1"/>
                </a:solidFill>
              </a:rPr>
              <a:t>解決済みフル解像度処理</a:t>
            </a:r>
            <a:endParaRPr lang="en-US" altLang="ja-JP" sz="1400" dirty="0">
              <a:solidFill>
                <a:schemeClr val="tx1"/>
              </a:solidFill>
            </a:endParaRPr>
          </a:p>
        </p:txBody>
      </p:sp>
      <p:sp>
        <p:nvSpPr>
          <p:cNvPr id="56" name="角丸四角形 9">
            <a:extLst>
              <a:ext uri="{FF2B5EF4-FFF2-40B4-BE49-F238E27FC236}">
                <a16:creationId xmlns:a16="http://schemas.microsoft.com/office/drawing/2014/main" id="{C025A2EE-FB17-46F6-8AC5-A6FCC53FAAEE}"/>
              </a:ext>
            </a:extLst>
          </p:cNvPr>
          <p:cNvSpPr/>
          <p:nvPr/>
        </p:nvSpPr>
        <p:spPr>
          <a:xfrm>
            <a:off x="784114" y="2222694"/>
            <a:ext cx="9071592"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dirty="0">
                <a:solidFill>
                  <a:schemeClr val="tx1"/>
                </a:solidFill>
              </a:rPr>
              <a:t>アプリケーション層</a:t>
            </a:r>
            <a:endParaRPr kumimoji="1" lang="en-US" altLang="ja-JP" sz="1600" dirty="0">
              <a:solidFill>
                <a:schemeClr val="tx1"/>
              </a:solidFill>
            </a:endParaRPr>
          </a:p>
        </p:txBody>
      </p:sp>
      <p:sp>
        <p:nvSpPr>
          <p:cNvPr id="33" name="タイトル 32"/>
          <p:cNvSpPr>
            <a:spLocks noGrp="1"/>
          </p:cNvSpPr>
          <p:nvPr>
            <p:ph type="title"/>
          </p:nvPr>
        </p:nvSpPr>
        <p:spPr/>
        <p:txBody>
          <a:bodyPr>
            <a:normAutofit fontScale="90000"/>
          </a:bodyPr>
          <a:lstStyle/>
          <a:p>
            <a:r>
              <a:rPr lang="en-US" altLang="ja-JP" dirty="0"/>
              <a:t>CB</a:t>
            </a:r>
            <a:r>
              <a:rPr lang="ja-JP" altLang="en-US" dirty="0"/>
              <a:t>例</a:t>
            </a:r>
            <a:r>
              <a:rPr lang="en-US" altLang="ja-JP" dirty="0"/>
              <a:t>(BT.709, SDR:</a:t>
            </a:r>
            <a:r>
              <a:rPr lang="ja-JP" altLang="en-US" dirty="0"/>
              <a:t>即時</a:t>
            </a:r>
            <a:r>
              <a:rPr lang="en-US" altLang="ja-JP" dirty="0"/>
              <a:t> / HDR:</a:t>
            </a:r>
            <a:r>
              <a:rPr lang="ja-JP" altLang="en-US" dirty="0"/>
              <a:t>アプリ遅延</a:t>
            </a:r>
            <a:r>
              <a:rPr lang="en-US" altLang="ja-JP" dirty="0"/>
              <a:t>OETF)</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141</a:t>
            </a:fld>
            <a:endParaRPr kumimoji="1" lang="ja-JP" altLang="en-US"/>
          </a:p>
        </p:txBody>
      </p:sp>
      <p:sp>
        <p:nvSpPr>
          <p:cNvPr id="58" name="角丸四角形 9"/>
          <p:cNvSpPr/>
          <p:nvPr/>
        </p:nvSpPr>
        <p:spPr>
          <a:xfrm>
            <a:off x="9855706" y="2222694"/>
            <a:ext cx="2168411"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2164966" y="3241501"/>
            <a:ext cx="951059" cy="810397"/>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575412" y="3241501"/>
            <a:ext cx="947179" cy="810397"/>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lang="ja-JP" altLang="en-US" sz="1400" dirty="0">
              <a:solidFill>
                <a:schemeClr val="tx1"/>
              </a:solidFill>
            </a:endParaRPr>
          </a:p>
        </p:txBody>
      </p:sp>
      <p:cxnSp>
        <p:nvCxnSpPr>
          <p:cNvPr id="8" name="直線矢印コネクタ 7"/>
          <p:cNvCxnSpPr>
            <a:cxnSpLocks/>
            <a:stCxn id="6" idx="3"/>
            <a:endCxn id="7" idx="1"/>
          </p:cNvCxnSpPr>
          <p:nvPr/>
        </p:nvCxnSpPr>
        <p:spPr>
          <a:xfrm>
            <a:off x="3116025" y="3646700"/>
            <a:ext cx="1459387"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860838" y="2700447"/>
            <a:ext cx="1264889" cy="810397"/>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10" name="角丸四角形 9"/>
          <p:cNvSpPr/>
          <p:nvPr/>
        </p:nvSpPr>
        <p:spPr>
          <a:xfrm>
            <a:off x="3248449" y="2700447"/>
            <a:ext cx="1189177" cy="810397"/>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err="1">
                <a:solidFill>
                  <a:schemeClr val="tx1"/>
                </a:solidFill>
              </a:rPr>
              <a:t>sRGB</a:t>
            </a:r>
            <a:r>
              <a:rPr kumimoji="1" lang="en-US" altLang="ja-JP" sz="1100" dirty="0">
                <a:solidFill>
                  <a:schemeClr val="tx1"/>
                </a:solidFill>
              </a:rPr>
              <a:t> OETF</a:t>
            </a:r>
          </a:p>
        </p:txBody>
      </p:sp>
      <p:sp>
        <p:nvSpPr>
          <p:cNvPr id="11" name="角丸四角形 10"/>
          <p:cNvSpPr/>
          <p:nvPr/>
        </p:nvSpPr>
        <p:spPr>
          <a:xfrm>
            <a:off x="5599302" y="2700447"/>
            <a:ext cx="954860" cy="810397"/>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en-US" altLang="ja-JP" sz="1400" dirty="0" err="1">
                <a:solidFill>
                  <a:schemeClr val="tx1"/>
                </a:solidFill>
              </a:rPr>
              <a:t>sRGB</a:t>
            </a:r>
            <a:r>
              <a:rPr kumimoji="1" lang="ja-JP" altLang="en-US" sz="1400" dirty="0">
                <a:solidFill>
                  <a:schemeClr val="tx1"/>
                </a:solidFill>
              </a:rPr>
              <a:t>出力</a:t>
            </a:r>
            <a:endParaRPr kumimoji="1" lang="en-US" altLang="ja-JP" sz="1400" dirty="0">
              <a:solidFill>
                <a:schemeClr val="tx1"/>
              </a:solidFill>
            </a:endParaRPr>
          </a:p>
        </p:txBody>
      </p:sp>
      <p:cxnSp>
        <p:nvCxnSpPr>
          <p:cNvPr id="12" name="直線矢印コネクタ 11"/>
          <p:cNvCxnSpPr>
            <a:cxnSpLocks/>
            <a:stCxn id="7" idx="3"/>
            <a:endCxn id="13" idx="1"/>
          </p:cNvCxnSpPr>
          <p:nvPr/>
        </p:nvCxnSpPr>
        <p:spPr>
          <a:xfrm>
            <a:off x="5522591" y="3646700"/>
            <a:ext cx="1120616"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6643207" y="3241501"/>
            <a:ext cx="984604" cy="810397"/>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sp>
        <p:nvSpPr>
          <p:cNvPr id="14" name="Freeform 10"/>
          <p:cNvSpPr/>
          <p:nvPr/>
        </p:nvSpPr>
        <p:spPr>
          <a:xfrm>
            <a:off x="4714700" y="301313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6" name="Freeform 32"/>
          <p:cNvSpPr/>
          <p:nvPr/>
        </p:nvSpPr>
        <p:spPr>
          <a:xfrm>
            <a:off x="6891009" y="301313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10921021" y="3241501"/>
            <a:ext cx="1021360" cy="810397"/>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1069768" y="3013134"/>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907653" y="2700447"/>
            <a:ext cx="904439" cy="810397"/>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モニタ</a:t>
            </a:r>
            <a:endParaRPr kumimoji="1" lang="en-US" altLang="ja-JP" sz="1400" dirty="0">
              <a:solidFill>
                <a:schemeClr val="tx1"/>
              </a:solidFill>
            </a:endParaRPr>
          </a:p>
          <a:p>
            <a:pPr algn="ctr"/>
            <a:r>
              <a:rPr lang="en-US" altLang="ja-JP" sz="1400" dirty="0">
                <a:solidFill>
                  <a:schemeClr val="tx1"/>
                </a:solidFill>
              </a:rPr>
              <a:t>2.2</a:t>
            </a:r>
            <a:r>
              <a:rPr lang="ja-JP" altLang="en-US" sz="1400" dirty="0">
                <a:solidFill>
                  <a:schemeClr val="tx1"/>
                </a:solidFill>
              </a:rPr>
              <a:t>～</a:t>
            </a:r>
            <a:r>
              <a:rPr lang="en-US" altLang="ja-JP" sz="1400" dirty="0">
                <a:solidFill>
                  <a:schemeClr val="tx1"/>
                </a:solidFill>
              </a:rPr>
              <a:t>2.4</a:t>
            </a:r>
          </a:p>
          <a:p>
            <a:pPr algn="ctr"/>
            <a:r>
              <a:rPr kumimoji="1" lang="en-US" altLang="ja-JP" sz="1400" dirty="0">
                <a:solidFill>
                  <a:schemeClr val="tx1"/>
                </a:solidFill>
              </a:rPr>
              <a:t>EOTF</a:t>
            </a:r>
          </a:p>
        </p:txBody>
      </p:sp>
      <p:cxnSp>
        <p:nvCxnSpPr>
          <p:cNvPr id="20" name="直線矢印コネクタ 19"/>
          <p:cNvCxnSpPr>
            <a:cxnSpLocks/>
            <a:stCxn id="13" idx="3"/>
            <a:endCxn id="17" idx="1"/>
          </p:cNvCxnSpPr>
          <p:nvPr/>
        </p:nvCxnSpPr>
        <p:spPr>
          <a:xfrm>
            <a:off x="7627811" y="3646700"/>
            <a:ext cx="3293210"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4" name="角丸四角形 63"/>
          <p:cNvSpPr/>
          <p:nvPr/>
        </p:nvSpPr>
        <p:spPr>
          <a:xfrm>
            <a:off x="2164966" y="574327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65" name="角丸四角形 64"/>
          <p:cNvSpPr/>
          <p:nvPr/>
        </p:nvSpPr>
        <p:spPr>
          <a:xfrm>
            <a:off x="4580849" y="5743276"/>
            <a:ext cx="937474"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a:solidFill>
                  <a:schemeClr val="tx1"/>
                </a:solidFill>
              </a:rPr>
              <a:t>S</a:t>
            </a:r>
            <a:r>
              <a:rPr lang="ja-JP" altLang="en-US" sz="1400" dirty="0">
                <a:solidFill>
                  <a:schemeClr val="tx1"/>
                </a:solidFill>
              </a:rPr>
              <a:t>カーブ</a:t>
            </a:r>
            <a:endParaRPr lang="en-US" altLang="ja-JP" sz="1400" dirty="0">
              <a:solidFill>
                <a:schemeClr val="tx1"/>
              </a:solidFill>
            </a:endParaRPr>
          </a:p>
          <a:p>
            <a:pPr algn="ctr"/>
            <a:r>
              <a:rPr lang="en-US" altLang="ja-JP" sz="1400" dirty="0">
                <a:solidFill>
                  <a:schemeClr val="tx1"/>
                </a:solidFill>
              </a:rPr>
              <a:t>MDR</a:t>
            </a:r>
          </a:p>
        </p:txBody>
      </p:sp>
      <p:cxnSp>
        <p:nvCxnSpPr>
          <p:cNvPr id="66" name="直線矢印コネクタ 65"/>
          <p:cNvCxnSpPr>
            <a:stCxn id="64" idx="3"/>
            <a:endCxn id="65" idx="1"/>
          </p:cNvCxnSpPr>
          <p:nvPr/>
        </p:nvCxnSpPr>
        <p:spPr>
          <a:xfrm>
            <a:off x="3113607" y="614493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7" name="角丸四角形 66"/>
          <p:cNvSpPr/>
          <p:nvPr/>
        </p:nvSpPr>
        <p:spPr>
          <a:xfrm>
            <a:off x="859024" y="520879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68" name="角丸四角形 67"/>
          <p:cNvSpPr/>
          <p:nvPr/>
        </p:nvSpPr>
        <p:spPr>
          <a:xfrm>
            <a:off x="3248446" y="520879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en-US" altLang="ja-JP" sz="1050" dirty="0">
                <a:solidFill>
                  <a:schemeClr val="tx1"/>
                </a:solidFill>
              </a:rPr>
              <a:t>BT.2020</a:t>
            </a:r>
            <a:r>
              <a:rPr kumimoji="1" lang="ja-JP" altLang="en-US" sz="1050" dirty="0">
                <a:solidFill>
                  <a:schemeClr val="tx1"/>
                </a:solidFill>
              </a:rPr>
              <a:t>拡張変換</a:t>
            </a:r>
            <a:endParaRPr kumimoji="1" lang="en-US" altLang="ja-JP" sz="105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a:solidFill>
                  <a:schemeClr val="tx1"/>
                </a:solidFill>
              </a:rPr>
              <a:t>BT.709</a:t>
            </a:r>
            <a:r>
              <a:rPr kumimoji="1" lang="ja-JP" altLang="en-US" sz="1100" dirty="0">
                <a:solidFill>
                  <a:schemeClr val="tx1"/>
                </a:solidFill>
              </a:rPr>
              <a:t>に戻す</a:t>
            </a:r>
            <a:endParaRPr kumimoji="1" lang="en-US" altLang="ja-JP" sz="1100" dirty="0">
              <a:solidFill>
                <a:schemeClr val="tx1"/>
              </a:solidFill>
            </a:endParaRPr>
          </a:p>
        </p:txBody>
      </p:sp>
      <p:sp>
        <p:nvSpPr>
          <p:cNvPr id="69" name="角丸四角形 68"/>
          <p:cNvSpPr/>
          <p:nvPr/>
        </p:nvSpPr>
        <p:spPr>
          <a:xfrm>
            <a:off x="5599168" y="5208792"/>
            <a:ext cx="95309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70" name="直線矢印コネクタ 69"/>
          <p:cNvCxnSpPr>
            <a:stCxn id="65" idx="3"/>
            <a:endCxn id="71" idx="1"/>
          </p:cNvCxnSpPr>
          <p:nvPr/>
        </p:nvCxnSpPr>
        <p:spPr>
          <a:xfrm>
            <a:off x="5518323" y="614493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1" name="角丸四角形 70"/>
          <p:cNvSpPr/>
          <p:nvPr/>
        </p:nvSpPr>
        <p:spPr>
          <a:xfrm>
            <a:off x="6641392" y="5743276"/>
            <a:ext cx="937668"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en-US" altLang="ja-JP" sz="1400" dirty="0">
                <a:solidFill>
                  <a:schemeClr val="tx1"/>
                </a:solidFill>
              </a:rPr>
              <a:t>S</a:t>
            </a:r>
            <a:r>
              <a:rPr kumimoji="1" lang="ja-JP" altLang="en-US" sz="1400" dirty="0">
                <a:solidFill>
                  <a:schemeClr val="tx1"/>
                </a:solidFill>
              </a:rPr>
              <a:t>カーブ</a:t>
            </a:r>
            <a:endParaRPr kumimoji="1" lang="en-US" altLang="ja-JP" sz="1400" dirty="0">
              <a:solidFill>
                <a:schemeClr val="tx1"/>
              </a:solidFill>
            </a:endParaRPr>
          </a:p>
          <a:p>
            <a:pPr algn="ctr"/>
            <a:r>
              <a:rPr lang="en-US" altLang="ja-JP" sz="1400" dirty="0">
                <a:solidFill>
                  <a:schemeClr val="tx1"/>
                </a:solidFill>
              </a:rPr>
              <a:t>MDR</a:t>
            </a:r>
          </a:p>
        </p:txBody>
      </p:sp>
      <p:sp>
        <p:nvSpPr>
          <p:cNvPr id="72" name="角丸四角形 71"/>
          <p:cNvSpPr/>
          <p:nvPr/>
        </p:nvSpPr>
        <p:spPr>
          <a:xfrm>
            <a:off x="7697208" y="520879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色域変換</a:t>
            </a:r>
            <a:endParaRPr kumimoji="1" lang="en-US" altLang="ja-JP" sz="1400" dirty="0">
              <a:solidFill>
                <a:schemeClr val="tx1"/>
              </a:solidFill>
            </a:endParaRPr>
          </a:p>
          <a:p>
            <a:pPr algn="ctr"/>
            <a:r>
              <a:rPr kumimoji="1" lang="en-US" altLang="ja-JP" sz="1400" dirty="0">
                <a:solidFill>
                  <a:schemeClr val="tx1"/>
                </a:solidFill>
              </a:rPr>
              <a:t>PQ OETF</a:t>
            </a:r>
          </a:p>
        </p:txBody>
      </p:sp>
      <p:cxnSp>
        <p:nvCxnSpPr>
          <p:cNvPr id="73" name="直線矢印コネクタ 72"/>
          <p:cNvCxnSpPr>
            <a:stCxn id="71" idx="3"/>
            <a:endCxn id="74" idx="1"/>
          </p:cNvCxnSpPr>
          <p:nvPr/>
        </p:nvCxnSpPr>
        <p:spPr>
          <a:xfrm>
            <a:off x="7579060" y="614493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4" name="角丸四角形 73"/>
          <p:cNvSpPr/>
          <p:nvPr/>
        </p:nvSpPr>
        <p:spPr>
          <a:xfrm>
            <a:off x="8882015" y="5743276"/>
            <a:ext cx="961740"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lang="en-US" altLang="ja-JP" sz="1400" dirty="0">
                <a:solidFill>
                  <a:schemeClr val="tx1"/>
                </a:solidFill>
              </a:rPr>
              <a:t>PQ</a:t>
            </a:r>
            <a:endParaRPr lang="ja-JP" altLang="en-US" sz="1400" dirty="0">
              <a:solidFill>
                <a:schemeClr val="tx1"/>
              </a:solidFill>
            </a:endParaRPr>
          </a:p>
          <a:p>
            <a:pPr algn="ctr"/>
            <a:r>
              <a:rPr lang="en-US" altLang="ja-JP" sz="1400" dirty="0">
                <a:solidFill>
                  <a:schemeClr val="tx1"/>
                </a:solidFill>
              </a:rPr>
              <a:t>MDR</a:t>
            </a:r>
          </a:p>
        </p:txBody>
      </p:sp>
      <p:cxnSp>
        <p:nvCxnSpPr>
          <p:cNvPr id="75" name="Straight Connector 31"/>
          <p:cNvCxnSpPr/>
          <p:nvPr/>
        </p:nvCxnSpPr>
        <p:spPr>
          <a:xfrm flipH="1">
            <a:off x="2389401" y="520879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76" name="Freeform 32"/>
          <p:cNvSpPr/>
          <p:nvPr/>
        </p:nvSpPr>
        <p:spPr>
          <a:xfrm>
            <a:off x="9102012" y="534015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7" name="Freeform 35"/>
          <p:cNvSpPr/>
          <p:nvPr/>
        </p:nvSpPr>
        <p:spPr>
          <a:xfrm>
            <a:off x="4772869"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8" name="Freeform 36"/>
          <p:cNvSpPr/>
          <p:nvPr/>
        </p:nvSpPr>
        <p:spPr>
          <a:xfrm>
            <a:off x="6840432"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9" name="角丸四角形 78"/>
          <p:cNvSpPr/>
          <p:nvPr/>
        </p:nvSpPr>
        <p:spPr>
          <a:xfrm>
            <a:off x="10919207" y="5743276"/>
            <a:ext cx="1025571"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MDR</a:t>
            </a:r>
          </a:p>
        </p:txBody>
      </p:sp>
      <p:sp>
        <p:nvSpPr>
          <p:cNvPr id="80" name="角丸四角形 79"/>
          <p:cNvSpPr/>
          <p:nvPr/>
        </p:nvSpPr>
        <p:spPr>
          <a:xfrm>
            <a:off x="9905840" y="520879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kumimoji="1" lang="en-US" altLang="ja-JP" sz="1600" dirty="0">
                <a:solidFill>
                  <a:schemeClr val="tx1"/>
                </a:solidFill>
              </a:rPr>
              <a:t>EOTF</a:t>
            </a:r>
          </a:p>
        </p:txBody>
      </p:sp>
      <p:cxnSp>
        <p:nvCxnSpPr>
          <p:cNvPr id="81" name="直線矢印コネクタ 80"/>
          <p:cNvCxnSpPr>
            <a:stCxn id="74" idx="3"/>
            <a:endCxn id="79" idx="1"/>
          </p:cNvCxnSpPr>
          <p:nvPr/>
        </p:nvCxnSpPr>
        <p:spPr>
          <a:xfrm>
            <a:off x="9843754" y="614493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2" name="Freeform 36"/>
          <p:cNvSpPr/>
          <p:nvPr/>
        </p:nvSpPr>
        <p:spPr>
          <a:xfrm>
            <a:off x="11108257" y="5314031"/>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9" name="テキスト ボックス 108"/>
          <p:cNvSpPr txBox="1"/>
          <p:nvPr/>
        </p:nvSpPr>
        <p:spPr>
          <a:xfrm>
            <a:off x="102517" y="5425786"/>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88" name="テキスト ボックス 87">
            <a:extLst>
              <a:ext uri="{FF2B5EF4-FFF2-40B4-BE49-F238E27FC236}">
                <a16:creationId xmlns:a16="http://schemas.microsoft.com/office/drawing/2014/main" id="{50CA8E30-0406-4E2A-85A8-15C4C035F960}"/>
              </a:ext>
            </a:extLst>
          </p:cNvPr>
          <p:cNvSpPr txBox="1"/>
          <p:nvPr/>
        </p:nvSpPr>
        <p:spPr>
          <a:xfrm>
            <a:off x="102517" y="2919176"/>
            <a:ext cx="654346" cy="369332"/>
          </a:xfrm>
          <a:prstGeom prst="rect">
            <a:avLst/>
          </a:prstGeom>
          <a:noFill/>
        </p:spPr>
        <p:txBody>
          <a:bodyPr wrap="none" rtlCol="0">
            <a:spAutoFit/>
          </a:bodyPr>
          <a:lstStyle/>
          <a:p>
            <a:r>
              <a:rPr lang="en-US" altLang="ja-JP" dirty="0"/>
              <a:t>S</a:t>
            </a:r>
            <a:r>
              <a:rPr kumimoji="1" lang="en-US" altLang="ja-JP" dirty="0"/>
              <a:t>DR</a:t>
            </a:r>
            <a:endParaRPr kumimoji="1" lang="ja-JP" altLang="en-US" dirty="0"/>
          </a:p>
        </p:txBody>
      </p:sp>
      <p:cxnSp>
        <p:nvCxnSpPr>
          <p:cNvPr id="89" name="Straight Connector 31">
            <a:extLst>
              <a:ext uri="{FF2B5EF4-FFF2-40B4-BE49-F238E27FC236}">
                <a16:creationId xmlns:a16="http://schemas.microsoft.com/office/drawing/2014/main" id="{E26B7549-7E6A-465B-A2B0-15D64F1FDE4D}"/>
              </a:ext>
            </a:extLst>
          </p:cNvPr>
          <p:cNvCxnSpPr/>
          <p:nvPr/>
        </p:nvCxnSpPr>
        <p:spPr>
          <a:xfrm flipH="1">
            <a:off x="2389401" y="270218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07150556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角丸四角形 9"/>
          <p:cNvSpPr/>
          <p:nvPr/>
        </p:nvSpPr>
        <p:spPr>
          <a:xfrm>
            <a:off x="8211695" y="1090500"/>
            <a:ext cx="3877790" cy="5690382"/>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sp>
        <p:nvSpPr>
          <p:cNvPr id="126" name="角丸四角形 9"/>
          <p:cNvSpPr/>
          <p:nvPr/>
        </p:nvSpPr>
        <p:spPr>
          <a:xfrm>
            <a:off x="717641" y="1090500"/>
            <a:ext cx="7494054" cy="5690382"/>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49" name="角丸四角形 9">
            <a:extLst>
              <a:ext uri="{FF2B5EF4-FFF2-40B4-BE49-F238E27FC236}">
                <a16:creationId xmlns:a16="http://schemas.microsoft.com/office/drawing/2014/main" id="{E08B3E85-C95A-4EA0-A603-F661AECDA16F}"/>
              </a:ext>
            </a:extLst>
          </p:cNvPr>
          <p:cNvSpPr/>
          <p:nvPr/>
        </p:nvSpPr>
        <p:spPr>
          <a:xfrm>
            <a:off x="754331" y="1746186"/>
            <a:ext cx="3744370" cy="4877455"/>
          </a:xfrm>
          <a:prstGeom prst="roundRect">
            <a:avLst>
              <a:gd name="adj" fmla="val 5656"/>
            </a:avLst>
          </a:prstGeom>
          <a:solidFill>
            <a:srgbClr val="002060">
              <a:alpha val="1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r>
              <a:rPr lang="en-US" altLang="ja-JP" sz="1400" dirty="0">
                <a:solidFill>
                  <a:schemeClr val="tx1"/>
                </a:solidFill>
              </a:rPr>
              <a:t>CB</a:t>
            </a:r>
            <a:r>
              <a:rPr lang="ja-JP" altLang="en-US" sz="1400" dirty="0">
                <a:solidFill>
                  <a:schemeClr val="tx1"/>
                </a:solidFill>
              </a:rPr>
              <a:t>低解像度処理</a:t>
            </a:r>
            <a:endParaRPr lang="en-US" altLang="ja-JP" sz="1400" dirty="0">
              <a:solidFill>
                <a:schemeClr val="tx1"/>
              </a:solidFill>
            </a:endParaRPr>
          </a:p>
        </p:txBody>
      </p:sp>
      <p:sp>
        <p:nvSpPr>
          <p:cNvPr id="50" name="角丸四角形 9">
            <a:extLst>
              <a:ext uri="{FF2B5EF4-FFF2-40B4-BE49-F238E27FC236}">
                <a16:creationId xmlns:a16="http://schemas.microsoft.com/office/drawing/2014/main" id="{AA941CC0-A72E-49DC-A38D-2D2618555950}"/>
              </a:ext>
            </a:extLst>
          </p:cNvPr>
          <p:cNvSpPr/>
          <p:nvPr/>
        </p:nvSpPr>
        <p:spPr>
          <a:xfrm>
            <a:off x="4525953" y="1738489"/>
            <a:ext cx="7563534" cy="4877455"/>
          </a:xfrm>
          <a:prstGeom prst="roundRect">
            <a:avLst>
              <a:gd name="adj" fmla="val 5656"/>
            </a:avLst>
          </a:prstGeom>
          <a:solidFill>
            <a:srgbClr val="7030A0">
              <a:alpha val="1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r>
              <a:rPr lang="en-US" altLang="ja-JP" sz="1400" dirty="0">
                <a:solidFill>
                  <a:schemeClr val="tx1"/>
                </a:solidFill>
              </a:rPr>
              <a:t>CB</a:t>
            </a:r>
            <a:r>
              <a:rPr lang="ja-JP" altLang="en-US" sz="1400" dirty="0">
                <a:solidFill>
                  <a:schemeClr val="tx1"/>
                </a:solidFill>
              </a:rPr>
              <a:t>解決済みフル解像度処理</a:t>
            </a:r>
            <a:endParaRPr lang="en-US" altLang="ja-JP" sz="1400" dirty="0">
              <a:solidFill>
                <a:schemeClr val="tx1"/>
              </a:solidFill>
            </a:endParaRPr>
          </a:p>
        </p:txBody>
      </p:sp>
      <p:sp>
        <p:nvSpPr>
          <p:cNvPr id="59" name="角丸四角形 9">
            <a:extLst>
              <a:ext uri="{FF2B5EF4-FFF2-40B4-BE49-F238E27FC236}">
                <a16:creationId xmlns:a16="http://schemas.microsoft.com/office/drawing/2014/main" id="{DB9B35FA-7950-4220-8E80-768D9FC15E08}"/>
              </a:ext>
            </a:extLst>
          </p:cNvPr>
          <p:cNvSpPr/>
          <p:nvPr/>
        </p:nvSpPr>
        <p:spPr>
          <a:xfrm>
            <a:off x="784114" y="2222694"/>
            <a:ext cx="9071592"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dirty="0">
                <a:solidFill>
                  <a:schemeClr val="tx1"/>
                </a:solidFill>
              </a:rPr>
              <a:t>アプリケーション層</a:t>
            </a:r>
            <a:endParaRPr kumimoji="1" lang="en-US" altLang="ja-JP" sz="1600" dirty="0">
              <a:solidFill>
                <a:schemeClr val="tx1"/>
              </a:solidFill>
            </a:endParaRPr>
          </a:p>
        </p:txBody>
      </p:sp>
      <p:sp>
        <p:nvSpPr>
          <p:cNvPr id="33" name="タイトル 32"/>
          <p:cNvSpPr>
            <a:spLocks noGrp="1"/>
          </p:cNvSpPr>
          <p:nvPr>
            <p:ph type="title"/>
          </p:nvPr>
        </p:nvSpPr>
        <p:spPr/>
        <p:txBody>
          <a:bodyPr>
            <a:normAutofit/>
          </a:bodyPr>
          <a:lstStyle/>
          <a:p>
            <a:r>
              <a:rPr lang="en-US" altLang="ja-JP" dirty="0"/>
              <a:t>CB</a:t>
            </a:r>
            <a:r>
              <a:rPr lang="ja-JP" altLang="en-US" dirty="0"/>
              <a:t>例</a:t>
            </a:r>
            <a:r>
              <a:rPr lang="en-US" altLang="ja-JP" dirty="0"/>
              <a:t>(BT.709, </a:t>
            </a:r>
            <a:r>
              <a:rPr lang="ja-JP" altLang="en-US" dirty="0"/>
              <a:t>アプリ層による遅延</a:t>
            </a:r>
            <a:r>
              <a:rPr lang="en-US" altLang="ja-JP" dirty="0"/>
              <a:t>OETF)</a:t>
            </a:r>
            <a:endParaRPr kumimoji="1" lang="ja-JP" altLang="en-US" dirty="0"/>
          </a:p>
        </p:txBody>
      </p:sp>
      <p:sp>
        <p:nvSpPr>
          <p:cNvPr id="128" name="角丸四角形 9"/>
          <p:cNvSpPr/>
          <p:nvPr/>
        </p:nvSpPr>
        <p:spPr>
          <a:xfrm>
            <a:off x="9855706" y="2222694"/>
            <a:ext cx="2168411"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4" name="角丸四角形 63"/>
          <p:cNvSpPr/>
          <p:nvPr/>
        </p:nvSpPr>
        <p:spPr>
          <a:xfrm>
            <a:off x="2164966" y="574327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65" name="角丸四角形 64"/>
          <p:cNvSpPr/>
          <p:nvPr/>
        </p:nvSpPr>
        <p:spPr>
          <a:xfrm>
            <a:off x="4580849" y="5743276"/>
            <a:ext cx="937474"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66" name="直線矢印コネクタ 65"/>
          <p:cNvCxnSpPr>
            <a:cxnSpLocks/>
            <a:stCxn id="64" idx="3"/>
            <a:endCxn id="65" idx="1"/>
          </p:cNvCxnSpPr>
          <p:nvPr/>
        </p:nvCxnSpPr>
        <p:spPr>
          <a:xfrm>
            <a:off x="3113607" y="614493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7" name="角丸四角形 66"/>
          <p:cNvSpPr/>
          <p:nvPr/>
        </p:nvSpPr>
        <p:spPr>
          <a:xfrm>
            <a:off x="859024" y="520879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68" name="角丸四角形 67"/>
          <p:cNvSpPr/>
          <p:nvPr/>
        </p:nvSpPr>
        <p:spPr>
          <a:xfrm>
            <a:off x="3248446" y="520879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en-US" altLang="ja-JP" sz="1050" dirty="0">
                <a:solidFill>
                  <a:schemeClr val="tx1"/>
                </a:solidFill>
              </a:rPr>
              <a:t>BT.2020</a:t>
            </a:r>
            <a:r>
              <a:rPr kumimoji="1" lang="ja-JP" altLang="en-US" sz="1050" dirty="0">
                <a:solidFill>
                  <a:schemeClr val="tx1"/>
                </a:solidFill>
              </a:rPr>
              <a:t>拡張変換</a:t>
            </a:r>
            <a:endParaRPr kumimoji="1" lang="en-US" altLang="ja-JP" sz="105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a:solidFill>
                  <a:schemeClr val="tx1"/>
                </a:solidFill>
              </a:rPr>
              <a:t>BT.709</a:t>
            </a:r>
            <a:r>
              <a:rPr kumimoji="1" lang="ja-JP" altLang="en-US" sz="1100" dirty="0">
                <a:solidFill>
                  <a:schemeClr val="tx1"/>
                </a:solidFill>
              </a:rPr>
              <a:t>に戻す</a:t>
            </a:r>
            <a:endParaRPr kumimoji="1" lang="en-US" altLang="ja-JP" sz="1100" dirty="0">
              <a:solidFill>
                <a:schemeClr val="tx1"/>
              </a:solidFill>
            </a:endParaRPr>
          </a:p>
        </p:txBody>
      </p:sp>
      <p:sp>
        <p:nvSpPr>
          <p:cNvPr id="69" name="角丸四角形 68"/>
          <p:cNvSpPr/>
          <p:nvPr/>
        </p:nvSpPr>
        <p:spPr>
          <a:xfrm>
            <a:off x="5599168" y="520879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70" name="直線矢印コネクタ 69"/>
          <p:cNvCxnSpPr>
            <a:cxnSpLocks/>
            <a:stCxn id="65" idx="3"/>
            <a:endCxn id="71" idx="1"/>
          </p:cNvCxnSpPr>
          <p:nvPr/>
        </p:nvCxnSpPr>
        <p:spPr>
          <a:xfrm>
            <a:off x="5518323" y="614493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1" name="角丸四角形 70"/>
          <p:cNvSpPr/>
          <p:nvPr/>
        </p:nvSpPr>
        <p:spPr>
          <a:xfrm>
            <a:off x="6641392" y="5743276"/>
            <a:ext cx="937668"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72" name="角丸四角形 71"/>
          <p:cNvSpPr/>
          <p:nvPr/>
        </p:nvSpPr>
        <p:spPr>
          <a:xfrm>
            <a:off x="7697208" y="520879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色域変換</a:t>
            </a:r>
            <a:endParaRPr kumimoji="1" lang="en-US" altLang="ja-JP" sz="1400" dirty="0">
              <a:solidFill>
                <a:schemeClr val="tx1"/>
              </a:solidFill>
            </a:endParaRPr>
          </a:p>
          <a:p>
            <a:pPr algn="ctr"/>
            <a:r>
              <a:rPr kumimoji="1" lang="en-US" altLang="ja-JP" sz="1400" dirty="0">
                <a:solidFill>
                  <a:schemeClr val="tx1"/>
                </a:solidFill>
              </a:rPr>
              <a:t>PQ OETF</a:t>
            </a:r>
          </a:p>
        </p:txBody>
      </p:sp>
      <p:cxnSp>
        <p:nvCxnSpPr>
          <p:cNvPr id="73" name="直線矢印コネクタ 72"/>
          <p:cNvCxnSpPr>
            <a:cxnSpLocks/>
            <a:stCxn id="71" idx="3"/>
            <a:endCxn id="74" idx="1"/>
          </p:cNvCxnSpPr>
          <p:nvPr/>
        </p:nvCxnSpPr>
        <p:spPr>
          <a:xfrm>
            <a:off x="7579060" y="614493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4" name="角丸四角形 73"/>
          <p:cNvSpPr/>
          <p:nvPr/>
        </p:nvSpPr>
        <p:spPr>
          <a:xfrm>
            <a:off x="8882014" y="5743276"/>
            <a:ext cx="961740"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p>
          <a:p>
            <a:pPr algn="ctr"/>
            <a:r>
              <a:rPr lang="en-US" altLang="ja-JP" sz="1400">
                <a:solidFill>
                  <a:schemeClr val="tx1"/>
                </a:solidFill>
              </a:rPr>
              <a:t>PQ</a:t>
            </a:r>
            <a:endParaRPr lang="ja-JP" altLang="en-US" sz="1400" dirty="0">
              <a:solidFill>
                <a:schemeClr val="tx1"/>
              </a:solidFill>
            </a:endParaRPr>
          </a:p>
          <a:p>
            <a:pPr algn="ctr"/>
            <a:r>
              <a:rPr lang="en-US" altLang="ja-JP" sz="1400">
                <a:solidFill>
                  <a:schemeClr val="tx1"/>
                </a:solidFill>
              </a:rPr>
              <a:t>MDR</a:t>
            </a:r>
            <a:endParaRPr lang="en-US" altLang="ja-JP" sz="1400" dirty="0">
              <a:solidFill>
                <a:schemeClr val="tx1"/>
              </a:solidFill>
            </a:endParaRPr>
          </a:p>
        </p:txBody>
      </p:sp>
      <p:cxnSp>
        <p:nvCxnSpPr>
          <p:cNvPr id="75" name="Straight Connector 31"/>
          <p:cNvCxnSpPr/>
          <p:nvPr/>
        </p:nvCxnSpPr>
        <p:spPr>
          <a:xfrm flipH="1">
            <a:off x="2389401" y="520879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76" name="Freeform 32"/>
          <p:cNvSpPr/>
          <p:nvPr/>
        </p:nvSpPr>
        <p:spPr>
          <a:xfrm>
            <a:off x="9102012" y="534015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7" name="Freeform 35"/>
          <p:cNvSpPr/>
          <p:nvPr/>
        </p:nvSpPr>
        <p:spPr>
          <a:xfrm>
            <a:off x="4772869"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8" name="Freeform 36"/>
          <p:cNvSpPr/>
          <p:nvPr/>
        </p:nvSpPr>
        <p:spPr>
          <a:xfrm>
            <a:off x="6840432"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9" name="角丸四角形 78"/>
          <p:cNvSpPr/>
          <p:nvPr/>
        </p:nvSpPr>
        <p:spPr>
          <a:xfrm>
            <a:off x="10919207" y="5743276"/>
            <a:ext cx="1025571"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MDR</a:t>
            </a:r>
          </a:p>
        </p:txBody>
      </p:sp>
      <p:sp>
        <p:nvSpPr>
          <p:cNvPr id="80" name="角丸四角形 79"/>
          <p:cNvSpPr/>
          <p:nvPr/>
        </p:nvSpPr>
        <p:spPr>
          <a:xfrm>
            <a:off x="9905840" y="520879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a:solidFill>
                <a:schemeClr val="tx1"/>
              </a:solidFill>
            </a:endParaRPr>
          </a:p>
          <a:p>
            <a:pPr algn="ctr"/>
            <a:r>
              <a:rPr lang="en-US" altLang="ja-JP" sz="1600">
                <a:solidFill>
                  <a:schemeClr val="tx1"/>
                </a:solidFill>
              </a:rPr>
              <a:t>PQ</a:t>
            </a:r>
            <a:endParaRPr kumimoji="1" lang="en-US" altLang="ja-JP" sz="1600">
              <a:solidFill>
                <a:schemeClr val="tx1"/>
              </a:solidFill>
            </a:endParaRPr>
          </a:p>
          <a:p>
            <a:pPr algn="ctr"/>
            <a:r>
              <a:rPr kumimoji="1" lang="en-US" altLang="ja-JP" sz="1600">
                <a:solidFill>
                  <a:schemeClr val="tx1"/>
                </a:solidFill>
              </a:rPr>
              <a:t>EOTF</a:t>
            </a:r>
            <a:endParaRPr kumimoji="1" lang="en-US" altLang="ja-JP" sz="1600" dirty="0">
              <a:solidFill>
                <a:schemeClr val="tx1"/>
              </a:solidFill>
            </a:endParaRPr>
          </a:p>
        </p:txBody>
      </p:sp>
      <p:cxnSp>
        <p:nvCxnSpPr>
          <p:cNvPr id="81" name="直線矢印コネクタ 80"/>
          <p:cNvCxnSpPr>
            <a:cxnSpLocks/>
            <a:stCxn id="74" idx="3"/>
            <a:endCxn id="79" idx="1"/>
          </p:cNvCxnSpPr>
          <p:nvPr/>
        </p:nvCxnSpPr>
        <p:spPr>
          <a:xfrm>
            <a:off x="9843754" y="614493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2" name="Freeform 36"/>
          <p:cNvSpPr/>
          <p:nvPr/>
        </p:nvSpPr>
        <p:spPr>
          <a:xfrm>
            <a:off x="11108257" y="5314031"/>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9" name="テキスト ボックス 108"/>
          <p:cNvSpPr txBox="1"/>
          <p:nvPr/>
        </p:nvSpPr>
        <p:spPr>
          <a:xfrm>
            <a:off x="102517" y="5425786"/>
            <a:ext cx="681597" cy="369332"/>
          </a:xfrm>
          <a:prstGeom prst="rect">
            <a:avLst/>
          </a:prstGeom>
          <a:noFill/>
        </p:spPr>
        <p:txBody>
          <a:bodyPr wrap="none" rtlCol="0">
            <a:spAutoFit/>
          </a:bodyPr>
          <a:lstStyle/>
          <a:p>
            <a:r>
              <a:rPr kumimoji="1" lang="en-US" altLang="ja-JP"/>
              <a:t>HDR</a:t>
            </a:r>
            <a:endParaRPr kumimoji="1" lang="ja-JP" altLang="en-US" dirty="0"/>
          </a:p>
        </p:txBody>
      </p:sp>
      <p:sp>
        <p:nvSpPr>
          <p:cNvPr id="112" name="角丸四角形 63"/>
          <p:cNvSpPr/>
          <p:nvPr/>
        </p:nvSpPr>
        <p:spPr>
          <a:xfrm>
            <a:off x="2164966" y="323666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113" name="角丸四角形 64"/>
          <p:cNvSpPr/>
          <p:nvPr/>
        </p:nvSpPr>
        <p:spPr>
          <a:xfrm>
            <a:off x="4580849" y="3236666"/>
            <a:ext cx="937474"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SDR</a:t>
            </a:r>
          </a:p>
        </p:txBody>
      </p:sp>
      <p:cxnSp>
        <p:nvCxnSpPr>
          <p:cNvPr id="114" name="直線矢印コネクタ 113"/>
          <p:cNvCxnSpPr>
            <a:cxnSpLocks/>
            <a:stCxn id="112" idx="3"/>
            <a:endCxn id="113" idx="1"/>
          </p:cNvCxnSpPr>
          <p:nvPr/>
        </p:nvCxnSpPr>
        <p:spPr>
          <a:xfrm>
            <a:off x="3113607" y="363832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5" name="角丸四角形 66"/>
          <p:cNvSpPr/>
          <p:nvPr/>
        </p:nvSpPr>
        <p:spPr>
          <a:xfrm>
            <a:off x="859024" y="270218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116" name="角丸四角形 67"/>
          <p:cNvSpPr/>
          <p:nvPr/>
        </p:nvSpPr>
        <p:spPr>
          <a:xfrm>
            <a:off x="3248446" y="270218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a:solidFill>
                <a:schemeClr val="tx1"/>
              </a:solidFill>
            </a:endParaRPr>
          </a:p>
          <a:p>
            <a:pPr algn="ctr"/>
            <a:r>
              <a:rPr kumimoji="1" lang="ja-JP" altLang="en-US" sz="1100">
                <a:solidFill>
                  <a:schemeClr val="tx1"/>
                </a:solidFill>
              </a:rPr>
              <a:t>トーンマップ</a:t>
            </a:r>
            <a:endParaRPr kumimoji="1" lang="en-US" altLang="ja-JP" sz="1100" dirty="0">
              <a:solidFill>
                <a:schemeClr val="tx1"/>
              </a:solidFill>
            </a:endParaRPr>
          </a:p>
        </p:txBody>
      </p:sp>
      <p:sp>
        <p:nvSpPr>
          <p:cNvPr id="117" name="角丸四角形 68"/>
          <p:cNvSpPr/>
          <p:nvPr/>
        </p:nvSpPr>
        <p:spPr>
          <a:xfrm>
            <a:off x="5599168" y="270218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118" name="直線矢印コネクタ 117"/>
          <p:cNvCxnSpPr>
            <a:cxnSpLocks/>
            <a:stCxn id="113" idx="3"/>
            <a:endCxn id="119" idx="1"/>
          </p:cNvCxnSpPr>
          <p:nvPr/>
        </p:nvCxnSpPr>
        <p:spPr>
          <a:xfrm>
            <a:off x="5518323" y="363832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9" name="角丸四角形 70"/>
          <p:cNvSpPr/>
          <p:nvPr/>
        </p:nvSpPr>
        <p:spPr>
          <a:xfrm>
            <a:off x="6641392" y="3236666"/>
            <a:ext cx="937668"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endParaRPr lang="ja-JP" altLang="en-US" sz="1400" dirty="0">
              <a:solidFill>
                <a:schemeClr val="tx1"/>
              </a:solidFill>
            </a:endParaRP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SDR</a:t>
            </a:r>
          </a:p>
        </p:txBody>
      </p:sp>
      <p:sp>
        <p:nvSpPr>
          <p:cNvPr id="120" name="角丸四角形 71"/>
          <p:cNvSpPr/>
          <p:nvPr/>
        </p:nvSpPr>
        <p:spPr>
          <a:xfrm>
            <a:off x="7697208" y="270218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err="1">
                <a:solidFill>
                  <a:schemeClr val="tx1"/>
                </a:solidFill>
              </a:rPr>
              <a:t>sRGB</a:t>
            </a:r>
            <a:r>
              <a:rPr kumimoji="1" lang="en-US" altLang="ja-JP" sz="1400" dirty="0">
                <a:solidFill>
                  <a:schemeClr val="tx1"/>
                </a:solidFill>
              </a:rPr>
              <a:t> OETF</a:t>
            </a:r>
          </a:p>
        </p:txBody>
      </p:sp>
      <p:cxnSp>
        <p:nvCxnSpPr>
          <p:cNvPr id="121" name="直線矢印コネクタ 120"/>
          <p:cNvCxnSpPr>
            <a:cxnSpLocks/>
            <a:stCxn id="119" idx="3"/>
            <a:endCxn id="122" idx="1"/>
          </p:cNvCxnSpPr>
          <p:nvPr/>
        </p:nvCxnSpPr>
        <p:spPr>
          <a:xfrm>
            <a:off x="7579060" y="363832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22" name="角丸四角形 73"/>
          <p:cNvSpPr/>
          <p:nvPr/>
        </p:nvSpPr>
        <p:spPr>
          <a:xfrm>
            <a:off x="8882014" y="3236666"/>
            <a:ext cx="961740"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01" name="Straight Connector 31"/>
          <p:cNvCxnSpPr/>
          <p:nvPr/>
        </p:nvCxnSpPr>
        <p:spPr>
          <a:xfrm flipH="1">
            <a:off x="2389401" y="270218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07" name="角丸四角形 78"/>
          <p:cNvSpPr/>
          <p:nvPr/>
        </p:nvSpPr>
        <p:spPr>
          <a:xfrm>
            <a:off x="10919207" y="3236666"/>
            <a:ext cx="1025571"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08" name="角丸四角形 79"/>
          <p:cNvSpPr/>
          <p:nvPr/>
        </p:nvSpPr>
        <p:spPr>
          <a:xfrm>
            <a:off x="9905840" y="270218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モニタ</a:t>
            </a:r>
            <a:endParaRPr kumimoji="1" lang="en-US" altLang="ja-JP" sz="1400" dirty="0">
              <a:solidFill>
                <a:schemeClr val="tx1"/>
              </a:solidFill>
            </a:endParaRPr>
          </a:p>
          <a:p>
            <a:pPr algn="ctr"/>
            <a:r>
              <a:rPr lang="en-US" altLang="ja-JP" sz="1400" dirty="0">
                <a:solidFill>
                  <a:schemeClr val="tx1"/>
                </a:solidFill>
              </a:rPr>
              <a:t>2.2</a:t>
            </a:r>
            <a:r>
              <a:rPr lang="ja-JP" altLang="en-US" sz="1400" dirty="0">
                <a:solidFill>
                  <a:schemeClr val="tx1"/>
                </a:solidFill>
              </a:rPr>
              <a:t>～</a:t>
            </a:r>
            <a:r>
              <a:rPr lang="en-US" altLang="ja-JP" sz="1400" dirty="0">
                <a:solidFill>
                  <a:schemeClr val="tx1"/>
                </a:solidFill>
              </a:rPr>
              <a:t>2.4</a:t>
            </a:r>
          </a:p>
          <a:p>
            <a:pPr algn="ctr"/>
            <a:r>
              <a:rPr kumimoji="1" lang="en-US" altLang="ja-JP" sz="1400" dirty="0">
                <a:solidFill>
                  <a:schemeClr val="tx1"/>
                </a:solidFill>
              </a:rPr>
              <a:t>EOTF</a:t>
            </a:r>
          </a:p>
        </p:txBody>
      </p:sp>
      <p:cxnSp>
        <p:nvCxnSpPr>
          <p:cNvPr id="110" name="直線矢印コネクタ 109"/>
          <p:cNvCxnSpPr>
            <a:cxnSpLocks/>
            <a:stCxn id="122" idx="3"/>
            <a:endCxn id="107" idx="1"/>
          </p:cNvCxnSpPr>
          <p:nvPr/>
        </p:nvCxnSpPr>
        <p:spPr>
          <a:xfrm>
            <a:off x="9843754" y="363832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テキスト ボックス 98"/>
          <p:cNvSpPr txBox="1"/>
          <p:nvPr/>
        </p:nvSpPr>
        <p:spPr>
          <a:xfrm>
            <a:off x="102517" y="2919176"/>
            <a:ext cx="654346" cy="369332"/>
          </a:xfrm>
          <a:prstGeom prst="rect">
            <a:avLst/>
          </a:prstGeom>
          <a:noFill/>
        </p:spPr>
        <p:txBody>
          <a:bodyPr wrap="none" rtlCol="0">
            <a:spAutoFit/>
          </a:bodyPr>
          <a:lstStyle/>
          <a:p>
            <a:r>
              <a:rPr lang="en-US" altLang="ja-JP" dirty="0"/>
              <a:t>S</a:t>
            </a:r>
            <a:r>
              <a:rPr kumimoji="1" lang="en-US" altLang="ja-JP" dirty="0"/>
              <a:t>DR</a:t>
            </a:r>
            <a:endParaRPr kumimoji="1" lang="ja-JP" altLang="en-US" dirty="0"/>
          </a:p>
        </p:txBody>
      </p:sp>
      <p:sp>
        <p:nvSpPr>
          <p:cNvPr id="123" name="Freeform 36"/>
          <p:cNvSpPr/>
          <p:nvPr/>
        </p:nvSpPr>
        <p:spPr>
          <a:xfrm>
            <a:off x="11094615" y="299588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4" name="Freeform 36"/>
          <p:cNvSpPr/>
          <p:nvPr/>
        </p:nvSpPr>
        <p:spPr>
          <a:xfrm>
            <a:off x="6801907"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5" name="Freeform 36"/>
          <p:cNvSpPr/>
          <p:nvPr/>
        </p:nvSpPr>
        <p:spPr>
          <a:xfrm>
            <a:off x="4724803"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142</a:t>
            </a:fld>
            <a:endParaRPr kumimoji="1" lang="ja-JP" altLang="en-US"/>
          </a:p>
        </p:txBody>
      </p:sp>
      <p:sp>
        <p:nvSpPr>
          <p:cNvPr id="48" name="Freeform 32">
            <a:extLst>
              <a:ext uri="{FF2B5EF4-FFF2-40B4-BE49-F238E27FC236}">
                <a16:creationId xmlns:a16="http://schemas.microsoft.com/office/drawing/2014/main" id="{FEA6E3A5-3CDC-4C47-82C8-48565273B9B1}"/>
              </a:ext>
            </a:extLst>
          </p:cNvPr>
          <p:cNvSpPr/>
          <p:nvPr/>
        </p:nvSpPr>
        <p:spPr>
          <a:xfrm>
            <a:off x="9080807" y="301273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252835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角丸四角形 9">
            <a:extLst>
              <a:ext uri="{FF2B5EF4-FFF2-40B4-BE49-F238E27FC236}">
                <a16:creationId xmlns:a16="http://schemas.microsoft.com/office/drawing/2014/main" id="{8F225A7E-E349-440F-861A-A134A9B7A700}"/>
              </a:ext>
            </a:extLst>
          </p:cNvPr>
          <p:cNvSpPr/>
          <p:nvPr/>
        </p:nvSpPr>
        <p:spPr>
          <a:xfrm>
            <a:off x="3383341" y="1188974"/>
            <a:ext cx="3967045" cy="5591908"/>
          </a:xfrm>
          <a:prstGeom prst="roundRect">
            <a:avLst>
              <a:gd name="adj" fmla="val 0"/>
            </a:avLst>
          </a:prstGeom>
          <a:solidFill>
            <a:srgbClr val="FFC0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6" name="角丸四角形 9"/>
          <p:cNvSpPr/>
          <p:nvPr/>
        </p:nvSpPr>
        <p:spPr>
          <a:xfrm>
            <a:off x="50883" y="1188974"/>
            <a:ext cx="3332459"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(BT.2020)</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7350390" y="1188974"/>
            <a:ext cx="479073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ja-JP" altLang="en-US" dirty="0">
                <a:solidFill>
                  <a:schemeClr val="tx1"/>
                </a:solidFill>
              </a:rPr>
              <a:t>アプリケーション側は関知しない</a:t>
            </a:r>
            <a:endParaRPr lang="en-US" altLang="ja-JP" dirty="0">
              <a:solidFill>
                <a:schemeClr val="tx1"/>
              </a:solidFill>
            </a:endParaRPr>
          </a:p>
        </p:txBody>
      </p:sp>
      <p:sp>
        <p:nvSpPr>
          <p:cNvPr id="56" name="角丸四角形 9">
            <a:extLst>
              <a:ext uri="{FF2B5EF4-FFF2-40B4-BE49-F238E27FC236}">
                <a16:creationId xmlns:a16="http://schemas.microsoft.com/office/drawing/2014/main" id="{83DB7137-31D2-4F60-A4DE-07F40F85A661}"/>
              </a:ext>
            </a:extLst>
          </p:cNvPr>
          <p:cNvSpPr/>
          <p:nvPr/>
        </p:nvSpPr>
        <p:spPr>
          <a:xfrm>
            <a:off x="50882" y="1871061"/>
            <a:ext cx="3984006" cy="4877455"/>
          </a:xfrm>
          <a:prstGeom prst="roundRect">
            <a:avLst>
              <a:gd name="adj" fmla="val 5656"/>
            </a:avLst>
          </a:prstGeom>
          <a:solidFill>
            <a:srgbClr val="002060">
              <a:alpha val="1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r>
              <a:rPr lang="en-US" altLang="ja-JP" sz="1400" dirty="0">
                <a:solidFill>
                  <a:schemeClr val="tx1"/>
                </a:solidFill>
              </a:rPr>
              <a:t>CB</a:t>
            </a:r>
            <a:r>
              <a:rPr lang="ja-JP" altLang="en-US" sz="1400" dirty="0">
                <a:solidFill>
                  <a:schemeClr val="tx1"/>
                </a:solidFill>
              </a:rPr>
              <a:t>低解像度処理</a:t>
            </a:r>
            <a:endParaRPr lang="en-US" altLang="ja-JP" sz="1400" dirty="0">
              <a:solidFill>
                <a:schemeClr val="tx1"/>
              </a:solidFill>
            </a:endParaRPr>
          </a:p>
        </p:txBody>
      </p:sp>
      <p:sp>
        <p:nvSpPr>
          <p:cNvPr id="57" name="角丸四角形 9">
            <a:extLst>
              <a:ext uri="{FF2B5EF4-FFF2-40B4-BE49-F238E27FC236}">
                <a16:creationId xmlns:a16="http://schemas.microsoft.com/office/drawing/2014/main" id="{300B0870-8DED-4F3E-9D88-3A8A949C42B0}"/>
              </a:ext>
            </a:extLst>
          </p:cNvPr>
          <p:cNvSpPr/>
          <p:nvPr/>
        </p:nvSpPr>
        <p:spPr>
          <a:xfrm>
            <a:off x="4063758" y="1863364"/>
            <a:ext cx="8002827" cy="4877455"/>
          </a:xfrm>
          <a:prstGeom prst="roundRect">
            <a:avLst>
              <a:gd name="adj" fmla="val 5656"/>
            </a:avLst>
          </a:prstGeom>
          <a:solidFill>
            <a:srgbClr val="7030A0">
              <a:alpha val="1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r>
              <a:rPr lang="en-US" altLang="ja-JP" sz="1400" dirty="0">
                <a:solidFill>
                  <a:schemeClr val="tx1"/>
                </a:solidFill>
              </a:rPr>
              <a:t>CB</a:t>
            </a:r>
            <a:r>
              <a:rPr lang="ja-JP" altLang="en-US" sz="1400" dirty="0">
                <a:solidFill>
                  <a:schemeClr val="tx1"/>
                </a:solidFill>
              </a:rPr>
              <a:t>解決済みフル解像度処理</a:t>
            </a:r>
            <a:endParaRPr lang="en-US" altLang="ja-JP" sz="1400" dirty="0">
              <a:solidFill>
                <a:schemeClr val="tx1"/>
              </a:solidFill>
            </a:endParaRPr>
          </a:p>
        </p:txBody>
      </p:sp>
      <p:sp>
        <p:nvSpPr>
          <p:cNvPr id="53" name="角丸四角形 9">
            <a:extLst>
              <a:ext uri="{FF2B5EF4-FFF2-40B4-BE49-F238E27FC236}">
                <a16:creationId xmlns:a16="http://schemas.microsoft.com/office/drawing/2014/main" id="{BF922BC9-A37F-463A-AC8B-CAD9F5D3C038}"/>
              </a:ext>
            </a:extLst>
          </p:cNvPr>
          <p:cNvSpPr/>
          <p:nvPr/>
        </p:nvSpPr>
        <p:spPr>
          <a:xfrm>
            <a:off x="79752" y="2222694"/>
            <a:ext cx="7248314"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49" name="角丸四角形 9">
            <a:extLst>
              <a:ext uri="{FF2B5EF4-FFF2-40B4-BE49-F238E27FC236}">
                <a16:creationId xmlns:a16="http://schemas.microsoft.com/office/drawing/2014/main" id="{7EBFBF39-5E42-4FD5-A2A8-82FB7ACBE4D9}"/>
              </a:ext>
            </a:extLst>
          </p:cNvPr>
          <p:cNvSpPr/>
          <p:nvPr/>
        </p:nvSpPr>
        <p:spPr>
          <a:xfrm>
            <a:off x="7410139" y="2222694"/>
            <a:ext cx="2209162" cy="4404267"/>
          </a:xfrm>
          <a:prstGeom prst="roundRect">
            <a:avLst>
              <a:gd name="adj" fmla="val 13443"/>
            </a:avLst>
          </a:prstGeom>
          <a:solidFill>
            <a:srgbClr val="D5D2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en-US" altLang="ja-JP" sz="1600" dirty="0">
                <a:solidFill>
                  <a:schemeClr val="tx1"/>
                </a:solidFill>
              </a:rPr>
              <a:t>OS</a:t>
            </a:r>
            <a:r>
              <a:rPr kumimoji="1" lang="ja-JP" altLang="en-US" sz="1600">
                <a:solidFill>
                  <a:schemeClr val="tx1"/>
                </a:solidFill>
              </a:rPr>
              <a:t>／ドライバ層</a:t>
            </a:r>
            <a:endParaRPr kumimoji="1" lang="en-US" altLang="ja-JP" sz="1600" dirty="0">
              <a:solidFill>
                <a:schemeClr val="tx1"/>
              </a:solidFill>
            </a:endParaRPr>
          </a:p>
        </p:txBody>
      </p:sp>
      <p:sp>
        <p:nvSpPr>
          <p:cNvPr id="108" name="角丸四角形 9"/>
          <p:cNvSpPr/>
          <p:nvPr/>
        </p:nvSpPr>
        <p:spPr>
          <a:xfrm>
            <a:off x="9693606" y="2222694"/>
            <a:ext cx="2326022" cy="4404267"/>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1631192" y="3437996"/>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HDR</a:t>
            </a:r>
          </a:p>
        </p:txBody>
      </p:sp>
      <p:sp>
        <p:nvSpPr>
          <p:cNvPr id="7" name="角丸四角形 6"/>
          <p:cNvSpPr/>
          <p:nvPr/>
        </p:nvSpPr>
        <p:spPr>
          <a:xfrm>
            <a:off x="4137278" y="3430856"/>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cxnSp>
        <p:nvCxnSpPr>
          <p:cNvPr id="8" name="直線矢印コネクタ 7"/>
          <p:cNvCxnSpPr>
            <a:stCxn id="6" idx="3"/>
            <a:endCxn id="7" idx="1"/>
          </p:cNvCxnSpPr>
          <p:nvPr/>
        </p:nvCxnSpPr>
        <p:spPr>
          <a:xfrm flipV="1">
            <a:off x="2582539" y="3862904"/>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161594" y="2863075"/>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2726249" y="2863075"/>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色域変換</a:t>
            </a:r>
            <a:endParaRPr kumimoji="1" lang="en-US" altLang="ja-JP" sz="1200" dirty="0">
              <a:solidFill>
                <a:schemeClr val="tx1"/>
              </a:solidFill>
            </a:endParaRPr>
          </a:p>
          <a:p>
            <a:pPr algn="ctr"/>
            <a:r>
              <a:rPr kumimoji="1" lang="en-US" altLang="ja-JP" sz="1200" dirty="0">
                <a:solidFill>
                  <a:schemeClr val="tx1"/>
                </a:solidFill>
              </a:rPr>
              <a:t>(</a:t>
            </a:r>
            <a:r>
              <a:rPr kumimoji="1" lang="ja-JP" altLang="en-US" sz="1200" dirty="0">
                <a:solidFill>
                  <a:schemeClr val="tx1"/>
                </a:solidFill>
              </a:rPr>
              <a:t>色域圧縮付</a:t>
            </a:r>
            <a:r>
              <a:rPr kumimoji="1" lang="en-US" altLang="ja-JP" sz="1200" dirty="0">
                <a:solidFill>
                  <a:schemeClr val="tx1"/>
                </a:solidFill>
              </a:rPr>
              <a:t>)</a:t>
            </a:r>
          </a:p>
          <a:p>
            <a:pPr algn="ctr"/>
            <a:r>
              <a:rPr kumimoji="1" lang="ja-JP" altLang="en-US" sz="1200" dirty="0">
                <a:solidFill>
                  <a:schemeClr val="tx1"/>
                </a:solidFill>
              </a:rPr>
              <a:t>トーンマップ</a:t>
            </a:r>
            <a:endParaRPr kumimoji="1" lang="en-US" altLang="ja-JP" sz="1200" dirty="0">
              <a:solidFill>
                <a:schemeClr val="tx1"/>
              </a:solidFill>
            </a:endParaRPr>
          </a:p>
        </p:txBody>
      </p:sp>
      <p:sp>
        <p:nvSpPr>
          <p:cNvPr id="11" name="角丸四角形 10"/>
          <p:cNvSpPr/>
          <p:nvPr/>
        </p:nvSpPr>
        <p:spPr>
          <a:xfrm>
            <a:off x="525481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lang="ja-JP" altLang="en-US" sz="1400" dirty="0">
                <a:solidFill>
                  <a:schemeClr val="tx1"/>
                </a:solidFill>
              </a:rPr>
              <a:t>線形出力</a:t>
            </a:r>
            <a:endParaRPr lang="en-US" altLang="ja-JP" sz="1400" dirty="0">
              <a:solidFill>
                <a:schemeClr val="tx1"/>
              </a:solidFill>
            </a:endParaRPr>
          </a:p>
        </p:txBody>
      </p:sp>
      <p:cxnSp>
        <p:nvCxnSpPr>
          <p:cNvPr id="12" name="直線矢印コネクタ 11"/>
          <p:cNvCxnSpPr>
            <a:cxnSpLocks/>
            <a:stCxn id="7" idx="3"/>
            <a:endCxn id="50" idx="1"/>
          </p:cNvCxnSpPr>
          <p:nvPr/>
        </p:nvCxnSpPr>
        <p:spPr>
          <a:xfrm flipV="1">
            <a:off x="5102131" y="3859066"/>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8596887" y="3437996"/>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5" name="Straight Connector 30"/>
          <p:cNvCxnSpPr/>
          <p:nvPr/>
        </p:nvCxnSpPr>
        <p:spPr>
          <a:xfrm flipH="1">
            <a:off x="1844170" y="2857653"/>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8823819" y="3196565"/>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10810189" y="3437996"/>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0999544" y="3196565"/>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75644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9561740" y="3870044"/>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2" name="テキスト ボックス 91"/>
          <p:cNvSpPr txBox="1"/>
          <p:nvPr/>
        </p:nvSpPr>
        <p:spPr>
          <a:xfrm>
            <a:off x="93741" y="2485981"/>
            <a:ext cx="654346" cy="369332"/>
          </a:xfrm>
          <a:prstGeom prst="rect">
            <a:avLst/>
          </a:prstGeom>
          <a:noFill/>
        </p:spPr>
        <p:txBody>
          <a:bodyPr wrap="none" rtlCol="0">
            <a:spAutoFit/>
          </a:bodyPr>
          <a:lstStyle/>
          <a:p>
            <a:r>
              <a:rPr kumimoji="1" lang="en-US" altLang="ja-JP" dirty="0"/>
              <a:t>SDR</a:t>
            </a:r>
            <a:endParaRPr kumimoji="1" lang="ja-JP" altLang="en-US" dirty="0"/>
          </a:p>
        </p:txBody>
      </p:sp>
      <p:sp>
        <p:nvSpPr>
          <p:cNvPr id="84" name="角丸四角形 83"/>
          <p:cNvSpPr/>
          <p:nvPr/>
        </p:nvSpPr>
        <p:spPr>
          <a:xfrm>
            <a:off x="1631192" y="554487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137278" y="553773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2582539" y="596977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161594" y="496994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2726249" y="496994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色域変換</a:t>
            </a:r>
            <a:endParaRPr kumimoji="1" lang="en-US" altLang="ja-JP" sz="1200" dirty="0">
              <a:solidFill>
                <a:schemeClr val="tx1"/>
              </a:solidFill>
            </a:endParaRPr>
          </a:p>
        </p:txBody>
      </p:sp>
      <p:sp>
        <p:nvSpPr>
          <p:cNvPr id="89" name="角丸四角形 88"/>
          <p:cNvSpPr/>
          <p:nvPr/>
        </p:nvSpPr>
        <p:spPr>
          <a:xfrm>
            <a:off x="525481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a:t>
            </a:r>
            <a:r>
              <a:rPr lang="ja-JP" altLang="en-US" sz="1400" dirty="0">
                <a:solidFill>
                  <a:schemeClr val="tx1"/>
                </a:solidFill>
              </a:rPr>
              <a:t>出力</a:t>
            </a:r>
            <a:endParaRPr kumimoji="1" lang="en-US" altLang="ja-JP" sz="1400" dirty="0">
              <a:solidFill>
                <a:schemeClr val="tx1"/>
              </a:solidFill>
            </a:endParaRPr>
          </a:p>
        </p:txBody>
      </p:sp>
      <p:cxnSp>
        <p:nvCxnSpPr>
          <p:cNvPr id="90" name="直線矢印コネクタ 89"/>
          <p:cNvCxnSpPr>
            <a:cxnSpLocks/>
            <a:stCxn id="85" idx="3"/>
            <a:endCxn id="51" idx="1"/>
          </p:cNvCxnSpPr>
          <p:nvPr/>
        </p:nvCxnSpPr>
        <p:spPr>
          <a:xfrm flipV="1">
            <a:off x="5102131" y="5965940"/>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8596887" y="554487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93" name="Straight Connector 30"/>
          <p:cNvCxnSpPr/>
          <p:nvPr/>
        </p:nvCxnSpPr>
        <p:spPr>
          <a:xfrm flipH="1">
            <a:off x="1844169" y="4962187"/>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10810189" y="5544870"/>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975644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9561740" y="5976918"/>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0" name="Freeform 32"/>
          <p:cNvSpPr/>
          <p:nvPr/>
        </p:nvSpPr>
        <p:spPr>
          <a:xfrm>
            <a:off x="8823819" y="512049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10999544"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94" name="テキスト ボックス 93"/>
          <p:cNvSpPr txBox="1"/>
          <p:nvPr/>
        </p:nvSpPr>
        <p:spPr>
          <a:xfrm>
            <a:off x="80115" y="4592855"/>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26" name="タイトル 25"/>
          <p:cNvSpPr>
            <a:spLocks noGrp="1"/>
          </p:cNvSpPr>
          <p:nvPr>
            <p:ph type="title"/>
          </p:nvPr>
        </p:nvSpPr>
        <p:spPr/>
        <p:txBody>
          <a:bodyPr/>
          <a:lstStyle/>
          <a:p>
            <a:r>
              <a:rPr lang="en-US" altLang="ja-JP" dirty="0"/>
              <a:t>CB</a:t>
            </a:r>
            <a:r>
              <a:rPr lang="ja-JP" altLang="en-US" dirty="0"/>
              <a:t>例</a:t>
            </a:r>
            <a:r>
              <a:rPr lang="en-US" altLang="ja-JP" dirty="0"/>
              <a:t>(BT.709, OS</a:t>
            </a:r>
            <a:r>
              <a:rPr lang="ja-JP" altLang="en-US" dirty="0"/>
              <a:t>／ドライバ層遅延</a:t>
            </a:r>
            <a:r>
              <a:rPr lang="en-US" altLang="ja-JP" dirty="0"/>
              <a:t>OETF)</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143</a:t>
            </a:fld>
            <a:endParaRPr kumimoji="1" lang="ja-JP" altLang="en-US"/>
          </a:p>
        </p:txBody>
      </p:sp>
      <p:sp>
        <p:nvSpPr>
          <p:cNvPr id="47" name="Freeform 36">
            <a:extLst>
              <a:ext uri="{FF2B5EF4-FFF2-40B4-BE49-F238E27FC236}">
                <a16:creationId xmlns:a16="http://schemas.microsoft.com/office/drawing/2014/main" id="{F68B9D1F-512E-4DD5-AA3D-3347441B7131}"/>
              </a:ext>
            </a:extLst>
          </p:cNvPr>
          <p:cNvSpPr/>
          <p:nvPr/>
        </p:nvSpPr>
        <p:spPr>
          <a:xfrm>
            <a:off x="4314377"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8" name="Freeform 36">
            <a:extLst>
              <a:ext uri="{FF2B5EF4-FFF2-40B4-BE49-F238E27FC236}">
                <a16:creationId xmlns:a16="http://schemas.microsoft.com/office/drawing/2014/main" id="{25AEB39F-25D5-49DD-9D20-F04D084D672D}"/>
              </a:ext>
            </a:extLst>
          </p:cNvPr>
          <p:cNvSpPr/>
          <p:nvPr/>
        </p:nvSpPr>
        <p:spPr>
          <a:xfrm>
            <a:off x="4348195"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50" name="角丸四角形 6">
            <a:extLst>
              <a:ext uri="{FF2B5EF4-FFF2-40B4-BE49-F238E27FC236}">
                <a16:creationId xmlns:a16="http://schemas.microsoft.com/office/drawing/2014/main" id="{718D8DEE-F1CB-45E1-B14B-1E1E206BFF17}"/>
              </a:ext>
            </a:extLst>
          </p:cNvPr>
          <p:cNvSpPr/>
          <p:nvPr/>
        </p:nvSpPr>
        <p:spPr>
          <a:xfrm>
            <a:off x="6343333" y="3427018"/>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sp>
        <p:nvSpPr>
          <p:cNvPr id="51" name="角丸四角形 84">
            <a:extLst>
              <a:ext uri="{FF2B5EF4-FFF2-40B4-BE49-F238E27FC236}">
                <a16:creationId xmlns:a16="http://schemas.microsoft.com/office/drawing/2014/main" id="{550B7DA7-0390-4F05-AEC4-A140DE513713}"/>
              </a:ext>
            </a:extLst>
          </p:cNvPr>
          <p:cNvSpPr/>
          <p:nvPr/>
        </p:nvSpPr>
        <p:spPr>
          <a:xfrm>
            <a:off x="6343333" y="5533892"/>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54" name="Freeform 36">
            <a:extLst>
              <a:ext uri="{FF2B5EF4-FFF2-40B4-BE49-F238E27FC236}">
                <a16:creationId xmlns:a16="http://schemas.microsoft.com/office/drawing/2014/main" id="{411FB688-9521-41B6-8664-B92494E108BD}"/>
              </a:ext>
            </a:extLst>
          </p:cNvPr>
          <p:cNvSpPr/>
          <p:nvPr/>
        </p:nvSpPr>
        <p:spPr>
          <a:xfrm>
            <a:off x="6550344"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55" name="Freeform 36">
            <a:extLst>
              <a:ext uri="{FF2B5EF4-FFF2-40B4-BE49-F238E27FC236}">
                <a16:creationId xmlns:a16="http://schemas.microsoft.com/office/drawing/2014/main" id="{502E4348-5C94-4BA8-B149-4DF7F6BB0C65}"/>
              </a:ext>
            </a:extLst>
          </p:cNvPr>
          <p:cNvSpPr/>
          <p:nvPr/>
        </p:nvSpPr>
        <p:spPr>
          <a:xfrm>
            <a:off x="6584162"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cxnSp>
        <p:nvCxnSpPr>
          <p:cNvPr id="59" name="直線矢印コネクタ 58">
            <a:extLst>
              <a:ext uri="{FF2B5EF4-FFF2-40B4-BE49-F238E27FC236}">
                <a16:creationId xmlns:a16="http://schemas.microsoft.com/office/drawing/2014/main" id="{F32B55C1-FE28-4D8C-972C-9017FD638500}"/>
              </a:ext>
            </a:extLst>
          </p:cNvPr>
          <p:cNvCxnSpPr>
            <a:cxnSpLocks/>
            <a:stCxn id="50" idx="3"/>
            <a:endCxn id="13" idx="1"/>
          </p:cNvCxnSpPr>
          <p:nvPr/>
        </p:nvCxnSpPr>
        <p:spPr>
          <a:xfrm>
            <a:off x="7308186" y="3859066"/>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60" name="直線矢印コネクタ 59">
            <a:extLst>
              <a:ext uri="{FF2B5EF4-FFF2-40B4-BE49-F238E27FC236}">
                <a16:creationId xmlns:a16="http://schemas.microsoft.com/office/drawing/2014/main" id="{13D452D2-D332-417E-A9BC-F79C9705AD65}"/>
              </a:ext>
            </a:extLst>
          </p:cNvPr>
          <p:cNvCxnSpPr>
            <a:cxnSpLocks/>
            <a:stCxn id="51" idx="3"/>
            <a:endCxn id="91" idx="1"/>
          </p:cNvCxnSpPr>
          <p:nvPr/>
        </p:nvCxnSpPr>
        <p:spPr>
          <a:xfrm>
            <a:off x="7308186" y="5965940"/>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8" name="角丸四角形 10">
            <a:extLst>
              <a:ext uri="{FF2B5EF4-FFF2-40B4-BE49-F238E27FC236}">
                <a16:creationId xmlns:a16="http://schemas.microsoft.com/office/drawing/2014/main" id="{C945AC45-7397-4994-A3AC-A1D0440E26C4}"/>
              </a:ext>
            </a:extLst>
          </p:cNvPr>
          <p:cNvSpPr/>
          <p:nvPr/>
        </p:nvSpPr>
        <p:spPr>
          <a:xfrm>
            <a:off x="7487205" y="2856341"/>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OS</a:t>
            </a:r>
          </a:p>
          <a:p>
            <a:pPr algn="ctr"/>
            <a:r>
              <a:rPr lang="en-US" altLang="ja-JP" sz="1600" dirty="0" err="1">
                <a:solidFill>
                  <a:schemeClr val="tx1"/>
                </a:solidFill>
              </a:rPr>
              <a:t>sRGB</a:t>
            </a:r>
            <a:r>
              <a:rPr lang="en-US" altLang="ja-JP" sz="1600" dirty="0">
                <a:solidFill>
                  <a:schemeClr val="tx1"/>
                </a:solidFill>
              </a:rPr>
              <a:t> OETF</a:t>
            </a:r>
          </a:p>
        </p:txBody>
      </p:sp>
      <p:sp>
        <p:nvSpPr>
          <p:cNvPr id="69" name="角丸四角形 10">
            <a:extLst>
              <a:ext uri="{FF2B5EF4-FFF2-40B4-BE49-F238E27FC236}">
                <a16:creationId xmlns:a16="http://schemas.microsoft.com/office/drawing/2014/main" id="{7647F9E6-6389-43E2-BF95-D37F1559EBAF}"/>
              </a:ext>
            </a:extLst>
          </p:cNvPr>
          <p:cNvSpPr/>
          <p:nvPr/>
        </p:nvSpPr>
        <p:spPr>
          <a:xfrm>
            <a:off x="7487204"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OS</a:t>
            </a:r>
          </a:p>
          <a:p>
            <a:pPr algn="ctr"/>
            <a:r>
              <a:rPr lang="en-US" altLang="ja-JP" sz="1600" dirty="0">
                <a:solidFill>
                  <a:schemeClr val="tx1"/>
                </a:solidFill>
              </a:rPr>
              <a:t>BT.2020</a:t>
            </a:r>
          </a:p>
          <a:p>
            <a:pPr algn="ctr"/>
            <a:r>
              <a:rPr lang="en-US" altLang="ja-JP" sz="1600" dirty="0">
                <a:solidFill>
                  <a:schemeClr val="tx1"/>
                </a:solidFill>
              </a:rPr>
              <a:t>PQ OETF</a:t>
            </a:r>
          </a:p>
        </p:txBody>
      </p:sp>
    </p:spTree>
    <p:extLst>
      <p:ext uri="{BB962C8B-B14F-4D97-AF65-F5344CB8AC3E}">
        <p14:creationId xmlns:p14="http://schemas.microsoft.com/office/powerpoint/2010/main" val="267859267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OS</a:t>
            </a:r>
            <a:r>
              <a:rPr lang="ja-JP" altLang="en-US" dirty="0"/>
              <a:t>側遅延</a:t>
            </a:r>
            <a:r>
              <a:rPr lang="en-US" altLang="ja-JP" dirty="0"/>
              <a:t>OETF(</a:t>
            </a:r>
            <a:r>
              <a:rPr lang="en-US" altLang="ja-JP" dirty="0" err="1"/>
              <a:t>scRGB</a:t>
            </a:r>
            <a:r>
              <a:rPr lang="ja-JP" altLang="en-US" dirty="0"/>
              <a:t>出力</a:t>
            </a:r>
            <a:r>
              <a:rPr lang="en-US" altLang="ja-JP" dirty="0"/>
              <a:t>)</a:t>
            </a:r>
            <a:r>
              <a:rPr lang="ja-JP" altLang="en-US" dirty="0"/>
              <a:t>時の留意点</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a:t>OS</a:t>
            </a:r>
            <a:r>
              <a:rPr lang="ja-JP" altLang="en-US" dirty="0"/>
              <a:t>／ドライバ層による自動色域／</a:t>
            </a:r>
            <a:r>
              <a:rPr lang="en-US" altLang="ja-JP" dirty="0"/>
              <a:t>OETF</a:t>
            </a:r>
            <a:r>
              <a:rPr lang="ja-JP" altLang="en-US" dirty="0"/>
              <a:t>変換が入る</a:t>
            </a:r>
            <a:endParaRPr lang="en-US" altLang="ja-JP" dirty="0"/>
          </a:p>
          <a:p>
            <a:pPr lvl="1"/>
            <a:r>
              <a:rPr lang="ja-JP" altLang="en-US" dirty="0"/>
              <a:t>フル解像度を変換するコストが暗黙的に発生</a:t>
            </a:r>
            <a:endParaRPr lang="en-US" altLang="ja-JP" dirty="0"/>
          </a:p>
          <a:p>
            <a:pPr lvl="5"/>
            <a:endParaRPr lang="en-US" altLang="ja-JP" dirty="0"/>
          </a:p>
          <a:p>
            <a:r>
              <a:rPr lang="ja-JP" altLang="en-US" dirty="0">
                <a:solidFill>
                  <a:srgbClr val="FF5050"/>
                </a:solidFill>
              </a:rPr>
              <a:t>バックバッファに</a:t>
            </a:r>
            <a:r>
              <a:rPr lang="en-US" altLang="ja-JP" dirty="0">
                <a:solidFill>
                  <a:srgbClr val="FF5050"/>
                </a:solidFill>
              </a:rPr>
              <a:t>RGBA16_FLOAT</a:t>
            </a:r>
            <a:r>
              <a:rPr lang="ja-JP" altLang="en-US" dirty="0">
                <a:solidFill>
                  <a:srgbClr val="FF5050"/>
                </a:solidFill>
              </a:rPr>
              <a:t>が必要</a:t>
            </a:r>
            <a:endParaRPr lang="en-US" altLang="ja-JP" dirty="0">
              <a:solidFill>
                <a:srgbClr val="FF5050"/>
              </a:solidFill>
            </a:endParaRPr>
          </a:p>
          <a:p>
            <a:pPr lvl="1"/>
            <a:r>
              <a:rPr lang="ja-JP" altLang="en-US" dirty="0">
                <a:solidFill>
                  <a:srgbClr val="FF5050"/>
                </a:solidFill>
              </a:rPr>
              <a:t>広色域を</a:t>
            </a:r>
            <a:r>
              <a:rPr lang="en-US" altLang="ja-JP" dirty="0" err="1">
                <a:solidFill>
                  <a:srgbClr val="FF5050"/>
                </a:solidFill>
              </a:rPr>
              <a:t>scRGB</a:t>
            </a:r>
            <a:r>
              <a:rPr lang="ja-JP" altLang="en-US" dirty="0">
                <a:solidFill>
                  <a:srgbClr val="FF5050"/>
                </a:solidFill>
              </a:rPr>
              <a:t>に格納するには負の値が必要になるため</a:t>
            </a:r>
            <a:endParaRPr lang="en-US" altLang="ja-JP" dirty="0">
              <a:solidFill>
                <a:srgbClr val="FF5050"/>
              </a:solidFill>
            </a:endParaRPr>
          </a:p>
          <a:p>
            <a:pPr lvl="2"/>
            <a:r>
              <a:rPr lang="en-US" altLang="ja-JP" dirty="0">
                <a:solidFill>
                  <a:srgbClr val="FF5050"/>
                </a:solidFill>
              </a:rPr>
              <a:t>R11_G11_B10_FLOAT(</a:t>
            </a:r>
            <a:r>
              <a:rPr lang="ja-JP" altLang="en-US" dirty="0">
                <a:solidFill>
                  <a:srgbClr val="FF5050"/>
                </a:solidFill>
              </a:rPr>
              <a:t>符号無し</a:t>
            </a:r>
            <a:r>
              <a:rPr lang="en-US" altLang="ja-JP" dirty="0">
                <a:solidFill>
                  <a:srgbClr val="FF5050"/>
                </a:solidFill>
              </a:rPr>
              <a:t>)</a:t>
            </a:r>
            <a:r>
              <a:rPr lang="ja-JP" altLang="en-US" dirty="0">
                <a:solidFill>
                  <a:srgbClr val="FF5050"/>
                </a:solidFill>
              </a:rPr>
              <a:t>の倍の帯域</a:t>
            </a: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144</a:t>
            </a:fld>
            <a:endParaRPr kumimoji="1" lang="ja-JP" altLang="en-US" dirty="0"/>
          </a:p>
        </p:txBody>
      </p:sp>
    </p:spTree>
    <p:extLst>
      <p:ext uri="{BB962C8B-B14F-4D97-AF65-F5344CB8AC3E}">
        <p14:creationId xmlns:p14="http://schemas.microsoft.com/office/powerpoint/2010/main" val="10420338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OS</a:t>
            </a:r>
            <a:r>
              <a:rPr lang="ja-JP" altLang="en-US" dirty="0"/>
              <a:t>側遅延</a:t>
            </a:r>
            <a:r>
              <a:rPr lang="en-US" altLang="ja-JP" dirty="0"/>
              <a:t>OETF(</a:t>
            </a:r>
            <a:r>
              <a:rPr lang="en-US" altLang="ja-JP" dirty="0" err="1"/>
              <a:t>scRGB</a:t>
            </a:r>
            <a:r>
              <a:rPr lang="ja-JP" altLang="en-US" dirty="0"/>
              <a:t>出力</a:t>
            </a:r>
            <a:r>
              <a:rPr lang="en-US" altLang="ja-JP" dirty="0"/>
              <a:t>)</a:t>
            </a:r>
            <a:r>
              <a:rPr lang="ja-JP" altLang="en-US" dirty="0"/>
              <a:t>時の留意点</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a:solidFill>
                  <a:srgbClr val="FF5050"/>
                </a:solidFill>
              </a:rPr>
              <a:t>UI</a:t>
            </a:r>
            <a:r>
              <a:rPr lang="ja-JP" altLang="en-US" dirty="0">
                <a:solidFill>
                  <a:srgbClr val="FF5050"/>
                </a:solidFill>
              </a:rPr>
              <a:t>描画も原則</a:t>
            </a:r>
            <a:r>
              <a:rPr lang="en-US" altLang="ja-JP" dirty="0">
                <a:solidFill>
                  <a:srgbClr val="FF5050"/>
                </a:solidFill>
              </a:rPr>
              <a:t>BT.709</a:t>
            </a:r>
            <a:r>
              <a:rPr lang="ja-JP" altLang="en-US" dirty="0">
                <a:solidFill>
                  <a:srgbClr val="FF5050"/>
                </a:solidFill>
              </a:rPr>
              <a:t>色域で描画</a:t>
            </a:r>
            <a:endParaRPr lang="en-US" altLang="ja-JP" dirty="0">
              <a:solidFill>
                <a:srgbClr val="FF5050"/>
              </a:solidFill>
            </a:endParaRPr>
          </a:p>
          <a:p>
            <a:pPr lvl="1"/>
            <a:r>
              <a:rPr lang="en-US" altLang="ja-JP" dirty="0">
                <a:solidFill>
                  <a:srgbClr val="FF5050"/>
                </a:solidFill>
              </a:rPr>
              <a:t>BT.2020</a:t>
            </a:r>
            <a:r>
              <a:rPr lang="ja-JP" altLang="en-US" dirty="0">
                <a:solidFill>
                  <a:srgbClr val="FF5050"/>
                </a:solidFill>
              </a:rPr>
              <a:t>色域で描画したい場合はややペナルティが発生</a:t>
            </a:r>
            <a:endParaRPr lang="en-US" altLang="ja-JP" dirty="0">
              <a:solidFill>
                <a:srgbClr val="FF5050"/>
              </a:solidFill>
            </a:endParaRPr>
          </a:p>
          <a:p>
            <a:pPr lvl="2"/>
            <a:r>
              <a:rPr lang="ja-JP" altLang="en-US" dirty="0"/>
              <a:t>方法１：</a:t>
            </a:r>
            <a:r>
              <a:rPr lang="en-US" altLang="ja-JP" dirty="0"/>
              <a:t>UI</a:t>
            </a:r>
            <a:r>
              <a:rPr lang="ja-JP" altLang="en-US" dirty="0"/>
              <a:t>描画の出力を</a:t>
            </a:r>
            <a:r>
              <a:rPr lang="en-US" altLang="ja-JP" dirty="0"/>
              <a:t>BT.709</a:t>
            </a:r>
            <a:r>
              <a:rPr lang="ja-JP" altLang="en-US" dirty="0"/>
              <a:t>色域に変換する</a:t>
            </a:r>
            <a:endParaRPr lang="en-US" altLang="ja-JP" dirty="0"/>
          </a:p>
          <a:p>
            <a:pPr lvl="3"/>
            <a:r>
              <a:rPr lang="en-US" altLang="ja-JP" dirty="0"/>
              <a:t>UI</a:t>
            </a:r>
            <a:r>
              <a:rPr lang="ja-JP" altLang="en-US" dirty="0"/>
              <a:t>描画で毎回変換が必要</a:t>
            </a:r>
            <a:endParaRPr lang="en-US" altLang="ja-JP" dirty="0"/>
          </a:p>
          <a:p>
            <a:pPr lvl="3"/>
            <a:r>
              <a:rPr lang="ja-JP" altLang="en-US" dirty="0"/>
              <a:t>負の数が発生する可能性の考慮</a:t>
            </a:r>
            <a:endParaRPr lang="en-US" altLang="ja-JP" dirty="0"/>
          </a:p>
          <a:p>
            <a:pPr lvl="4"/>
            <a:r>
              <a:rPr lang="ja-JP" altLang="en-US" dirty="0"/>
              <a:t>条件によってはブレンドが正しくできない</a:t>
            </a:r>
            <a:endParaRPr lang="en-US" altLang="ja-JP" dirty="0"/>
          </a:p>
          <a:p>
            <a:pPr lvl="4"/>
            <a:r>
              <a:rPr lang="en-US" altLang="ja-JP" dirty="0"/>
              <a:t>SDR</a:t>
            </a:r>
            <a:r>
              <a:rPr lang="ja-JP" altLang="en-US" dirty="0"/>
              <a:t>時は</a:t>
            </a:r>
            <a:r>
              <a:rPr lang="en-US" altLang="ja-JP" dirty="0"/>
              <a:t>BT.709</a:t>
            </a:r>
            <a:r>
              <a:rPr lang="ja-JP" altLang="en-US" dirty="0"/>
              <a:t>に色域制限すべき</a:t>
            </a:r>
            <a:endParaRPr lang="en-US" altLang="ja-JP" dirty="0"/>
          </a:p>
          <a:p>
            <a:pPr lvl="2"/>
            <a:r>
              <a:rPr lang="ja-JP" altLang="en-US" dirty="0"/>
              <a:t>方法２：トーンマップ時に</a:t>
            </a:r>
            <a:r>
              <a:rPr lang="en-US" altLang="ja-JP" dirty="0"/>
              <a:t>BT.2020</a:t>
            </a:r>
            <a:r>
              <a:rPr lang="ja-JP" altLang="en-US" dirty="0"/>
              <a:t>化し、最後に</a:t>
            </a:r>
            <a:r>
              <a:rPr lang="en-US" altLang="ja-JP" dirty="0"/>
              <a:t>BT.709</a:t>
            </a:r>
            <a:r>
              <a:rPr lang="ja-JP" altLang="en-US" dirty="0"/>
              <a:t>に戻す</a:t>
            </a:r>
            <a:endParaRPr lang="en-US" altLang="ja-JP" dirty="0"/>
          </a:p>
          <a:p>
            <a:pPr lvl="3"/>
            <a:r>
              <a:rPr lang="en-US" altLang="ja-JP" dirty="0"/>
              <a:t>OS</a:t>
            </a:r>
            <a:r>
              <a:rPr lang="ja-JP" altLang="en-US" dirty="0"/>
              <a:t>層による</a:t>
            </a:r>
            <a:r>
              <a:rPr lang="en-US" altLang="ja-JP" dirty="0"/>
              <a:t>OETF</a:t>
            </a:r>
            <a:r>
              <a:rPr lang="ja-JP" altLang="en-US" dirty="0"/>
              <a:t>変換の前に、それをキャンセルするためのパスが必要</a:t>
            </a:r>
            <a:endParaRPr lang="en-US" altLang="ja-JP" dirty="0"/>
          </a:p>
          <a:p>
            <a:pPr lvl="1"/>
            <a:r>
              <a:rPr lang="en-US" altLang="ja-JP" dirty="0">
                <a:solidFill>
                  <a:srgbClr val="FF5050"/>
                </a:solidFill>
                <a:sym typeface="Wingdings" panose="05000000000000000000" pitchFamily="2" charset="2"/>
              </a:rPr>
              <a:t></a:t>
            </a:r>
            <a:r>
              <a:rPr lang="en-US" altLang="ja-JP" dirty="0" err="1">
                <a:solidFill>
                  <a:srgbClr val="FF5050"/>
                </a:solidFill>
              </a:rPr>
              <a:t>scRGB</a:t>
            </a:r>
            <a:r>
              <a:rPr lang="ja-JP" altLang="en-US" dirty="0">
                <a:solidFill>
                  <a:srgbClr val="FF5050"/>
                </a:solidFill>
              </a:rPr>
              <a:t>出力では</a:t>
            </a:r>
            <a:r>
              <a:rPr lang="en-US" altLang="ja-JP" dirty="0">
                <a:solidFill>
                  <a:srgbClr val="FF5050"/>
                </a:solidFill>
              </a:rPr>
              <a:t>BT.2020</a:t>
            </a:r>
            <a:r>
              <a:rPr lang="ja-JP" altLang="en-US" dirty="0">
                <a:solidFill>
                  <a:srgbClr val="FF5050"/>
                </a:solidFill>
              </a:rPr>
              <a:t>色域での</a:t>
            </a:r>
            <a:r>
              <a:rPr lang="en-US" altLang="ja-JP" dirty="0">
                <a:solidFill>
                  <a:srgbClr val="FF5050"/>
                </a:solidFill>
              </a:rPr>
              <a:t>UI</a:t>
            </a:r>
            <a:r>
              <a:rPr lang="ja-JP" altLang="en-US" dirty="0">
                <a:solidFill>
                  <a:srgbClr val="FF5050"/>
                </a:solidFill>
              </a:rPr>
              <a:t>描画は推奨しない</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145</a:t>
            </a:fld>
            <a:endParaRPr kumimoji="1" lang="ja-JP" altLang="en-US" dirty="0"/>
          </a:p>
        </p:txBody>
      </p:sp>
    </p:spTree>
    <p:extLst>
      <p:ext uri="{BB962C8B-B14F-4D97-AF65-F5344CB8AC3E}">
        <p14:creationId xmlns:p14="http://schemas.microsoft.com/office/powerpoint/2010/main" val="242595225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OS</a:t>
            </a:r>
            <a:r>
              <a:rPr lang="ja-JP" altLang="en-US" dirty="0"/>
              <a:t>側遅延</a:t>
            </a:r>
            <a:r>
              <a:rPr lang="en-US" altLang="ja-JP" dirty="0"/>
              <a:t>OETF(</a:t>
            </a:r>
            <a:r>
              <a:rPr lang="en-US" altLang="ja-JP" dirty="0" err="1"/>
              <a:t>scRGB</a:t>
            </a:r>
            <a:r>
              <a:rPr lang="ja-JP" altLang="en-US" dirty="0"/>
              <a:t>出力</a:t>
            </a:r>
            <a:r>
              <a:rPr lang="en-US" altLang="ja-JP" dirty="0"/>
              <a:t>)</a:t>
            </a:r>
            <a:r>
              <a:rPr lang="ja-JP" altLang="en-US" dirty="0"/>
              <a:t>時の留意点</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err="1"/>
              <a:t>scRGB</a:t>
            </a:r>
            <a:r>
              <a:rPr lang="ja-JP" altLang="en-US" dirty="0"/>
              <a:t>出力の</a:t>
            </a:r>
            <a:r>
              <a:rPr lang="en-US" altLang="ja-JP" dirty="0"/>
              <a:t>1.0</a:t>
            </a:r>
            <a:r>
              <a:rPr lang="ja-JP" altLang="en-US" dirty="0"/>
              <a:t>は</a:t>
            </a:r>
            <a:r>
              <a:rPr lang="en-US" altLang="ja-JP" dirty="0"/>
              <a:t>80nt</a:t>
            </a:r>
            <a:r>
              <a:rPr lang="ja-JP" altLang="en-US" dirty="0"/>
              <a:t>相当</a:t>
            </a:r>
            <a:endParaRPr lang="en-US" altLang="ja-JP" dirty="0">
              <a:solidFill>
                <a:srgbClr val="FF5050"/>
              </a:solidFill>
            </a:endParaRPr>
          </a:p>
          <a:p>
            <a:pPr lvl="1"/>
            <a:r>
              <a:rPr lang="ja-JP" altLang="en-US" dirty="0">
                <a:solidFill>
                  <a:srgbClr val="FF5050"/>
                </a:solidFill>
              </a:rPr>
              <a:t>常に</a:t>
            </a:r>
            <a:r>
              <a:rPr lang="en-US" altLang="ja-JP" dirty="0">
                <a:solidFill>
                  <a:srgbClr val="FF5050"/>
                </a:solidFill>
              </a:rPr>
              <a:t>80nt</a:t>
            </a:r>
            <a:r>
              <a:rPr lang="ja-JP" altLang="en-US" dirty="0">
                <a:solidFill>
                  <a:srgbClr val="FF5050"/>
                </a:solidFill>
              </a:rPr>
              <a:t>換算で</a:t>
            </a:r>
            <a:r>
              <a:rPr lang="en-US" altLang="ja-JP" dirty="0" err="1">
                <a:solidFill>
                  <a:srgbClr val="FF5050"/>
                </a:solidFill>
              </a:rPr>
              <a:t>scRGB</a:t>
            </a:r>
            <a:r>
              <a:rPr lang="ja-JP" altLang="en-US" dirty="0">
                <a:solidFill>
                  <a:srgbClr val="FF5050"/>
                </a:solidFill>
              </a:rPr>
              <a:t>に出力する必要がある</a:t>
            </a:r>
            <a:endParaRPr lang="en-US" altLang="ja-JP" dirty="0">
              <a:solidFill>
                <a:srgbClr val="FF5050"/>
              </a:solidFill>
            </a:endParaRPr>
          </a:p>
          <a:p>
            <a:pPr lvl="2"/>
            <a:r>
              <a:rPr lang="ja-JP" altLang="en-US" dirty="0"/>
              <a:t>つまり、</a:t>
            </a:r>
            <a:r>
              <a:rPr lang="en-US" altLang="ja-JP" dirty="0"/>
              <a:t>80nt</a:t>
            </a:r>
            <a:r>
              <a:rPr lang="ja-JP" altLang="en-US" dirty="0"/>
              <a:t>を</a:t>
            </a:r>
            <a:r>
              <a:rPr lang="en-US" altLang="ja-JP" dirty="0"/>
              <a:t>1.0</a:t>
            </a:r>
            <a:r>
              <a:rPr lang="ja-JP" altLang="en-US" dirty="0"/>
              <a:t>に、</a:t>
            </a:r>
            <a:r>
              <a:rPr lang="en-US" altLang="ja-JP" dirty="0"/>
              <a:t>10,000nt</a:t>
            </a:r>
            <a:r>
              <a:rPr lang="ja-JP" altLang="en-US" dirty="0"/>
              <a:t>を</a:t>
            </a:r>
            <a:r>
              <a:rPr lang="en-US" altLang="ja-JP" dirty="0"/>
              <a:t>125.0</a:t>
            </a:r>
            <a:r>
              <a:rPr lang="ja-JP" altLang="en-US" dirty="0"/>
              <a:t>にスケール</a:t>
            </a:r>
            <a:endParaRPr lang="en-US" altLang="ja-JP" dirty="0"/>
          </a:p>
          <a:p>
            <a:pPr lvl="6"/>
            <a:endParaRPr lang="en-US" altLang="ja-JP" dirty="0"/>
          </a:p>
          <a:p>
            <a:pPr lvl="1"/>
            <a:r>
              <a:rPr lang="ja-JP" altLang="en-US" dirty="0"/>
              <a:t>トーンマップ／</a:t>
            </a:r>
            <a:r>
              <a:rPr lang="en-US" altLang="ja-JP" dirty="0"/>
              <a:t>OETF</a:t>
            </a:r>
            <a:r>
              <a:rPr lang="ja-JP" altLang="en-US" dirty="0"/>
              <a:t>の白レベル</a:t>
            </a:r>
            <a:r>
              <a:rPr lang="en-US" altLang="ja-JP" dirty="0"/>
              <a:t>(</a:t>
            </a:r>
            <a:r>
              <a:rPr lang="ja-JP" altLang="en-US" dirty="0"/>
              <a:t>前述</a:t>
            </a:r>
            <a:r>
              <a:rPr lang="en-US" altLang="ja-JP" dirty="0"/>
              <a:t>)</a:t>
            </a:r>
            <a:r>
              <a:rPr lang="ja-JP" altLang="en-US" dirty="0"/>
              <a:t>とは別に考慮</a:t>
            </a:r>
            <a:endParaRPr lang="en-US" altLang="ja-JP" dirty="0"/>
          </a:p>
          <a:p>
            <a:pPr lvl="2"/>
            <a:r>
              <a:rPr lang="ja-JP" altLang="en-US" dirty="0"/>
              <a:t>前述の方は便宜上</a:t>
            </a:r>
            <a:r>
              <a:rPr lang="ja-JP" altLang="en-US" dirty="0">
                <a:solidFill>
                  <a:srgbClr val="FF5050"/>
                </a:solidFill>
              </a:rPr>
              <a:t>コンテンツ白レベル</a:t>
            </a:r>
            <a:r>
              <a:rPr lang="ja-JP" altLang="en-US" dirty="0"/>
              <a:t>とします</a:t>
            </a:r>
            <a:endParaRPr lang="en-US" altLang="ja-JP" dirty="0"/>
          </a:p>
          <a:p>
            <a:pPr lvl="6"/>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146</a:t>
            </a:fld>
            <a:endParaRPr kumimoji="1" lang="ja-JP" altLang="en-US" dirty="0"/>
          </a:p>
        </p:txBody>
      </p:sp>
    </p:spTree>
    <p:extLst>
      <p:ext uri="{BB962C8B-B14F-4D97-AF65-F5344CB8AC3E}">
        <p14:creationId xmlns:p14="http://schemas.microsoft.com/office/powerpoint/2010/main" val="109673226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コンテンツ白レベルと</a:t>
            </a:r>
            <a:r>
              <a:rPr lang="en-US" altLang="ja-JP" dirty="0" err="1"/>
              <a:t>scRGB</a:t>
            </a:r>
            <a:r>
              <a:rPr lang="ja-JP" altLang="en-US" dirty="0"/>
              <a:t>の白レベル</a:t>
            </a:r>
            <a:endParaRPr lang="en-US" altLang="ja-JP" dirty="0"/>
          </a:p>
        </p:txBody>
      </p:sp>
      <p:sp>
        <p:nvSpPr>
          <p:cNvPr id="3" name="コンテンツ プレースホルダー 2"/>
          <p:cNvSpPr>
            <a:spLocks noGrp="1"/>
          </p:cNvSpPr>
          <p:nvPr>
            <p:ph idx="1"/>
          </p:nvPr>
        </p:nvSpPr>
        <p:spPr/>
        <p:txBody>
          <a:bodyPr>
            <a:normAutofit fontScale="85000" lnSpcReduction="20000"/>
          </a:bodyPr>
          <a:lstStyle/>
          <a:p>
            <a:r>
              <a:rPr lang="ja-JP" altLang="en-US" dirty="0">
                <a:solidFill>
                  <a:srgbClr val="FF5050"/>
                </a:solidFill>
              </a:rPr>
              <a:t>コンテンツ白レベル</a:t>
            </a:r>
            <a:endParaRPr lang="en-US" altLang="ja-JP" dirty="0">
              <a:solidFill>
                <a:srgbClr val="FF5050"/>
              </a:solidFill>
            </a:endParaRPr>
          </a:p>
          <a:p>
            <a:pPr lvl="1"/>
            <a:r>
              <a:rPr lang="en-US" altLang="ja-JP" dirty="0">
                <a:solidFill>
                  <a:srgbClr val="FF5050"/>
                </a:solidFill>
              </a:rPr>
              <a:t>SDR</a:t>
            </a:r>
            <a:r>
              <a:rPr lang="ja-JP" altLang="en-US" dirty="0">
                <a:solidFill>
                  <a:srgbClr val="FF5050"/>
                </a:solidFill>
              </a:rPr>
              <a:t>の白が現実にはどの程度の明るさとみなすか</a:t>
            </a:r>
            <a:endParaRPr lang="en-US" altLang="ja-JP" dirty="0">
              <a:solidFill>
                <a:srgbClr val="FF5050"/>
              </a:solidFill>
            </a:endParaRPr>
          </a:p>
          <a:p>
            <a:pPr lvl="1"/>
            <a:r>
              <a:rPr lang="ja-JP" altLang="en-US" dirty="0"/>
              <a:t>任意に調整できる</a:t>
            </a:r>
            <a:endParaRPr lang="en-US" altLang="ja-JP" dirty="0"/>
          </a:p>
          <a:p>
            <a:pPr lvl="2"/>
            <a:r>
              <a:rPr lang="ja-JP" altLang="en-US" dirty="0"/>
              <a:t>一般的には</a:t>
            </a:r>
            <a:r>
              <a:rPr lang="en-US" altLang="ja-JP" dirty="0"/>
              <a:t>100</a:t>
            </a:r>
            <a:r>
              <a:rPr lang="ja-JP" altLang="en-US" dirty="0"/>
              <a:t>～</a:t>
            </a:r>
            <a:r>
              <a:rPr lang="en-US" altLang="ja-JP" dirty="0"/>
              <a:t>400nt</a:t>
            </a:r>
            <a:r>
              <a:rPr lang="ja-JP" altLang="en-US" dirty="0"/>
              <a:t>程度</a:t>
            </a:r>
            <a:endParaRPr lang="en-US" altLang="ja-JP" dirty="0"/>
          </a:p>
          <a:p>
            <a:pPr lvl="2"/>
            <a:r>
              <a:rPr lang="en-US" altLang="ja-JP" dirty="0"/>
              <a:t>HDR</a:t>
            </a:r>
            <a:r>
              <a:rPr lang="ja-JP" altLang="en-US" dirty="0"/>
              <a:t>を活用するためには出来るだけ低い方が理想</a:t>
            </a:r>
            <a:r>
              <a:rPr lang="en-US" altLang="ja-JP" dirty="0"/>
              <a:t>(200</a:t>
            </a:r>
            <a:r>
              <a:rPr lang="ja-JP" altLang="en-US" dirty="0"/>
              <a:t>以下を推奨</a:t>
            </a:r>
            <a:r>
              <a:rPr lang="en-US" altLang="ja-JP" dirty="0"/>
              <a:t>)</a:t>
            </a:r>
          </a:p>
          <a:p>
            <a:pPr lvl="5"/>
            <a:endParaRPr lang="en-US" altLang="ja-JP" dirty="0"/>
          </a:p>
          <a:p>
            <a:r>
              <a:rPr lang="en-US" altLang="ja-JP" dirty="0" err="1">
                <a:solidFill>
                  <a:srgbClr val="FF5050"/>
                </a:solidFill>
              </a:rPr>
              <a:t>scRGB</a:t>
            </a:r>
            <a:r>
              <a:rPr lang="ja-JP" altLang="en-US" dirty="0">
                <a:solidFill>
                  <a:srgbClr val="FF5050"/>
                </a:solidFill>
              </a:rPr>
              <a:t>白レベル</a:t>
            </a:r>
            <a:endParaRPr lang="en-US" altLang="ja-JP" dirty="0">
              <a:solidFill>
                <a:srgbClr val="FF5050"/>
              </a:solidFill>
            </a:endParaRPr>
          </a:p>
          <a:p>
            <a:pPr lvl="1"/>
            <a:r>
              <a:rPr lang="en-US" altLang="ja-JP" dirty="0"/>
              <a:t>OS</a:t>
            </a:r>
            <a:r>
              <a:rPr lang="ja-JP" altLang="en-US" dirty="0"/>
              <a:t>上の</a:t>
            </a:r>
            <a:r>
              <a:rPr lang="en-US" altLang="ja-JP" dirty="0"/>
              <a:t>SDR</a:t>
            </a:r>
            <a:r>
              <a:rPr lang="ja-JP" altLang="en-US" dirty="0"/>
              <a:t>基準輝度</a:t>
            </a:r>
            <a:r>
              <a:rPr lang="en-US" altLang="ja-JP" dirty="0"/>
              <a:t>(=</a:t>
            </a:r>
            <a:r>
              <a:rPr lang="ja-JP" altLang="en-US" dirty="0"/>
              <a:t>デスクトップの明るさとも言える</a:t>
            </a:r>
            <a:r>
              <a:rPr lang="en-US" altLang="ja-JP" dirty="0"/>
              <a:t>)</a:t>
            </a:r>
          </a:p>
          <a:p>
            <a:pPr lvl="1"/>
            <a:r>
              <a:rPr lang="en-US" altLang="ja-JP" dirty="0">
                <a:solidFill>
                  <a:srgbClr val="FF5050"/>
                </a:solidFill>
              </a:rPr>
              <a:t>OS</a:t>
            </a:r>
            <a:r>
              <a:rPr lang="ja-JP" altLang="en-US" dirty="0">
                <a:solidFill>
                  <a:srgbClr val="FF5050"/>
                </a:solidFill>
              </a:rPr>
              <a:t>／ドライバ層による</a:t>
            </a:r>
            <a:r>
              <a:rPr lang="en-US" altLang="ja-JP" dirty="0">
                <a:solidFill>
                  <a:srgbClr val="FF5050"/>
                </a:solidFill>
              </a:rPr>
              <a:t>PQ OETF</a:t>
            </a:r>
            <a:r>
              <a:rPr lang="ja-JP" altLang="en-US" dirty="0">
                <a:solidFill>
                  <a:srgbClr val="FF5050"/>
                </a:solidFill>
              </a:rPr>
              <a:t>変換の基準</a:t>
            </a:r>
            <a:endParaRPr lang="en-US" altLang="ja-JP" dirty="0">
              <a:solidFill>
                <a:srgbClr val="FF5050"/>
              </a:solidFill>
            </a:endParaRPr>
          </a:p>
          <a:p>
            <a:pPr lvl="2"/>
            <a:r>
              <a:rPr lang="ja-JP" altLang="en-US" dirty="0"/>
              <a:t>原則として</a:t>
            </a:r>
            <a:r>
              <a:rPr lang="en-US" altLang="ja-JP" dirty="0"/>
              <a:t>80nt</a:t>
            </a:r>
            <a:r>
              <a:rPr lang="ja-JP" altLang="en-US" dirty="0"/>
              <a:t>固定</a:t>
            </a:r>
            <a:endParaRPr lang="en-US" altLang="ja-JP" dirty="0"/>
          </a:p>
          <a:p>
            <a:pPr lvl="5"/>
            <a:endParaRPr lang="en-US" altLang="ja-JP" dirty="0"/>
          </a:p>
          <a:p>
            <a:r>
              <a:rPr lang="ja-JP" altLang="en-US" dirty="0">
                <a:solidFill>
                  <a:srgbClr val="FF5050"/>
                </a:solidFill>
              </a:rPr>
              <a:t>これらを区別してそれぞれ正しく適用する必要がある</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147</a:t>
            </a:fld>
            <a:endParaRPr kumimoji="1" lang="ja-JP" altLang="en-US" dirty="0"/>
          </a:p>
        </p:txBody>
      </p:sp>
    </p:spTree>
    <p:extLst>
      <p:ext uri="{BB962C8B-B14F-4D97-AF65-F5344CB8AC3E}">
        <p14:creationId xmlns:p14="http://schemas.microsoft.com/office/powerpoint/2010/main" val="151816458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32F4AF-1959-452C-89C9-C83C4E133AF1}"/>
              </a:ext>
            </a:extLst>
          </p:cNvPr>
          <p:cNvSpPr>
            <a:spLocks noGrp="1"/>
          </p:cNvSpPr>
          <p:nvPr>
            <p:ph type="title"/>
          </p:nvPr>
        </p:nvSpPr>
        <p:spPr/>
        <p:txBody>
          <a:bodyPr>
            <a:normAutofit fontScale="90000"/>
          </a:bodyPr>
          <a:lstStyle/>
          <a:p>
            <a:r>
              <a:rPr lang="ja-JP" altLang="en-US" dirty="0"/>
              <a:t>コンテンツ白レベルによる</a:t>
            </a:r>
            <a:br>
              <a:rPr lang="en-US" altLang="ja-JP" dirty="0"/>
            </a:br>
            <a:r>
              <a:rPr lang="ja-JP" altLang="en-US" dirty="0"/>
              <a:t>飽和輝度計算</a:t>
            </a:r>
            <a:r>
              <a:rPr lang="en-US" altLang="ja-JP" dirty="0"/>
              <a:t>(</a:t>
            </a:r>
            <a:r>
              <a:rPr lang="ja-JP" altLang="en-US" dirty="0"/>
              <a:t>再掲</a:t>
            </a:r>
            <a:r>
              <a:rPr lang="en-US" altLang="ja-JP" dirty="0"/>
              <a:t>)</a:t>
            </a:r>
            <a:endParaRPr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6653F629-42CD-45BF-AD0E-90FD818FDF05}"/>
                  </a:ext>
                </a:extLst>
              </p:cNvPr>
              <p:cNvSpPr>
                <a:spLocks noGrp="1"/>
              </p:cNvSpPr>
              <p:nvPr>
                <p:ph idx="1"/>
              </p:nvPr>
            </p:nvSpPr>
            <p:spPr/>
            <p:txBody>
              <a:bodyPr>
                <a:normAutofit fontScale="92500" lnSpcReduction="20000"/>
              </a:bodyPr>
              <a:lstStyle/>
              <a:p>
                <a:r>
                  <a:rPr lang="ja-JP" altLang="en-US" dirty="0">
                    <a:solidFill>
                      <a:srgbClr val="FF5050"/>
                    </a:solidFill>
                  </a:rPr>
                  <a:t>トーンマップ時の飽和輝度</a:t>
                </a:r>
                <a:r>
                  <a:rPr lang="en-US" altLang="ja-JP" dirty="0">
                    <a:solidFill>
                      <a:srgbClr val="FF5050"/>
                    </a:solidFill>
                  </a:rPr>
                  <a:t>(</a:t>
                </a:r>
                <a:r>
                  <a:rPr lang="ja-JP" altLang="en-US" dirty="0">
                    <a:solidFill>
                      <a:srgbClr val="FF5050"/>
                    </a:solidFill>
                  </a:rPr>
                  <a:t>相対輝度</a:t>
                </a:r>
                <a:r>
                  <a:rPr lang="en-US" altLang="ja-JP" dirty="0">
                    <a:solidFill>
                      <a:srgbClr val="FF5050"/>
                    </a:solidFill>
                  </a:rPr>
                  <a:t>)</a:t>
                </a:r>
                <a:r>
                  <a:rPr lang="ja-JP" altLang="en-US" dirty="0">
                    <a:solidFill>
                      <a:srgbClr val="FF5050"/>
                    </a:solidFill>
                  </a:rPr>
                  <a:t>の計算</a:t>
                </a:r>
                <a:endParaRPr lang="en-US" altLang="ja-JP" dirty="0">
                  <a:solidFill>
                    <a:srgbClr val="FF5050"/>
                  </a:solidFill>
                </a:endParaRPr>
              </a:p>
              <a:p>
                <a:pPr lvl="1"/>
                <a14:m>
                  <m:oMath xmlns:m="http://schemas.openxmlformats.org/officeDocument/2006/math">
                    <m:r>
                      <a:rPr lang="en-US" altLang="ja-JP" b="0" i="1" smtClean="0">
                        <a:latin typeface="Cambria Math" panose="02040503050406030204" pitchFamily="18" charset="0"/>
                      </a:rPr>
                      <m:t>𝑛</m:t>
                    </m:r>
                    <m:r>
                      <a:rPr lang="en-US" altLang="ja-JP" i="1">
                        <a:latin typeface="Cambria Math" panose="02040503050406030204" pitchFamily="18" charset="0"/>
                      </a:rPr>
                      <m:t>=</m:t>
                    </m:r>
                    <m:r>
                      <a:rPr lang="en-US" altLang="ja-JP" i="1" dirty="0">
                        <a:latin typeface="Cambria Math" panose="02040503050406030204" pitchFamily="18" charset="0"/>
                      </a:rPr>
                      <m:t>𝑚</m:t>
                    </m:r>
                    <m:r>
                      <a:rPr lang="en-US" altLang="ja-JP" i="1" dirty="0">
                        <a:latin typeface="Cambria Math" panose="02040503050406030204" pitchFamily="18" charset="0"/>
                      </a:rPr>
                      <m:t>/</m:t>
                    </m:r>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oMath>
                </a14:m>
                <a:endParaRPr lang="en-US" altLang="ja-JP" i="1" dirty="0"/>
              </a:p>
              <a:p>
                <a:pPr marL="967526" lvl="2" indent="0">
                  <a:buNone/>
                </a:pPr>
                <a14:m>
                  <m:oMath xmlns:m="http://schemas.openxmlformats.org/officeDocument/2006/math">
                    <m:r>
                      <a:rPr lang="en-US" altLang="ja-JP" b="0" i="1" dirty="0" smtClean="0">
                        <a:latin typeface="Cambria Math" panose="02040503050406030204" pitchFamily="18" charset="0"/>
                      </a:rPr>
                      <m:t>𝑛</m:t>
                    </m:r>
                  </m:oMath>
                </a14:m>
                <a:r>
                  <a:rPr lang="en-US" altLang="ja-JP" dirty="0"/>
                  <a:t> : </a:t>
                </a:r>
                <a:r>
                  <a:rPr lang="ja-JP" altLang="en-US" dirty="0"/>
                  <a:t>相対飽和輝度</a:t>
                </a:r>
                <a:r>
                  <a:rPr lang="en-US" altLang="ja-JP" dirty="0"/>
                  <a:t>(1.0</a:t>
                </a:r>
                <a:r>
                  <a:rPr lang="ja-JP" altLang="en-US" dirty="0"/>
                  <a:t> </a:t>
                </a:r>
                <a:r>
                  <a:rPr lang="en-US" altLang="ja-JP" dirty="0"/>
                  <a:t>= </a:t>
                </a:r>
                <a:r>
                  <a:rPr lang="ja-JP" altLang="en-US" dirty="0"/>
                  <a:t>白</a:t>
                </a:r>
                <a:r>
                  <a:rPr lang="en-US" altLang="ja-JP" dirty="0"/>
                  <a:t>)</a:t>
                </a:r>
              </a:p>
              <a:p>
                <a:pPr marL="967526" lvl="2" indent="0">
                  <a:buNone/>
                </a:pPr>
                <a14:m>
                  <m:oMath xmlns:m="http://schemas.openxmlformats.org/officeDocument/2006/math">
                    <m:r>
                      <a:rPr lang="en-US" altLang="ja-JP" i="1" dirty="0">
                        <a:latin typeface="Cambria Math" panose="02040503050406030204" pitchFamily="18" charset="0"/>
                      </a:rPr>
                      <m:t>𝑚</m:t>
                    </m:r>
                  </m:oMath>
                </a14:m>
                <a:r>
                  <a:rPr lang="en-US" altLang="ja-JP" dirty="0"/>
                  <a:t> : </a:t>
                </a:r>
                <a:r>
                  <a:rPr lang="ja-JP" altLang="en-US" dirty="0"/>
                  <a:t>ディスプレイ最大絶対輝度</a:t>
                </a:r>
                <a:r>
                  <a:rPr lang="en-US" altLang="ja-JP" dirty="0"/>
                  <a:t>(</a:t>
                </a:r>
                <a:r>
                  <a:rPr lang="en-US" altLang="ja-JP" dirty="0" err="1"/>
                  <a:t>nt</a:t>
                </a:r>
                <a:r>
                  <a:rPr lang="en-US" altLang="ja-JP" dirty="0"/>
                  <a:t>)</a:t>
                </a:r>
              </a:p>
              <a:p>
                <a:pPr marL="967526" lvl="2" indent="0">
                  <a:buNone/>
                </a:pPr>
                <a14:m>
                  <m:oMath xmlns:m="http://schemas.openxmlformats.org/officeDocument/2006/math">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oMath>
                </a14:m>
                <a:r>
                  <a:rPr lang="en-US" altLang="ja-JP" dirty="0"/>
                  <a:t>: </a:t>
                </a:r>
                <a:r>
                  <a:rPr lang="ja-JP" altLang="en-US" dirty="0"/>
                  <a:t>コンテンツ白レベル</a:t>
                </a:r>
                <a:r>
                  <a:rPr lang="en-US" altLang="ja-JP" dirty="0"/>
                  <a:t>(</a:t>
                </a:r>
                <a:r>
                  <a:rPr lang="en-US" altLang="ja-JP" dirty="0" err="1"/>
                  <a:t>nt</a:t>
                </a:r>
                <a:r>
                  <a:rPr lang="en-US" altLang="ja-JP" dirty="0"/>
                  <a:t>)</a:t>
                </a:r>
              </a:p>
              <a:p>
                <a:pPr lvl="5"/>
                <a:endParaRPr lang="en-US" altLang="ja-JP" dirty="0"/>
              </a:p>
              <a:p>
                <a:r>
                  <a:rPr lang="ja-JP" altLang="en-US" dirty="0"/>
                  <a:t>計算例</a:t>
                </a:r>
                <a:endParaRPr lang="en-US" altLang="ja-JP" dirty="0"/>
              </a:p>
              <a:p>
                <a:pPr lvl="1"/>
                <a:r>
                  <a:rPr lang="ja-JP" altLang="en-US" dirty="0"/>
                  <a:t>条件</a:t>
                </a:r>
                <a:endParaRPr lang="en-US" altLang="ja-JP" dirty="0"/>
              </a:p>
              <a:p>
                <a:pPr lvl="2"/>
                <a:r>
                  <a:rPr lang="ja-JP" altLang="en-US" dirty="0"/>
                  <a:t>最大出力</a:t>
                </a:r>
                <a:r>
                  <a:rPr lang="en-US" altLang="ja-JP" dirty="0"/>
                  <a:t>10,000nt</a:t>
                </a:r>
              </a:p>
              <a:p>
                <a:pPr lvl="2"/>
                <a:r>
                  <a:rPr lang="ja-JP" altLang="en-US" dirty="0"/>
                  <a:t>コンテンツ白レベル</a:t>
                </a:r>
                <a:r>
                  <a:rPr lang="en-US" altLang="ja-JP" dirty="0"/>
                  <a:t>200nt</a:t>
                </a:r>
              </a:p>
              <a:p>
                <a:pPr lvl="1"/>
                <a:r>
                  <a:rPr lang="ja-JP" altLang="en-US" dirty="0">
                    <a:solidFill>
                      <a:srgbClr val="FF5050"/>
                    </a:solidFill>
                  </a:rPr>
                  <a:t>飽和輝度 </a:t>
                </a:r>
                <a:r>
                  <a:rPr lang="en-US" altLang="ja-JP" dirty="0">
                    <a:solidFill>
                      <a:srgbClr val="FF5050"/>
                    </a:solidFill>
                  </a:rPr>
                  <a:t>= 10,000nt / 200nt = 50.0</a:t>
                </a:r>
              </a:p>
              <a:p>
                <a:pPr lvl="2"/>
                <a:r>
                  <a:rPr lang="en-US" altLang="ja-JP" dirty="0">
                    <a:solidFill>
                      <a:srgbClr val="FF5050"/>
                    </a:solidFill>
                  </a:rPr>
                  <a:t>50.0</a:t>
                </a:r>
                <a:r>
                  <a:rPr lang="ja-JP" altLang="en-US" dirty="0">
                    <a:solidFill>
                      <a:srgbClr val="FF5050"/>
                    </a:solidFill>
                  </a:rPr>
                  <a:t>が</a:t>
                </a:r>
                <a:r>
                  <a:rPr lang="en-US" altLang="ja-JP" dirty="0">
                    <a:solidFill>
                      <a:srgbClr val="FF5050"/>
                    </a:solidFill>
                  </a:rPr>
                  <a:t>10,000nt</a:t>
                </a:r>
                <a:r>
                  <a:rPr lang="ja-JP" altLang="en-US" dirty="0">
                    <a:solidFill>
                      <a:srgbClr val="FF5050"/>
                    </a:solidFill>
                  </a:rPr>
                  <a:t>を意味する</a:t>
                </a:r>
                <a:endParaRPr lang="en-US" altLang="ja-JP" dirty="0">
                  <a:solidFill>
                    <a:srgbClr val="FF5050"/>
                  </a:solidFill>
                </a:endParaRPr>
              </a:p>
            </p:txBody>
          </p:sp>
        </mc:Choice>
        <mc:Fallback xmlns="">
          <p:sp>
            <p:nvSpPr>
              <p:cNvPr id="3" name="コンテンツ プレースホルダー 2">
                <a:extLst>
                  <a:ext uri="{FF2B5EF4-FFF2-40B4-BE49-F238E27FC236}">
                    <a16:creationId xmlns:a16="http://schemas.microsoft.com/office/drawing/2014/main" id="{6653F629-42CD-45BF-AD0E-90FD818FDF05}"/>
                  </a:ext>
                </a:extLst>
              </p:cNvPr>
              <p:cNvSpPr>
                <a:spLocks noGrp="1" noRot="1" noChangeAspect="1" noMove="1" noResize="1" noEditPoints="1" noAdjustHandles="1" noChangeArrowheads="1" noChangeShapeType="1" noTextEdit="1"/>
              </p:cNvSpPr>
              <p:nvPr>
                <p:ph idx="1"/>
              </p:nvPr>
            </p:nvSpPr>
            <p:spPr>
              <a:blipFill>
                <a:blip r:embed="rId3"/>
                <a:stretch>
                  <a:fillRect l="-1444" t="-4042" b="-2738"/>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6C758AF4-EF78-49C9-9D2D-2955F4237724}"/>
              </a:ext>
            </a:extLst>
          </p:cNvPr>
          <p:cNvSpPr>
            <a:spLocks noGrp="1"/>
          </p:cNvSpPr>
          <p:nvPr>
            <p:ph type="sldNum" sz="quarter" idx="12"/>
          </p:nvPr>
        </p:nvSpPr>
        <p:spPr/>
        <p:txBody>
          <a:bodyPr/>
          <a:lstStyle/>
          <a:p>
            <a:fld id="{0BF772E3-9003-47C6-93B4-058D5A19ECE5}" type="slidenum">
              <a:rPr lang="ja-JP" altLang="en-US" smtClean="0"/>
              <a:pPr/>
              <a:t>148</a:t>
            </a:fld>
            <a:endParaRPr lang="ja-JP" altLang="en-US" dirty="0"/>
          </a:p>
        </p:txBody>
      </p:sp>
    </p:spTree>
    <p:extLst>
      <p:ext uri="{BB962C8B-B14F-4D97-AF65-F5344CB8AC3E}">
        <p14:creationId xmlns:p14="http://schemas.microsoft.com/office/powerpoint/2010/main" val="38737711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32F4AF-1959-452C-89C9-C83C4E133AF1}"/>
              </a:ext>
            </a:extLst>
          </p:cNvPr>
          <p:cNvSpPr>
            <a:spLocks noGrp="1"/>
          </p:cNvSpPr>
          <p:nvPr>
            <p:ph type="title"/>
          </p:nvPr>
        </p:nvSpPr>
        <p:spPr/>
        <p:txBody>
          <a:bodyPr>
            <a:normAutofit fontScale="90000"/>
          </a:bodyPr>
          <a:lstStyle/>
          <a:p>
            <a:r>
              <a:rPr lang="ja-JP" altLang="en-US" dirty="0"/>
              <a:t>コンテンツ白レベルによる</a:t>
            </a:r>
            <a:br>
              <a:rPr lang="en-US" altLang="ja-JP" dirty="0"/>
            </a:br>
            <a:r>
              <a:rPr lang="ja-JP" altLang="en-US" dirty="0"/>
              <a:t>飽和輝度計算</a:t>
            </a:r>
            <a:r>
              <a:rPr lang="en-US" altLang="ja-JP" dirty="0"/>
              <a:t>(</a:t>
            </a:r>
            <a:r>
              <a:rPr lang="ja-JP" altLang="en-US" dirty="0"/>
              <a:t>計算例のつづき</a:t>
            </a:r>
            <a:r>
              <a:rPr lang="en-US" altLang="ja-JP" dirty="0"/>
              <a:t>)</a:t>
            </a:r>
            <a:endParaRPr lang="ja-JP" altLang="en-US" dirty="0"/>
          </a:p>
        </p:txBody>
      </p:sp>
      <p:sp>
        <p:nvSpPr>
          <p:cNvPr id="3" name="コンテンツ プレースホルダー 2">
            <a:extLst>
              <a:ext uri="{FF2B5EF4-FFF2-40B4-BE49-F238E27FC236}">
                <a16:creationId xmlns:a16="http://schemas.microsoft.com/office/drawing/2014/main" id="{6653F629-42CD-45BF-AD0E-90FD818FDF05}"/>
              </a:ext>
            </a:extLst>
          </p:cNvPr>
          <p:cNvSpPr>
            <a:spLocks noGrp="1"/>
          </p:cNvSpPr>
          <p:nvPr>
            <p:ph idx="1"/>
          </p:nvPr>
        </p:nvSpPr>
        <p:spPr/>
        <p:txBody>
          <a:bodyPr>
            <a:normAutofit/>
          </a:bodyPr>
          <a:lstStyle/>
          <a:p>
            <a:r>
              <a:rPr lang="ja-JP" altLang="en-US" dirty="0"/>
              <a:t>計算例</a:t>
            </a:r>
            <a:endParaRPr lang="en-US" altLang="ja-JP" dirty="0"/>
          </a:p>
          <a:p>
            <a:pPr lvl="1"/>
            <a:r>
              <a:rPr lang="ja-JP" altLang="en-US" dirty="0"/>
              <a:t>条件</a:t>
            </a:r>
            <a:endParaRPr lang="en-US" altLang="ja-JP" dirty="0"/>
          </a:p>
          <a:p>
            <a:pPr lvl="2"/>
            <a:r>
              <a:rPr lang="ja-JP" altLang="en-US" dirty="0"/>
              <a:t>最大出力</a:t>
            </a:r>
            <a:r>
              <a:rPr lang="en-US" altLang="ja-JP" dirty="0"/>
              <a:t>10,000nt</a:t>
            </a:r>
          </a:p>
          <a:p>
            <a:pPr lvl="2"/>
            <a:r>
              <a:rPr lang="ja-JP" altLang="en-US" dirty="0"/>
              <a:t>コンテンツ白レベル</a:t>
            </a:r>
            <a:r>
              <a:rPr lang="en-US" altLang="ja-JP" dirty="0"/>
              <a:t>200nt</a:t>
            </a:r>
          </a:p>
          <a:p>
            <a:pPr lvl="1"/>
            <a:r>
              <a:rPr lang="ja-JP" altLang="en-US" dirty="0">
                <a:solidFill>
                  <a:srgbClr val="FF5050"/>
                </a:solidFill>
              </a:rPr>
              <a:t>飽和輝度 </a:t>
            </a:r>
            <a:r>
              <a:rPr lang="en-US" altLang="ja-JP" dirty="0">
                <a:solidFill>
                  <a:srgbClr val="FF5050"/>
                </a:solidFill>
              </a:rPr>
              <a:t>= 10,000nt / 200nt = 50.0</a:t>
            </a:r>
          </a:p>
          <a:p>
            <a:pPr lvl="2"/>
            <a:r>
              <a:rPr lang="en-US" altLang="ja-JP" dirty="0">
                <a:solidFill>
                  <a:srgbClr val="FF5050"/>
                </a:solidFill>
              </a:rPr>
              <a:t>50.0</a:t>
            </a:r>
            <a:r>
              <a:rPr lang="ja-JP" altLang="en-US" dirty="0">
                <a:solidFill>
                  <a:srgbClr val="FF5050"/>
                </a:solidFill>
              </a:rPr>
              <a:t>が</a:t>
            </a:r>
            <a:r>
              <a:rPr lang="en-US" altLang="ja-JP" dirty="0">
                <a:solidFill>
                  <a:srgbClr val="FF5050"/>
                </a:solidFill>
              </a:rPr>
              <a:t>10,000nt</a:t>
            </a:r>
            <a:r>
              <a:rPr lang="ja-JP" altLang="en-US" dirty="0">
                <a:solidFill>
                  <a:srgbClr val="FF5050"/>
                </a:solidFill>
              </a:rPr>
              <a:t>を意味する</a:t>
            </a:r>
            <a:endParaRPr lang="en-US" altLang="ja-JP" dirty="0">
              <a:solidFill>
                <a:srgbClr val="FF5050"/>
              </a:solidFill>
            </a:endParaRPr>
          </a:p>
          <a:p>
            <a:pPr lvl="5"/>
            <a:endParaRPr lang="en-US" altLang="ja-JP" dirty="0"/>
          </a:p>
          <a:p>
            <a:pPr lvl="2"/>
            <a:r>
              <a:rPr lang="ja-JP" altLang="en-US" dirty="0"/>
              <a:t>最大出力を</a:t>
            </a:r>
            <a:r>
              <a:rPr lang="en-US" altLang="ja-JP" dirty="0"/>
              <a:t>10,000nt</a:t>
            </a:r>
            <a:r>
              <a:rPr lang="ja-JP" altLang="en-US" dirty="0"/>
              <a:t>とした場合トーンマップも</a:t>
            </a:r>
            <a:r>
              <a:rPr lang="en-US" altLang="ja-JP" dirty="0"/>
              <a:t>50.0</a:t>
            </a:r>
            <a:r>
              <a:rPr lang="ja-JP" altLang="en-US" dirty="0"/>
              <a:t>で飽和</a:t>
            </a:r>
            <a:endParaRPr lang="en-US" altLang="ja-JP" dirty="0"/>
          </a:p>
          <a:p>
            <a:pPr lvl="2"/>
            <a:r>
              <a:rPr lang="ja-JP" altLang="en-US" dirty="0"/>
              <a:t>最大</a:t>
            </a:r>
            <a:r>
              <a:rPr lang="en-US" altLang="ja-JP" dirty="0"/>
              <a:t>1,000nt</a:t>
            </a:r>
            <a:r>
              <a:rPr lang="ja-JP" altLang="en-US" dirty="0"/>
              <a:t>とした場合トーンマップは</a:t>
            </a:r>
            <a:r>
              <a:rPr lang="en-US" altLang="ja-JP" dirty="0"/>
              <a:t>1,000nt / 200nt = 5.0</a:t>
            </a:r>
            <a:r>
              <a:rPr lang="ja-JP" altLang="en-US" dirty="0"/>
              <a:t>で飽和</a:t>
            </a:r>
            <a:endParaRPr lang="en-US" altLang="ja-JP" dirty="0"/>
          </a:p>
          <a:p>
            <a:pPr lvl="5"/>
            <a:endParaRPr lang="en-US" altLang="ja-JP" dirty="0"/>
          </a:p>
        </p:txBody>
      </p:sp>
      <p:sp>
        <p:nvSpPr>
          <p:cNvPr id="4" name="スライド番号プレースホルダー 3">
            <a:extLst>
              <a:ext uri="{FF2B5EF4-FFF2-40B4-BE49-F238E27FC236}">
                <a16:creationId xmlns:a16="http://schemas.microsoft.com/office/drawing/2014/main" id="{6C758AF4-EF78-49C9-9D2D-2955F4237724}"/>
              </a:ext>
            </a:extLst>
          </p:cNvPr>
          <p:cNvSpPr>
            <a:spLocks noGrp="1"/>
          </p:cNvSpPr>
          <p:nvPr>
            <p:ph type="sldNum" sz="quarter" idx="12"/>
          </p:nvPr>
        </p:nvSpPr>
        <p:spPr/>
        <p:txBody>
          <a:bodyPr/>
          <a:lstStyle/>
          <a:p>
            <a:fld id="{0BF772E3-9003-47C6-93B4-058D5A19ECE5}" type="slidenum">
              <a:rPr lang="ja-JP" altLang="en-US" smtClean="0"/>
              <a:pPr/>
              <a:t>149</a:t>
            </a:fld>
            <a:endParaRPr lang="ja-JP" altLang="en-US" dirty="0"/>
          </a:p>
        </p:txBody>
      </p:sp>
    </p:spTree>
    <p:extLst>
      <p:ext uri="{BB962C8B-B14F-4D97-AF65-F5344CB8AC3E}">
        <p14:creationId xmlns:p14="http://schemas.microsoft.com/office/powerpoint/2010/main" val="977065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ja-JP" altLang="en-US" dirty="0"/>
              <a:t>さまざまな色空間の伝達関数</a:t>
            </a:r>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lnSpcReduction="10000"/>
          </a:bodyPr>
          <a:lstStyle/>
          <a:p>
            <a:r>
              <a:rPr lang="ja-JP" altLang="en-US" dirty="0"/>
              <a:t>伝送関数</a:t>
            </a:r>
            <a:r>
              <a:rPr lang="en-US" altLang="ja-JP" dirty="0"/>
              <a:t>(Transfer Function)</a:t>
            </a:r>
            <a:r>
              <a:rPr lang="ja-JP" altLang="en-US" dirty="0"/>
              <a:t>の例</a:t>
            </a:r>
            <a:endParaRPr lang="en-US" altLang="ja-JP" dirty="0"/>
          </a:p>
          <a:p>
            <a:pPr lvl="1"/>
            <a:r>
              <a:rPr lang="en-US" altLang="ja-JP" dirty="0" err="1"/>
              <a:t>sRGB</a:t>
            </a:r>
            <a:r>
              <a:rPr lang="ja-JP" altLang="en-US" dirty="0"/>
              <a:t>色空間</a:t>
            </a:r>
            <a:r>
              <a:rPr lang="en-US" altLang="ja-JP" dirty="0"/>
              <a:t>: </a:t>
            </a:r>
            <a:r>
              <a:rPr lang="ja-JP" altLang="en-US" dirty="0"/>
              <a:t>暗部に線形領域をもつガンマカーブ</a:t>
            </a:r>
            <a:r>
              <a:rPr lang="en-US" altLang="ja-JP" dirty="0"/>
              <a:t>(γ~2.2)</a:t>
            </a:r>
          </a:p>
          <a:p>
            <a:pPr lvl="1"/>
            <a:r>
              <a:rPr lang="en-US" altLang="ja-JP" dirty="0"/>
              <a:t>BT.709:</a:t>
            </a:r>
            <a:r>
              <a:rPr lang="ja-JP" altLang="en-US" dirty="0"/>
              <a:t> 暗部に線形領域をもつガンマカーブ</a:t>
            </a:r>
            <a:r>
              <a:rPr lang="en-US" altLang="ja-JP" dirty="0"/>
              <a:t>(γ~1.9)</a:t>
            </a:r>
          </a:p>
          <a:p>
            <a:pPr lvl="2"/>
            <a:r>
              <a:rPr lang="en-US" altLang="ja-JP" dirty="0"/>
              <a:t>BT.2020</a:t>
            </a:r>
            <a:r>
              <a:rPr lang="ja-JP" altLang="en-US" dirty="0"/>
              <a:t>もほぼ同じ</a:t>
            </a:r>
            <a:r>
              <a:rPr lang="en-US" altLang="ja-JP" dirty="0"/>
              <a:t>(</a:t>
            </a:r>
            <a:r>
              <a:rPr lang="ja-JP" altLang="en-US" dirty="0"/>
              <a:t>ビット深度によって高精度な定義あり</a:t>
            </a:r>
            <a:r>
              <a:rPr lang="en-US" altLang="ja-JP" dirty="0"/>
              <a:t>)</a:t>
            </a:r>
          </a:p>
          <a:p>
            <a:pPr lvl="1"/>
            <a:r>
              <a:rPr lang="en-US" altLang="ja-JP" dirty="0"/>
              <a:t>Adobe RGB</a:t>
            </a:r>
            <a:r>
              <a:rPr lang="ja-JP" altLang="en-US" dirty="0"/>
              <a:t>や</a:t>
            </a:r>
            <a:r>
              <a:rPr lang="en-US" altLang="ja-JP" dirty="0"/>
              <a:t>Wide Gamut RGB: γ~2.2(563/256=2.19921875)</a:t>
            </a:r>
          </a:p>
          <a:p>
            <a:pPr lvl="1"/>
            <a:r>
              <a:rPr lang="en-US" altLang="ja-JP" dirty="0"/>
              <a:t>Display P3: </a:t>
            </a:r>
            <a:r>
              <a:rPr lang="en-US" altLang="ja-JP" dirty="0" err="1"/>
              <a:t>sRGB</a:t>
            </a:r>
            <a:r>
              <a:rPr lang="ja-JP" altLang="en-US" dirty="0"/>
              <a:t>ガンマの数値計算精度を上げたもの</a:t>
            </a:r>
            <a:r>
              <a:rPr lang="en-US" altLang="ja-JP" dirty="0"/>
              <a:t>(γ~2.2)</a:t>
            </a:r>
          </a:p>
          <a:p>
            <a:pPr lvl="1"/>
            <a:r>
              <a:rPr lang="en-US" altLang="ja-JP" dirty="0"/>
              <a:t>DCI-P3: γ2.6</a:t>
            </a:r>
          </a:p>
          <a:p>
            <a:pPr lvl="1"/>
            <a:r>
              <a:rPr lang="en-US" altLang="ja-JP" dirty="0"/>
              <a:t>BT.2100 PQ: Perceptual Quantizer / ST.2084</a:t>
            </a:r>
          </a:p>
          <a:p>
            <a:pPr lvl="1"/>
            <a:r>
              <a:rPr lang="en-US" altLang="ja-JP" dirty="0"/>
              <a:t>BT.2100 HLG: Hybrid Log-Gamma / ARIB</a:t>
            </a:r>
            <a:r>
              <a:rPr lang="ja-JP" altLang="en-US" dirty="0"/>
              <a:t> </a:t>
            </a:r>
            <a:r>
              <a:rPr lang="en-US" altLang="ja-JP" dirty="0"/>
              <a:t>STD-B67</a:t>
            </a:r>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15</a:t>
            </a:fld>
            <a:endParaRPr kumimoji="1" lang="ja-JP" altLang="en-US" dirty="0"/>
          </a:p>
        </p:txBody>
      </p:sp>
    </p:spTree>
    <p:extLst>
      <p:ext uri="{BB962C8B-B14F-4D97-AF65-F5344CB8AC3E}">
        <p14:creationId xmlns:p14="http://schemas.microsoft.com/office/powerpoint/2010/main" val="302486915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32F4AF-1959-452C-89C9-C83C4E133AF1}"/>
              </a:ext>
            </a:extLst>
          </p:cNvPr>
          <p:cNvSpPr>
            <a:spLocks noGrp="1"/>
          </p:cNvSpPr>
          <p:nvPr>
            <p:ph type="title"/>
          </p:nvPr>
        </p:nvSpPr>
        <p:spPr/>
        <p:txBody>
          <a:bodyPr>
            <a:normAutofit/>
          </a:bodyPr>
          <a:lstStyle/>
          <a:p>
            <a:r>
              <a:rPr lang="ja-JP" altLang="en-US" dirty="0"/>
              <a:t>コンテンツ白レベルによる</a:t>
            </a:r>
            <a:r>
              <a:rPr lang="en-US" altLang="ja-JP" dirty="0"/>
              <a:t>PQ OETF(</a:t>
            </a:r>
            <a:r>
              <a:rPr lang="ja-JP" altLang="en-US" dirty="0"/>
              <a:t>再掲</a:t>
            </a:r>
            <a:r>
              <a:rPr lang="en-US" altLang="ja-JP" dirty="0"/>
              <a:t>)</a:t>
            </a:r>
            <a:endParaRPr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6653F629-42CD-45BF-AD0E-90FD818FDF05}"/>
                  </a:ext>
                </a:extLst>
              </p:cNvPr>
              <p:cNvSpPr>
                <a:spLocks noGrp="1"/>
              </p:cNvSpPr>
              <p:nvPr>
                <p:ph idx="1"/>
              </p:nvPr>
            </p:nvSpPr>
            <p:spPr/>
            <p:txBody>
              <a:bodyPr>
                <a:normAutofit fontScale="62500" lnSpcReduction="20000"/>
              </a:bodyPr>
              <a:lstStyle/>
              <a:p>
                <a:r>
                  <a:rPr lang="en-US" altLang="ja-JP" dirty="0">
                    <a:solidFill>
                      <a:srgbClr val="FF5050"/>
                    </a:solidFill>
                  </a:rPr>
                  <a:t>PQ OETF</a:t>
                </a:r>
                <a:r>
                  <a:rPr lang="ja-JP" altLang="en-US" dirty="0">
                    <a:solidFill>
                      <a:srgbClr val="FF5050"/>
                    </a:solidFill>
                  </a:rPr>
                  <a:t>の入力は絶対輝度</a:t>
                </a:r>
                <a:r>
                  <a:rPr lang="en-US" altLang="ja-JP" dirty="0">
                    <a:solidFill>
                      <a:srgbClr val="FF5050"/>
                    </a:solidFill>
                  </a:rPr>
                  <a:t>(</a:t>
                </a:r>
                <a:r>
                  <a:rPr lang="en-US" altLang="ja-JP" dirty="0" err="1">
                    <a:solidFill>
                      <a:srgbClr val="FF5050"/>
                    </a:solidFill>
                  </a:rPr>
                  <a:t>nt</a:t>
                </a:r>
                <a:r>
                  <a:rPr lang="en-US" altLang="ja-JP" dirty="0">
                    <a:solidFill>
                      <a:srgbClr val="FF5050"/>
                    </a:solidFill>
                  </a:rPr>
                  <a:t>: cd/m</a:t>
                </a:r>
                <a:r>
                  <a:rPr lang="en-US" altLang="ja-JP" baseline="30000" dirty="0">
                    <a:solidFill>
                      <a:srgbClr val="FF5050"/>
                    </a:solidFill>
                  </a:rPr>
                  <a:t>2</a:t>
                </a:r>
                <a:r>
                  <a:rPr lang="en-US" altLang="ja-JP" dirty="0">
                    <a:solidFill>
                      <a:srgbClr val="FF5050"/>
                    </a:solidFill>
                  </a:rPr>
                  <a:t>)</a:t>
                </a:r>
              </a:p>
              <a:p>
                <a:pPr lvl="1"/>
                <a:r>
                  <a:rPr lang="ja-JP" altLang="en-US" dirty="0"/>
                  <a:t>正確には</a:t>
                </a:r>
                <a:r>
                  <a:rPr lang="en-US" altLang="ja-JP" dirty="0"/>
                  <a:t>1.0</a:t>
                </a:r>
                <a:r>
                  <a:rPr lang="ja-JP" altLang="en-US" dirty="0"/>
                  <a:t>を</a:t>
                </a:r>
                <a:r>
                  <a:rPr lang="en-US" altLang="ja-JP" dirty="0"/>
                  <a:t>10,000nt</a:t>
                </a:r>
                <a:r>
                  <a:rPr lang="ja-JP" altLang="en-US" dirty="0"/>
                  <a:t>とみなす正規化値</a:t>
                </a:r>
                <a:r>
                  <a:rPr lang="en-US" altLang="ja-JP" dirty="0"/>
                  <a:t>(= </a:t>
                </a:r>
                <a:r>
                  <a:rPr lang="en-US" altLang="ja-JP" dirty="0" err="1"/>
                  <a:t>nt</a:t>
                </a:r>
                <a:r>
                  <a:rPr lang="ja-JP" altLang="en-US" dirty="0"/>
                  <a:t>値</a:t>
                </a:r>
                <a:r>
                  <a:rPr lang="en-US" altLang="ja-JP" dirty="0"/>
                  <a:t> / 10,000)</a:t>
                </a:r>
              </a:p>
              <a:p>
                <a:pPr lvl="5"/>
                <a:endParaRPr lang="en-US" altLang="ja-JP" dirty="0"/>
              </a:p>
              <a:p>
                <a:r>
                  <a:rPr lang="en-US" altLang="ja-JP" dirty="0"/>
                  <a:t>PQ</a:t>
                </a:r>
                <a:r>
                  <a:rPr lang="ja-JP" altLang="en-US" dirty="0"/>
                  <a:t> </a:t>
                </a:r>
                <a:r>
                  <a:rPr lang="en-US" altLang="ja-JP" dirty="0"/>
                  <a:t>OETF</a:t>
                </a:r>
                <a:r>
                  <a:rPr lang="ja-JP" altLang="en-US" dirty="0"/>
                  <a:t>のための絶対輝度を求める</a:t>
                </a:r>
                <a:endParaRPr lang="en-US" altLang="ja-JP" dirty="0"/>
              </a:p>
              <a:p>
                <a:pPr lvl="1"/>
                <a:r>
                  <a:rPr lang="ja-JP" altLang="en-US" dirty="0">
                    <a:solidFill>
                      <a:srgbClr val="FF5050"/>
                    </a:solidFill>
                  </a:rPr>
                  <a:t>露出済の相対輝度</a:t>
                </a:r>
                <a:r>
                  <a:rPr lang="en-US" altLang="ja-JP" dirty="0">
                    <a:solidFill>
                      <a:srgbClr val="FF5050"/>
                    </a:solidFill>
                  </a:rPr>
                  <a:t>(</a:t>
                </a:r>
                <a:r>
                  <a:rPr lang="ja-JP" altLang="en-US" dirty="0">
                    <a:solidFill>
                      <a:srgbClr val="FF5050"/>
                    </a:solidFill>
                  </a:rPr>
                  <a:t>レンダリング結果</a:t>
                </a:r>
                <a:r>
                  <a:rPr lang="en-US" altLang="ja-JP" dirty="0">
                    <a:solidFill>
                      <a:srgbClr val="FF5050"/>
                    </a:solidFill>
                  </a:rPr>
                  <a:t>)</a:t>
                </a:r>
                <a:r>
                  <a:rPr lang="ja-JP" altLang="en-US" dirty="0">
                    <a:solidFill>
                      <a:srgbClr val="FF5050"/>
                    </a:solidFill>
                  </a:rPr>
                  <a:t>から絶対輝度</a:t>
                </a:r>
                <a:r>
                  <a:rPr lang="en-US" altLang="ja-JP" dirty="0">
                    <a:solidFill>
                      <a:srgbClr val="FF5050"/>
                    </a:solidFill>
                  </a:rPr>
                  <a:t>(</a:t>
                </a:r>
                <a:r>
                  <a:rPr lang="en-US" altLang="ja-JP" dirty="0" err="1">
                    <a:solidFill>
                      <a:srgbClr val="FF5050"/>
                    </a:solidFill>
                  </a:rPr>
                  <a:t>nt</a:t>
                </a:r>
                <a:r>
                  <a:rPr lang="en-US" altLang="ja-JP" dirty="0">
                    <a:solidFill>
                      <a:srgbClr val="FF5050"/>
                    </a:solidFill>
                  </a:rPr>
                  <a:t>)</a:t>
                </a:r>
                <a:r>
                  <a:rPr lang="ja-JP" altLang="en-US" dirty="0">
                    <a:solidFill>
                      <a:srgbClr val="FF5050"/>
                    </a:solidFill>
                  </a:rPr>
                  <a:t>へ換算</a:t>
                </a:r>
                <a:endParaRPr lang="en-US" altLang="ja-JP" dirty="0">
                  <a:solidFill>
                    <a:srgbClr val="FF5050"/>
                  </a:solidFill>
                </a:endParaRPr>
              </a:p>
              <a:p>
                <a:pPr lvl="2"/>
                <a:r>
                  <a:rPr lang="ja-JP" altLang="en-US" dirty="0"/>
                  <a:t>露出済レンダリング結果</a:t>
                </a:r>
                <a:r>
                  <a:rPr lang="en-US" altLang="ja-JP" dirty="0"/>
                  <a:t>(</a:t>
                </a:r>
                <a:r>
                  <a:rPr lang="ja-JP" altLang="en-US" dirty="0"/>
                  <a:t>相対輝度</a:t>
                </a:r>
                <a:r>
                  <a:rPr lang="en-US" altLang="ja-JP" dirty="0"/>
                  <a:t>)</a:t>
                </a:r>
                <a:r>
                  <a:rPr lang="ja-JP" altLang="en-US" dirty="0"/>
                  <a:t>は</a:t>
                </a:r>
                <a:r>
                  <a:rPr lang="en-US" altLang="ja-JP" dirty="0"/>
                  <a:t>1.0</a:t>
                </a:r>
                <a:r>
                  <a:rPr lang="ja-JP" altLang="en-US" dirty="0"/>
                  <a:t>が白なので</a:t>
                </a:r>
                <a:endParaRPr lang="en-US" altLang="ja-JP" dirty="0"/>
              </a:p>
              <a:p>
                <a:pPr lvl="2"/>
                <a14:m>
                  <m:oMath xmlns:m="http://schemas.openxmlformats.org/officeDocument/2006/math">
                    <m:r>
                      <a:rPr lang="en-US" altLang="ja-JP" b="0" i="1" dirty="0" smtClean="0">
                        <a:latin typeface="Cambria Math" panose="02040503050406030204" pitchFamily="18" charset="0"/>
                      </a:rPr>
                      <m:t>𝐿</m:t>
                    </m:r>
                    <m:r>
                      <a:rPr lang="en-US" altLang="ja-JP" i="1" dirty="0" smtClean="0">
                        <a:latin typeface="Cambria Math" panose="02040503050406030204" pitchFamily="18" charset="0"/>
                      </a:rPr>
                      <m:t>=</m:t>
                    </m:r>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r>
                      <a:rPr lang="en-US" altLang="ja-JP" b="0" i="1" dirty="0" smtClean="0">
                        <a:latin typeface="Cambria Math" panose="02040503050406030204" pitchFamily="18" charset="0"/>
                      </a:rPr>
                      <m:t>𝑥</m:t>
                    </m:r>
                  </m:oMath>
                </a14:m>
                <a:endParaRPr lang="en-US" altLang="ja-JP" b="0" i="1" dirty="0">
                  <a:latin typeface="Cambria Math" panose="02040503050406030204" pitchFamily="18" charset="0"/>
                </a:endParaRPr>
              </a:p>
              <a:p>
                <a:pPr marL="1451290" lvl="3" indent="0">
                  <a:buNone/>
                </a:pPr>
                <a14:m>
                  <m:oMath xmlns:m="http://schemas.openxmlformats.org/officeDocument/2006/math">
                    <m:r>
                      <a:rPr lang="en-US" altLang="ja-JP" b="0" i="1" dirty="0" smtClean="0">
                        <a:latin typeface="Cambria Math" panose="02040503050406030204" pitchFamily="18" charset="0"/>
                      </a:rPr>
                      <m:t>𝐿</m:t>
                    </m:r>
                  </m:oMath>
                </a14:m>
                <a:r>
                  <a:rPr lang="en-US" altLang="ja-JP" dirty="0"/>
                  <a:t> : </a:t>
                </a:r>
                <a:r>
                  <a:rPr lang="ja-JP" altLang="en-US" dirty="0"/>
                  <a:t>絶対輝度</a:t>
                </a:r>
                <a:r>
                  <a:rPr lang="en-US" altLang="ja-JP" dirty="0"/>
                  <a:t>(</a:t>
                </a:r>
                <a:r>
                  <a:rPr lang="en-US" altLang="ja-JP" dirty="0" err="1"/>
                  <a:t>nt</a:t>
                </a:r>
                <a:r>
                  <a:rPr lang="en-US" altLang="ja-JP" dirty="0"/>
                  <a:t>)</a:t>
                </a:r>
              </a:p>
              <a:p>
                <a:pPr marL="1451290" lvl="3" indent="0">
                  <a:buNone/>
                </a:pPr>
                <a14:m>
                  <m:oMath xmlns:m="http://schemas.openxmlformats.org/officeDocument/2006/math">
                    <m:r>
                      <a:rPr lang="en-US" altLang="ja-JP" b="0" i="1" dirty="0" smtClean="0">
                        <a:latin typeface="Cambria Math" panose="02040503050406030204" pitchFamily="18" charset="0"/>
                      </a:rPr>
                      <m:t>𝑥</m:t>
                    </m:r>
                  </m:oMath>
                </a14:m>
                <a:r>
                  <a:rPr lang="en-US" altLang="ja-JP" dirty="0"/>
                  <a:t> : </a:t>
                </a:r>
                <a:r>
                  <a:rPr lang="ja-JP" altLang="en-US" dirty="0"/>
                  <a:t>トーンマップ／露出済相対輝度</a:t>
                </a:r>
                <a:r>
                  <a:rPr lang="en-US" altLang="ja-JP" dirty="0"/>
                  <a:t>(1.0</a:t>
                </a:r>
                <a:r>
                  <a:rPr lang="ja-JP" altLang="en-US" dirty="0"/>
                  <a:t> </a:t>
                </a:r>
                <a:r>
                  <a:rPr lang="en-US" altLang="ja-JP" dirty="0"/>
                  <a:t>= </a:t>
                </a:r>
                <a:r>
                  <a:rPr lang="ja-JP" altLang="en-US" dirty="0"/>
                  <a:t>白</a:t>
                </a:r>
                <a:r>
                  <a:rPr lang="en-US" altLang="ja-JP" dirty="0"/>
                  <a:t>)</a:t>
                </a:r>
              </a:p>
              <a:p>
                <a:pPr marL="1451290" lvl="3" indent="0">
                  <a:buNone/>
                </a:pPr>
                <a14:m>
                  <m:oMath xmlns:m="http://schemas.openxmlformats.org/officeDocument/2006/math">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oMath>
                </a14:m>
                <a:r>
                  <a:rPr lang="en-US" altLang="ja-JP" dirty="0"/>
                  <a:t> :</a:t>
                </a:r>
                <a:r>
                  <a:rPr lang="ja-JP" altLang="en-US" dirty="0"/>
                  <a:t> コンテンツ白レベル</a:t>
                </a:r>
                <a:r>
                  <a:rPr lang="en-US" altLang="ja-JP" dirty="0"/>
                  <a:t>(</a:t>
                </a:r>
                <a:r>
                  <a:rPr lang="en-US" altLang="ja-JP" dirty="0" err="1"/>
                  <a:t>nt</a:t>
                </a:r>
                <a:r>
                  <a:rPr lang="en-US" altLang="ja-JP" dirty="0"/>
                  <a:t>)</a:t>
                </a:r>
              </a:p>
              <a:p>
                <a:r>
                  <a:rPr lang="ja-JP" altLang="en-US" dirty="0"/>
                  <a:t>換算後の絶対輝度</a:t>
                </a:r>
                <a14:m>
                  <m:oMath xmlns:m="http://schemas.openxmlformats.org/officeDocument/2006/math">
                    <m:r>
                      <a:rPr lang="en-US" altLang="ja-JP" i="1" dirty="0">
                        <a:latin typeface="Cambria Math" panose="02040503050406030204" pitchFamily="18" charset="0"/>
                      </a:rPr>
                      <m:t>𝑙</m:t>
                    </m:r>
                  </m:oMath>
                </a14:m>
                <a:r>
                  <a:rPr lang="ja-JP" altLang="en-US" dirty="0"/>
                  <a:t>を正規化して</a:t>
                </a:r>
                <a:r>
                  <a:rPr lang="en-US" altLang="ja-JP" dirty="0"/>
                  <a:t>PQ OETF</a:t>
                </a:r>
                <a:r>
                  <a:rPr lang="ja-JP" altLang="en-US" dirty="0"/>
                  <a:t>を適用</a:t>
                </a:r>
                <a:endParaRPr lang="en-US" altLang="ja-JP" dirty="0"/>
              </a:p>
              <a:p>
                <a:pPr lvl="1"/>
                <a14:m>
                  <m:oMath xmlns:m="http://schemas.openxmlformats.org/officeDocument/2006/math">
                    <m:r>
                      <a:rPr lang="en-US" altLang="ja-JP" b="0" i="1" dirty="0" smtClean="0">
                        <a:latin typeface="Cambria Math" panose="02040503050406030204" pitchFamily="18" charset="0"/>
                      </a:rPr>
                      <m:t>𝑦</m:t>
                    </m:r>
                    <m:r>
                      <a:rPr lang="en-US" altLang="ja-JP" b="0" i="1" dirty="0" smtClean="0">
                        <a:latin typeface="Cambria Math" panose="02040503050406030204" pitchFamily="18" charset="0"/>
                      </a:rPr>
                      <m:t>=</m:t>
                    </m:r>
                    <m:f>
                      <m:fPr>
                        <m:type m:val="skw"/>
                        <m:ctrlPr>
                          <a:rPr lang="en-US" altLang="ja-JP" b="0" i="1" dirty="0" smtClean="0">
                            <a:latin typeface="Cambria Math" panose="02040503050406030204" pitchFamily="18" charset="0"/>
                          </a:rPr>
                        </m:ctrlPr>
                      </m:fPr>
                      <m:num>
                        <m:r>
                          <a:rPr lang="en-US" altLang="ja-JP" b="0" i="1" dirty="0" smtClean="0">
                            <a:latin typeface="Cambria Math" panose="02040503050406030204" pitchFamily="18" charset="0"/>
                          </a:rPr>
                          <m:t>𝐿</m:t>
                        </m:r>
                      </m:num>
                      <m:den>
                        <m:r>
                          <a:rPr lang="en-US" altLang="ja-JP" b="0" i="1" dirty="0" smtClean="0">
                            <a:latin typeface="Cambria Math" panose="02040503050406030204" pitchFamily="18" charset="0"/>
                          </a:rPr>
                          <m:t>10000</m:t>
                        </m:r>
                      </m:den>
                    </m:f>
                    <m:r>
                      <a:rPr lang="en-US" altLang="ja-JP" b="0" i="1" dirty="0" smtClean="0">
                        <a:latin typeface="Cambria Math" panose="02040503050406030204" pitchFamily="18" charset="0"/>
                      </a:rPr>
                      <m:t>=</m:t>
                    </m:r>
                    <m:f>
                      <m:fPr>
                        <m:type m:val="skw"/>
                        <m:ctrlPr>
                          <a:rPr lang="en-US" altLang="ja-JP" b="0" i="1" dirty="0" smtClean="0">
                            <a:latin typeface="Cambria Math" panose="02040503050406030204" pitchFamily="18" charset="0"/>
                          </a:rPr>
                        </m:ctrlPr>
                      </m:fPr>
                      <m:num>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r>
                          <a:rPr lang="en-US" altLang="ja-JP" b="0" i="1" dirty="0" smtClean="0">
                            <a:latin typeface="Cambria Math" panose="02040503050406030204" pitchFamily="18" charset="0"/>
                          </a:rPr>
                          <m:t>𝑥</m:t>
                        </m:r>
                      </m:num>
                      <m:den>
                        <m:r>
                          <a:rPr lang="en-US" altLang="ja-JP" b="0" i="1" dirty="0" smtClean="0">
                            <a:latin typeface="Cambria Math" panose="02040503050406030204" pitchFamily="18" charset="0"/>
                          </a:rPr>
                          <m:t>10000</m:t>
                        </m:r>
                      </m:den>
                    </m:f>
                  </m:oMath>
                </a14:m>
                <a:endParaRPr lang="en-US" altLang="ja-JP" i="1" dirty="0">
                  <a:latin typeface="Cambria Math" panose="02040503050406030204" pitchFamily="18" charset="0"/>
                </a:endParaRPr>
              </a:p>
              <a:p>
                <a:pPr lvl="1"/>
                <a14:m>
                  <m:oMath xmlns:m="http://schemas.openxmlformats.org/officeDocument/2006/math">
                    <m:r>
                      <a:rPr lang="en-US" altLang="ja-JP" b="0" i="1" dirty="0" smtClean="0">
                        <a:latin typeface="Cambria Math" panose="02040503050406030204" pitchFamily="18" charset="0"/>
                      </a:rPr>
                      <m:t>𝑉</m:t>
                    </m:r>
                    <m:r>
                      <a:rPr lang="en-US" altLang="ja-JP" i="1" dirty="0">
                        <a:latin typeface="Cambria Math" panose="02040503050406030204" pitchFamily="18" charset="0"/>
                      </a:rPr>
                      <m:t>= </m:t>
                    </m:r>
                  </m:oMath>
                </a14:m>
                <a:r>
                  <a:rPr lang="en-US" altLang="ja-JP" dirty="0"/>
                  <a:t>PQ_OETF(</a:t>
                </a:r>
                <a14:m>
                  <m:oMath xmlns:m="http://schemas.openxmlformats.org/officeDocument/2006/math">
                    <m:r>
                      <a:rPr lang="en-US" altLang="ja-JP" b="0" i="1" dirty="0" smtClean="0">
                        <a:latin typeface="Cambria Math" panose="02040503050406030204" pitchFamily="18" charset="0"/>
                      </a:rPr>
                      <m:t>𝑦</m:t>
                    </m:r>
                  </m:oMath>
                </a14:m>
                <a:r>
                  <a:rPr lang="en-US" altLang="ja-JP" dirty="0"/>
                  <a:t>)</a:t>
                </a:r>
              </a:p>
              <a:p>
                <a:pPr lvl="5"/>
                <a:endParaRPr lang="en-US" altLang="ja-JP" dirty="0"/>
              </a:p>
              <a:p>
                <a:r>
                  <a:rPr lang="ja-JP" altLang="en-US" dirty="0">
                    <a:solidFill>
                      <a:srgbClr val="FF5050"/>
                    </a:solidFill>
                  </a:rPr>
                  <a:t>ただし</a:t>
                </a:r>
                <a:r>
                  <a:rPr lang="en-US" altLang="ja-JP" dirty="0" err="1">
                    <a:solidFill>
                      <a:srgbClr val="FF5050"/>
                    </a:solidFill>
                  </a:rPr>
                  <a:t>scRGB</a:t>
                </a:r>
                <a:r>
                  <a:rPr lang="ja-JP" altLang="en-US" dirty="0">
                    <a:solidFill>
                      <a:srgbClr val="FF5050"/>
                    </a:solidFill>
                  </a:rPr>
                  <a:t>では原則</a:t>
                </a:r>
                <a:r>
                  <a:rPr lang="en-US" altLang="ja-JP" dirty="0">
                    <a:solidFill>
                      <a:srgbClr val="FF5050"/>
                    </a:solidFill>
                  </a:rPr>
                  <a:t>PQ OETF</a:t>
                </a:r>
                <a:r>
                  <a:rPr lang="ja-JP" altLang="en-US" dirty="0">
                    <a:solidFill>
                      <a:srgbClr val="FF5050"/>
                    </a:solidFill>
                  </a:rPr>
                  <a:t>は適用しない</a:t>
                </a:r>
                <a:endParaRPr lang="en-US" altLang="ja-JP" dirty="0">
                  <a:solidFill>
                    <a:srgbClr val="FF5050"/>
                  </a:solidFill>
                </a:endParaRPr>
              </a:p>
              <a:p>
                <a:pPr lvl="1"/>
                <a:r>
                  <a:rPr lang="en-US" altLang="ja-JP" dirty="0"/>
                  <a:t>LUT</a:t>
                </a:r>
                <a:r>
                  <a:rPr lang="ja-JP" altLang="en-US" dirty="0"/>
                  <a:t>やディザのために一時色空間として必要になるケースはある</a:t>
                </a:r>
                <a:r>
                  <a:rPr lang="en-US" altLang="ja-JP" dirty="0"/>
                  <a:t>(</a:t>
                </a:r>
                <a:r>
                  <a:rPr lang="ja-JP" altLang="en-US" dirty="0"/>
                  <a:t>後述</a:t>
                </a:r>
                <a:r>
                  <a:rPr lang="en-US" altLang="ja-JP" dirty="0"/>
                  <a:t>)</a:t>
                </a:r>
              </a:p>
            </p:txBody>
          </p:sp>
        </mc:Choice>
        <mc:Fallback xmlns="">
          <p:sp>
            <p:nvSpPr>
              <p:cNvPr id="3" name="コンテンツ プレースホルダー 2">
                <a:extLst>
                  <a:ext uri="{FF2B5EF4-FFF2-40B4-BE49-F238E27FC236}">
                    <a16:creationId xmlns:a16="http://schemas.microsoft.com/office/drawing/2014/main" id="{6653F629-42CD-45BF-AD0E-90FD818FDF05}"/>
                  </a:ext>
                </a:extLst>
              </p:cNvPr>
              <p:cNvSpPr>
                <a:spLocks noGrp="1" noRot="1" noChangeAspect="1" noMove="1" noResize="1" noEditPoints="1" noAdjustHandles="1" noChangeArrowheads="1" noChangeShapeType="1" noTextEdit="1"/>
              </p:cNvSpPr>
              <p:nvPr>
                <p:ph idx="1"/>
              </p:nvPr>
            </p:nvSpPr>
            <p:spPr>
              <a:blipFill>
                <a:blip r:embed="rId3"/>
                <a:stretch>
                  <a:fillRect l="-722" t="-2608"/>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6C758AF4-EF78-49C9-9D2D-2955F4237724}"/>
              </a:ext>
            </a:extLst>
          </p:cNvPr>
          <p:cNvSpPr>
            <a:spLocks noGrp="1"/>
          </p:cNvSpPr>
          <p:nvPr>
            <p:ph type="sldNum" sz="quarter" idx="12"/>
          </p:nvPr>
        </p:nvSpPr>
        <p:spPr/>
        <p:txBody>
          <a:bodyPr/>
          <a:lstStyle/>
          <a:p>
            <a:fld id="{0BF772E3-9003-47C6-93B4-058D5A19ECE5}" type="slidenum">
              <a:rPr lang="ja-JP" altLang="en-US" smtClean="0"/>
              <a:pPr/>
              <a:t>150</a:t>
            </a:fld>
            <a:endParaRPr lang="ja-JP" altLang="en-US" dirty="0"/>
          </a:p>
        </p:txBody>
      </p:sp>
    </p:spTree>
    <p:extLst>
      <p:ext uri="{BB962C8B-B14F-4D97-AF65-F5344CB8AC3E}">
        <p14:creationId xmlns:p14="http://schemas.microsoft.com/office/powerpoint/2010/main" val="353604327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32F4AF-1959-452C-89C9-C83C4E133AF1}"/>
              </a:ext>
            </a:extLst>
          </p:cNvPr>
          <p:cNvSpPr>
            <a:spLocks noGrp="1"/>
          </p:cNvSpPr>
          <p:nvPr>
            <p:ph type="title"/>
          </p:nvPr>
        </p:nvSpPr>
        <p:spPr/>
        <p:txBody>
          <a:bodyPr>
            <a:normAutofit fontScale="90000"/>
          </a:bodyPr>
          <a:lstStyle/>
          <a:p>
            <a:r>
              <a:rPr lang="ja-JP" altLang="en-US" dirty="0"/>
              <a:t>コンテンツ白レベルと</a:t>
            </a:r>
            <a:br>
              <a:rPr lang="en-US" altLang="ja-JP" dirty="0"/>
            </a:br>
            <a:r>
              <a:rPr lang="en-US" altLang="ja-JP" dirty="0" err="1"/>
              <a:t>scRGB</a:t>
            </a:r>
            <a:r>
              <a:rPr lang="ja-JP" altLang="en-US" dirty="0"/>
              <a:t>白レベルによる調整スケール</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6653F629-42CD-45BF-AD0E-90FD818FDF05}"/>
                  </a:ext>
                </a:extLst>
              </p:cNvPr>
              <p:cNvSpPr>
                <a:spLocks noGrp="1"/>
              </p:cNvSpPr>
              <p:nvPr>
                <p:ph idx="1"/>
              </p:nvPr>
            </p:nvSpPr>
            <p:spPr/>
            <p:txBody>
              <a:bodyPr>
                <a:normAutofit fontScale="77500" lnSpcReduction="20000"/>
              </a:bodyPr>
              <a:lstStyle/>
              <a:p>
                <a:r>
                  <a:rPr lang="ja-JP" altLang="en-US" dirty="0">
                    <a:solidFill>
                      <a:srgbClr val="FF5050"/>
                    </a:solidFill>
                  </a:rPr>
                  <a:t>トーンマップ後相対輝度から絶対輝度および</a:t>
                </a:r>
                <a:r>
                  <a:rPr lang="en-US" altLang="ja-JP" dirty="0" err="1">
                    <a:solidFill>
                      <a:srgbClr val="FF5050"/>
                    </a:solidFill>
                  </a:rPr>
                  <a:t>scRGB</a:t>
                </a:r>
                <a:r>
                  <a:rPr lang="ja-JP" altLang="en-US" dirty="0">
                    <a:solidFill>
                      <a:srgbClr val="FF5050"/>
                    </a:solidFill>
                  </a:rPr>
                  <a:t>出力値への変換</a:t>
                </a:r>
                <a:endParaRPr lang="en-US" altLang="ja-JP" dirty="0">
                  <a:solidFill>
                    <a:srgbClr val="FF5050"/>
                  </a:solidFill>
                </a:endParaRPr>
              </a:p>
              <a:p>
                <a:pPr lvl="1"/>
                <a14:m>
                  <m:oMath xmlns:m="http://schemas.openxmlformats.org/officeDocument/2006/math">
                    <m:r>
                      <a:rPr lang="en-US" altLang="ja-JP" b="0" i="1" dirty="0" smtClean="0">
                        <a:latin typeface="Cambria Math" panose="02040503050406030204" pitchFamily="18" charset="0"/>
                      </a:rPr>
                      <m:t>𝐿</m:t>
                    </m:r>
                    <m:r>
                      <a:rPr lang="en-US" altLang="ja-JP" i="1" dirty="0">
                        <a:latin typeface="Cambria Math" panose="02040503050406030204" pitchFamily="18" charset="0"/>
                      </a:rPr>
                      <m:t>=</m:t>
                    </m:r>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r>
                      <a:rPr lang="en-US" altLang="ja-JP" i="1" dirty="0">
                        <a:latin typeface="Cambria Math" panose="02040503050406030204" pitchFamily="18" charset="0"/>
                      </a:rPr>
                      <m:t>𝑥</m:t>
                    </m:r>
                  </m:oMath>
                </a14:m>
                <a:endParaRPr lang="en-US" altLang="ja-JP" i="1" dirty="0">
                  <a:latin typeface="Cambria Math" panose="02040503050406030204" pitchFamily="18" charset="0"/>
                </a:endParaRPr>
              </a:p>
              <a:p>
                <a:pPr marL="967526" lvl="2" indent="0">
                  <a:buNone/>
                </a:pPr>
                <a14:m>
                  <m:oMath xmlns:m="http://schemas.openxmlformats.org/officeDocument/2006/math">
                    <m:r>
                      <a:rPr lang="en-US" altLang="ja-JP" b="0" i="1" dirty="0" smtClean="0">
                        <a:latin typeface="Cambria Math" panose="02040503050406030204" pitchFamily="18" charset="0"/>
                      </a:rPr>
                      <m:t>𝐿</m:t>
                    </m:r>
                  </m:oMath>
                </a14:m>
                <a:r>
                  <a:rPr lang="en-US" altLang="ja-JP" dirty="0"/>
                  <a:t> : </a:t>
                </a:r>
                <a:r>
                  <a:rPr lang="ja-JP" altLang="en-US" dirty="0"/>
                  <a:t>絶対輝度</a:t>
                </a:r>
                <a:r>
                  <a:rPr lang="en-US" altLang="ja-JP" dirty="0"/>
                  <a:t>(</a:t>
                </a:r>
                <a:r>
                  <a:rPr lang="en-US" altLang="ja-JP" dirty="0" err="1"/>
                  <a:t>nt</a:t>
                </a:r>
                <a:r>
                  <a:rPr lang="en-US" altLang="ja-JP" dirty="0"/>
                  <a:t>)</a:t>
                </a:r>
              </a:p>
              <a:p>
                <a:pPr marL="967526" lvl="2" indent="0">
                  <a:buNone/>
                </a:pPr>
                <a14:m>
                  <m:oMath xmlns:m="http://schemas.openxmlformats.org/officeDocument/2006/math">
                    <m:r>
                      <a:rPr lang="en-US" altLang="ja-JP" i="1" dirty="0">
                        <a:latin typeface="Cambria Math" panose="02040503050406030204" pitchFamily="18" charset="0"/>
                      </a:rPr>
                      <m:t>𝑥</m:t>
                    </m:r>
                  </m:oMath>
                </a14:m>
                <a:r>
                  <a:rPr lang="en-US" altLang="ja-JP" dirty="0"/>
                  <a:t> : </a:t>
                </a:r>
                <a:r>
                  <a:rPr lang="ja-JP" altLang="en-US" dirty="0"/>
                  <a:t>露出／トーンマップ済相対輝度</a:t>
                </a:r>
                <a:r>
                  <a:rPr lang="en-US" altLang="ja-JP" dirty="0"/>
                  <a:t>(1.0</a:t>
                </a:r>
                <a:r>
                  <a:rPr lang="ja-JP" altLang="en-US" dirty="0"/>
                  <a:t> </a:t>
                </a:r>
                <a:r>
                  <a:rPr lang="en-US" altLang="ja-JP" dirty="0"/>
                  <a:t>= </a:t>
                </a:r>
                <a:r>
                  <a:rPr lang="ja-JP" altLang="en-US" dirty="0"/>
                  <a:t>白</a:t>
                </a:r>
                <a:r>
                  <a:rPr lang="en-US" altLang="ja-JP" dirty="0"/>
                  <a:t>)</a:t>
                </a:r>
              </a:p>
              <a:p>
                <a:pPr marL="967526" lvl="2" indent="0">
                  <a:buNone/>
                </a:pPr>
                <a14:m>
                  <m:oMath xmlns:m="http://schemas.openxmlformats.org/officeDocument/2006/math">
                    <m:r>
                      <a:rPr lang="en-US" altLang="ja-JP" i="1" dirty="0">
                        <a:latin typeface="Cambria Math" panose="02040503050406030204" pitchFamily="18" charset="0"/>
                      </a:rPr>
                      <m:t>𝑤</m:t>
                    </m:r>
                    <m:r>
                      <a:rPr lang="en-US" altLang="ja-JP" b="0" i="1" baseline="-25000" dirty="0" smtClean="0">
                        <a:latin typeface="Cambria Math" panose="02040503050406030204" pitchFamily="18" charset="0"/>
                      </a:rPr>
                      <m:t>𝑐</m:t>
                    </m:r>
                  </m:oMath>
                </a14:m>
                <a:r>
                  <a:rPr lang="en-US" altLang="ja-JP" dirty="0"/>
                  <a:t> :</a:t>
                </a:r>
                <a:r>
                  <a:rPr lang="ja-JP" altLang="en-US" dirty="0"/>
                  <a:t> コンテンツ白レベル</a:t>
                </a:r>
                <a:r>
                  <a:rPr lang="en-US" altLang="ja-JP" dirty="0"/>
                  <a:t>(</a:t>
                </a:r>
                <a:r>
                  <a:rPr lang="en-US" altLang="ja-JP" dirty="0" err="1"/>
                  <a:t>nt</a:t>
                </a:r>
                <a:r>
                  <a:rPr lang="en-US" altLang="ja-JP" dirty="0"/>
                  <a:t>)</a:t>
                </a:r>
              </a:p>
              <a:p>
                <a:pPr lvl="1"/>
                <a14:m>
                  <m:oMath xmlns:m="http://schemas.openxmlformats.org/officeDocument/2006/math">
                    <m:r>
                      <a:rPr lang="en-US" altLang="ja-JP" i="1" dirty="0">
                        <a:latin typeface="Cambria Math" panose="02040503050406030204" pitchFamily="18" charset="0"/>
                      </a:rPr>
                      <m:t>𝑠</m:t>
                    </m:r>
                    <m:r>
                      <a:rPr lang="en-US" altLang="ja-JP" i="1" dirty="0">
                        <a:latin typeface="Cambria Math" panose="02040503050406030204" pitchFamily="18" charset="0"/>
                      </a:rPr>
                      <m:t>=</m:t>
                    </m:r>
                    <m:f>
                      <m:fPr>
                        <m:type m:val="skw"/>
                        <m:ctrlPr>
                          <a:rPr lang="en-US" altLang="ja-JP" i="1" dirty="0">
                            <a:latin typeface="Cambria Math" panose="02040503050406030204" pitchFamily="18" charset="0"/>
                          </a:rPr>
                        </m:ctrlPr>
                      </m:fPr>
                      <m:num>
                        <m:r>
                          <a:rPr lang="en-US" altLang="ja-JP" b="0" i="1" dirty="0" smtClean="0">
                            <a:latin typeface="Cambria Math" panose="02040503050406030204" pitchFamily="18" charset="0"/>
                          </a:rPr>
                          <m:t>𝐿</m:t>
                        </m:r>
                      </m:num>
                      <m:den>
                        <m:r>
                          <a:rPr lang="en-US" altLang="ja-JP" i="1" dirty="0">
                            <a:latin typeface="Cambria Math" panose="02040503050406030204" pitchFamily="18" charset="0"/>
                          </a:rPr>
                          <m:t>𝑤</m:t>
                        </m:r>
                        <m:r>
                          <a:rPr lang="en-US" altLang="ja-JP" i="1" baseline="-25000" dirty="0">
                            <a:latin typeface="Cambria Math" panose="02040503050406030204" pitchFamily="18" charset="0"/>
                          </a:rPr>
                          <m:t>𝑠</m:t>
                        </m:r>
                      </m:den>
                    </m:f>
                    <m:r>
                      <a:rPr lang="en-US" altLang="ja-JP" i="1" dirty="0">
                        <a:latin typeface="Cambria Math" panose="02040503050406030204" pitchFamily="18" charset="0"/>
                      </a:rPr>
                      <m:t>=</m:t>
                    </m:r>
                    <m:f>
                      <m:fPr>
                        <m:type m:val="skw"/>
                        <m:ctrlPr>
                          <a:rPr lang="en-US" altLang="ja-JP" i="1" dirty="0">
                            <a:latin typeface="Cambria Math" panose="02040503050406030204" pitchFamily="18" charset="0"/>
                          </a:rPr>
                        </m:ctrlPr>
                      </m:fPr>
                      <m:num>
                        <m:r>
                          <a:rPr lang="en-US" altLang="ja-JP" i="1" dirty="0">
                            <a:latin typeface="Cambria Math" panose="02040503050406030204" pitchFamily="18" charset="0"/>
                          </a:rPr>
                          <m:t>𝑤</m:t>
                        </m:r>
                        <m:r>
                          <a:rPr lang="en-US" altLang="ja-JP" b="0" i="1" baseline="-25000" dirty="0" smtClean="0">
                            <a:latin typeface="Cambria Math" panose="02040503050406030204" pitchFamily="18" charset="0"/>
                          </a:rPr>
                          <m:t>𝑐</m:t>
                        </m:r>
                        <m:r>
                          <a:rPr lang="en-US" altLang="ja-JP" i="1" dirty="0">
                            <a:latin typeface="Cambria Math" panose="02040503050406030204" pitchFamily="18" charset="0"/>
                          </a:rPr>
                          <m:t>𝑥</m:t>
                        </m:r>
                      </m:num>
                      <m:den>
                        <m:r>
                          <a:rPr lang="en-US" altLang="ja-JP" i="1" dirty="0">
                            <a:latin typeface="Cambria Math" panose="02040503050406030204" pitchFamily="18" charset="0"/>
                          </a:rPr>
                          <m:t>𝑤</m:t>
                        </m:r>
                        <m:r>
                          <a:rPr lang="en-US" altLang="ja-JP" i="1" baseline="-25000" dirty="0">
                            <a:latin typeface="Cambria Math" panose="02040503050406030204" pitchFamily="18" charset="0"/>
                          </a:rPr>
                          <m:t>𝑠</m:t>
                        </m:r>
                      </m:den>
                    </m:f>
                  </m:oMath>
                </a14:m>
                <a:endParaRPr lang="en-US" altLang="ja-JP" i="1" dirty="0">
                  <a:latin typeface="Cambria Math" panose="02040503050406030204" pitchFamily="18" charset="0"/>
                </a:endParaRPr>
              </a:p>
              <a:p>
                <a:pPr marL="967526" lvl="2" indent="0">
                  <a:buNone/>
                </a:pPr>
                <a14:m>
                  <m:oMath xmlns:m="http://schemas.openxmlformats.org/officeDocument/2006/math">
                    <m:r>
                      <a:rPr lang="en-US" altLang="ja-JP" i="1" dirty="0">
                        <a:latin typeface="Cambria Math" panose="02040503050406030204" pitchFamily="18" charset="0"/>
                      </a:rPr>
                      <m:t>𝑠</m:t>
                    </m:r>
                  </m:oMath>
                </a14:m>
                <a:r>
                  <a:rPr lang="en-US" altLang="ja-JP" dirty="0"/>
                  <a:t> : </a:t>
                </a:r>
                <a:r>
                  <a:rPr lang="en-US" altLang="ja-JP" dirty="0" err="1"/>
                  <a:t>scRGB</a:t>
                </a:r>
                <a:r>
                  <a:rPr lang="ja-JP" altLang="en-US" dirty="0"/>
                  <a:t>出力値</a:t>
                </a:r>
                <a:r>
                  <a:rPr lang="en-US" altLang="ja-JP" dirty="0"/>
                  <a:t>(= </a:t>
                </a:r>
                <a:r>
                  <a:rPr lang="ja-JP" altLang="en-US" dirty="0"/>
                  <a:t>絶対輝度</a:t>
                </a:r>
                <a:r>
                  <a:rPr lang="en-US" altLang="ja-JP" dirty="0" err="1"/>
                  <a:t>nt</a:t>
                </a:r>
                <a:r>
                  <a:rPr lang="en-US" altLang="ja-JP" dirty="0"/>
                  <a:t> / </a:t>
                </a:r>
                <a:r>
                  <a:rPr lang="en-US" altLang="ja-JP" dirty="0" err="1"/>
                  <a:t>scRGB</a:t>
                </a:r>
                <a:r>
                  <a:rPr lang="ja-JP" altLang="en-US" dirty="0"/>
                  <a:t>白レベル</a:t>
                </a:r>
                <a:r>
                  <a:rPr lang="en-US" altLang="ja-JP" dirty="0"/>
                  <a:t>)</a:t>
                </a:r>
              </a:p>
              <a:p>
                <a:pPr marL="967526" lvl="2" indent="0">
                  <a:buNone/>
                </a:pPr>
                <a14:m>
                  <m:oMath xmlns:m="http://schemas.openxmlformats.org/officeDocument/2006/math">
                    <m:r>
                      <a:rPr lang="en-US" altLang="ja-JP" i="1" dirty="0">
                        <a:latin typeface="Cambria Math" panose="02040503050406030204" pitchFamily="18" charset="0"/>
                      </a:rPr>
                      <m:t>𝑤</m:t>
                    </m:r>
                    <m:r>
                      <a:rPr lang="en-US" altLang="ja-JP" i="1" baseline="-25000" dirty="0">
                        <a:latin typeface="Cambria Math" panose="02040503050406030204" pitchFamily="18" charset="0"/>
                      </a:rPr>
                      <m:t>𝑠</m:t>
                    </m:r>
                  </m:oMath>
                </a14:m>
                <a:r>
                  <a:rPr lang="en-US" altLang="ja-JP" dirty="0"/>
                  <a:t>: </a:t>
                </a:r>
                <a:r>
                  <a:rPr lang="en-US" altLang="ja-JP" dirty="0" err="1"/>
                  <a:t>scRGB</a:t>
                </a:r>
                <a:r>
                  <a:rPr lang="ja-JP" altLang="en-US" dirty="0"/>
                  <a:t>白レベル</a:t>
                </a:r>
                <a:r>
                  <a:rPr lang="en-US" altLang="ja-JP" dirty="0"/>
                  <a:t>(</a:t>
                </a:r>
                <a:r>
                  <a:rPr lang="en-US" altLang="ja-JP" dirty="0" err="1"/>
                  <a:t>nt</a:t>
                </a:r>
                <a:r>
                  <a:rPr lang="en-US" altLang="ja-JP" dirty="0"/>
                  <a:t>) = 80</a:t>
                </a:r>
              </a:p>
              <a:p>
                <a:pPr lvl="5"/>
                <a:endParaRPr lang="en-US" altLang="ja-JP" i="1" dirty="0">
                  <a:latin typeface="Cambria Math" panose="02040503050406030204" pitchFamily="18" charset="0"/>
                </a:endParaRPr>
              </a:p>
              <a:p>
                <a:r>
                  <a:rPr lang="ja-JP" altLang="en-US" dirty="0"/>
                  <a:t>計算例</a:t>
                </a:r>
                <a:endParaRPr lang="en-US" altLang="ja-JP" dirty="0"/>
              </a:p>
              <a:p>
                <a:pPr lvl="1"/>
                <a:r>
                  <a:rPr lang="ja-JP" altLang="en-US" dirty="0"/>
                  <a:t>コンテンツ白レベル</a:t>
                </a:r>
                <a14:m>
                  <m:oMath xmlns:m="http://schemas.openxmlformats.org/officeDocument/2006/math">
                    <m:r>
                      <a:rPr lang="en-US" altLang="ja-JP" i="1" dirty="0">
                        <a:latin typeface="Cambria Math" panose="02040503050406030204" pitchFamily="18" charset="0"/>
                      </a:rPr>
                      <m:t>𝑤</m:t>
                    </m:r>
                    <m:r>
                      <a:rPr lang="en-US" altLang="ja-JP" b="0" i="1" baseline="-25000" dirty="0" smtClean="0">
                        <a:latin typeface="Cambria Math" panose="02040503050406030204" pitchFamily="18" charset="0"/>
                      </a:rPr>
                      <m:t>𝑐</m:t>
                    </m:r>
                    <m:r>
                      <a:rPr lang="en-US" altLang="ja-JP" i="1" dirty="0">
                        <a:latin typeface="Cambria Math" panose="02040503050406030204" pitchFamily="18" charset="0"/>
                      </a:rPr>
                      <m:t>=200</m:t>
                    </m:r>
                  </m:oMath>
                </a14:m>
                <a:r>
                  <a:rPr lang="en-US" altLang="ja-JP" dirty="0">
                    <a:latin typeface="Cambria Math" panose="02040503050406030204" pitchFamily="18" charset="0"/>
                  </a:rPr>
                  <a:t>, </a:t>
                </a:r>
                <a:r>
                  <a:rPr lang="en-US" altLang="ja-JP" sz="2977" dirty="0" err="1"/>
                  <a:t>scRGB</a:t>
                </a:r>
                <a:r>
                  <a:rPr lang="ja-JP" altLang="en-US" sz="2977" dirty="0">
                    <a:latin typeface="Cambria Math" panose="02040503050406030204" pitchFamily="18" charset="0"/>
                  </a:rPr>
                  <a:t>白</a:t>
                </a:r>
                <a:r>
                  <a:rPr lang="ja-JP" altLang="en-US" dirty="0">
                    <a:latin typeface="Cambria Math" panose="02040503050406030204" pitchFamily="18" charset="0"/>
                  </a:rPr>
                  <a:t>レベル</a:t>
                </a:r>
                <a14:m>
                  <m:oMath xmlns:m="http://schemas.openxmlformats.org/officeDocument/2006/math">
                    <m:r>
                      <a:rPr lang="en-US" altLang="ja-JP" i="1" dirty="0">
                        <a:latin typeface="Cambria Math" panose="02040503050406030204" pitchFamily="18" charset="0"/>
                      </a:rPr>
                      <m:t>𝑤</m:t>
                    </m:r>
                    <m:r>
                      <a:rPr lang="en-US" altLang="ja-JP" i="1" baseline="-25000" dirty="0">
                        <a:latin typeface="Cambria Math" panose="02040503050406030204" pitchFamily="18" charset="0"/>
                      </a:rPr>
                      <m:t>𝑠</m:t>
                    </m:r>
                    <m:r>
                      <a:rPr lang="en-US" altLang="ja-JP" i="1" dirty="0">
                        <a:latin typeface="Cambria Math" panose="02040503050406030204" pitchFamily="18" charset="0"/>
                      </a:rPr>
                      <m:t>=80</m:t>
                    </m:r>
                  </m:oMath>
                </a14:m>
                <a:r>
                  <a:rPr lang="ja-JP" altLang="en-US" i="1" dirty="0">
                    <a:latin typeface="Cambria Math" panose="02040503050406030204" pitchFamily="18" charset="0"/>
                  </a:rPr>
                  <a:t> の例</a:t>
                </a:r>
                <a:endParaRPr lang="en-US" altLang="ja-JP" b="0" i="1" dirty="0">
                  <a:latin typeface="Cambria Math" panose="02040503050406030204" pitchFamily="18" charset="0"/>
                </a:endParaRPr>
              </a:p>
              <a:p>
                <a:pPr lvl="2"/>
                <a14:m>
                  <m:oMath xmlns:m="http://schemas.openxmlformats.org/officeDocument/2006/math">
                    <m:r>
                      <a:rPr lang="en-US" altLang="ja-JP" i="1" dirty="0">
                        <a:latin typeface="Cambria Math" panose="02040503050406030204" pitchFamily="18" charset="0"/>
                      </a:rPr>
                      <m:t>𝑥</m:t>
                    </m:r>
                    <m:r>
                      <a:rPr lang="en-US" altLang="ja-JP" i="1" dirty="0" smtClean="0">
                        <a:latin typeface="Cambria Math" panose="02040503050406030204" pitchFamily="18" charset="0"/>
                      </a:rPr>
                      <m:t>=</m:t>
                    </m:r>
                    <m:r>
                      <a:rPr lang="en-US" altLang="ja-JP" b="0" i="1" dirty="0" smtClean="0">
                        <a:latin typeface="Cambria Math" panose="02040503050406030204" pitchFamily="18" charset="0"/>
                      </a:rPr>
                      <m:t>0.4</m:t>
                    </m:r>
                  </m:oMath>
                </a14:m>
                <a:r>
                  <a:rPr lang="en-US" altLang="ja-JP" dirty="0"/>
                  <a:t>(80nt: </a:t>
                </a:r>
                <a:r>
                  <a:rPr lang="en-US" altLang="ja-JP" dirty="0" err="1"/>
                  <a:t>scRGB</a:t>
                </a:r>
                <a:r>
                  <a:rPr lang="ja-JP" altLang="en-US" dirty="0"/>
                  <a:t>白相当</a:t>
                </a:r>
                <a:r>
                  <a:rPr lang="en-US" altLang="ja-JP" dirty="0"/>
                  <a:t>) </a:t>
                </a:r>
                <a:r>
                  <a:rPr lang="en-US" altLang="ja-JP" dirty="0">
                    <a:sym typeface="Wingdings" panose="05000000000000000000" pitchFamily="2" charset="2"/>
                  </a:rPr>
                  <a:t></a:t>
                </a:r>
                <a:r>
                  <a:rPr lang="en-US" altLang="ja-JP" dirty="0"/>
                  <a:t> </a:t>
                </a:r>
                <a14:m>
                  <m:oMath xmlns:m="http://schemas.openxmlformats.org/officeDocument/2006/math">
                    <m:r>
                      <a:rPr lang="en-US" altLang="ja-JP" i="1" dirty="0">
                        <a:latin typeface="Cambria Math" panose="02040503050406030204" pitchFamily="18" charset="0"/>
                      </a:rPr>
                      <m:t>𝑠</m:t>
                    </m:r>
                    <m:r>
                      <a:rPr lang="en-US" altLang="ja-JP" i="1" dirty="0">
                        <a:latin typeface="Cambria Math" panose="02040503050406030204" pitchFamily="18" charset="0"/>
                      </a:rPr>
                      <m:t>=1.0</m:t>
                    </m:r>
                  </m:oMath>
                </a14:m>
                <a:endParaRPr lang="en-US" altLang="ja-JP" dirty="0"/>
              </a:p>
              <a:p>
                <a:pPr lvl="2"/>
                <a14:m>
                  <m:oMath xmlns:m="http://schemas.openxmlformats.org/officeDocument/2006/math">
                    <m:r>
                      <a:rPr lang="en-US" altLang="ja-JP" b="0" i="1" dirty="0" smtClean="0">
                        <a:latin typeface="Cambria Math" panose="02040503050406030204" pitchFamily="18" charset="0"/>
                      </a:rPr>
                      <m:t>𝑥</m:t>
                    </m:r>
                    <m:r>
                      <a:rPr lang="en-US" altLang="ja-JP" b="0" i="1" dirty="0" smtClean="0">
                        <a:latin typeface="Cambria Math" panose="02040503050406030204" pitchFamily="18" charset="0"/>
                      </a:rPr>
                      <m:t>=1.0</m:t>
                    </m:r>
                  </m:oMath>
                </a14:m>
                <a:r>
                  <a:rPr lang="en-US" altLang="ja-JP" dirty="0"/>
                  <a:t>(200nt: </a:t>
                </a:r>
                <a:r>
                  <a:rPr lang="ja-JP" altLang="en-US" dirty="0"/>
                  <a:t>コンテンツ白</a:t>
                </a:r>
                <a:r>
                  <a:rPr lang="en-US" altLang="ja-JP" dirty="0"/>
                  <a:t>) </a:t>
                </a:r>
                <a:r>
                  <a:rPr lang="en-US" altLang="ja-JP" dirty="0">
                    <a:sym typeface="Wingdings" panose="05000000000000000000" pitchFamily="2" charset="2"/>
                  </a:rPr>
                  <a:t></a:t>
                </a:r>
                <a:r>
                  <a:rPr lang="en-US" altLang="ja-JP" dirty="0"/>
                  <a:t> </a:t>
                </a:r>
                <a14:m>
                  <m:oMath xmlns:m="http://schemas.openxmlformats.org/officeDocument/2006/math">
                    <m:r>
                      <a:rPr lang="en-US" altLang="ja-JP" b="0" i="1" dirty="0" smtClean="0">
                        <a:latin typeface="Cambria Math" panose="02040503050406030204" pitchFamily="18" charset="0"/>
                      </a:rPr>
                      <m:t>𝑠</m:t>
                    </m:r>
                    <m:r>
                      <a:rPr lang="en-US" altLang="ja-JP" i="1" dirty="0">
                        <a:latin typeface="Cambria Math" panose="02040503050406030204" pitchFamily="18" charset="0"/>
                      </a:rPr>
                      <m:t>=</m:t>
                    </m:r>
                    <m:r>
                      <a:rPr lang="en-US" altLang="ja-JP" b="0" i="1" dirty="0" smtClean="0">
                        <a:latin typeface="Cambria Math" panose="02040503050406030204" pitchFamily="18" charset="0"/>
                      </a:rPr>
                      <m:t>2.5</m:t>
                    </m:r>
                  </m:oMath>
                </a14:m>
                <a:endParaRPr lang="en-US" altLang="ja-JP" dirty="0"/>
              </a:p>
              <a:p>
                <a:pPr lvl="2"/>
                <a14:m>
                  <m:oMath xmlns:m="http://schemas.openxmlformats.org/officeDocument/2006/math">
                    <m:r>
                      <a:rPr lang="en-US" altLang="ja-JP" i="1" dirty="0">
                        <a:latin typeface="Cambria Math" panose="02040503050406030204" pitchFamily="18" charset="0"/>
                      </a:rPr>
                      <m:t>𝑥</m:t>
                    </m:r>
                    <m:r>
                      <a:rPr lang="en-US" altLang="ja-JP" i="1" dirty="0">
                        <a:latin typeface="Cambria Math" panose="02040503050406030204" pitchFamily="18" charset="0"/>
                      </a:rPr>
                      <m:t>=50</m:t>
                    </m:r>
                  </m:oMath>
                </a14:m>
                <a:r>
                  <a:rPr lang="en-US" altLang="ja-JP" dirty="0"/>
                  <a:t>(10,000nt: PQ</a:t>
                </a:r>
                <a:r>
                  <a:rPr lang="ja-JP" altLang="en-US" dirty="0"/>
                  <a:t>最大輝度</a:t>
                </a:r>
                <a:r>
                  <a:rPr lang="en-US" altLang="ja-JP" dirty="0"/>
                  <a:t>) </a:t>
                </a:r>
                <a:r>
                  <a:rPr lang="en-US" altLang="ja-JP" dirty="0">
                    <a:sym typeface="Wingdings" panose="05000000000000000000" pitchFamily="2" charset="2"/>
                  </a:rPr>
                  <a:t> </a:t>
                </a:r>
                <a14:m>
                  <m:oMath xmlns:m="http://schemas.openxmlformats.org/officeDocument/2006/math">
                    <m:r>
                      <a:rPr lang="en-US" altLang="ja-JP" i="1" dirty="0">
                        <a:latin typeface="Cambria Math" panose="02040503050406030204" pitchFamily="18" charset="0"/>
                      </a:rPr>
                      <m:t>𝑠</m:t>
                    </m:r>
                    <m:r>
                      <a:rPr lang="en-US" altLang="ja-JP" i="1" dirty="0">
                        <a:latin typeface="Cambria Math" panose="02040503050406030204" pitchFamily="18" charset="0"/>
                      </a:rPr>
                      <m:t>=125</m:t>
                    </m:r>
                  </m:oMath>
                </a14:m>
                <a:endParaRPr lang="en-US" altLang="ja-JP" dirty="0"/>
              </a:p>
            </p:txBody>
          </p:sp>
        </mc:Choice>
        <mc:Fallback xmlns="">
          <p:sp>
            <p:nvSpPr>
              <p:cNvPr id="3" name="コンテンツ プレースホルダー 2">
                <a:extLst>
                  <a:ext uri="{FF2B5EF4-FFF2-40B4-BE49-F238E27FC236}">
                    <a16:creationId xmlns:a16="http://schemas.microsoft.com/office/drawing/2014/main" id="{6653F629-42CD-45BF-AD0E-90FD818FDF05}"/>
                  </a:ext>
                </a:extLst>
              </p:cNvPr>
              <p:cNvSpPr>
                <a:spLocks noGrp="1" noRot="1" noChangeAspect="1" noMove="1" noResize="1" noEditPoints="1" noAdjustHandles="1" noChangeArrowheads="1" noChangeShapeType="1" noTextEdit="1"/>
              </p:cNvSpPr>
              <p:nvPr>
                <p:ph idx="1"/>
              </p:nvPr>
            </p:nvSpPr>
            <p:spPr>
              <a:blipFill>
                <a:blip r:embed="rId3"/>
                <a:stretch>
                  <a:fillRect l="-1056" t="-3259" b="-2868"/>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6C758AF4-EF78-49C9-9D2D-2955F4237724}"/>
              </a:ext>
            </a:extLst>
          </p:cNvPr>
          <p:cNvSpPr>
            <a:spLocks noGrp="1"/>
          </p:cNvSpPr>
          <p:nvPr>
            <p:ph type="sldNum" sz="quarter" idx="12"/>
          </p:nvPr>
        </p:nvSpPr>
        <p:spPr/>
        <p:txBody>
          <a:bodyPr/>
          <a:lstStyle/>
          <a:p>
            <a:fld id="{0BF772E3-9003-47C6-93B4-058D5A19ECE5}" type="slidenum">
              <a:rPr lang="ja-JP" altLang="en-US" smtClean="0"/>
              <a:pPr/>
              <a:t>151</a:t>
            </a:fld>
            <a:endParaRPr lang="ja-JP" altLang="en-US" dirty="0"/>
          </a:p>
        </p:txBody>
      </p:sp>
    </p:spTree>
    <p:extLst>
      <p:ext uri="{BB962C8B-B14F-4D97-AF65-F5344CB8AC3E}">
        <p14:creationId xmlns:p14="http://schemas.microsoft.com/office/powerpoint/2010/main" val="227067856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OS</a:t>
            </a:r>
            <a:r>
              <a:rPr lang="ja-JP" altLang="en-US" dirty="0"/>
              <a:t>側遅延</a:t>
            </a:r>
            <a:r>
              <a:rPr lang="en-US" altLang="ja-JP" dirty="0"/>
              <a:t>OETF(</a:t>
            </a:r>
            <a:r>
              <a:rPr lang="en-US" altLang="ja-JP" dirty="0" err="1"/>
              <a:t>scRGB</a:t>
            </a:r>
            <a:r>
              <a:rPr lang="ja-JP" altLang="en-US" dirty="0"/>
              <a:t>出力</a:t>
            </a:r>
            <a:r>
              <a:rPr lang="en-US" altLang="ja-JP" dirty="0"/>
              <a:t>)</a:t>
            </a:r>
            <a:r>
              <a:rPr lang="ja-JP" altLang="en-US" dirty="0"/>
              <a:t>時の留意点</a:t>
            </a:r>
            <a:endParaRPr lang="en-US" altLang="ja-JP" dirty="0"/>
          </a:p>
        </p:txBody>
      </p:sp>
      <p:sp>
        <p:nvSpPr>
          <p:cNvPr id="3" name="コンテンツ プレースホルダー 2"/>
          <p:cNvSpPr>
            <a:spLocks noGrp="1"/>
          </p:cNvSpPr>
          <p:nvPr>
            <p:ph idx="1"/>
          </p:nvPr>
        </p:nvSpPr>
        <p:spPr/>
        <p:txBody>
          <a:bodyPr>
            <a:normAutofit/>
          </a:bodyPr>
          <a:lstStyle/>
          <a:p>
            <a:r>
              <a:rPr lang="en-US" altLang="ja-JP" dirty="0" err="1"/>
              <a:t>scRGB</a:t>
            </a:r>
            <a:r>
              <a:rPr lang="ja-JP" altLang="en-US" dirty="0"/>
              <a:t>出力時のディザリング</a:t>
            </a:r>
            <a:endParaRPr lang="en-US" altLang="ja-JP" dirty="0"/>
          </a:p>
          <a:p>
            <a:pPr lvl="1"/>
            <a:r>
              <a:rPr lang="en-US" altLang="ja-JP" dirty="0"/>
              <a:t>OS</a:t>
            </a:r>
            <a:r>
              <a:rPr lang="ja-JP" altLang="en-US" dirty="0"/>
              <a:t>／ドライバ層ではサポートされない</a:t>
            </a:r>
            <a:endParaRPr lang="en-US" altLang="ja-JP" dirty="0"/>
          </a:p>
          <a:p>
            <a:pPr lvl="1"/>
            <a:r>
              <a:rPr lang="ja-JP" altLang="en-US" dirty="0">
                <a:solidFill>
                  <a:srgbClr val="FF5050"/>
                </a:solidFill>
              </a:rPr>
              <a:t>ディザは</a:t>
            </a:r>
            <a:r>
              <a:rPr lang="en-US" altLang="ja-JP" dirty="0">
                <a:solidFill>
                  <a:srgbClr val="FF5050"/>
                </a:solidFill>
              </a:rPr>
              <a:t>OETF</a:t>
            </a:r>
            <a:r>
              <a:rPr lang="ja-JP" altLang="en-US" dirty="0">
                <a:solidFill>
                  <a:srgbClr val="FF5050"/>
                </a:solidFill>
              </a:rPr>
              <a:t>後の非線形出力色空間で適用する必要あり</a:t>
            </a:r>
            <a:endParaRPr lang="en-US" altLang="ja-JP" dirty="0">
              <a:solidFill>
                <a:srgbClr val="FF5050"/>
              </a:solidFill>
            </a:endParaRPr>
          </a:p>
          <a:p>
            <a:pPr lvl="2"/>
            <a:r>
              <a:rPr lang="ja-JP" altLang="en-US" dirty="0"/>
              <a:t>最終的な色信号上の分解能で適用する必要があるため</a:t>
            </a:r>
            <a:endParaRPr lang="en-US" altLang="ja-JP" dirty="0"/>
          </a:p>
          <a:p>
            <a:pPr lvl="6"/>
            <a:endParaRPr lang="en-US" altLang="ja-JP" dirty="0"/>
          </a:p>
          <a:p>
            <a:pPr lvl="1"/>
            <a:r>
              <a:rPr lang="en-US" altLang="ja-JP" dirty="0">
                <a:sym typeface="Wingdings" panose="05000000000000000000" pitchFamily="2" charset="2"/>
              </a:rPr>
              <a:t></a:t>
            </a:r>
            <a:r>
              <a:rPr lang="ja-JP" altLang="en-US" dirty="0"/>
              <a:t>アプリ側で一度出力色空間に変換して適用</a:t>
            </a:r>
            <a:endParaRPr lang="en-US" altLang="ja-JP" dirty="0"/>
          </a:p>
          <a:p>
            <a:pPr lvl="2"/>
            <a:r>
              <a:rPr lang="ja-JP" altLang="en-US" dirty="0">
                <a:solidFill>
                  <a:srgbClr val="FF5050"/>
                </a:solidFill>
              </a:rPr>
              <a:t>出力</a:t>
            </a:r>
            <a:r>
              <a:rPr lang="en-US" altLang="ja-JP" dirty="0">
                <a:solidFill>
                  <a:srgbClr val="FF5050"/>
                </a:solidFill>
              </a:rPr>
              <a:t>OETF</a:t>
            </a:r>
            <a:r>
              <a:rPr lang="ja-JP" altLang="en-US" dirty="0">
                <a:solidFill>
                  <a:srgbClr val="FF5050"/>
                </a:solidFill>
              </a:rPr>
              <a:t>色空間に変換</a:t>
            </a:r>
            <a:r>
              <a:rPr lang="en-US" altLang="ja-JP" dirty="0">
                <a:solidFill>
                  <a:srgbClr val="FF5050"/>
                </a:solidFill>
                <a:sym typeface="Wingdings" panose="05000000000000000000" pitchFamily="2" charset="2"/>
              </a:rPr>
              <a:t></a:t>
            </a:r>
            <a:r>
              <a:rPr lang="ja-JP" altLang="en-US" dirty="0">
                <a:solidFill>
                  <a:srgbClr val="FF5050"/>
                </a:solidFill>
                <a:sym typeface="Wingdings" panose="05000000000000000000" pitchFamily="2" charset="2"/>
              </a:rPr>
              <a:t>ディザリング</a:t>
            </a:r>
            <a:r>
              <a:rPr lang="en-US" altLang="ja-JP" dirty="0">
                <a:solidFill>
                  <a:srgbClr val="FF5050"/>
                </a:solidFill>
                <a:sym typeface="Wingdings" panose="05000000000000000000" pitchFamily="2" charset="2"/>
              </a:rPr>
              <a:t></a:t>
            </a:r>
            <a:r>
              <a:rPr lang="en-US" altLang="ja-JP" dirty="0" err="1">
                <a:solidFill>
                  <a:srgbClr val="FF5050"/>
                </a:solidFill>
                <a:sym typeface="Wingdings" panose="05000000000000000000" pitchFamily="2" charset="2"/>
              </a:rPr>
              <a:t>scRGB</a:t>
            </a:r>
            <a:r>
              <a:rPr lang="ja-JP" altLang="en-US" dirty="0">
                <a:solidFill>
                  <a:srgbClr val="FF5050"/>
                </a:solidFill>
                <a:sym typeface="Wingdings" panose="05000000000000000000" pitchFamily="2" charset="2"/>
              </a:rPr>
              <a:t>に戻す</a:t>
            </a:r>
            <a:endParaRPr lang="en-US" altLang="ja-JP" dirty="0">
              <a:solidFill>
                <a:srgbClr val="FF5050"/>
              </a:solidFill>
              <a:sym typeface="Wingdings" panose="05000000000000000000" pitchFamily="2" charset="2"/>
            </a:endParaRPr>
          </a:p>
          <a:p>
            <a:pPr lvl="2"/>
            <a:r>
              <a:rPr lang="ja-JP" altLang="en-US" dirty="0">
                <a:sym typeface="Wingdings" panose="05000000000000000000" pitchFamily="2" charset="2"/>
              </a:rPr>
              <a:t>やや無駄が多いが、最後にパスを追加するよりは効率的</a:t>
            </a:r>
            <a:endParaRPr lang="en-US" altLang="ja-JP" dirty="0">
              <a:sym typeface="Wingdings" panose="05000000000000000000" pitchFamily="2" charset="2"/>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152</a:t>
            </a:fld>
            <a:endParaRPr kumimoji="1" lang="ja-JP" altLang="en-US" dirty="0"/>
          </a:p>
        </p:txBody>
      </p:sp>
    </p:spTree>
    <p:extLst>
      <p:ext uri="{BB962C8B-B14F-4D97-AF65-F5344CB8AC3E}">
        <p14:creationId xmlns:p14="http://schemas.microsoft.com/office/powerpoint/2010/main" val="304398129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その他の考慮すべきこと</a:t>
            </a:r>
            <a:endParaRPr kumimoji="1" lang="ja-JP" altLang="en-US" dirty="0"/>
          </a:p>
        </p:txBody>
      </p:sp>
      <p:sp>
        <p:nvSpPr>
          <p:cNvPr id="3" name="サブタイトル 2"/>
          <p:cNvSpPr>
            <a:spLocks noGrp="1"/>
          </p:cNvSpPr>
          <p:nvPr>
            <p:ph type="subTitle" idx="1"/>
          </p:nvPr>
        </p:nvSpPr>
        <p:spPr/>
        <p:txBody>
          <a:bodyPr>
            <a:normAutofit fontScale="77500" lnSpcReduction="20000"/>
          </a:bodyPr>
          <a:lstStyle/>
          <a:p>
            <a:r>
              <a:rPr lang="ja-JP" altLang="en-US" dirty="0">
                <a:solidFill>
                  <a:schemeClr val="bg1">
                    <a:lumMod val="75000"/>
                  </a:schemeClr>
                </a:solidFill>
              </a:rPr>
              <a:t>本セッションの目的</a:t>
            </a:r>
            <a:endParaRPr lang="en-US" altLang="ja-JP" dirty="0">
              <a:solidFill>
                <a:schemeClr val="bg1">
                  <a:lumMod val="75000"/>
                </a:schemeClr>
              </a:solidFill>
            </a:endParaRPr>
          </a:p>
          <a:p>
            <a:r>
              <a:rPr lang="ja-JP" altLang="en-US" dirty="0">
                <a:solidFill>
                  <a:schemeClr val="bg1">
                    <a:lumMod val="75000"/>
                  </a:schemeClr>
                </a:solidFill>
              </a:rPr>
              <a:t>色空間</a:t>
            </a:r>
            <a:endParaRPr lang="en-US" altLang="ja-JP" dirty="0">
              <a:solidFill>
                <a:schemeClr val="bg1">
                  <a:lumMod val="75000"/>
                </a:schemeClr>
              </a:solidFill>
            </a:endParaRPr>
          </a:p>
          <a:p>
            <a:r>
              <a:rPr lang="ja-JP" altLang="en-US" dirty="0">
                <a:solidFill>
                  <a:schemeClr val="bg1">
                    <a:lumMod val="75000"/>
                  </a:schemeClr>
                </a:solidFill>
              </a:rPr>
              <a:t>前提として押さえておきたいこと</a:t>
            </a:r>
            <a:endParaRPr lang="en-US" altLang="ja-JP" dirty="0">
              <a:solidFill>
                <a:schemeClr val="bg1">
                  <a:lumMod val="75000"/>
                </a:schemeClr>
              </a:solidFill>
            </a:endParaRPr>
          </a:p>
          <a:p>
            <a:r>
              <a:rPr lang="ja-JP" altLang="en-US" dirty="0">
                <a:solidFill>
                  <a:schemeClr val="bg1">
                    <a:lumMod val="75000"/>
                  </a:schemeClr>
                </a:solidFill>
              </a:rPr>
              <a:t>基本的なレンダリングフローの検討</a:t>
            </a:r>
            <a:endParaRPr lang="en-US" altLang="ja-JP" dirty="0">
              <a:solidFill>
                <a:schemeClr val="bg1">
                  <a:lumMod val="75000"/>
                </a:schemeClr>
              </a:solidFill>
            </a:endParaRPr>
          </a:p>
          <a:p>
            <a:r>
              <a:rPr lang="ja-JP" altLang="en-US" dirty="0"/>
              <a:t>その他の考慮すべきこと</a:t>
            </a:r>
            <a:endParaRPr lang="en-US" altLang="ja-JP" dirty="0"/>
          </a:p>
          <a:p>
            <a:r>
              <a:rPr lang="ja-JP" altLang="en-US" dirty="0">
                <a:solidFill>
                  <a:schemeClr val="bg1">
                    <a:lumMod val="75000"/>
                  </a:schemeClr>
                </a:solidFill>
              </a:rPr>
              <a:t>互換性重視レンダリングフローの構築</a:t>
            </a:r>
            <a:endParaRPr lang="en-US" altLang="ja-JP" dirty="0">
              <a:solidFill>
                <a:schemeClr val="bg1">
                  <a:lumMod val="75000"/>
                </a:schemeClr>
              </a:solidFill>
            </a:endParaRPr>
          </a:p>
          <a:p>
            <a:r>
              <a:rPr lang="ja-JP" altLang="en-US" dirty="0">
                <a:solidFill>
                  <a:schemeClr val="bg1">
                    <a:lumMod val="75000"/>
                  </a:schemeClr>
                </a:solidFill>
              </a:rPr>
              <a:t>まとめ</a:t>
            </a:r>
            <a:endParaRPr lang="en-US" altLang="ja-JP" dirty="0">
              <a:solidFill>
                <a:schemeClr val="bg1">
                  <a:lumMod val="75000"/>
                </a:schemeClr>
              </a:solidFill>
            </a:endParaRPr>
          </a:p>
        </p:txBody>
      </p:sp>
    </p:spTree>
    <p:extLst>
      <p:ext uri="{BB962C8B-B14F-4D97-AF65-F5344CB8AC3E}">
        <p14:creationId xmlns:p14="http://schemas.microsoft.com/office/powerpoint/2010/main" val="110350712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9B03CD-E2CA-4FC9-99CB-C9F55D80716E}"/>
              </a:ext>
            </a:extLst>
          </p:cNvPr>
          <p:cNvSpPr>
            <a:spLocks noGrp="1"/>
          </p:cNvSpPr>
          <p:nvPr>
            <p:ph type="title"/>
          </p:nvPr>
        </p:nvSpPr>
        <p:spPr/>
        <p:txBody>
          <a:bodyPr/>
          <a:lstStyle/>
          <a:p>
            <a:r>
              <a:rPr kumimoji="1" lang="ja-JP" altLang="en-US" dirty="0"/>
              <a:t>フローの詳細な考慮</a:t>
            </a:r>
          </a:p>
        </p:txBody>
      </p:sp>
      <p:sp>
        <p:nvSpPr>
          <p:cNvPr id="3" name="コンテンツ プレースホルダー 2">
            <a:extLst>
              <a:ext uri="{FF2B5EF4-FFF2-40B4-BE49-F238E27FC236}">
                <a16:creationId xmlns:a16="http://schemas.microsoft.com/office/drawing/2014/main" id="{92D80FCB-322C-4D3A-982D-B9A6BA605D6A}"/>
              </a:ext>
            </a:extLst>
          </p:cNvPr>
          <p:cNvSpPr>
            <a:spLocks noGrp="1"/>
          </p:cNvSpPr>
          <p:nvPr>
            <p:ph idx="1"/>
          </p:nvPr>
        </p:nvSpPr>
        <p:spPr/>
        <p:txBody>
          <a:bodyPr/>
          <a:lstStyle/>
          <a:p>
            <a:r>
              <a:rPr kumimoji="1" lang="ja-JP" altLang="en-US" dirty="0"/>
              <a:t>先述のフローに含まれていない細かな事項の検討</a:t>
            </a:r>
            <a:endParaRPr kumimoji="1" lang="en-US" altLang="ja-JP" dirty="0"/>
          </a:p>
          <a:p>
            <a:pPr lvl="1"/>
            <a:r>
              <a:rPr lang="ja-JP" altLang="en-US" dirty="0"/>
              <a:t>動的トーンマップ最適化</a:t>
            </a:r>
            <a:endParaRPr lang="en-US" altLang="ja-JP" dirty="0"/>
          </a:p>
          <a:p>
            <a:pPr lvl="1"/>
            <a:r>
              <a:rPr lang="en-US" altLang="ja-JP" dirty="0"/>
              <a:t>LUT</a:t>
            </a:r>
            <a:r>
              <a:rPr lang="ja-JP" altLang="en-US" dirty="0"/>
              <a:t>の互換性</a:t>
            </a:r>
            <a:endParaRPr lang="en-US" altLang="ja-JP" dirty="0"/>
          </a:p>
          <a:p>
            <a:pPr lvl="1"/>
            <a:r>
              <a:rPr lang="ja-JP" altLang="en-US" dirty="0"/>
              <a:t>カラーグレーディングとしてのガンマ調整</a:t>
            </a:r>
            <a:endParaRPr lang="en-US" altLang="ja-JP" dirty="0"/>
          </a:p>
          <a:p>
            <a:r>
              <a:rPr lang="ja-JP" altLang="en-US" dirty="0"/>
              <a:t>詳細を考慮した色空間フロー</a:t>
            </a:r>
            <a:endParaRPr kumimoji="1" lang="ja-JP" altLang="en-US" dirty="0"/>
          </a:p>
        </p:txBody>
      </p:sp>
      <p:sp>
        <p:nvSpPr>
          <p:cNvPr id="4" name="スライド番号プレースホルダー 3">
            <a:extLst>
              <a:ext uri="{FF2B5EF4-FFF2-40B4-BE49-F238E27FC236}">
                <a16:creationId xmlns:a16="http://schemas.microsoft.com/office/drawing/2014/main" id="{B12DAEF9-50A7-46F8-92FB-84CD3FD70DBF}"/>
              </a:ext>
            </a:extLst>
          </p:cNvPr>
          <p:cNvSpPr>
            <a:spLocks noGrp="1"/>
          </p:cNvSpPr>
          <p:nvPr>
            <p:ph type="sldNum" sz="quarter" idx="12"/>
          </p:nvPr>
        </p:nvSpPr>
        <p:spPr/>
        <p:txBody>
          <a:bodyPr/>
          <a:lstStyle/>
          <a:p>
            <a:fld id="{0BF772E3-9003-47C6-93B4-058D5A19ECE5}" type="slidenum">
              <a:rPr kumimoji="1" lang="ja-JP" altLang="en-US" smtClean="0"/>
              <a:t>154</a:t>
            </a:fld>
            <a:endParaRPr kumimoji="1" lang="ja-JP" altLang="en-US" dirty="0"/>
          </a:p>
        </p:txBody>
      </p:sp>
    </p:spTree>
    <p:extLst>
      <p:ext uri="{BB962C8B-B14F-4D97-AF65-F5344CB8AC3E}">
        <p14:creationId xmlns:p14="http://schemas.microsoft.com/office/powerpoint/2010/main" val="397553900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9B03CD-E2CA-4FC9-99CB-C9F55D80716E}"/>
              </a:ext>
            </a:extLst>
          </p:cNvPr>
          <p:cNvSpPr>
            <a:spLocks noGrp="1"/>
          </p:cNvSpPr>
          <p:nvPr>
            <p:ph type="title"/>
          </p:nvPr>
        </p:nvSpPr>
        <p:spPr/>
        <p:txBody>
          <a:bodyPr/>
          <a:lstStyle/>
          <a:p>
            <a:r>
              <a:rPr kumimoji="1" lang="ja-JP" altLang="en-US" dirty="0"/>
              <a:t>フローの詳細な考慮</a:t>
            </a:r>
          </a:p>
        </p:txBody>
      </p:sp>
      <p:sp>
        <p:nvSpPr>
          <p:cNvPr id="3" name="コンテンツ プレースホルダー 2">
            <a:extLst>
              <a:ext uri="{FF2B5EF4-FFF2-40B4-BE49-F238E27FC236}">
                <a16:creationId xmlns:a16="http://schemas.microsoft.com/office/drawing/2014/main" id="{92D80FCB-322C-4D3A-982D-B9A6BA605D6A}"/>
              </a:ext>
            </a:extLst>
          </p:cNvPr>
          <p:cNvSpPr>
            <a:spLocks noGrp="1"/>
          </p:cNvSpPr>
          <p:nvPr>
            <p:ph idx="1"/>
          </p:nvPr>
        </p:nvSpPr>
        <p:spPr/>
        <p:txBody>
          <a:bodyPr/>
          <a:lstStyle/>
          <a:p>
            <a:r>
              <a:rPr kumimoji="1" lang="ja-JP" altLang="en-US" dirty="0"/>
              <a:t>先述のフローに含まれていない細かな事項の検討</a:t>
            </a:r>
            <a:endParaRPr kumimoji="1" lang="en-US" altLang="ja-JP" dirty="0"/>
          </a:p>
          <a:p>
            <a:pPr lvl="1"/>
            <a:r>
              <a:rPr lang="ja-JP" altLang="en-US" dirty="0">
                <a:solidFill>
                  <a:srgbClr val="FF5050"/>
                </a:solidFill>
              </a:rPr>
              <a:t>動的トーンマップ最適化</a:t>
            </a:r>
            <a:endParaRPr lang="en-US" altLang="ja-JP" dirty="0">
              <a:solidFill>
                <a:srgbClr val="FF5050"/>
              </a:solidFill>
            </a:endParaRPr>
          </a:p>
          <a:p>
            <a:pPr lvl="1"/>
            <a:r>
              <a:rPr lang="en-US" altLang="ja-JP" dirty="0"/>
              <a:t>LUT</a:t>
            </a:r>
            <a:r>
              <a:rPr lang="ja-JP" altLang="en-US" dirty="0"/>
              <a:t>の互換性</a:t>
            </a:r>
            <a:endParaRPr lang="en-US" altLang="ja-JP" dirty="0"/>
          </a:p>
          <a:p>
            <a:pPr lvl="1"/>
            <a:r>
              <a:rPr lang="ja-JP" altLang="en-US" dirty="0"/>
              <a:t>カラーグレーディングとしてのガンマ調整</a:t>
            </a:r>
            <a:endParaRPr lang="en-US" altLang="ja-JP" dirty="0"/>
          </a:p>
          <a:p>
            <a:r>
              <a:rPr lang="ja-JP" altLang="en-US" dirty="0"/>
              <a:t>詳細を考慮した色空間フロー</a:t>
            </a:r>
          </a:p>
          <a:p>
            <a:pPr lvl="1"/>
            <a:endParaRPr kumimoji="1" lang="en-US" altLang="ja-JP" dirty="0">
              <a:solidFill>
                <a:srgbClr val="FF5050"/>
              </a:solidFill>
            </a:endParaRPr>
          </a:p>
          <a:p>
            <a:endParaRPr kumimoji="1" lang="ja-JP" altLang="en-US" dirty="0"/>
          </a:p>
        </p:txBody>
      </p:sp>
      <p:sp>
        <p:nvSpPr>
          <p:cNvPr id="4" name="スライド番号プレースホルダー 3">
            <a:extLst>
              <a:ext uri="{FF2B5EF4-FFF2-40B4-BE49-F238E27FC236}">
                <a16:creationId xmlns:a16="http://schemas.microsoft.com/office/drawing/2014/main" id="{B12DAEF9-50A7-46F8-92FB-84CD3FD70DBF}"/>
              </a:ext>
            </a:extLst>
          </p:cNvPr>
          <p:cNvSpPr>
            <a:spLocks noGrp="1"/>
          </p:cNvSpPr>
          <p:nvPr>
            <p:ph type="sldNum" sz="quarter" idx="12"/>
          </p:nvPr>
        </p:nvSpPr>
        <p:spPr/>
        <p:txBody>
          <a:bodyPr/>
          <a:lstStyle/>
          <a:p>
            <a:fld id="{0BF772E3-9003-47C6-93B4-058D5A19ECE5}" type="slidenum">
              <a:rPr kumimoji="1" lang="ja-JP" altLang="en-US" smtClean="0"/>
              <a:t>155</a:t>
            </a:fld>
            <a:endParaRPr kumimoji="1" lang="ja-JP" altLang="en-US" dirty="0"/>
          </a:p>
        </p:txBody>
      </p:sp>
    </p:spTree>
    <p:extLst>
      <p:ext uri="{BB962C8B-B14F-4D97-AF65-F5344CB8AC3E}">
        <p14:creationId xmlns:p14="http://schemas.microsoft.com/office/powerpoint/2010/main" val="34762995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シーン内の最大輝度に応じて</a:t>
            </a:r>
            <a:br>
              <a:rPr lang="en-US" altLang="ja-JP" dirty="0"/>
            </a:br>
            <a:r>
              <a:rPr lang="ja-JP" altLang="en-US" dirty="0"/>
              <a:t>動的にトーンマッピングを最適化</a:t>
            </a:r>
          </a:p>
        </p:txBody>
      </p:sp>
      <p:sp>
        <p:nvSpPr>
          <p:cNvPr id="3" name="コンテンツ プレースホルダー 2"/>
          <p:cNvSpPr>
            <a:spLocks noGrp="1"/>
          </p:cNvSpPr>
          <p:nvPr>
            <p:ph idx="1"/>
          </p:nvPr>
        </p:nvSpPr>
        <p:spPr/>
        <p:txBody>
          <a:bodyPr/>
          <a:lstStyle/>
          <a:p>
            <a:r>
              <a:rPr lang="ja-JP" altLang="en-US" dirty="0">
                <a:solidFill>
                  <a:srgbClr val="FF5050"/>
                </a:solidFill>
              </a:rPr>
              <a:t>最大出力輝度よりもシーンが明るい場合</a:t>
            </a:r>
            <a:endParaRPr lang="en-US" altLang="ja-JP" dirty="0">
              <a:solidFill>
                <a:srgbClr val="FF5050"/>
              </a:solidFill>
            </a:endParaRPr>
          </a:p>
          <a:p>
            <a:pPr lvl="1"/>
            <a:r>
              <a:rPr lang="ja-JP" altLang="en-US" dirty="0">
                <a:solidFill>
                  <a:srgbClr val="FF5050"/>
                </a:solidFill>
              </a:rPr>
              <a:t>高輝度領域を圧縮する</a:t>
            </a:r>
            <a:endParaRPr lang="en-US" altLang="ja-JP" dirty="0">
              <a:solidFill>
                <a:srgbClr val="FF5050"/>
              </a:solidFill>
            </a:endParaRPr>
          </a:p>
          <a:p>
            <a:pPr lvl="2"/>
            <a:r>
              <a:rPr lang="ja-JP" altLang="en-US" dirty="0"/>
              <a:t>シーン内最大輝度を最大出力値にマッピング</a:t>
            </a:r>
            <a:endParaRPr lang="en-US" altLang="ja-JP" dirty="0"/>
          </a:p>
          <a:p>
            <a:r>
              <a:rPr lang="ja-JP" altLang="en-US" dirty="0">
                <a:solidFill>
                  <a:srgbClr val="FF5050"/>
                </a:solidFill>
              </a:rPr>
              <a:t>最大出力輝度よりもシーンが暗い場合</a:t>
            </a:r>
            <a:endParaRPr lang="en-US" altLang="ja-JP" dirty="0">
              <a:solidFill>
                <a:srgbClr val="FF5050"/>
              </a:solidFill>
            </a:endParaRPr>
          </a:p>
          <a:p>
            <a:pPr lvl="1"/>
            <a:r>
              <a:rPr lang="ja-JP" altLang="en-US" dirty="0">
                <a:solidFill>
                  <a:srgbClr val="FF5050"/>
                </a:solidFill>
              </a:rPr>
              <a:t>高輝度領域も圧縮せず線形に</a:t>
            </a:r>
            <a:endParaRPr lang="en-US" altLang="ja-JP" dirty="0">
              <a:solidFill>
                <a:srgbClr val="FF5050"/>
              </a:solidFill>
            </a:endParaRPr>
          </a:p>
          <a:p>
            <a:pPr lvl="5"/>
            <a:endParaRPr lang="en-US" altLang="ja-JP" dirty="0"/>
          </a:p>
          <a:p>
            <a:r>
              <a:rPr lang="ja-JP" altLang="en-US" dirty="0"/>
              <a:t>以下のサンプル画像のトーンマップは</a:t>
            </a:r>
            <a:r>
              <a:rPr lang="en-US" altLang="ja-JP" dirty="0"/>
              <a:t>1,000nt</a:t>
            </a:r>
            <a:r>
              <a:rPr lang="ja-JP" altLang="en-US" dirty="0"/>
              <a:t>飽和</a:t>
            </a:r>
            <a:endParaRPr lang="en-US" altLang="ja-JP" dirty="0"/>
          </a:p>
          <a:p>
            <a:pPr lvl="1"/>
            <a:r>
              <a:rPr lang="en-US" altLang="ja-JP" dirty="0"/>
              <a:t>1,000nt</a:t>
            </a:r>
            <a:r>
              <a:rPr lang="ja-JP" altLang="en-US" dirty="0"/>
              <a:t>の信号まで有効に階調表示できるテレビ用の設定</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lang="ja-JP" altLang="en-US" smtClean="0"/>
              <a:pPr/>
              <a:t>156</a:t>
            </a:fld>
            <a:endParaRPr lang="ja-JP" altLang="en-US" dirty="0"/>
          </a:p>
        </p:txBody>
      </p:sp>
    </p:spTree>
    <p:extLst>
      <p:ext uri="{BB962C8B-B14F-4D97-AF65-F5344CB8AC3E}">
        <p14:creationId xmlns:p14="http://schemas.microsoft.com/office/powerpoint/2010/main" val="42571374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タイトル 1"/>
          <p:cNvSpPr txBox="1">
            <a:spLocks/>
          </p:cNvSpPr>
          <p:nvPr/>
        </p:nvSpPr>
        <p:spPr bwMode="auto">
          <a:xfrm>
            <a:off x="3232086" y="6457890"/>
            <a:ext cx="57278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ctr"/>
            <a:r>
              <a:rPr lang="ja-JP" altLang="en-US" sz="2000" dirty="0">
                <a:solidFill>
                  <a:schemeClr val="bg2"/>
                </a:solidFill>
              </a:rPr>
              <a:t>動的トーンマップ</a:t>
            </a:r>
            <a:r>
              <a:rPr lang="en-US" altLang="ja-JP" sz="2000" dirty="0">
                <a:solidFill>
                  <a:schemeClr val="bg2"/>
                </a:solidFill>
              </a:rPr>
              <a:t>(</a:t>
            </a:r>
            <a:r>
              <a:rPr lang="ja-JP" altLang="en-US" sz="2000" dirty="0">
                <a:solidFill>
                  <a:schemeClr val="bg2"/>
                </a:solidFill>
              </a:rPr>
              <a:t>高輝度ピクセルをもつシーン</a:t>
            </a:r>
            <a:r>
              <a:rPr lang="en-US" altLang="ja-JP" sz="2000" dirty="0">
                <a:solidFill>
                  <a:schemeClr val="bg2"/>
                </a:solidFill>
              </a:rPr>
              <a:t>)</a:t>
            </a:r>
            <a:endParaRPr lang="ja-JP" altLang="en-US" sz="2000" dirty="0">
              <a:solidFill>
                <a:schemeClr val="bg2"/>
              </a:solidFill>
            </a:endParaRP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157</a:t>
            </a:fld>
            <a:endParaRPr kumimoji="1" lang="ja-JP" altLang="en-US"/>
          </a:p>
        </p:txBody>
      </p:sp>
    </p:spTree>
    <p:extLst>
      <p:ext uri="{BB962C8B-B14F-4D97-AF65-F5344CB8AC3E}">
        <p14:creationId xmlns:p14="http://schemas.microsoft.com/office/powerpoint/2010/main" val="340029160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タイトル 1"/>
          <p:cNvSpPr txBox="1">
            <a:spLocks/>
          </p:cNvSpPr>
          <p:nvPr/>
        </p:nvSpPr>
        <p:spPr bwMode="auto">
          <a:xfrm>
            <a:off x="3103838" y="6457890"/>
            <a:ext cx="59843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ctr"/>
            <a:r>
              <a:rPr lang="ja-JP" altLang="en-US" sz="2000" dirty="0">
                <a:solidFill>
                  <a:schemeClr val="bg2"/>
                </a:solidFill>
              </a:rPr>
              <a:t>動的トーンマップ</a:t>
            </a:r>
            <a:r>
              <a:rPr lang="en-US" altLang="ja-JP" sz="2000" dirty="0">
                <a:solidFill>
                  <a:schemeClr val="bg2"/>
                </a:solidFill>
              </a:rPr>
              <a:t>(</a:t>
            </a:r>
            <a:r>
              <a:rPr lang="ja-JP" altLang="en-US" sz="2000" dirty="0">
                <a:solidFill>
                  <a:schemeClr val="bg2"/>
                </a:solidFill>
              </a:rPr>
              <a:t>中輝度のピクセルをもつシーン</a:t>
            </a:r>
            <a:r>
              <a:rPr lang="en-US" altLang="ja-JP" sz="2000" dirty="0">
                <a:solidFill>
                  <a:schemeClr val="bg2"/>
                </a:solidFill>
              </a:rPr>
              <a:t>)</a:t>
            </a:r>
            <a:endParaRPr lang="ja-JP" altLang="en-US" sz="2000" dirty="0">
              <a:solidFill>
                <a:schemeClr val="bg2"/>
              </a:solidFill>
            </a:endParaRP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158</a:t>
            </a:fld>
            <a:endParaRPr kumimoji="1" lang="ja-JP" altLang="en-US" dirty="0"/>
          </a:p>
        </p:txBody>
      </p:sp>
    </p:spTree>
    <p:extLst>
      <p:ext uri="{BB962C8B-B14F-4D97-AF65-F5344CB8AC3E}">
        <p14:creationId xmlns:p14="http://schemas.microsoft.com/office/powerpoint/2010/main" val="145095190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タイトル 1"/>
          <p:cNvSpPr txBox="1">
            <a:spLocks/>
          </p:cNvSpPr>
          <p:nvPr/>
        </p:nvSpPr>
        <p:spPr bwMode="auto">
          <a:xfrm>
            <a:off x="3232079" y="6457890"/>
            <a:ext cx="57278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ctr"/>
            <a:r>
              <a:rPr lang="ja-JP" altLang="en-US" sz="2000" dirty="0">
                <a:solidFill>
                  <a:schemeClr val="bg2"/>
                </a:solidFill>
              </a:rPr>
              <a:t>動的トーンマップ</a:t>
            </a:r>
            <a:r>
              <a:rPr lang="en-US" altLang="ja-JP" sz="2000" dirty="0">
                <a:solidFill>
                  <a:schemeClr val="bg2"/>
                </a:solidFill>
              </a:rPr>
              <a:t>(</a:t>
            </a:r>
            <a:r>
              <a:rPr lang="ja-JP" altLang="en-US" sz="2000" dirty="0">
                <a:solidFill>
                  <a:schemeClr val="bg2"/>
                </a:solidFill>
              </a:rPr>
              <a:t>低輝度ピクセルのみのシーン</a:t>
            </a:r>
            <a:r>
              <a:rPr lang="en-US" altLang="ja-JP" sz="2000" dirty="0">
                <a:solidFill>
                  <a:schemeClr val="bg2"/>
                </a:solidFill>
              </a:rPr>
              <a:t>)</a:t>
            </a:r>
            <a:endParaRPr lang="ja-JP" altLang="en-US" sz="2000" dirty="0">
              <a:solidFill>
                <a:schemeClr val="bg2"/>
              </a:solidFill>
            </a:endParaRP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159</a:t>
            </a:fld>
            <a:endParaRPr kumimoji="1" lang="ja-JP" altLang="en-US" dirty="0"/>
          </a:p>
        </p:txBody>
      </p:sp>
    </p:spTree>
    <p:extLst>
      <p:ext uri="{BB962C8B-B14F-4D97-AF65-F5344CB8AC3E}">
        <p14:creationId xmlns:p14="http://schemas.microsoft.com/office/powerpoint/2010/main" val="82696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en-US" altLang="ja-JP" dirty="0"/>
              <a:t>OETF</a:t>
            </a:r>
            <a:r>
              <a:rPr kumimoji="1" lang="ja-JP" altLang="en-US" dirty="0"/>
              <a:t>例</a:t>
            </a:r>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a:bodyPr>
          <a:lstStyle/>
          <a:p>
            <a:r>
              <a:rPr lang="ja-JP" altLang="en-US" dirty="0"/>
              <a:t>代表的な</a:t>
            </a:r>
            <a:r>
              <a:rPr lang="en-US" altLang="ja-JP" dirty="0"/>
              <a:t>SDR</a:t>
            </a:r>
            <a:r>
              <a:rPr lang="ja-JP" altLang="en-US" dirty="0"/>
              <a:t>伝達関数</a:t>
            </a:r>
            <a:endParaRPr lang="en-US" altLang="ja-JP" dirty="0"/>
          </a:p>
          <a:p>
            <a:pPr lvl="1"/>
            <a:r>
              <a:rPr lang="en-US" altLang="ja-JP" dirty="0" err="1"/>
              <a:t>sRGB</a:t>
            </a:r>
            <a:endParaRPr lang="en-US" altLang="ja-JP" dirty="0"/>
          </a:p>
          <a:p>
            <a:pPr lvl="1"/>
            <a:r>
              <a:rPr lang="en-US" altLang="ja-JP" dirty="0"/>
              <a:t>Adobe RGB</a:t>
            </a:r>
          </a:p>
          <a:p>
            <a:pPr lvl="1"/>
            <a:r>
              <a:rPr lang="en-US" altLang="ja-JP" dirty="0"/>
              <a:t>BT.709 / BT.2020</a:t>
            </a:r>
          </a:p>
          <a:p>
            <a:pPr lvl="1"/>
            <a:r>
              <a:rPr lang="en-US" altLang="ja-JP" dirty="0"/>
              <a:t>DCI-P3</a:t>
            </a:r>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16</a:t>
            </a:fld>
            <a:endParaRPr kumimoji="1" lang="ja-JP" altLang="en-US" dirty="0"/>
          </a:p>
        </p:txBody>
      </p:sp>
      <p:pic>
        <p:nvPicPr>
          <p:cNvPr id="9" name="図 8"/>
          <p:cNvPicPr>
            <a:picLocks noChangeAspect="1"/>
          </p:cNvPicPr>
          <p:nvPr/>
        </p:nvPicPr>
        <p:blipFill>
          <a:blip r:embed="rId3"/>
          <a:stretch>
            <a:fillRect/>
          </a:stretch>
        </p:blipFill>
        <p:spPr>
          <a:xfrm>
            <a:off x="6373092" y="1295044"/>
            <a:ext cx="5209142" cy="5209142"/>
          </a:xfrm>
          <a:prstGeom prst="rect">
            <a:avLst/>
          </a:prstGeom>
        </p:spPr>
      </p:pic>
    </p:spTree>
    <p:extLst>
      <p:ext uri="{BB962C8B-B14F-4D97-AF65-F5344CB8AC3E}">
        <p14:creationId xmlns:p14="http://schemas.microsoft.com/office/powerpoint/2010/main" val="20364242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シーン輝度が</a:t>
            </a:r>
            <a:r>
              <a:rPr kumimoji="1" lang="en-US" altLang="ja-JP" dirty="0"/>
              <a:t>2,000nt</a:t>
            </a:r>
            <a:r>
              <a:rPr kumimoji="1" lang="ja-JP" altLang="en-US" dirty="0"/>
              <a:t>と</a:t>
            </a:r>
            <a:r>
              <a:rPr lang="ja-JP" altLang="en-US" dirty="0"/>
              <a:t>仮定</a:t>
            </a:r>
            <a:r>
              <a:rPr kumimoji="1" lang="ja-JP" altLang="en-US" dirty="0"/>
              <a:t>したマッピング</a:t>
            </a:r>
          </a:p>
        </p:txBody>
      </p:sp>
      <p:sp>
        <p:nvSpPr>
          <p:cNvPr id="3" name="コンテンツ プレースホルダー 2"/>
          <p:cNvSpPr>
            <a:spLocks noGrp="1"/>
          </p:cNvSpPr>
          <p:nvPr>
            <p:ph idx="1"/>
          </p:nvPr>
        </p:nvSpPr>
        <p:spPr/>
        <p:txBody>
          <a:bodyPr/>
          <a:lstStyle/>
          <a:p>
            <a:r>
              <a:rPr kumimoji="1" lang="ja-JP" altLang="en-US" dirty="0"/>
              <a:t>シーンの最大輝度が常に</a:t>
            </a:r>
            <a:r>
              <a:rPr kumimoji="1" lang="en-US" altLang="ja-JP" dirty="0"/>
              <a:t>2,000nt</a:t>
            </a:r>
            <a:r>
              <a:rPr kumimoji="1" lang="ja-JP" altLang="en-US" dirty="0"/>
              <a:t>固定と仮定</a:t>
            </a:r>
            <a:endParaRPr kumimoji="1" lang="en-US" altLang="ja-JP" dirty="0"/>
          </a:p>
          <a:p>
            <a:pPr lvl="1"/>
            <a:r>
              <a:rPr lang="ja-JP" altLang="en-US" dirty="0"/>
              <a:t>常に</a:t>
            </a:r>
            <a:r>
              <a:rPr lang="en-US" altLang="ja-JP" dirty="0"/>
              <a:t>2,000nt</a:t>
            </a:r>
            <a:r>
              <a:rPr lang="ja-JP" altLang="en-US" dirty="0"/>
              <a:t>時の出力を</a:t>
            </a:r>
            <a:r>
              <a:rPr lang="en-US" altLang="ja-JP" dirty="0"/>
              <a:t>1,000nt</a:t>
            </a:r>
            <a:r>
              <a:rPr lang="ja-JP" altLang="en-US" dirty="0"/>
              <a:t>にマッピング</a:t>
            </a:r>
            <a:endParaRPr lang="en-US" altLang="ja-JP" dirty="0"/>
          </a:p>
          <a:p>
            <a:pPr lvl="5"/>
            <a:endParaRPr lang="en-US" altLang="ja-JP" dirty="0"/>
          </a:p>
          <a:p>
            <a:pPr lvl="1"/>
            <a:r>
              <a:rPr lang="en-US" altLang="ja-JP" dirty="0">
                <a:solidFill>
                  <a:srgbClr val="FF5050"/>
                </a:solidFill>
              </a:rPr>
              <a:t>2,000nt</a:t>
            </a:r>
            <a:r>
              <a:rPr lang="ja-JP" altLang="en-US" dirty="0">
                <a:solidFill>
                  <a:srgbClr val="FF5050"/>
                </a:solidFill>
              </a:rPr>
              <a:t>よりもシーンが明るい場合</a:t>
            </a:r>
            <a:endParaRPr lang="en-US" altLang="ja-JP" dirty="0">
              <a:solidFill>
                <a:srgbClr val="FF5050"/>
              </a:solidFill>
            </a:endParaRPr>
          </a:p>
          <a:p>
            <a:pPr lvl="2"/>
            <a:r>
              <a:rPr lang="en-US" altLang="ja-JP" dirty="0">
                <a:solidFill>
                  <a:srgbClr val="FF5050"/>
                </a:solidFill>
              </a:rPr>
              <a:t>2,000nt</a:t>
            </a:r>
            <a:r>
              <a:rPr lang="ja-JP" altLang="en-US" dirty="0">
                <a:solidFill>
                  <a:srgbClr val="FF5050"/>
                </a:solidFill>
              </a:rPr>
              <a:t>までしか階調を表現できず白飛び</a:t>
            </a:r>
            <a:endParaRPr lang="en-US" altLang="ja-JP" dirty="0">
              <a:solidFill>
                <a:srgbClr val="FF5050"/>
              </a:solidFill>
            </a:endParaRPr>
          </a:p>
          <a:p>
            <a:pPr lvl="1"/>
            <a:r>
              <a:rPr lang="en-US" altLang="ja-JP" dirty="0">
                <a:solidFill>
                  <a:srgbClr val="FF5050"/>
                </a:solidFill>
              </a:rPr>
              <a:t>2,000nt</a:t>
            </a:r>
            <a:r>
              <a:rPr lang="ja-JP" altLang="en-US" dirty="0">
                <a:solidFill>
                  <a:srgbClr val="FF5050"/>
                </a:solidFill>
              </a:rPr>
              <a:t>よりもシーンが暗い場合</a:t>
            </a:r>
            <a:endParaRPr lang="en-US" altLang="ja-JP" dirty="0">
              <a:solidFill>
                <a:srgbClr val="FF5050"/>
              </a:solidFill>
            </a:endParaRPr>
          </a:p>
          <a:p>
            <a:pPr lvl="2"/>
            <a:r>
              <a:rPr lang="en-US" altLang="ja-JP" dirty="0">
                <a:solidFill>
                  <a:srgbClr val="FF5050"/>
                </a:solidFill>
              </a:rPr>
              <a:t>1,000nt</a:t>
            </a:r>
            <a:r>
              <a:rPr lang="ja-JP" altLang="en-US" dirty="0">
                <a:solidFill>
                  <a:srgbClr val="FF5050"/>
                </a:solidFill>
              </a:rPr>
              <a:t>よりも暗く表示され、テレビの能力を活かせない</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160</a:t>
            </a:fld>
            <a:endParaRPr kumimoji="1" lang="ja-JP" altLang="en-US" dirty="0"/>
          </a:p>
        </p:txBody>
      </p:sp>
    </p:spTree>
    <p:extLst>
      <p:ext uri="{BB962C8B-B14F-4D97-AF65-F5344CB8AC3E}">
        <p14:creationId xmlns:p14="http://schemas.microsoft.com/office/powerpoint/2010/main" val="140765018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タイトル 1"/>
          <p:cNvSpPr txBox="1">
            <a:spLocks/>
          </p:cNvSpPr>
          <p:nvPr/>
        </p:nvSpPr>
        <p:spPr bwMode="auto">
          <a:xfrm>
            <a:off x="2317970" y="6457890"/>
            <a:ext cx="75561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ctr"/>
            <a:r>
              <a:rPr lang="en-US" altLang="ja-JP" sz="2000" dirty="0">
                <a:solidFill>
                  <a:schemeClr val="bg2"/>
                </a:solidFill>
              </a:rPr>
              <a:t>2,000nt</a:t>
            </a:r>
            <a:r>
              <a:rPr lang="ja-JP" altLang="en-US" sz="2000" dirty="0">
                <a:solidFill>
                  <a:schemeClr val="bg2"/>
                </a:solidFill>
              </a:rPr>
              <a:t>シーン用静的トーンマップ</a:t>
            </a:r>
            <a:r>
              <a:rPr lang="en-US" altLang="ja-JP" sz="2000" dirty="0">
                <a:solidFill>
                  <a:schemeClr val="bg2"/>
                </a:solidFill>
              </a:rPr>
              <a:t>(</a:t>
            </a:r>
            <a:r>
              <a:rPr lang="ja-JP" altLang="en-US" sz="2000" dirty="0">
                <a:solidFill>
                  <a:schemeClr val="bg2"/>
                </a:solidFill>
              </a:rPr>
              <a:t>高輝度ピクセルをもつシーン</a:t>
            </a:r>
            <a:r>
              <a:rPr lang="en-US" altLang="ja-JP" sz="2000" dirty="0">
                <a:solidFill>
                  <a:schemeClr val="bg2"/>
                </a:solidFill>
              </a:rPr>
              <a:t>)</a:t>
            </a:r>
            <a:endParaRPr lang="ja-JP" altLang="en-US" sz="2000" dirty="0">
              <a:solidFill>
                <a:schemeClr val="bg2"/>
              </a:solidFill>
            </a:endParaRP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161</a:t>
            </a:fld>
            <a:endParaRPr kumimoji="1" lang="ja-JP" altLang="en-US" dirty="0"/>
          </a:p>
        </p:txBody>
      </p:sp>
    </p:spTree>
    <p:extLst>
      <p:ext uri="{BB962C8B-B14F-4D97-AF65-F5344CB8AC3E}">
        <p14:creationId xmlns:p14="http://schemas.microsoft.com/office/powerpoint/2010/main" val="11909117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タイトル 1"/>
          <p:cNvSpPr txBox="1">
            <a:spLocks/>
          </p:cNvSpPr>
          <p:nvPr/>
        </p:nvSpPr>
        <p:spPr bwMode="auto">
          <a:xfrm>
            <a:off x="2189726" y="6457890"/>
            <a:ext cx="78125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ctr"/>
            <a:r>
              <a:rPr lang="en-US" altLang="ja-JP" sz="2000" dirty="0">
                <a:solidFill>
                  <a:schemeClr val="bg2"/>
                </a:solidFill>
              </a:rPr>
              <a:t>2,000nt</a:t>
            </a:r>
            <a:r>
              <a:rPr lang="ja-JP" altLang="en-US" sz="2000" dirty="0">
                <a:solidFill>
                  <a:schemeClr val="bg2"/>
                </a:solidFill>
              </a:rPr>
              <a:t>シーン用静的トーンマップ</a:t>
            </a:r>
            <a:r>
              <a:rPr lang="en-US" altLang="ja-JP" sz="2000" dirty="0">
                <a:solidFill>
                  <a:schemeClr val="bg2"/>
                </a:solidFill>
              </a:rPr>
              <a:t>(</a:t>
            </a:r>
            <a:r>
              <a:rPr lang="ja-JP" altLang="en-US" sz="2000" dirty="0">
                <a:solidFill>
                  <a:schemeClr val="bg2"/>
                </a:solidFill>
              </a:rPr>
              <a:t>中輝度のピクセルをもつシーン</a:t>
            </a:r>
            <a:r>
              <a:rPr lang="en-US" altLang="ja-JP" sz="2000" dirty="0">
                <a:solidFill>
                  <a:schemeClr val="bg2"/>
                </a:solidFill>
              </a:rPr>
              <a:t>)</a:t>
            </a:r>
            <a:endParaRPr lang="ja-JP" altLang="en-US" sz="2000" dirty="0">
              <a:solidFill>
                <a:schemeClr val="bg2"/>
              </a:solidFill>
            </a:endParaRP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162</a:t>
            </a:fld>
            <a:endParaRPr kumimoji="1" lang="ja-JP" altLang="en-US" dirty="0"/>
          </a:p>
        </p:txBody>
      </p:sp>
    </p:spTree>
    <p:extLst>
      <p:ext uri="{BB962C8B-B14F-4D97-AF65-F5344CB8AC3E}">
        <p14:creationId xmlns:p14="http://schemas.microsoft.com/office/powerpoint/2010/main" val="225254605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2,000nt</a:t>
            </a:r>
            <a:r>
              <a:rPr kumimoji="1" lang="ja-JP" altLang="en-US" dirty="0"/>
              <a:t>固定と動的マッピングの比較</a:t>
            </a:r>
          </a:p>
        </p:txBody>
      </p:sp>
      <p:sp>
        <p:nvSpPr>
          <p:cNvPr id="3" name="コンテンツ プレースホルダー 2"/>
          <p:cNvSpPr>
            <a:spLocks noGrp="1"/>
          </p:cNvSpPr>
          <p:nvPr>
            <p:ph idx="1"/>
          </p:nvPr>
        </p:nvSpPr>
        <p:spPr/>
        <p:txBody>
          <a:bodyPr/>
          <a:lstStyle/>
          <a:p>
            <a:r>
              <a:rPr lang="ja-JP" altLang="en-US" dirty="0">
                <a:solidFill>
                  <a:srgbClr val="FF5050"/>
                </a:solidFill>
              </a:rPr>
              <a:t>シーンの最大輝度が常に</a:t>
            </a:r>
            <a:r>
              <a:rPr lang="en-US" altLang="ja-JP" dirty="0">
                <a:solidFill>
                  <a:srgbClr val="FF5050"/>
                </a:solidFill>
              </a:rPr>
              <a:t>2,000nt</a:t>
            </a:r>
            <a:r>
              <a:rPr lang="ja-JP" altLang="en-US" dirty="0">
                <a:solidFill>
                  <a:srgbClr val="FF5050"/>
                </a:solidFill>
              </a:rPr>
              <a:t>固定と仮定</a:t>
            </a:r>
            <a:endParaRPr lang="en-US" altLang="ja-JP" dirty="0">
              <a:solidFill>
                <a:srgbClr val="FF5050"/>
              </a:solidFill>
            </a:endParaRPr>
          </a:p>
          <a:p>
            <a:pPr lvl="1"/>
            <a:r>
              <a:rPr lang="ja-JP" altLang="en-US" dirty="0"/>
              <a:t>常に</a:t>
            </a:r>
            <a:r>
              <a:rPr lang="en-US" altLang="ja-JP" dirty="0"/>
              <a:t>2,000nt</a:t>
            </a:r>
            <a:r>
              <a:rPr lang="ja-JP" altLang="en-US" dirty="0"/>
              <a:t>時の出力を</a:t>
            </a:r>
            <a:r>
              <a:rPr lang="en-US" altLang="ja-JP" dirty="0"/>
              <a:t>1,000nt</a:t>
            </a:r>
            <a:r>
              <a:rPr lang="ja-JP" altLang="en-US" dirty="0"/>
              <a:t>にマッピング</a:t>
            </a:r>
            <a:endParaRPr lang="en-US" altLang="ja-JP" dirty="0"/>
          </a:p>
          <a:p>
            <a:pPr lvl="5"/>
            <a:endParaRPr lang="en-US" altLang="ja-JP" dirty="0"/>
          </a:p>
          <a:p>
            <a:r>
              <a:rPr lang="ja-JP" altLang="en-US" dirty="0">
                <a:solidFill>
                  <a:srgbClr val="FF5050"/>
                </a:solidFill>
              </a:rPr>
              <a:t>シーンの最大輝度によって動的にマッピング</a:t>
            </a:r>
            <a:endParaRPr lang="en-US" altLang="ja-JP" dirty="0">
              <a:solidFill>
                <a:srgbClr val="FF5050"/>
              </a:solidFill>
            </a:endParaRPr>
          </a:p>
          <a:p>
            <a:pPr lvl="1"/>
            <a:r>
              <a:rPr lang="ja-JP" altLang="en-US" dirty="0"/>
              <a:t>トーンマップの最大出力値</a:t>
            </a:r>
            <a:r>
              <a:rPr lang="en-US" altLang="ja-JP" dirty="0"/>
              <a:t>1,000nt</a:t>
            </a:r>
            <a:r>
              <a:rPr lang="ja-JP" altLang="en-US" dirty="0"/>
              <a:t>を最大限に利用</a:t>
            </a: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163</a:t>
            </a:fld>
            <a:endParaRPr kumimoji="1" lang="ja-JP" altLang="en-US" dirty="0"/>
          </a:p>
        </p:txBody>
      </p:sp>
    </p:spTree>
    <p:extLst>
      <p:ext uri="{BB962C8B-B14F-4D97-AF65-F5344CB8AC3E}">
        <p14:creationId xmlns:p14="http://schemas.microsoft.com/office/powerpoint/2010/main" val="145359474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タイトル 1"/>
          <p:cNvSpPr txBox="1">
            <a:spLocks/>
          </p:cNvSpPr>
          <p:nvPr/>
        </p:nvSpPr>
        <p:spPr bwMode="auto">
          <a:xfrm>
            <a:off x="2317964" y="6457890"/>
            <a:ext cx="75561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ctr"/>
            <a:r>
              <a:rPr lang="en-US" altLang="ja-JP" sz="2000" dirty="0">
                <a:solidFill>
                  <a:schemeClr val="bg2"/>
                </a:solidFill>
              </a:rPr>
              <a:t>2,000nt</a:t>
            </a:r>
            <a:r>
              <a:rPr lang="ja-JP" altLang="en-US" sz="2000" dirty="0">
                <a:solidFill>
                  <a:schemeClr val="bg2"/>
                </a:solidFill>
              </a:rPr>
              <a:t>シーン用静的トーンマップ</a:t>
            </a:r>
            <a:r>
              <a:rPr lang="en-US" altLang="ja-JP" sz="2000" dirty="0">
                <a:solidFill>
                  <a:schemeClr val="bg2"/>
                </a:solidFill>
              </a:rPr>
              <a:t>(</a:t>
            </a:r>
            <a:r>
              <a:rPr lang="ja-JP" altLang="en-US" sz="2000" dirty="0">
                <a:solidFill>
                  <a:schemeClr val="bg2"/>
                </a:solidFill>
              </a:rPr>
              <a:t>高輝度ピクセルをもつシーン</a:t>
            </a:r>
            <a:r>
              <a:rPr lang="en-US" altLang="ja-JP" sz="2000" dirty="0">
                <a:solidFill>
                  <a:schemeClr val="bg2"/>
                </a:solidFill>
              </a:rPr>
              <a:t>)</a:t>
            </a:r>
            <a:endParaRPr lang="ja-JP" altLang="en-US" sz="2000" dirty="0">
              <a:solidFill>
                <a:schemeClr val="bg2"/>
              </a:solidFill>
            </a:endParaRP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164</a:t>
            </a:fld>
            <a:endParaRPr kumimoji="1" lang="ja-JP" altLang="en-US" dirty="0"/>
          </a:p>
        </p:txBody>
      </p:sp>
      <p:sp>
        <p:nvSpPr>
          <p:cNvPr id="5" name="楕円 4"/>
          <p:cNvSpPr/>
          <p:nvPr/>
        </p:nvSpPr>
        <p:spPr>
          <a:xfrm>
            <a:off x="-281354" y="5584874"/>
            <a:ext cx="1688123" cy="1589649"/>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739426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タイトル 1"/>
          <p:cNvSpPr txBox="1">
            <a:spLocks/>
          </p:cNvSpPr>
          <p:nvPr/>
        </p:nvSpPr>
        <p:spPr bwMode="auto">
          <a:xfrm>
            <a:off x="3232086" y="6457890"/>
            <a:ext cx="57278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ctr"/>
            <a:r>
              <a:rPr lang="ja-JP" altLang="en-US" sz="2000" dirty="0">
                <a:solidFill>
                  <a:schemeClr val="bg2"/>
                </a:solidFill>
              </a:rPr>
              <a:t>動的トーンマップ</a:t>
            </a:r>
            <a:r>
              <a:rPr lang="en-US" altLang="ja-JP" sz="2000" dirty="0">
                <a:solidFill>
                  <a:schemeClr val="bg2"/>
                </a:solidFill>
              </a:rPr>
              <a:t>(</a:t>
            </a:r>
            <a:r>
              <a:rPr lang="ja-JP" altLang="en-US" sz="2000" dirty="0">
                <a:solidFill>
                  <a:schemeClr val="bg2"/>
                </a:solidFill>
              </a:rPr>
              <a:t>高輝度ピクセルをもつシーン</a:t>
            </a:r>
            <a:r>
              <a:rPr lang="en-US" altLang="ja-JP" sz="2000" dirty="0">
                <a:solidFill>
                  <a:schemeClr val="bg2"/>
                </a:solidFill>
              </a:rPr>
              <a:t>)</a:t>
            </a:r>
            <a:endParaRPr lang="ja-JP" altLang="en-US" sz="2000" dirty="0">
              <a:solidFill>
                <a:schemeClr val="bg2"/>
              </a:solidFill>
            </a:endParaRP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165</a:t>
            </a:fld>
            <a:endParaRPr kumimoji="1" lang="ja-JP" altLang="en-US" dirty="0"/>
          </a:p>
        </p:txBody>
      </p:sp>
      <p:sp>
        <p:nvSpPr>
          <p:cNvPr id="3" name="楕円 2"/>
          <p:cNvSpPr/>
          <p:nvPr/>
        </p:nvSpPr>
        <p:spPr>
          <a:xfrm>
            <a:off x="-281354" y="5584874"/>
            <a:ext cx="1688123" cy="1589649"/>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353019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タイトル 1"/>
          <p:cNvSpPr txBox="1">
            <a:spLocks/>
          </p:cNvSpPr>
          <p:nvPr/>
        </p:nvSpPr>
        <p:spPr bwMode="auto">
          <a:xfrm>
            <a:off x="2189723" y="6457890"/>
            <a:ext cx="78125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ctr"/>
            <a:r>
              <a:rPr lang="en-US" altLang="ja-JP" sz="2000" dirty="0">
                <a:solidFill>
                  <a:schemeClr val="bg2"/>
                </a:solidFill>
              </a:rPr>
              <a:t>2,000nt</a:t>
            </a:r>
            <a:r>
              <a:rPr lang="ja-JP" altLang="en-US" sz="2000" dirty="0">
                <a:solidFill>
                  <a:schemeClr val="bg2"/>
                </a:solidFill>
              </a:rPr>
              <a:t>シーン用静的トーンマップ</a:t>
            </a:r>
            <a:r>
              <a:rPr lang="en-US" altLang="ja-JP" sz="2000" dirty="0">
                <a:solidFill>
                  <a:schemeClr val="bg2"/>
                </a:solidFill>
              </a:rPr>
              <a:t>(</a:t>
            </a:r>
            <a:r>
              <a:rPr lang="ja-JP" altLang="en-US" sz="2000" dirty="0">
                <a:solidFill>
                  <a:schemeClr val="bg2"/>
                </a:solidFill>
              </a:rPr>
              <a:t>中輝度のピクセルをもつシーン</a:t>
            </a:r>
            <a:r>
              <a:rPr lang="en-US" altLang="ja-JP" sz="2000" dirty="0">
                <a:solidFill>
                  <a:schemeClr val="bg2"/>
                </a:solidFill>
              </a:rPr>
              <a:t>)</a:t>
            </a:r>
            <a:endParaRPr lang="ja-JP" altLang="en-US" sz="2000" dirty="0">
              <a:solidFill>
                <a:schemeClr val="bg2"/>
              </a:solidFill>
            </a:endParaRP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166</a:t>
            </a:fld>
            <a:endParaRPr kumimoji="1" lang="ja-JP" altLang="en-US" dirty="0"/>
          </a:p>
        </p:txBody>
      </p:sp>
      <p:sp>
        <p:nvSpPr>
          <p:cNvPr id="5" name="楕円 4"/>
          <p:cNvSpPr/>
          <p:nvPr/>
        </p:nvSpPr>
        <p:spPr>
          <a:xfrm>
            <a:off x="-422030" y="5550524"/>
            <a:ext cx="2707644" cy="1589649"/>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4785530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タイトル 1"/>
          <p:cNvSpPr txBox="1">
            <a:spLocks/>
          </p:cNvSpPr>
          <p:nvPr/>
        </p:nvSpPr>
        <p:spPr bwMode="auto">
          <a:xfrm>
            <a:off x="3103838" y="6457890"/>
            <a:ext cx="59843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ctr"/>
            <a:r>
              <a:rPr lang="ja-JP" altLang="en-US" sz="2000" dirty="0">
                <a:solidFill>
                  <a:schemeClr val="bg2"/>
                </a:solidFill>
              </a:rPr>
              <a:t>動的トーンマップ</a:t>
            </a:r>
            <a:r>
              <a:rPr lang="en-US" altLang="ja-JP" sz="2000" dirty="0">
                <a:solidFill>
                  <a:schemeClr val="bg2"/>
                </a:solidFill>
              </a:rPr>
              <a:t>(</a:t>
            </a:r>
            <a:r>
              <a:rPr lang="ja-JP" altLang="en-US" sz="2000" dirty="0">
                <a:solidFill>
                  <a:schemeClr val="bg2"/>
                </a:solidFill>
              </a:rPr>
              <a:t>中輝度のピクセルをもつシーン</a:t>
            </a:r>
            <a:r>
              <a:rPr lang="en-US" altLang="ja-JP" sz="2000" dirty="0">
                <a:solidFill>
                  <a:schemeClr val="bg2"/>
                </a:solidFill>
              </a:rPr>
              <a:t>)</a:t>
            </a:r>
            <a:endParaRPr lang="ja-JP" altLang="en-US" sz="2000" dirty="0">
              <a:solidFill>
                <a:schemeClr val="bg2"/>
              </a:solidFill>
            </a:endParaRP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167</a:t>
            </a:fld>
            <a:endParaRPr kumimoji="1" lang="ja-JP" altLang="en-US" dirty="0"/>
          </a:p>
        </p:txBody>
      </p:sp>
      <p:sp>
        <p:nvSpPr>
          <p:cNvPr id="5" name="楕円 4"/>
          <p:cNvSpPr/>
          <p:nvPr/>
        </p:nvSpPr>
        <p:spPr>
          <a:xfrm>
            <a:off x="-422030" y="5550524"/>
            <a:ext cx="2707644" cy="1589649"/>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9722706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動的メタデータへの対応</a:t>
            </a:r>
            <a:endParaRPr kumimoji="1" lang="ja-JP" altLang="en-US" dirty="0"/>
          </a:p>
        </p:txBody>
      </p:sp>
      <p:sp>
        <p:nvSpPr>
          <p:cNvPr id="3" name="コンテンツ プレースホルダー 2"/>
          <p:cNvSpPr>
            <a:spLocks noGrp="1"/>
          </p:cNvSpPr>
          <p:nvPr>
            <p:ph idx="1"/>
          </p:nvPr>
        </p:nvSpPr>
        <p:spPr/>
        <p:txBody>
          <a:bodyPr/>
          <a:lstStyle/>
          <a:p>
            <a:r>
              <a:rPr lang="ja-JP" altLang="en-US" dirty="0">
                <a:solidFill>
                  <a:srgbClr val="FF5050"/>
                </a:solidFill>
              </a:rPr>
              <a:t>解析した最大輝度は動的メタデータに応用できる</a:t>
            </a:r>
            <a:endParaRPr lang="en-US" altLang="ja-JP" dirty="0">
              <a:solidFill>
                <a:srgbClr val="FF5050"/>
              </a:solidFill>
            </a:endParaRPr>
          </a:p>
          <a:p>
            <a:pPr lvl="1"/>
            <a:r>
              <a:rPr lang="en-US" altLang="ja-JP" dirty="0"/>
              <a:t>Dolby Vision</a:t>
            </a:r>
          </a:p>
          <a:p>
            <a:pPr lvl="1"/>
            <a:r>
              <a:rPr lang="en-US" altLang="ja-JP" dirty="0"/>
              <a:t>HDR10+(HDR10 Plus)</a:t>
            </a:r>
            <a:r>
              <a:rPr lang="ja-JP" altLang="en-US" dirty="0"/>
              <a:t>を含む今後の拡張</a:t>
            </a:r>
            <a:endParaRPr lang="en-US" altLang="ja-JP" dirty="0"/>
          </a:p>
          <a:p>
            <a:pPr lvl="5"/>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168</a:t>
            </a:fld>
            <a:endParaRPr kumimoji="1" lang="ja-JP" altLang="en-US" dirty="0"/>
          </a:p>
        </p:txBody>
      </p:sp>
    </p:spTree>
    <p:extLst>
      <p:ext uri="{BB962C8B-B14F-4D97-AF65-F5344CB8AC3E}">
        <p14:creationId xmlns:p14="http://schemas.microsoft.com/office/powerpoint/2010/main" val="61605780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動的メタデータへの対応</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解析されたシーン最大輝度をトーンマップ</a:t>
            </a:r>
            <a:endParaRPr lang="en-US" altLang="ja-JP" dirty="0">
              <a:solidFill>
                <a:srgbClr val="FF5050"/>
              </a:solidFill>
            </a:endParaRPr>
          </a:p>
          <a:p>
            <a:pPr lvl="1"/>
            <a:r>
              <a:rPr lang="ja-JP" altLang="en-US" dirty="0"/>
              <a:t>解析はトーンマップ前の線形</a:t>
            </a:r>
            <a:r>
              <a:rPr lang="en-US" altLang="ja-JP" dirty="0"/>
              <a:t>HDR</a:t>
            </a:r>
            <a:r>
              <a:rPr lang="ja-JP" altLang="en-US" dirty="0"/>
              <a:t>色空間で行っている</a:t>
            </a:r>
            <a:endParaRPr lang="en-US" altLang="ja-JP" dirty="0"/>
          </a:p>
          <a:p>
            <a:pPr lvl="2"/>
            <a:r>
              <a:rPr lang="ja-JP" altLang="en-US" dirty="0">
                <a:solidFill>
                  <a:srgbClr val="FF5050"/>
                </a:solidFill>
              </a:rPr>
              <a:t>動的トーンマップ時に必要な情報のため</a:t>
            </a:r>
            <a:endParaRPr lang="en-US" altLang="ja-JP" dirty="0">
              <a:solidFill>
                <a:srgbClr val="FF5050"/>
              </a:solidFill>
            </a:endParaRPr>
          </a:p>
          <a:p>
            <a:pPr lvl="1"/>
            <a:r>
              <a:rPr lang="ja-JP" altLang="en-US" dirty="0"/>
              <a:t>メタデータには出力信号の最大輝度が必要</a:t>
            </a:r>
            <a:endParaRPr lang="en-US" altLang="ja-JP" dirty="0"/>
          </a:p>
          <a:p>
            <a:pPr lvl="2"/>
            <a:r>
              <a:rPr lang="ja-JP" altLang="en-US" dirty="0">
                <a:solidFill>
                  <a:srgbClr val="FF5050"/>
                </a:solidFill>
              </a:rPr>
              <a:t>よって最大輝度もトーンマップ後の値が必要</a:t>
            </a:r>
            <a:endParaRPr lang="en-US" altLang="ja-JP" dirty="0">
              <a:solidFill>
                <a:srgbClr val="FF5050"/>
              </a:solidFill>
            </a:endParaRPr>
          </a:p>
          <a:p>
            <a:pPr lvl="5"/>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169</a:t>
            </a:fld>
            <a:endParaRPr kumimoji="1" lang="ja-JP" altLang="en-US" dirty="0"/>
          </a:p>
        </p:txBody>
      </p:sp>
    </p:spTree>
    <p:extLst>
      <p:ext uri="{BB962C8B-B14F-4D97-AF65-F5344CB8AC3E}">
        <p14:creationId xmlns:p14="http://schemas.microsoft.com/office/powerpoint/2010/main" val="2445918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en-US" altLang="ja-JP" dirty="0"/>
              <a:t>OETF</a:t>
            </a:r>
            <a:r>
              <a:rPr kumimoji="1" lang="ja-JP" altLang="en-US" dirty="0"/>
              <a:t>例</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a:bodyPr>
              <a:lstStyle/>
              <a:p>
                <a:r>
                  <a:rPr lang="en-US" altLang="ja-JP" dirty="0"/>
                  <a:t>sRGB</a:t>
                </a:r>
              </a:p>
              <a:p>
                <a:pPr lvl="1"/>
                <a14:m>
                  <m:oMath xmlns:m="http://schemas.openxmlformats.org/officeDocument/2006/math">
                    <m:r>
                      <a:rPr lang="en-US" altLang="ja-JP" b="0" i="1" smtClean="0">
                        <a:latin typeface="Cambria Math" panose="02040503050406030204" pitchFamily="18" charset="0"/>
                      </a:rPr>
                      <m:t>𝐿</m:t>
                    </m:r>
                    <m:r>
                      <a:rPr lang="en-US" altLang="ja-JP" b="0" i="1" smtClean="0">
                        <a:latin typeface="Cambria Math" panose="02040503050406030204" pitchFamily="18" charset="0"/>
                      </a:rPr>
                      <m:t>≤0.0031308</m:t>
                    </m:r>
                  </m:oMath>
                </a14:m>
                <a:endParaRPr lang="en-US" altLang="ja-JP" b="0" i="1" dirty="0">
                  <a:latin typeface="Cambria Math" panose="02040503050406030204" pitchFamily="18" charset="0"/>
                </a:endParaRPr>
              </a:p>
              <a:p>
                <a:pPr lvl="2"/>
                <a14:m>
                  <m:oMath xmlns:m="http://schemas.openxmlformats.org/officeDocument/2006/math">
                    <m:r>
                      <a:rPr lang="en-US" altLang="ja-JP" b="0" i="1" smtClean="0">
                        <a:latin typeface="Cambria Math" panose="02040503050406030204" pitchFamily="18" charset="0"/>
                      </a:rPr>
                      <m:t>𝑉</m:t>
                    </m:r>
                    <m:r>
                      <a:rPr lang="en-US" altLang="ja-JP" b="0" i="1" smtClean="0">
                        <a:latin typeface="Cambria Math" panose="02040503050406030204" pitchFamily="18" charset="0"/>
                      </a:rPr>
                      <m:t>=12.92</m:t>
                    </m:r>
                    <m:r>
                      <a:rPr lang="en-US" altLang="ja-JP" b="0" i="1" smtClean="0">
                        <a:latin typeface="Cambria Math" panose="02040503050406030204" pitchFamily="18" charset="0"/>
                      </a:rPr>
                      <m:t>𝐿</m:t>
                    </m:r>
                  </m:oMath>
                </a14:m>
                <a:endParaRPr lang="en-US" altLang="ja-JP" b="0" i="1" dirty="0">
                  <a:latin typeface="Cambria Math" panose="02040503050406030204" pitchFamily="18" charset="0"/>
                </a:endParaRPr>
              </a:p>
              <a:p>
                <a:pPr lvl="1"/>
                <a14:m>
                  <m:oMath xmlns:m="http://schemas.openxmlformats.org/officeDocument/2006/math">
                    <m:r>
                      <a:rPr lang="en-US" altLang="ja-JP" b="0" i="1" smtClean="0">
                        <a:latin typeface="Cambria Math" panose="02040503050406030204" pitchFamily="18" charset="0"/>
                      </a:rPr>
                      <m:t>𝐿</m:t>
                    </m:r>
                    <m:r>
                      <a:rPr lang="en-US" altLang="ja-JP" b="0" i="1" smtClean="0">
                        <a:latin typeface="Cambria Math" panose="02040503050406030204" pitchFamily="18" charset="0"/>
                      </a:rPr>
                      <m:t>&gt;0.0031308</m:t>
                    </m:r>
                  </m:oMath>
                </a14:m>
                <a:endParaRPr lang="en-US" altLang="ja-JP" i="1" dirty="0">
                  <a:latin typeface="Cambria Math" panose="02040503050406030204" pitchFamily="18" charset="0"/>
                </a:endParaRPr>
              </a:p>
              <a:p>
                <a:pPr lvl="2"/>
                <a14:m>
                  <m:oMath xmlns:m="http://schemas.openxmlformats.org/officeDocument/2006/math">
                    <m:r>
                      <a:rPr lang="en-US" altLang="ja-JP" b="0" i="1" smtClean="0">
                        <a:latin typeface="Cambria Math" panose="02040503050406030204" pitchFamily="18" charset="0"/>
                      </a:rPr>
                      <m:t>𝑉</m:t>
                    </m:r>
                    <m:r>
                      <a:rPr lang="en-US" altLang="ja-JP" i="1">
                        <a:latin typeface="Cambria Math" panose="02040503050406030204" pitchFamily="18" charset="0"/>
                      </a:rPr>
                      <m:t>=</m:t>
                    </m:r>
                    <m:d>
                      <m:dPr>
                        <m:ctrlPr>
                          <a:rPr lang="en-US" altLang="ja-JP" b="0" i="1" smtClean="0">
                            <a:latin typeface="Cambria Math" panose="02040503050406030204" pitchFamily="18" charset="0"/>
                          </a:rPr>
                        </m:ctrlPr>
                      </m:dPr>
                      <m:e>
                        <m:r>
                          <a:rPr lang="en-US" altLang="ja-JP" i="1">
                            <a:latin typeface="Cambria Math" panose="02040503050406030204" pitchFamily="18" charset="0"/>
                          </a:rPr>
                          <m:t>1</m:t>
                        </m:r>
                        <m:r>
                          <a:rPr lang="en-US" altLang="ja-JP" b="0" i="1" smtClean="0">
                            <a:latin typeface="Cambria Math" panose="02040503050406030204" pitchFamily="18" charset="0"/>
                          </a:rPr>
                          <m:t>+0.055</m:t>
                        </m:r>
                      </m:e>
                    </m:d>
                    <m:r>
                      <a:rPr lang="en-US" altLang="ja-JP" b="0" i="1" smtClean="0">
                        <a:latin typeface="Cambria Math" panose="02040503050406030204" pitchFamily="18" charset="0"/>
                      </a:rPr>
                      <m:t>𝐿</m:t>
                    </m:r>
                    <m:r>
                      <m:rPr>
                        <m:nor/>
                      </m:rPr>
                      <a:rPr lang="en-US" altLang="ja-JP" b="0" i="0" baseline="30000" dirty="0" smtClean="0"/>
                      <m:t>1/2.4</m:t>
                    </m:r>
                    <m:r>
                      <a:rPr lang="en-US" altLang="ja-JP" b="0" i="0" smtClean="0">
                        <a:latin typeface="Cambria Math" panose="02040503050406030204" pitchFamily="18" charset="0"/>
                      </a:rPr>
                      <m:t>−0.055</m:t>
                    </m:r>
                  </m:oMath>
                </a14:m>
                <a:endParaRPr lang="en-US" altLang="ja-JP" baseline="30000" dirty="0"/>
              </a:p>
            </p:txBody>
          </p:sp>
        </mc:Choice>
        <mc:Fallback xmlns="">
          <p:sp>
            <p:nvSpPr>
              <p:cNvPr id="3" name="コンテンツ プレースホルダー 2">
                <a:extLst>
                  <a:ext uri="{FF2B5EF4-FFF2-40B4-BE49-F238E27FC236}">
                    <a16:creationId xmlns:a16="http://schemas.microsoft.com/office/drawing/2014/main" xmlns="" xmlns:a14="http://schemas.microsoft.com/office/drawing/2010/main" id="{1814DA9D-F7DF-46D8-8F85-CA583EE9DE09}"/>
                  </a:ext>
                </a:extLst>
              </p:cNvPr>
              <p:cNvSpPr>
                <a:spLocks noGrp="1" noRot="1" noChangeAspect="1" noMove="1" noResize="1" noEditPoints="1" noAdjustHandles="1" noChangeArrowheads="1" noChangeShapeType="1" noTextEdit="1"/>
              </p:cNvSpPr>
              <p:nvPr>
                <p:ph idx="1"/>
              </p:nvPr>
            </p:nvSpPr>
            <p:spPr>
              <a:blipFill rotWithShape="0">
                <a:blip r:embed="rId3"/>
                <a:stretch>
                  <a:fillRect l="-1667" t="-2347"/>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17</a:t>
            </a:fld>
            <a:endParaRPr kumimoji="1" lang="ja-JP" altLang="en-US" dirty="0"/>
          </a:p>
        </p:txBody>
      </p:sp>
      <p:pic>
        <p:nvPicPr>
          <p:cNvPr id="10" name="図 9"/>
          <p:cNvPicPr>
            <a:picLocks noChangeAspect="1"/>
          </p:cNvPicPr>
          <p:nvPr/>
        </p:nvPicPr>
        <p:blipFill>
          <a:blip r:embed="rId4"/>
          <a:stretch>
            <a:fillRect/>
          </a:stretch>
        </p:blipFill>
        <p:spPr>
          <a:xfrm>
            <a:off x="6373091" y="1295546"/>
            <a:ext cx="5209141" cy="5209141"/>
          </a:xfrm>
          <a:prstGeom prst="rect">
            <a:avLst/>
          </a:prstGeom>
        </p:spPr>
      </p:pic>
    </p:spTree>
    <p:extLst>
      <p:ext uri="{BB962C8B-B14F-4D97-AF65-F5344CB8AC3E}">
        <p14:creationId xmlns:p14="http://schemas.microsoft.com/office/powerpoint/2010/main" val="247788410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動的メタデータへの対応</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fontScale="92500" lnSpcReduction="10000"/>
              </a:bodyPr>
              <a:lstStyle/>
              <a:p>
                <a:r>
                  <a:rPr lang="ja-JP" altLang="en-US" dirty="0"/>
                  <a:t>一般的には絶対輝度</a:t>
                </a:r>
                <a:r>
                  <a:rPr lang="en-US" altLang="ja-JP" dirty="0"/>
                  <a:t>(</a:t>
                </a:r>
                <a:r>
                  <a:rPr lang="en-US" altLang="ja-JP" dirty="0" err="1"/>
                  <a:t>nt</a:t>
                </a:r>
                <a:r>
                  <a:rPr lang="ja-JP" altLang="en-US" dirty="0"/>
                  <a:t>値</a:t>
                </a:r>
                <a:r>
                  <a:rPr lang="en-US" altLang="ja-JP" dirty="0"/>
                  <a:t>)</a:t>
                </a:r>
                <a:r>
                  <a:rPr lang="ja-JP" altLang="en-US" dirty="0"/>
                  <a:t>で指定する必要がある</a:t>
                </a:r>
                <a:endParaRPr lang="en-US" altLang="ja-JP" dirty="0"/>
              </a:p>
              <a:p>
                <a:pPr lvl="1"/>
                <a:r>
                  <a:rPr lang="ja-JP" altLang="en-US" dirty="0">
                    <a:solidFill>
                      <a:srgbClr val="FF5050"/>
                    </a:solidFill>
                  </a:rPr>
                  <a:t>トーンマップ済みシーン最大輝度を</a:t>
                </a:r>
                <a:br>
                  <a:rPr lang="en-US" altLang="ja-JP" dirty="0">
                    <a:solidFill>
                      <a:srgbClr val="FF5050"/>
                    </a:solidFill>
                  </a:rPr>
                </a:br>
                <a:r>
                  <a:rPr lang="ja-JP" altLang="en-US" dirty="0">
                    <a:solidFill>
                      <a:srgbClr val="FF5050"/>
                    </a:solidFill>
                  </a:rPr>
                  <a:t>白レベルで乗算して絶対輝度</a:t>
                </a:r>
                <a:r>
                  <a:rPr lang="en-US" altLang="ja-JP" dirty="0">
                    <a:solidFill>
                      <a:srgbClr val="FF5050"/>
                    </a:solidFill>
                  </a:rPr>
                  <a:t>(</a:t>
                </a:r>
                <a:r>
                  <a:rPr lang="en-US" altLang="ja-JP" dirty="0" err="1">
                    <a:solidFill>
                      <a:srgbClr val="FF5050"/>
                    </a:solidFill>
                  </a:rPr>
                  <a:t>nt</a:t>
                </a:r>
                <a:r>
                  <a:rPr lang="en-US" altLang="ja-JP" dirty="0">
                    <a:solidFill>
                      <a:srgbClr val="FF5050"/>
                    </a:solidFill>
                  </a:rPr>
                  <a:t>)</a:t>
                </a:r>
                <a:r>
                  <a:rPr lang="ja-JP" altLang="en-US" dirty="0">
                    <a:solidFill>
                      <a:srgbClr val="FF5050"/>
                    </a:solidFill>
                  </a:rPr>
                  <a:t>に換算</a:t>
                </a:r>
                <a:r>
                  <a:rPr lang="en-US" altLang="ja-JP" dirty="0">
                    <a:solidFill>
                      <a:srgbClr val="FF5050"/>
                    </a:solidFill>
                  </a:rPr>
                  <a:t>(</a:t>
                </a:r>
                <a:r>
                  <a:rPr lang="ja-JP" altLang="en-US" dirty="0">
                    <a:solidFill>
                      <a:srgbClr val="FF5050"/>
                    </a:solidFill>
                  </a:rPr>
                  <a:t>式は既出</a:t>
                </a:r>
                <a:r>
                  <a:rPr lang="en-US" altLang="ja-JP" dirty="0">
                    <a:solidFill>
                      <a:srgbClr val="FF5050"/>
                    </a:solidFill>
                  </a:rPr>
                  <a:t>)</a:t>
                </a:r>
              </a:p>
              <a:p>
                <a:pPr lvl="2"/>
                <a14:m>
                  <m:oMath xmlns:m="http://schemas.openxmlformats.org/officeDocument/2006/math">
                    <m:r>
                      <a:rPr lang="en-US" altLang="ja-JP" i="1" dirty="0">
                        <a:latin typeface="Cambria Math" panose="02040503050406030204" pitchFamily="18" charset="0"/>
                      </a:rPr>
                      <m:t>𝐿</m:t>
                    </m:r>
                    <m:r>
                      <a:rPr lang="en-US" altLang="ja-JP" i="1" dirty="0">
                        <a:latin typeface="Cambria Math" panose="02040503050406030204" pitchFamily="18" charset="0"/>
                      </a:rPr>
                      <m:t>=</m:t>
                    </m:r>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r>
                      <a:rPr lang="en-US" altLang="ja-JP" i="1" dirty="0">
                        <a:latin typeface="Cambria Math" panose="02040503050406030204" pitchFamily="18" charset="0"/>
                      </a:rPr>
                      <m:t>𝑥</m:t>
                    </m:r>
                  </m:oMath>
                </a14:m>
                <a:endParaRPr lang="en-US" altLang="ja-JP" i="1" dirty="0">
                  <a:latin typeface="Cambria Math" panose="02040503050406030204" pitchFamily="18" charset="0"/>
                </a:endParaRPr>
              </a:p>
              <a:p>
                <a:pPr marL="1451290" lvl="3" indent="0">
                  <a:buNone/>
                </a:pPr>
                <a14:m>
                  <m:oMath xmlns:m="http://schemas.openxmlformats.org/officeDocument/2006/math">
                    <m:r>
                      <a:rPr lang="en-US" altLang="ja-JP" b="0" i="1" dirty="0" smtClean="0">
                        <a:latin typeface="Cambria Math" panose="02040503050406030204" pitchFamily="18" charset="0"/>
                      </a:rPr>
                      <m:t>𝐿</m:t>
                    </m:r>
                  </m:oMath>
                </a14:m>
                <a:r>
                  <a:rPr lang="en-US" altLang="ja-JP" dirty="0"/>
                  <a:t> : </a:t>
                </a:r>
                <a:r>
                  <a:rPr lang="ja-JP" altLang="en-US" dirty="0"/>
                  <a:t>メタデータ用シーン最大絶対輝度</a:t>
                </a:r>
                <a:r>
                  <a:rPr lang="en-US" altLang="ja-JP" dirty="0"/>
                  <a:t>(</a:t>
                </a:r>
                <a:r>
                  <a:rPr lang="en-US" altLang="ja-JP" dirty="0" err="1"/>
                  <a:t>nt</a:t>
                </a:r>
                <a:r>
                  <a:rPr lang="en-US" altLang="ja-JP" dirty="0"/>
                  <a:t>)</a:t>
                </a:r>
              </a:p>
              <a:p>
                <a:pPr marL="1451290" lvl="3" indent="0">
                  <a:buNone/>
                </a:pPr>
                <a14:m>
                  <m:oMath xmlns:m="http://schemas.openxmlformats.org/officeDocument/2006/math">
                    <m:r>
                      <a:rPr lang="en-US" altLang="ja-JP" i="1" dirty="0">
                        <a:latin typeface="Cambria Math" panose="02040503050406030204" pitchFamily="18" charset="0"/>
                      </a:rPr>
                      <m:t>𝑥</m:t>
                    </m:r>
                  </m:oMath>
                </a14:m>
                <a:r>
                  <a:rPr lang="en-US" altLang="ja-JP" dirty="0"/>
                  <a:t> : </a:t>
                </a:r>
                <a:r>
                  <a:rPr lang="ja-JP" altLang="en-US" dirty="0"/>
                  <a:t>露出／トーンマップ済シーン最大輝度</a:t>
                </a:r>
                <a:r>
                  <a:rPr lang="en-US" altLang="ja-JP" dirty="0"/>
                  <a:t>(1.0</a:t>
                </a:r>
                <a:r>
                  <a:rPr lang="ja-JP" altLang="en-US" dirty="0"/>
                  <a:t> </a:t>
                </a:r>
                <a:r>
                  <a:rPr lang="en-US" altLang="ja-JP" dirty="0"/>
                  <a:t>= </a:t>
                </a:r>
                <a:r>
                  <a:rPr lang="ja-JP" altLang="en-US" dirty="0"/>
                  <a:t>白</a:t>
                </a:r>
                <a:r>
                  <a:rPr lang="en-US" altLang="ja-JP" dirty="0"/>
                  <a:t>)</a:t>
                </a:r>
              </a:p>
              <a:p>
                <a:pPr marL="1451290" lvl="3" indent="0">
                  <a:buNone/>
                </a:pPr>
                <a14:m>
                  <m:oMath xmlns:m="http://schemas.openxmlformats.org/officeDocument/2006/math">
                    <m:r>
                      <a:rPr lang="en-US" altLang="ja-JP" i="1" dirty="0">
                        <a:latin typeface="Cambria Math" panose="02040503050406030204" pitchFamily="18" charset="0"/>
                      </a:rPr>
                      <m:t>𝑤</m:t>
                    </m:r>
                    <m:r>
                      <a:rPr lang="en-US" altLang="ja-JP" b="0" i="1" baseline="-25000" dirty="0" smtClean="0">
                        <a:latin typeface="Cambria Math" panose="02040503050406030204" pitchFamily="18" charset="0"/>
                      </a:rPr>
                      <m:t>𝑐</m:t>
                    </m:r>
                  </m:oMath>
                </a14:m>
                <a:r>
                  <a:rPr lang="en-US" altLang="ja-JP" dirty="0"/>
                  <a:t> : </a:t>
                </a:r>
                <a:r>
                  <a:rPr lang="ja-JP" altLang="en-US" dirty="0"/>
                  <a:t>コンテンツ白レベル</a:t>
                </a:r>
                <a:r>
                  <a:rPr lang="en-US" altLang="ja-JP" dirty="0"/>
                  <a:t>(</a:t>
                </a:r>
                <a:r>
                  <a:rPr lang="en-US" altLang="ja-JP" dirty="0" err="1"/>
                  <a:t>nt</a:t>
                </a:r>
                <a:r>
                  <a:rPr lang="en-US" altLang="ja-JP" dirty="0"/>
                  <a:t>)</a:t>
                </a:r>
              </a:p>
              <a:p>
                <a:pPr lvl="5"/>
                <a:endParaRPr lang="en-US" altLang="ja-JP" dirty="0"/>
              </a:p>
              <a:p>
                <a:pPr lvl="1"/>
                <a:r>
                  <a:rPr lang="ja-JP" altLang="en-US" dirty="0"/>
                  <a:t>計算例</a:t>
                </a:r>
                <a:endParaRPr lang="en-US" altLang="ja-JP" dirty="0"/>
              </a:p>
              <a:p>
                <a:pPr lvl="2"/>
                <a:r>
                  <a:rPr lang="ja-JP" altLang="en-US" dirty="0"/>
                  <a:t>トーンマップ済みシーン最大輝度</a:t>
                </a:r>
                <a:r>
                  <a:rPr lang="en-US" altLang="ja-JP" dirty="0"/>
                  <a:t>(</a:t>
                </a:r>
                <a:r>
                  <a:rPr lang="ja-JP" altLang="en-US" dirty="0"/>
                  <a:t>相対輝度</a:t>
                </a:r>
                <a:r>
                  <a:rPr lang="en-US" altLang="ja-JP" dirty="0"/>
                  <a:t>)</a:t>
                </a:r>
                <a:r>
                  <a:rPr lang="ja-JP" altLang="en-US" dirty="0"/>
                  <a:t>が</a:t>
                </a:r>
                <a:r>
                  <a:rPr lang="en-US" altLang="ja-JP" dirty="0"/>
                  <a:t>10.0</a:t>
                </a:r>
                <a:r>
                  <a:rPr lang="ja-JP" altLang="en-US" dirty="0" err="1"/>
                  <a:t>、</a:t>
                </a:r>
                <a:br>
                  <a:rPr lang="en-US" altLang="ja-JP" dirty="0"/>
                </a:br>
                <a:r>
                  <a:rPr lang="ja-JP" altLang="en-US" dirty="0"/>
                  <a:t>コンテンツ白レベルが</a:t>
                </a:r>
                <a:r>
                  <a:rPr lang="en-US" altLang="ja-JP" dirty="0"/>
                  <a:t>100nt</a:t>
                </a:r>
                <a:r>
                  <a:rPr lang="ja-JP" altLang="en-US" dirty="0"/>
                  <a:t>の場合</a:t>
                </a:r>
                <a:endParaRPr lang="en-US" altLang="ja-JP" dirty="0"/>
              </a:p>
              <a:p>
                <a:pPr lvl="3"/>
                <a:r>
                  <a:rPr lang="ja-JP" altLang="en-US" dirty="0"/>
                  <a:t>メタデータ用シーン最大絶対輝度 </a:t>
                </a:r>
                <a:r>
                  <a:rPr lang="en-US" altLang="ja-JP" dirty="0"/>
                  <a:t>= 10.0 x 100nt = 1,000nt</a:t>
                </a:r>
              </a:p>
              <a:p>
                <a:pPr lvl="2"/>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444" t="-3259" b="-130"/>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170</a:t>
            </a:fld>
            <a:endParaRPr kumimoji="1" lang="ja-JP" altLang="en-US" dirty="0"/>
          </a:p>
        </p:txBody>
      </p:sp>
    </p:spTree>
    <p:extLst>
      <p:ext uri="{BB962C8B-B14F-4D97-AF65-F5344CB8AC3E}">
        <p14:creationId xmlns:p14="http://schemas.microsoft.com/office/powerpoint/2010/main" val="286313035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動的メタデータも必要？</a:t>
            </a:r>
            <a:endParaRPr lang="en-US" altLang="ja-JP" dirty="0"/>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動的トーンマップしたのにメタデータも必要？</a:t>
            </a:r>
            <a:endParaRPr lang="en-US" altLang="ja-JP" dirty="0">
              <a:solidFill>
                <a:srgbClr val="FF5050"/>
              </a:solidFill>
            </a:endParaRPr>
          </a:p>
          <a:p>
            <a:pPr lvl="1"/>
            <a:r>
              <a:rPr lang="ja-JP" altLang="en-US" dirty="0"/>
              <a:t>実際にどのように表示されるかを考えてみる</a:t>
            </a:r>
            <a:endParaRPr lang="en-US" altLang="ja-JP" dirty="0"/>
          </a:p>
          <a:p>
            <a:pPr lvl="1"/>
            <a:r>
              <a:rPr lang="ja-JP" altLang="en-US" dirty="0">
                <a:solidFill>
                  <a:srgbClr val="FF5050"/>
                </a:solidFill>
              </a:rPr>
              <a:t>例えば最大</a:t>
            </a:r>
            <a:r>
              <a:rPr lang="en-US" altLang="ja-JP" dirty="0">
                <a:solidFill>
                  <a:srgbClr val="FF5050"/>
                </a:solidFill>
              </a:rPr>
              <a:t>500nt</a:t>
            </a:r>
            <a:r>
              <a:rPr lang="ja-JP" altLang="en-US" dirty="0">
                <a:solidFill>
                  <a:srgbClr val="FF5050"/>
                </a:solidFill>
              </a:rPr>
              <a:t>の明るさで</a:t>
            </a:r>
            <a:br>
              <a:rPr lang="en-US" altLang="ja-JP" dirty="0">
                <a:solidFill>
                  <a:srgbClr val="FF5050"/>
                </a:solidFill>
              </a:rPr>
            </a:br>
            <a:r>
              <a:rPr lang="en-US" altLang="ja-JP" dirty="0">
                <a:solidFill>
                  <a:srgbClr val="FF5050"/>
                </a:solidFill>
              </a:rPr>
              <a:t>2,000nt</a:t>
            </a:r>
            <a:r>
              <a:rPr lang="ja-JP" altLang="en-US" dirty="0">
                <a:solidFill>
                  <a:srgbClr val="FF5050"/>
                </a:solidFill>
              </a:rPr>
              <a:t>の信号まで有効に階調表示できるテレビと仮定</a:t>
            </a:r>
            <a:endParaRPr lang="en-US" altLang="ja-JP" dirty="0">
              <a:solidFill>
                <a:srgbClr val="FF5050"/>
              </a:solidFill>
            </a:endParaRPr>
          </a:p>
          <a:p>
            <a:pPr lvl="2"/>
            <a:r>
              <a:rPr lang="en-US" altLang="ja-JP" dirty="0"/>
              <a:t>1,000nt</a:t>
            </a:r>
            <a:r>
              <a:rPr lang="ja-JP" altLang="en-US" dirty="0"/>
              <a:t>信号が</a:t>
            </a:r>
            <a:r>
              <a:rPr lang="en-US" altLang="ja-JP" dirty="0"/>
              <a:t>400nt</a:t>
            </a:r>
            <a:r>
              <a:rPr lang="ja-JP" altLang="en-US" dirty="0"/>
              <a:t>程度に表示される</a:t>
            </a:r>
            <a:endParaRPr lang="en-US" altLang="ja-JP" dirty="0"/>
          </a:p>
          <a:p>
            <a:pPr lvl="2"/>
            <a:r>
              <a:rPr lang="en-US" altLang="ja-JP" dirty="0"/>
              <a:t>2,000nt</a:t>
            </a:r>
            <a:r>
              <a:rPr lang="ja-JP" altLang="en-US" dirty="0"/>
              <a:t>信号が</a:t>
            </a:r>
            <a:r>
              <a:rPr lang="en-US" altLang="ja-JP" dirty="0"/>
              <a:t>500nt</a:t>
            </a:r>
            <a:r>
              <a:rPr lang="ja-JP" altLang="en-US" dirty="0"/>
              <a:t>で表示される</a:t>
            </a:r>
            <a:endParaRPr lang="en-US" altLang="ja-JP" dirty="0"/>
          </a:p>
          <a:p>
            <a:pPr lvl="5"/>
            <a:endParaRPr lang="en-US" altLang="ja-JP" dirty="0"/>
          </a:p>
          <a:p>
            <a:pPr lvl="1"/>
            <a:r>
              <a:rPr lang="ja-JP" altLang="en-US" dirty="0"/>
              <a:t>実際にはテレビやメーカ毎に異なる</a:t>
            </a:r>
            <a:endParaRPr lang="en-US" altLang="ja-JP" dirty="0"/>
          </a:p>
          <a:p>
            <a:pPr lvl="2"/>
            <a:r>
              <a:rPr lang="ja-JP" altLang="en-US" dirty="0"/>
              <a:t>ここで挙げるのはあくまで考察用に仮定したもの</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171</a:t>
            </a:fld>
            <a:endParaRPr kumimoji="1" lang="ja-JP" altLang="en-US" dirty="0"/>
          </a:p>
        </p:txBody>
      </p:sp>
    </p:spTree>
    <p:extLst>
      <p:ext uri="{BB962C8B-B14F-4D97-AF65-F5344CB8AC3E}">
        <p14:creationId xmlns:p14="http://schemas.microsoft.com/office/powerpoint/2010/main" val="23525197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最大輝度</a:t>
            </a:r>
            <a:r>
              <a:rPr lang="en-US" altLang="ja-JP" dirty="0"/>
              <a:t>500nt</a:t>
            </a:r>
            <a:r>
              <a:rPr lang="ja-JP" altLang="en-US" dirty="0"/>
              <a:t>の明るさで</a:t>
            </a:r>
            <a:br>
              <a:rPr lang="en-US" altLang="ja-JP" dirty="0"/>
            </a:br>
            <a:r>
              <a:rPr lang="en-US" altLang="ja-JP" dirty="0"/>
              <a:t>2,000nt</a:t>
            </a:r>
            <a:r>
              <a:rPr lang="ja-JP" altLang="en-US" dirty="0"/>
              <a:t>の信号まで階調表示可能なテレビ</a:t>
            </a:r>
            <a:endParaRPr lang="en-US" altLang="ja-JP" dirty="0"/>
          </a:p>
        </p:txBody>
      </p:sp>
      <p:sp>
        <p:nvSpPr>
          <p:cNvPr id="3" name="コンテンツ プレースホルダー 2"/>
          <p:cNvSpPr>
            <a:spLocks noGrp="1"/>
          </p:cNvSpPr>
          <p:nvPr>
            <p:ph idx="1"/>
          </p:nvPr>
        </p:nvSpPr>
        <p:spPr/>
        <p:txBody>
          <a:bodyPr>
            <a:normAutofit fontScale="70000" lnSpcReduction="20000"/>
          </a:bodyPr>
          <a:lstStyle/>
          <a:p>
            <a:r>
              <a:rPr lang="ja-JP" altLang="en-US" dirty="0"/>
              <a:t>アプリ側動的トーンマップ最適化により</a:t>
            </a:r>
            <a:endParaRPr lang="en-US" altLang="ja-JP" dirty="0"/>
          </a:p>
          <a:p>
            <a:pPr lvl="1"/>
            <a:r>
              <a:rPr lang="ja-JP" altLang="en-US" dirty="0">
                <a:solidFill>
                  <a:srgbClr val="FF5050"/>
                </a:solidFill>
              </a:rPr>
              <a:t>線形シーン最大輝度が</a:t>
            </a:r>
            <a:r>
              <a:rPr lang="en-US" altLang="ja-JP" dirty="0">
                <a:solidFill>
                  <a:srgbClr val="FF5050"/>
                </a:solidFill>
              </a:rPr>
              <a:t>500nt</a:t>
            </a:r>
            <a:r>
              <a:rPr lang="ja-JP" altLang="en-US" dirty="0">
                <a:solidFill>
                  <a:srgbClr val="FF5050"/>
                </a:solidFill>
              </a:rPr>
              <a:t>の場合最大</a:t>
            </a:r>
            <a:r>
              <a:rPr lang="en-US" altLang="ja-JP" dirty="0">
                <a:solidFill>
                  <a:srgbClr val="FF5050"/>
                </a:solidFill>
              </a:rPr>
              <a:t>500nt</a:t>
            </a:r>
            <a:r>
              <a:rPr lang="ja-JP" altLang="en-US" dirty="0">
                <a:solidFill>
                  <a:srgbClr val="FF5050"/>
                </a:solidFill>
              </a:rPr>
              <a:t>の信号を生成</a:t>
            </a:r>
            <a:endParaRPr lang="en-US" altLang="ja-JP" dirty="0">
              <a:solidFill>
                <a:srgbClr val="FF5050"/>
              </a:solidFill>
            </a:endParaRPr>
          </a:p>
          <a:p>
            <a:pPr lvl="1"/>
            <a:r>
              <a:rPr lang="ja-JP" altLang="en-US" dirty="0">
                <a:solidFill>
                  <a:srgbClr val="FF5050"/>
                </a:solidFill>
              </a:rPr>
              <a:t>線形シーン最大輝度が</a:t>
            </a:r>
            <a:r>
              <a:rPr lang="en-US" altLang="ja-JP" dirty="0">
                <a:solidFill>
                  <a:srgbClr val="FF5050"/>
                </a:solidFill>
              </a:rPr>
              <a:t>1,000nt</a:t>
            </a:r>
            <a:r>
              <a:rPr lang="ja-JP" altLang="en-US" dirty="0">
                <a:solidFill>
                  <a:srgbClr val="FF5050"/>
                </a:solidFill>
              </a:rPr>
              <a:t>の場合最大</a:t>
            </a:r>
            <a:r>
              <a:rPr lang="en-US" altLang="ja-JP" dirty="0">
                <a:solidFill>
                  <a:srgbClr val="FF5050"/>
                </a:solidFill>
              </a:rPr>
              <a:t>1,000nt</a:t>
            </a:r>
            <a:r>
              <a:rPr lang="ja-JP" altLang="en-US" dirty="0">
                <a:solidFill>
                  <a:srgbClr val="FF5050"/>
                </a:solidFill>
              </a:rPr>
              <a:t>の信号を生成</a:t>
            </a:r>
            <a:endParaRPr lang="en-US" altLang="ja-JP" dirty="0">
              <a:solidFill>
                <a:srgbClr val="FF5050"/>
              </a:solidFill>
            </a:endParaRPr>
          </a:p>
          <a:p>
            <a:pPr lvl="5"/>
            <a:endParaRPr lang="en-US" altLang="ja-JP" dirty="0"/>
          </a:p>
          <a:p>
            <a:r>
              <a:rPr lang="ja-JP" altLang="en-US" dirty="0">
                <a:solidFill>
                  <a:srgbClr val="FF5050"/>
                </a:solidFill>
              </a:rPr>
              <a:t>動的メタデータが存在すると</a:t>
            </a:r>
            <a:endParaRPr lang="en-US" altLang="ja-JP" dirty="0">
              <a:solidFill>
                <a:srgbClr val="FF5050"/>
              </a:solidFill>
            </a:endParaRPr>
          </a:p>
          <a:p>
            <a:pPr lvl="1"/>
            <a:r>
              <a:rPr lang="ja-JP" altLang="en-US" dirty="0">
                <a:solidFill>
                  <a:srgbClr val="FF5050"/>
                </a:solidFill>
              </a:rPr>
              <a:t>○</a:t>
            </a:r>
            <a:r>
              <a:rPr lang="ja-JP" altLang="en-US" dirty="0"/>
              <a:t> 最大</a:t>
            </a:r>
            <a:r>
              <a:rPr lang="en-US" altLang="ja-JP" dirty="0"/>
              <a:t>500nt</a:t>
            </a:r>
            <a:r>
              <a:rPr lang="ja-JP" altLang="en-US" dirty="0"/>
              <a:t>のシーン</a:t>
            </a:r>
            <a:r>
              <a:rPr lang="en-US" altLang="ja-JP" dirty="0"/>
              <a:t>(500nt</a:t>
            </a:r>
            <a:r>
              <a:rPr lang="ja-JP" altLang="en-US" dirty="0"/>
              <a:t>信号出力</a:t>
            </a:r>
            <a:r>
              <a:rPr lang="en-US" altLang="ja-JP" dirty="0"/>
              <a:t>)</a:t>
            </a:r>
            <a:r>
              <a:rPr lang="ja-JP" altLang="en-US" dirty="0"/>
              <a:t>は</a:t>
            </a:r>
            <a:r>
              <a:rPr lang="en-US" altLang="ja-JP" dirty="0"/>
              <a:t>500nt</a:t>
            </a:r>
            <a:r>
              <a:rPr lang="ja-JP" altLang="en-US" dirty="0"/>
              <a:t>の輝度で適切に表示される</a:t>
            </a:r>
            <a:endParaRPr lang="en-US" altLang="ja-JP" dirty="0"/>
          </a:p>
          <a:p>
            <a:pPr lvl="1"/>
            <a:r>
              <a:rPr lang="ja-JP" altLang="en-US" dirty="0">
                <a:solidFill>
                  <a:srgbClr val="FF5050"/>
                </a:solidFill>
              </a:rPr>
              <a:t>○ </a:t>
            </a:r>
            <a:r>
              <a:rPr lang="ja-JP" altLang="en-US" dirty="0"/>
              <a:t>最大</a:t>
            </a:r>
            <a:r>
              <a:rPr lang="en-US" altLang="ja-JP" dirty="0"/>
              <a:t>1,000nt</a:t>
            </a:r>
            <a:r>
              <a:rPr lang="ja-JP" altLang="en-US" dirty="0"/>
              <a:t>のシーン</a:t>
            </a:r>
            <a:r>
              <a:rPr lang="en-US" altLang="ja-JP" dirty="0"/>
              <a:t>(1,000nt</a:t>
            </a:r>
            <a:r>
              <a:rPr lang="ja-JP" altLang="en-US" dirty="0"/>
              <a:t>信号出力</a:t>
            </a:r>
            <a:r>
              <a:rPr lang="en-US" altLang="ja-JP" dirty="0"/>
              <a:t>)</a:t>
            </a:r>
            <a:r>
              <a:rPr lang="ja-JP" altLang="en-US" dirty="0"/>
              <a:t>は</a:t>
            </a:r>
            <a:r>
              <a:rPr lang="en-US" altLang="ja-JP" dirty="0"/>
              <a:t>500nt</a:t>
            </a:r>
            <a:r>
              <a:rPr lang="ja-JP" altLang="en-US" dirty="0"/>
              <a:t>の輝度で適切に階調表示される</a:t>
            </a:r>
            <a:endParaRPr lang="en-US" altLang="ja-JP" dirty="0"/>
          </a:p>
          <a:p>
            <a:pPr lvl="5"/>
            <a:endParaRPr lang="en-US" altLang="ja-JP" dirty="0"/>
          </a:p>
          <a:p>
            <a:r>
              <a:rPr lang="ja-JP" altLang="en-US" dirty="0">
                <a:solidFill>
                  <a:srgbClr val="FF5050"/>
                </a:solidFill>
              </a:rPr>
              <a:t>動的メタデータが存在しないと</a:t>
            </a:r>
            <a:endParaRPr lang="en-US" altLang="ja-JP" dirty="0">
              <a:solidFill>
                <a:srgbClr val="FF5050"/>
              </a:solidFill>
            </a:endParaRPr>
          </a:p>
          <a:p>
            <a:pPr lvl="1"/>
            <a:r>
              <a:rPr lang="ja-JP" altLang="en-US" dirty="0"/>
              <a:t>静的メタデータ</a:t>
            </a:r>
            <a:r>
              <a:rPr lang="en-US" altLang="ja-JP" dirty="0"/>
              <a:t>500nt</a:t>
            </a:r>
            <a:r>
              <a:rPr lang="ja-JP" altLang="en-US" dirty="0"/>
              <a:t>の場合</a:t>
            </a:r>
            <a:r>
              <a:rPr lang="en-US" altLang="ja-JP" dirty="0"/>
              <a:t>:</a:t>
            </a:r>
          </a:p>
          <a:p>
            <a:pPr lvl="2"/>
            <a:r>
              <a:rPr lang="ja-JP" altLang="en-US" dirty="0">
                <a:solidFill>
                  <a:srgbClr val="FF5050"/>
                </a:solidFill>
              </a:rPr>
              <a:t>○ </a:t>
            </a:r>
            <a:r>
              <a:rPr lang="ja-JP" altLang="en-US" dirty="0"/>
              <a:t>最大</a:t>
            </a:r>
            <a:r>
              <a:rPr lang="en-US" altLang="ja-JP" dirty="0"/>
              <a:t>500nt</a:t>
            </a:r>
            <a:r>
              <a:rPr lang="ja-JP" altLang="en-US" dirty="0"/>
              <a:t>のシーン</a:t>
            </a:r>
            <a:r>
              <a:rPr lang="en-US" altLang="ja-JP" dirty="0"/>
              <a:t>(500nt</a:t>
            </a:r>
            <a:r>
              <a:rPr lang="ja-JP" altLang="en-US" dirty="0"/>
              <a:t>信号出力</a:t>
            </a:r>
            <a:r>
              <a:rPr lang="en-US" altLang="ja-JP" dirty="0"/>
              <a:t>)</a:t>
            </a:r>
            <a:r>
              <a:rPr lang="ja-JP" altLang="en-US" dirty="0"/>
              <a:t>は</a:t>
            </a:r>
            <a:r>
              <a:rPr lang="en-US" altLang="ja-JP" dirty="0"/>
              <a:t>500nt</a:t>
            </a:r>
            <a:r>
              <a:rPr lang="ja-JP" altLang="en-US" dirty="0"/>
              <a:t>の輝度で適切に表示される</a:t>
            </a:r>
            <a:endParaRPr lang="en-US" altLang="ja-JP" dirty="0"/>
          </a:p>
          <a:p>
            <a:pPr lvl="2"/>
            <a:r>
              <a:rPr lang="en-US" altLang="ja-JP" dirty="0">
                <a:solidFill>
                  <a:srgbClr val="FF5050"/>
                </a:solidFill>
              </a:rPr>
              <a:t>×</a:t>
            </a:r>
            <a:r>
              <a:rPr lang="ja-JP" altLang="en-US" dirty="0">
                <a:solidFill>
                  <a:srgbClr val="FF5050"/>
                </a:solidFill>
              </a:rPr>
              <a:t> </a:t>
            </a:r>
            <a:r>
              <a:rPr lang="ja-JP" altLang="en-US" dirty="0"/>
              <a:t>最大</a:t>
            </a:r>
            <a:r>
              <a:rPr lang="en-US" altLang="ja-JP" dirty="0"/>
              <a:t>1,000nt</a:t>
            </a:r>
            <a:r>
              <a:rPr lang="ja-JP" altLang="en-US" dirty="0"/>
              <a:t>のシーン</a:t>
            </a:r>
            <a:r>
              <a:rPr lang="en-US" altLang="ja-JP" dirty="0"/>
              <a:t>(1,000nt</a:t>
            </a:r>
            <a:r>
              <a:rPr lang="ja-JP" altLang="en-US" dirty="0"/>
              <a:t>信号出力</a:t>
            </a:r>
            <a:r>
              <a:rPr lang="en-US" altLang="ja-JP" dirty="0"/>
              <a:t>)</a:t>
            </a:r>
            <a:r>
              <a:rPr lang="ja-JP" altLang="en-US" dirty="0"/>
              <a:t>は</a:t>
            </a:r>
            <a:r>
              <a:rPr lang="en-US" altLang="ja-JP" dirty="0"/>
              <a:t>500nt</a:t>
            </a:r>
            <a:r>
              <a:rPr lang="ja-JP" altLang="en-US" dirty="0"/>
              <a:t>以上が白飛び</a:t>
            </a:r>
            <a:endParaRPr lang="en-US" altLang="ja-JP" dirty="0"/>
          </a:p>
          <a:p>
            <a:pPr lvl="1"/>
            <a:r>
              <a:rPr lang="ja-JP" altLang="en-US" dirty="0"/>
              <a:t>静的メタデータ</a:t>
            </a:r>
            <a:r>
              <a:rPr lang="en-US" altLang="ja-JP" dirty="0"/>
              <a:t>2,000nt</a:t>
            </a:r>
            <a:r>
              <a:rPr lang="ja-JP" altLang="en-US" dirty="0"/>
              <a:t>の場合</a:t>
            </a:r>
            <a:r>
              <a:rPr lang="en-US" altLang="ja-JP" dirty="0"/>
              <a:t>:</a:t>
            </a:r>
          </a:p>
          <a:p>
            <a:pPr lvl="2"/>
            <a:r>
              <a:rPr lang="ja-JP" altLang="en-US" dirty="0">
                <a:solidFill>
                  <a:srgbClr val="FF5050"/>
                </a:solidFill>
              </a:rPr>
              <a:t>△ </a:t>
            </a:r>
            <a:r>
              <a:rPr lang="ja-JP" altLang="en-US" dirty="0"/>
              <a:t>最大</a:t>
            </a:r>
            <a:r>
              <a:rPr lang="en-US" altLang="ja-JP" dirty="0"/>
              <a:t>500nt</a:t>
            </a:r>
            <a:r>
              <a:rPr lang="ja-JP" altLang="en-US" dirty="0"/>
              <a:t>のシーン</a:t>
            </a:r>
            <a:r>
              <a:rPr lang="en-US" altLang="ja-JP" dirty="0"/>
              <a:t>(500nt</a:t>
            </a:r>
            <a:r>
              <a:rPr lang="ja-JP" altLang="en-US" dirty="0"/>
              <a:t>信号出力</a:t>
            </a:r>
            <a:r>
              <a:rPr lang="en-US" altLang="ja-JP" dirty="0"/>
              <a:t>)</a:t>
            </a:r>
            <a:r>
              <a:rPr lang="ja-JP" altLang="en-US" dirty="0"/>
              <a:t>は</a:t>
            </a:r>
            <a:r>
              <a:rPr lang="en-US" altLang="ja-JP" dirty="0"/>
              <a:t>400nt</a:t>
            </a:r>
            <a:r>
              <a:rPr lang="ja-JP" altLang="en-US" dirty="0"/>
              <a:t>程度に表示される</a:t>
            </a:r>
            <a:endParaRPr lang="en-US" altLang="ja-JP" dirty="0"/>
          </a:p>
          <a:p>
            <a:pPr lvl="2"/>
            <a:r>
              <a:rPr lang="ja-JP" altLang="en-US" dirty="0">
                <a:solidFill>
                  <a:srgbClr val="FF5050"/>
                </a:solidFill>
              </a:rPr>
              <a:t>△ </a:t>
            </a:r>
            <a:r>
              <a:rPr lang="ja-JP" altLang="en-US" dirty="0"/>
              <a:t>最大</a:t>
            </a:r>
            <a:r>
              <a:rPr lang="en-US" altLang="ja-JP" dirty="0"/>
              <a:t>1,000nt</a:t>
            </a:r>
            <a:r>
              <a:rPr lang="ja-JP" altLang="en-US" dirty="0"/>
              <a:t>のシーン</a:t>
            </a:r>
            <a:r>
              <a:rPr lang="en-US" altLang="ja-JP" dirty="0"/>
              <a:t>(1,000nt</a:t>
            </a:r>
            <a:r>
              <a:rPr lang="ja-JP" altLang="en-US" dirty="0"/>
              <a:t>信号出力</a:t>
            </a:r>
            <a:r>
              <a:rPr lang="en-US" altLang="ja-JP" dirty="0"/>
              <a:t>)</a:t>
            </a:r>
            <a:r>
              <a:rPr lang="ja-JP" altLang="en-US" dirty="0"/>
              <a:t>は</a:t>
            </a:r>
            <a:r>
              <a:rPr lang="en-US" altLang="ja-JP" dirty="0"/>
              <a:t>450nt</a:t>
            </a:r>
            <a:r>
              <a:rPr lang="ja-JP" altLang="en-US" dirty="0"/>
              <a:t>程度に表示される</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172</a:t>
            </a:fld>
            <a:endParaRPr kumimoji="1" lang="ja-JP" altLang="en-US" dirty="0"/>
          </a:p>
        </p:txBody>
      </p:sp>
    </p:spTree>
    <p:extLst>
      <p:ext uri="{BB962C8B-B14F-4D97-AF65-F5344CB8AC3E}">
        <p14:creationId xmlns:p14="http://schemas.microsoft.com/office/powerpoint/2010/main" val="39454307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a:t>最大輝度</a:t>
            </a:r>
            <a:r>
              <a:rPr lang="en-US" altLang="ja-JP"/>
              <a:t>500nt</a:t>
            </a:r>
            <a:r>
              <a:rPr lang="ja-JP" altLang="en-US"/>
              <a:t>の明るさで</a:t>
            </a:r>
            <a:br>
              <a:rPr lang="en-US" altLang="ja-JP"/>
            </a:br>
            <a:r>
              <a:rPr lang="en-US" altLang="ja-JP"/>
              <a:t>2,000nt</a:t>
            </a:r>
            <a:r>
              <a:rPr lang="ja-JP" altLang="en-US"/>
              <a:t>の信号まで階調表示可能なテレビ</a:t>
            </a:r>
            <a:endParaRPr lang="en-US" altLang="ja-JP" dirty="0"/>
          </a:p>
        </p:txBody>
      </p:sp>
      <p:sp>
        <p:nvSpPr>
          <p:cNvPr id="3" name="コンテンツ プレースホルダー 2"/>
          <p:cNvSpPr>
            <a:spLocks noGrp="1"/>
          </p:cNvSpPr>
          <p:nvPr>
            <p:ph idx="1"/>
          </p:nvPr>
        </p:nvSpPr>
        <p:spPr/>
        <p:txBody>
          <a:bodyPr>
            <a:normAutofit fontScale="70000" lnSpcReduction="20000"/>
          </a:bodyPr>
          <a:lstStyle/>
          <a:p>
            <a:r>
              <a:rPr lang="ja-JP" altLang="en-US" dirty="0"/>
              <a:t>アプリ側では最大</a:t>
            </a:r>
            <a:r>
              <a:rPr lang="en-US" altLang="ja-JP" dirty="0"/>
              <a:t>2,000nt</a:t>
            </a:r>
            <a:r>
              <a:rPr lang="ja-JP" altLang="en-US" dirty="0"/>
              <a:t>出力の静的トーンマップ</a:t>
            </a:r>
            <a:r>
              <a:rPr lang="en-US" altLang="ja-JP" dirty="0"/>
              <a:t>(</a:t>
            </a:r>
            <a:r>
              <a:rPr lang="ja-JP" altLang="en-US" dirty="0"/>
              <a:t>最適化無効</a:t>
            </a:r>
            <a:r>
              <a:rPr lang="en-US" altLang="ja-JP" dirty="0"/>
              <a:t>)</a:t>
            </a:r>
            <a:r>
              <a:rPr lang="ja-JP" altLang="en-US" dirty="0"/>
              <a:t>の場合</a:t>
            </a:r>
            <a:endParaRPr lang="en-US" altLang="ja-JP" dirty="0"/>
          </a:p>
          <a:p>
            <a:pPr lvl="1"/>
            <a:r>
              <a:rPr lang="ja-JP" altLang="en-US" dirty="0">
                <a:solidFill>
                  <a:srgbClr val="FF5050"/>
                </a:solidFill>
              </a:rPr>
              <a:t>線形シーン最大輝度が</a:t>
            </a:r>
            <a:r>
              <a:rPr lang="en-US" altLang="ja-JP" dirty="0">
                <a:solidFill>
                  <a:srgbClr val="FF5050"/>
                </a:solidFill>
              </a:rPr>
              <a:t>500nt</a:t>
            </a:r>
            <a:r>
              <a:rPr lang="ja-JP" altLang="en-US" dirty="0">
                <a:solidFill>
                  <a:srgbClr val="FF5050"/>
                </a:solidFill>
              </a:rPr>
              <a:t>の場合最大</a:t>
            </a:r>
            <a:r>
              <a:rPr lang="en-US" altLang="ja-JP" dirty="0">
                <a:solidFill>
                  <a:srgbClr val="FF5050"/>
                </a:solidFill>
              </a:rPr>
              <a:t>400nt</a:t>
            </a:r>
            <a:r>
              <a:rPr lang="ja-JP" altLang="en-US" dirty="0">
                <a:solidFill>
                  <a:srgbClr val="FF5050"/>
                </a:solidFill>
              </a:rPr>
              <a:t>程度の信号を生成</a:t>
            </a:r>
            <a:endParaRPr lang="en-US" altLang="ja-JP" dirty="0">
              <a:solidFill>
                <a:srgbClr val="FF5050"/>
              </a:solidFill>
            </a:endParaRPr>
          </a:p>
          <a:p>
            <a:pPr lvl="1"/>
            <a:r>
              <a:rPr lang="ja-JP" altLang="en-US" dirty="0">
                <a:solidFill>
                  <a:srgbClr val="FF5050"/>
                </a:solidFill>
              </a:rPr>
              <a:t>線形シーン最大輝度が</a:t>
            </a:r>
            <a:r>
              <a:rPr lang="en-US" altLang="ja-JP" dirty="0">
                <a:solidFill>
                  <a:srgbClr val="FF5050"/>
                </a:solidFill>
              </a:rPr>
              <a:t>1,000nt</a:t>
            </a:r>
            <a:r>
              <a:rPr lang="ja-JP" altLang="en-US" dirty="0">
                <a:solidFill>
                  <a:srgbClr val="FF5050"/>
                </a:solidFill>
              </a:rPr>
              <a:t>の場合最大</a:t>
            </a:r>
            <a:r>
              <a:rPr lang="en-US" altLang="ja-JP" dirty="0">
                <a:solidFill>
                  <a:srgbClr val="FF5050"/>
                </a:solidFill>
              </a:rPr>
              <a:t>700nt</a:t>
            </a:r>
            <a:r>
              <a:rPr lang="ja-JP" altLang="en-US" dirty="0">
                <a:solidFill>
                  <a:srgbClr val="FF5050"/>
                </a:solidFill>
              </a:rPr>
              <a:t>程度の信号を生成</a:t>
            </a:r>
            <a:endParaRPr lang="en-US" altLang="ja-JP" dirty="0">
              <a:solidFill>
                <a:srgbClr val="FF5050"/>
              </a:solidFill>
            </a:endParaRPr>
          </a:p>
          <a:p>
            <a:pPr lvl="5"/>
            <a:endParaRPr lang="en-US" altLang="ja-JP" dirty="0"/>
          </a:p>
          <a:p>
            <a:r>
              <a:rPr lang="ja-JP" altLang="en-US" dirty="0">
                <a:solidFill>
                  <a:srgbClr val="FF5050"/>
                </a:solidFill>
              </a:rPr>
              <a:t>動的メタデータが存在すると</a:t>
            </a:r>
            <a:endParaRPr lang="en-US" altLang="ja-JP" dirty="0">
              <a:solidFill>
                <a:srgbClr val="FF5050"/>
              </a:solidFill>
            </a:endParaRPr>
          </a:p>
          <a:p>
            <a:pPr lvl="1"/>
            <a:r>
              <a:rPr lang="ja-JP" altLang="en-US" dirty="0">
                <a:solidFill>
                  <a:srgbClr val="FF5050"/>
                </a:solidFill>
              </a:rPr>
              <a:t>△</a:t>
            </a:r>
            <a:r>
              <a:rPr lang="ja-JP" altLang="en-US" dirty="0"/>
              <a:t> 最大</a:t>
            </a:r>
            <a:r>
              <a:rPr lang="en-US" altLang="ja-JP" dirty="0"/>
              <a:t>500nt</a:t>
            </a:r>
            <a:r>
              <a:rPr lang="ja-JP" altLang="en-US" dirty="0"/>
              <a:t>のシーン</a:t>
            </a:r>
            <a:r>
              <a:rPr lang="en-US" altLang="ja-JP" dirty="0"/>
              <a:t>(400nt</a:t>
            </a:r>
            <a:r>
              <a:rPr lang="ja-JP" altLang="en-US" dirty="0"/>
              <a:t>信号出力</a:t>
            </a:r>
            <a:r>
              <a:rPr lang="en-US" altLang="ja-JP" dirty="0"/>
              <a:t>)</a:t>
            </a:r>
            <a:r>
              <a:rPr lang="ja-JP" altLang="en-US" dirty="0"/>
              <a:t>は</a:t>
            </a:r>
            <a:r>
              <a:rPr lang="en-US" altLang="ja-JP" dirty="0"/>
              <a:t>400nt</a:t>
            </a:r>
            <a:r>
              <a:rPr lang="ja-JP" altLang="en-US" dirty="0"/>
              <a:t>の程度の輝度で表示される</a:t>
            </a:r>
            <a:endParaRPr lang="en-US" altLang="ja-JP" dirty="0"/>
          </a:p>
          <a:p>
            <a:pPr lvl="1"/>
            <a:r>
              <a:rPr lang="ja-JP" altLang="en-US" sz="3000" dirty="0">
                <a:solidFill>
                  <a:srgbClr val="FF5050"/>
                </a:solidFill>
              </a:rPr>
              <a:t>○ </a:t>
            </a:r>
            <a:r>
              <a:rPr lang="ja-JP" altLang="en-US" dirty="0"/>
              <a:t>最大</a:t>
            </a:r>
            <a:r>
              <a:rPr lang="en-US" altLang="ja-JP" dirty="0"/>
              <a:t>1,000nt</a:t>
            </a:r>
            <a:r>
              <a:rPr lang="ja-JP" altLang="en-US" dirty="0"/>
              <a:t>のシーン</a:t>
            </a:r>
            <a:r>
              <a:rPr lang="en-US" altLang="ja-JP" dirty="0"/>
              <a:t>(700nt</a:t>
            </a:r>
            <a:r>
              <a:rPr lang="ja-JP" altLang="en-US" dirty="0"/>
              <a:t>信号出力</a:t>
            </a:r>
            <a:r>
              <a:rPr lang="en-US" altLang="ja-JP" dirty="0"/>
              <a:t>)</a:t>
            </a:r>
            <a:r>
              <a:rPr lang="ja-JP" altLang="en-US" dirty="0"/>
              <a:t>は</a:t>
            </a:r>
            <a:r>
              <a:rPr lang="en-US" altLang="ja-JP" dirty="0"/>
              <a:t>500nt</a:t>
            </a:r>
            <a:r>
              <a:rPr lang="ja-JP" altLang="en-US" dirty="0"/>
              <a:t>の輝度で適切に階調表示される</a:t>
            </a:r>
            <a:endParaRPr lang="en-US" altLang="ja-JP" dirty="0"/>
          </a:p>
          <a:p>
            <a:pPr lvl="5"/>
            <a:endParaRPr lang="en-US" altLang="ja-JP" dirty="0"/>
          </a:p>
          <a:p>
            <a:r>
              <a:rPr lang="ja-JP" altLang="en-US" dirty="0">
                <a:solidFill>
                  <a:srgbClr val="FF5050"/>
                </a:solidFill>
              </a:rPr>
              <a:t>動的メタデータが存在しないと</a:t>
            </a:r>
            <a:endParaRPr lang="en-US" altLang="ja-JP" dirty="0">
              <a:solidFill>
                <a:srgbClr val="FF5050"/>
              </a:solidFill>
            </a:endParaRPr>
          </a:p>
          <a:p>
            <a:pPr lvl="1"/>
            <a:r>
              <a:rPr lang="ja-JP" altLang="en-US" dirty="0"/>
              <a:t>静的メタデータ</a:t>
            </a:r>
            <a:r>
              <a:rPr lang="en-US" altLang="ja-JP" dirty="0"/>
              <a:t>500nt</a:t>
            </a:r>
            <a:r>
              <a:rPr lang="ja-JP" altLang="en-US" dirty="0"/>
              <a:t>の場合</a:t>
            </a:r>
            <a:r>
              <a:rPr lang="en-US" altLang="ja-JP" dirty="0"/>
              <a:t>:</a:t>
            </a:r>
          </a:p>
          <a:p>
            <a:pPr lvl="2"/>
            <a:r>
              <a:rPr lang="ja-JP" altLang="en-US" sz="2376" dirty="0">
                <a:solidFill>
                  <a:srgbClr val="FF5050"/>
                </a:solidFill>
              </a:rPr>
              <a:t>△</a:t>
            </a:r>
            <a:r>
              <a:rPr lang="ja-JP" altLang="en-US" dirty="0"/>
              <a:t> 最大</a:t>
            </a:r>
            <a:r>
              <a:rPr lang="en-US" altLang="ja-JP" dirty="0"/>
              <a:t>500nt</a:t>
            </a:r>
            <a:r>
              <a:rPr lang="ja-JP" altLang="en-US" dirty="0"/>
              <a:t>のシーン</a:t>
            </a:r>
            <a:r>
              <a:rPr lang="en-US" altLang="ja-JP" dirty="0"/>
              <a:t>(400nt</a:t>
            </a:r>
            <a:r>
              <a:rPr lang="ja-JP" altLang="en-US" dirty="0"/>
              <a:t>信号出力</a:t>
            </a:r>
            <a:r>
              <a:rPr lang="en-US" altLang="ja-JP" dirty="0"/>
              <a:t>)</a:t>
            </a:r>
            <a:r>
              <a:rPr lang="ja-JP" altLang="en-US" dirty="0"/>
              <a:t>は</a:t>
            </a:r>
            <a:r>
              <a:rPr lang="en-US" altLang="ja-JP" dirty="0"/>
              <a:t>400nt</a:t>
            </a:r>
            <a:r>
              <a:rPr lang="ja-JP" altLang="en-US" dirty="0"/>
              <a:t>の輝度で表示される</a:t>
            </a:r>
            <a:endParaRPr lang="en-US" altLang="ja-JP" dirty="0"/>
          </a:p>
          <a:p>
            <a:pPr lvl="2"/>
            <a:r>
              <a:rPr lang="ja-JP" altLang="en-US" sz="2376" dirty="0">
                <a:solidFill>
                  <a:srgbClr val="FF5050"/>
                </a:solidFill>
              </a:rPr>
              <a:t>△ </a:t>
            </a:r>
            <a:r>
              <a:rPr lang="ja-JP" altLang="en-US" dirty="0"/>
              <a:t>最大</a:t>
            </a:r>
            <a:r>
              <a:rPr lang="en-US" altLang="ja-JP" dirty="0"/>
              <a:t>1,000nt</a:t>
            </a:r>
            <a:r>
              <a:rPr lang="ja-JP" altLang="en-US" dirty="0"/>
              <a:t>のシーン</a:t>
            </a:r>
            <a:r>
              <a:rPr lang="en-US" altLang="ja-JP" dirty="0"/>
              <a:t>(700nt</a:t>
            </a:r>
            <a:r>
              <a:rPr lang="ja-JP" altLang="en-US" dirty="0"/>
              <a:t>信号出力</a:t>
            </a:r>
            <a:r>
              <a:rPr lang="en-US" altLang="ja-JP" dirty="0"/>
              <a:t>)</a:t>
            </a:r>
            <a:r>
              <a:rPr lang="ja-JP" altLang="en-US" dirty="0"/>
              <a:t>は</a:t>
            </a:r>
            <a:r>
              <a:rPr lang="en-US" altLang="ja-JP" dirty="0"/>
              <a:t>600nt</a:t>
            </a:r>
            <a:r>
              <a:rPr lang="ja-JP" altLang="en-US" dirty="0"/>
              <a:t>強以上が白飛び</a:t>
            </a:r>
            <a:endParaRPr lang="en-US" altLang="ja-JP" dirty="0"/>
          </a:p>
          <a:p>
            <a:pPr lvl="1"/>
            <a:r>
              <a:rPr lang="ja-JP" altLang="en-US" dirty="0"/>
              <a:t>静的メタデータ</a:t>
            </a:r>
            <a:r>
              <a:rPr lang="en-US" altLang="ja-JP" dirty="0"/>
              <a:t>2,000</a:t>
            </a:r>
            <a:r>
              <a:rPr lang="ja-JP" altLang="en-US" dirty="0"/>
              <a:t>の場合</a:t>
            </a:r>
            <a:r>
              <a:rPr lang="en-US" altLang="ja-JP" dirty="0"/>
              <a:t>:</a:t>
            </a:r>
          </a:p>
          <a:p>
            <a:pPr lvl="2"/>
            <a:r>
              <a:rPr lang="en-US" altLang="ja-JP" sz="2376" dirty="0">
                <a:solidFill>
                  <a:srgbClr val="FF5050"/>
                </a:solidFill>
              </a:rPr>
              <a:t>×</a:t>
            </a:r>
            <a:r>
              <a:rPr lang="ja-JP" altLang="en-US" sz="2376" dirty="0">
                <a:solidFill>
                  <a:srgbClr val="FF5050"/>
                </a:solidFill>
              </a:rPr>
              <a:t> </a:t>
            </a:r>
            <a:r>
              <a:rPr lang="ja-JP" altLang="en-US" dirty="0"/>
              <a:t>最大</a:t>
            </a:r>
            <a:r>
              <a:rPr lang="en-US" altLang="ja-JP" dirty="0"/>
              <a:t>500nt</a:t>
            </a:r>
            <a:r>
              <a:rPr lang="ja-JP" altLang="en-US" dirty="0"/>
              <a:t>のシーン</a:t>
            </a:r>
            <a:r>
              <a:rPr lang="en-US" altLang="ja-JP" dirty="0"/>
              <a:t>(400nt</a:t>
            </a:r>
            <a:r>
              <a:rPr lang="ja-JP" altLang="en-US" dirty="0"/>
              <a:t>信号出力</a:t>
            </a:r>
            <a:r>
              <a:rPr lang="en-US" altLang="ja-JP" dirty="0"/>
              <a:t>)</a:t>
            </a:r>
            <a:r>
              <a:rPr lang="ja-JP" altLang="en-US" dirty="0"/>
              <a:t>は</a:t>
            </a:r>
            <a:r>
              <a:rPr lang="en-US" altLang="ja-JP" dirty="0"/>
              <a:t>400nt</a:t>
            </a:r>
            <a:r>
              <a:rPr lang="ja-JP" altLang="en-US" dirty="0"/>
              <a:t>よりも暗めに表示される</a:t>
            </a:r>
            <a:endParaRPr lang="en-US" altLang="ja-JP" dirty="0"/>
          </a:p>
          <a:p>
            <a:pPr lvl="2"/>
            <a:r>
              <a:rPr lang="en-US" altLang="ja-JP" sz="2376" dirty="0">
                <a:solidFill>
                  <a:srgbClr val="FF5050"/>
                </a:solidFill>
              </a:rPr>
              <a:t>×</a:t>
            </a:r>
            <a:r>
              <a:rPr lang="ja-JP" altLang="en-US" sz="2376" dirty="0">
                <a:solidFill>
                  <a:srgbClr val="FF5050"/>
                </a:solidFill>
              </a:rPr>
              <a:t> </a:t>
            </a:r>
            <a:r>
              <a:rPr lang="ja-JP" altLang="en-US" sz="2400" dirty="0"/>
              <a:t>最大</a:t>
            </a:r>
            <a:r>
              <a:rPr lang="en-US" altLang="ja-JP" dirty="0"/>
              <a:t>1,000nt</a:t>
            </a:r>
            <a:r>
              <a:rPr lang="ja-JP" altLang="en-US" dirty="0"/>
              <a:t>のシーン</a:t>
            </a:r>
            <a:r>
              <a:rPr lang="en-US" altLang="ja-JP" dirty="0"/>
              <a:t>(700nt</a:t>
            </a:r>
            <a:r>
              <a:rPr lang="ja-JP" altLang="en-US" dirty="0"/>
              <a:t>信号出力</a:t>
            </a:r>
            <a:r>
              <a:rPr lang="en-US" altLang="ja-JP" dirty="0"/>
              <a:t>)</a:t>
            </a:r>
            <a:r>
              <a:rPr lang="ja-JP" altLang="en-US" dirty="0"/>
              <a:t>は</a:t>
            </a:r>
            <a:r>
              <a:rPr lang="en-US" altLang="ja-JP" dirty="0"/>
              <a:t>400nt</a:t>
            </a:r>
            <a:r>
              <a:rPr lang="ja-JP" altLang="en-US" dirty="0"/>
              <a:t>程度に表示</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173</a:t>
            </a:fld>
            <a:endParaRPr kumimoji="1" lang="ja-JP" altLang="en-US" dirty="0"/>
          </a:p>
        </p:txBody>
      </p:sp>
    </p:spTree>
    <p:extLst>
      <p:ext uri="{BB962C8B-B14F-4D97-AF65-F5344CB8AC3E}">
        <p14:creationId xmlns:p14="http://schemas.microsoft.com/office/powerpoint/2010/main" val="58241419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動的メタデータも必要？</a:t>
            </a:r>
            <a:endParaRPr lang="en-US" altLang="ja-JP" dirty="0"/>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最適な表示のためにはどちらも有益</a:t>
            </a:r>
            <a:endParaRPr lang="en-US" altLang="ja-JP" dirty="0">
              <a:solidFill>
                <a:srgbClr val="FF5050"/>
              </a:solidFill>
            </a:endParaRPr>
          </a:p>
          <a:p>
            <a:pPr lvl="1"/>
            <a:r>
              <a:rPr lang="ja-JP" altLang="en-US" dirty="0"/>
              <a:t>どちらか片方だけでは最適な結果を得られない</a:t>
            </a:r>
            <a:endParaRPr lang="en-US" altLang="ja-JP" dirty="0"/>
          </a:p>
          <a:p>
            <a:r>
              <a:rPr lang="ja-JP" altLang="en-US" dirty="0"/>
              <a:t>動的トーンマップが前提として必要</a:t>
            </a:r>
            <a:endParaRPr lang="en-US" altLang="ja-JP" dirty="0"/>
          </a:p>
          <a:p>
            <a:pPr lvl="1"/>
            <a:r>
              <a:rPr lang="ja-JP" altLang="en-US" dirty="0">
                <a:solidFill>
                  <a:srgbClr val="FF5050"/>
                </a:solidFill>
              </a:rPr>
              <a:t>その上で動的メタデータを利用できるなら活用すべき</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174</a:t>
            </a:fld>
            <a:endParaRPr kumimoji="1" lang="ja-JP" altLang="en-US" dirty="0"/>
          </a:p>
        </p:txBody>
      </p:sp>
    </p:spTree>
    <p:extLst>
      <p:ext uri="{BB962C8B-B14F-4D97-AF65-F5344CB8AC3E}">
        <p14:creationId xmlns:p14="http://schemas.microsoft.com/office/powerpoint/2010/main" val="212908026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動的トーンマップ／メタデータ留意点</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画面輝度解析のため少しオーバヘッドが生じる</a:t>
            </a:r>
            <a:endParaRPr lang="en-US" altLang="ja-JP" dirty="0"/>
          </a:p>
          <a:p>
            <a:pPr lvl="1"/>
            <a:r>
              <a:rPr lang="ja-JP" altLang="en-US" dirty="0"/>
              <a:t>コストパフォーマンスで判断</a:t>
            </a:r>
            <a:endParaRPr lang="en-US" altLang="ja-JP" dirty="0"/>
          </a:p>
          <a:p>
            <a:pPr lvl="5"/>
            <a:endParaRPr lang="en-US" altLang="ja-JP" dirty="0"/>
          </a:p>
          <a:p>
            <a:r>
              <a:rPr lang="ja-JP" altLang="en-US" dirty="0"/>
              <a:t>フリッカリング</a:t>
            </a:r>
            <a:endParaRPr lang="en-US" altLang="ja-JP" dirty="0"/>
          </a:p>
          <a:p>
            <a:pPr lvl="1"/>
            <a:r>
              <a:rPr lang="ja-JP" altLang="en-US" dirty="0">
                <a:solidFill>
                  <a:srgbClr val="FF5050"/>
                </a:solidFill>
              </a:rPr>
              <a:t>解析結果を直接使うとフリッカリングが生じやすい</a:t>
            </a:r>
            <a:endParaRPr lang="en-US" altLang="ja-JP" dirty="0">
              <a:solidFill>
                <a:srgbClr val="FF5050"/>
              </a:solidFill>
            </a:endParaRPr>
          </a:p>
          <a:p>
            <a:pPr lvl="1"/>
            <a:r>
              <a:rPr lang="en-US" altLang="ja-JP" dirty="0">
                <a:solidFill>
                  <a:srgbClr val="FF5050"/>
                </a:solidFill>
                <a:sym typeface="Wingdings" panose="05000000000000000000" pitchFamily="2" charset="2"/>
              </a:rPr>
              <a:t></a:t>
            </a:r>
            <a:r>
              <a:rPr lang="ja-JP" altLang="en-US" dirty="0">
                <a:solidFill>
                  <a:srgbClr val="FF5050"/>
                </a:solidFill>
              </a:rPr>
              <a:t>フレーム間で解析結果を補間して徐々に適応</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175</a:t>
            </a:fld>
            <a:endParaRPr kumimoji="1" lang="ja-JP" altLang="en-US" dirty="0"/>
          </a:p>
        </p:txBody>
      </p:sp>
    </p:spTree>
    <p:extLst>
      <p:ext uri="{BB962C8B-B14F-4D97-AF65-F5344CB8AC3E}">
        <p14:creationId xmlns:p14="http://schemas.microsoft.com/office/powerpoint/2010/main" val="208509712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9B03CD-E2CA-4FC9-99CB-C9F55D80716E}"/>
              </a:ext>
            </a:extLst>
          </p:cNvPr>
          <p:cNvSpPr>
            <a:spLocks noGrp="1"/>
          </p:cNvSpPr>
          <p:nvPr>
            <p:ph type="title"/>
          </p:nvPr>
        </p:nvSpPr>
        <p:spPr/>
        <p:txBody>
          <a:bodyPr/>
          <a:lstStyle/>
          <a:p>
            <a:r>
              <a:rPr kumimoji="1" lang="ja-JP" altLang="en-US" dirty="0"/>
              <a:t>フローの詳細な考慮</a:t>
            </a:r>
          </a:p>
        </p:txBody>
      </p:sp>
      <p:sp>
        <p:nvSpPr>
          <p:cNvPr id="3" name="コンテンツ プレースホルダー 2">
            <a:extLst>
              <a:ext uri="{FF2B5EF4-FFF2-40B4-BE49-F238E27FC236}">
                <a16:creationId xmlns:a16="http://schemas.microsoft.com/office/drawing/2014/main" id="{92D80FCB-322C-4D3A-982D-B9A6BA605D6A}"/>
              </a:ext>
            </a:extLst>
          </p:cNvPr>
          <p:cNvSpPr>
            <a:spLocks noGrp="1"/>
          </p:cNvSpPr>
          <p:nvPr>
            <p:ph idx="1"/>
          </p:nvPr>
        </p:nvSpPr>
        <p:spPr/>
        <p:txBody>
          <a:bodyPr/>
          <a:lstStyle/>
          <a:p>
            <a:r>
              <a:rPr kumimoji="1" lang="ja-JP" altLang="en-US" dirty="0"/>
              <a:t>先述のフローに含まれていない細かな事項の検討</a:t>
            </a:r>
            <a:endParaRPr kumimoji="1" lang="en-US" altLang="ja-JP" dirty="0"/>
          </a:p>
          <a:p>
            <a:pPr lvl="1"/>
            <a:r>
              <a:rPr lang="ja-JP" altLang="en-US" dirty="0"/>
              <a:t>動的トーンマップ最適化</a:t>
            </a:r>
            <a:endParaRPr lang="en-US" altLang="ja-JP" dirty="0"/>
          </a:p>
          <a:p>
            <a:pPr lvl="1"/>
            <a:r>
              <a:rPr lang="en-US" altLang="ja-JP" dirty="0">
                <a:solidFill>
                  <a:srgbClr val="FF5050"/>
                </a:solidFill>
              </a:rPr>
              <a:t>LUT</a:t>
            </a:r>
            <a:r>
              <a:rPr lang="ja-JP" altLang="en-US" dirty="0">
                <a:solidFill>
                  <a:srgbClr val="FF5050"/>
                </a:solidFill>
              </a:rPr>
              <a:t>の互換性</a:t>
            </a:r>
            <a:endParaRPr lang="en-US" altLang="ja-JP" dirty="0">
              <a:solidFill>
                <a:srgbClr val="FF5050"/>
              </a:solidFill>
            </a:endParaRPr>
          </a:p>
          <a:p>
            <a:pPr lvl="1"/>
            <a:r>
              <a:rPr lang="ja-JP" altLang="en-US" dirty="0"/>
              <a:t>カラーグレーディングとしてのガンマ調整</a:t>
            </a:r>
            <a:endParaRPr lang="en-US" altLang="ja-JP" dirty="0"/>
          </a:p>
          <a:p>
            <a:r>
              <a:rPr lang="ja-JP" altLang="en-US" dirty="0"/>
              <a:t>詳細を考慮した色空間フロー</a:t>
            </a:r>
          </a:p>
          <a:p>
            <a:pPr lvl="1"/>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B12DAEF9-50A7-46F8-92FB-84CD3FD70DBF}"/>
              </a:ext>
            </a:extLst>
          </p:cNvPr>
          <p:cNvSpPr>
            <a:spLocks noGrp="1"/>
          </p:cNvSpPr>
          <p:nvPr>
            <p:ph type="sldNum" sz="quarter" idx="12"/>
          </p:nvPr>
        </p:nvSpPr>
        <p:spPr/>
        <p:txBody>
          <a:bodyPr/>
          <a:lstStyle/>
          <a:p>
            <a:fld id="{0BF772E3-9003-47C6-93B4-058D5A19ECE5}" type="slidenum">
              <a:rPr kumimoji="1" lang="ja-JP" altLang="en-US" smtClean="0"/>
              <a:t>176</a:t>
            </a:fld>
            <a:endParaRPr kumimoji="1" lang="ja-JP" altLang="en-US" dirty="0"/>
          </a:p>
        </p:txBody>
      </p:sp>
    </p:spTree>
    <p:extLst>
      <p:ext uri="{BB962C8B-B14F-4D97-AF65-F5344CB8AC3E}">
        <p14:creationId xmlns:p14="http://schemas.microsoft.com/office/powerpoint/2010/main" val="150483921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117913-BFC6-4E70-B9D1-942AF799C1A1}"/>
              </a:ext>
            </a:extLst>
          </p:cNvPr>
          <p:cNvSpPr>
            <a:spLocks noGrp="1"/>
          </p:cNvSpPr>
          <p:nvPr>
            <p:ph type="title"/>
          </p:nvPr>
        </p:nvSpPr>
        <p:spPr/>
        <p:txBody>
          <a:bodyPr/>
          <a:lstStyle/>
          <a:p>
            <a:r>
              <a:rPr kumimoji="1" lang="en-US" altLang="ja-JP" dirty="0"/>
              <a:t>LUT</a:t>
            </a:r>
            <a:r>
              <a:rPr kumimoji="1" lang="ja-JP" altLang="en-US" dirty="0"/>
              <a:t>の互換性</a:t>
            </a:r>
          </a:p>
        </p:txBody>
      </p:sp>
      <p:sp>
        <p:nvSpPr>
          <p:cNvPr id="3" name="コンテンツ プレースホルダー 2">
            <a:extLst>
              <a:ext uri="{FF2B5EF4-FFF2-40B4-BE49-F238E27FC236}">
                <a16:creationId xmlns:a16="http://schemas.microsoft.com/office/drawing/2014/main" id="{492DF652-71F9-465C-BDFC-00DDB6EB64E0}"/>
              </a:ext>
            </a:extLst>
          </p:cNvPr>
          <p:cNvSpPr>
            <a:spLocks noGrp="1"/>
          </p:cNvSpPr>
          <p:nvPr>
            <p:ph idx="1"/>
          </p:nvPr>
        </p:nvSpPr>
        <p:spPr/>
        <p:txBody>
          <a:bodyPr>
            <a:normAutofit/>
          </a:bodyPr>
          <a:lstStyle/>
          <a:p>
            <a:r>
              <a:rPr kumimoji="1" lang="ja-JP" altLang="en-US" dirty="0"/>
              <a:t>カラーグレーディングに</a:t>
            </a:r>
            <a:r>
              <a:rPr kumimoji="1" lang="en-US" altLang="ja-JP" dirty="0"/>
              <a:t>LUT</a:t>
            </a:r>
            <a:r>
              <a:rPr kumimoji="1" lang="ja-JP" altLang="en-US" dirty="0"/>
              <a:t>を使用する方法</a:t>
            </a:r>
            <a:endParaRPr kumimoji="1" lang="en-US" altLang="ja-JP" dirty="0"/>
          </a:p>
          <a:p>
            <a:r>
              <a:rPr lang="ja-JP" altLang="en-US" dirty="0">
                <a:solidFill>
                  <a:srgbClr val="FF5050"/>
                </a:solidFill>
              </a:rPr>
              <a:t>一般に</a:t>
            </a:r>
            <a:r>
              <a:rPr lang="en-US" altLang="ja-JP" dirty="0" err="1">
                <a:solidFill>
                  <a:srgbClr val="FF5050"/>
                </a:solidFill>
              </a:rPr>
              <a:t>sRGB</a:t>
            </a:r>
            <a:r>
              <a:rPr lang="ja-JP" altLang="en-US" dirty="0">
                <a:solidFill>
                  <a:srgbClr val="FF5050"/>
                </a:solidFill>
              </a:rPr>
              <a:t>などの出力色空間で適用されることが多い</a:t>
            </a:r>
            <a:endParaRPr lang="en-US" altLang="ja-JP" dirty="0">
              <a:solidFill>
                <a:srgbClr val="FF5050"/>
              </a:solidFill>
            </a:endParaRPr>
          </a:p>
          <a:p>
            <a:pPr lvl="1"/>
            <a:r>
              <a:rPr kumimoji="1" lang="en-US" altLang="ja-JP" dirty="0"/>
              <a:t>SDR: BT.709 </a:t>
            </a:r>
            <a:r>
              <a:rPr kumimoji="1" lang="en-US" altLang="ja-JP" dirty="0" err="1"/>
              <a:t>sRGB</a:t>
            </a:r>
            <a:endParaRPr kumimoji="1" lang="en-US" altLang="ja-JP" dirty="0"/>
          </a:p>
          <a:p>
            <a:pPr lvl="1"/>
            <a:r>
              <a:rPr lang="en-US" altLang="ja-JP" dirty="0"/>
              <a:t>HDR: </a:t>
            </a:r>
            <a:r>
              <a:rPr kumimoji="1" lang="en-US" altLang="ja-JP" dirty="0"/>
              <a:t>BT.2020 PQ</a:t>
            </a:r>
          </a:p>
          <a:p>
            <a:r>
              <a:rPr lang="en-US" altLang="ja-JP" dirty="0">
                <a:solidFill>
                  <a:srgbClr val="FF5050"/>
                </a:solidFill>
              </a:rPr>
              <a:t>SDR</a:t>
            </a:r>
            <a:r>
              <a:rPr lang="ja-JP" altLang="en-US" dirty="0">
                <a:solidFill>
                  <a:srgbClr val="FF5050"/>
                </a:solidFill>
              </a:rPr>
              <a:t>と</a:t>
            </a:r>
            <a:r>
              <a:rPr kumimoji="1" lang="en-US" altLang="ja-JP" dirty="0">
                <a:solidFill>
                  <a:srgbClr val="FF5050"/>
                </a:solidFill>
              </a:rPr>
              <a:t>HDR</a:t>
            </a:r>
            <a:r>
              <a:rPr kumimoji="1" lang="ja-JP" altLang="en-US" dirty="0">
                <a:solidFill>
                  <a:srgbClr val="FF5050"/>
                </a:solidFill>
              </a:rPr>
              <a:t>の互換性を保てない</a:t>
            </a:r>
            <a:endParaRPr kumimoji="1"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6CDC4F93-6D05-4D73-B532-91C87A89801F}"/>
              </a:ext>
            </a:extLst>
          </p:cNvPr>
          <p:cNvSpPr>
            <a:spLocks noGrp="1"/>
          </p:cNvSpPr>
          <p:nvPr>
            <p:ph type="sldNum" sz="quarter" idx="12"/>
          </p:nvPr>
        </p:nvSpPr>
        <p:spPr/>
        <p:txBody>
          <a:bodyPr/>
          <a:lstStyle/>
          <a:p>
            <a:fld id="{0BF772E3-9003-47C6-93B4-058D5A19ECE5}" type="slidenum">
              <a:rPr kumimoji="1" lang="ja-JP" altLang="en-US" smtClean="0"/>
              <a:t>177</a:t>
            </a:fld>
            <a:endParaRPr kumimoji="1" lang="ja-JP" altLang="en-US" dirty="0"/>
          </a:p>
        </p:txBody>
      </p:sp>
    </p:spTree>
    <p:extLst>
      <p:ext uri="{BB962C8B-B14F-4D97-AF65-F5344CB8AC3E}">
        <p14:creationId xmlns:p14="http://schemas.microsoft.com/office/powerpoint/2010/main" val="420586177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117913-BFC6-4E70-B9D1-942AF799C1A1}"/>
              </a:ext>
            </a:extLst>
          </p:cNvPr>
          <p:cNvSpPr>
            <a:spLocks noGrp="1"/>
          </p:cNvSpPr>
          <p:nvPr>
            <p:ph type="title"/>
          </p:nvPr>
        </p:nvSpPr>
        <p:spPr/>
        <p:txBody>
          <a:bodyPr/>
          <a:lstStyle/>
          <a:p>
            <a:r>
              <a:rPr kumimoji="1" lang="en-US" altLang="ja-JP" dirty="0"/>
              <a:t>LUT</a:t>
            </a:r>
            <a:r>
              <a:rPr kumimoji="1" lang="ja-JP" altLang="en-US" dirty="0"/>
              <a:t>の互換性</a:t>
            </a:r>
          </a:p>
        </p:txBody>
      </p:sp>
      <p:sp>
        <p:nvSpPr>
          <p:cNvPr id="3" name="コンテンツ プレースホルダー 2">
            <a:extLst>
              <a:ext uri="{FF2B5EF4-FFF2-40B4-BE49-F238E27FC236}">
                <a16:creationId xmlns:a16="http://schemas.microsoft.com/office/drawing/2014/main" id="{492DF652-71F9-465C-BDFC-00DDB6EB64E0}"/>
              </a:ext>
            </a:extLst>
          </p:cNvPr>
          <p:cNvSpPr>
            <a:spLocks noGrp="1"/>
          </p:cNvSpPr>
          <p:nvPr>
            <p:ph idx="1"/>
          </p:nvPr>
        </p:nvSpPr>
        <p:spPr/>
        <p:txBody>
          <a:bodyPr>
            <a:normAutofit/>
          </a:bodyPr>
          <a:lstStyle/>
          <a:p>
            <a:r>
              <a:rPr lang="ja-JP" altLang="en-US" dirty="0"/>
              <a:t>新規タイトル開発の場合</a:t>
            </a:r>
            <a:endParaRPr lang="en-US" altLang="ja-JP" dirty="0"/>
          </a:p>
          <a:p>
            <a:pPr lvl="1"/>
            <a:r>
              <a:rPr kumimoji="1" lang="ja-JP" altLang="en-US" dirty="0">
                <a:solidFill>
                  <a:srgbClr val="FF5050"/>
                </a:solidFill>
              </a:rPr>
              <a:t>可能なら</a:t>
            </a:r>
            <a:r>
              <a:rPr lang="en-US" altLang="ja-JP" dirty="0">
                <a:solidFill>
                  <a:srgbClr val="FF5050"/>
                </a:solidFill>
              </a:rPr>
              <a:t>PQ</a:t>
            </a:r>
            <a:r>
              <a:rPr lang="ja-JP" altLang="en-US" dirty="0" err="1">
                <a:solidFill>
                  <a:srgbClr val="FF5050"/>
                </a:solidFill>
              </a:rPr>
              <a:t>のような</a:t>
            </a:r>
            <a:r>
              <a:rPr lang="en-US" altLang="ja-JP" dirty="0">
                <a:solidFill>
                  <a:srgbClr val="FF5050"/>
                </a:solidFill>
              </a:rPr>
              <a:t>HDR</a:t>
            </a:r>
            <a:r>
              <a:rPr lang="ja-JP" altLang="en-US" dirty="0">
                <a:solidFill>
                  <a:srgbClr val="FF5050"/>
                </a:solidFill>
              </a:rPr>
              <a:t>色空間で作成した方が良い</a:t>
            </a:r>
            <a:endParaRPr lang="en-US" altLang="ja-JP" dirty="0">
              <a:solidFill>
                <a:srgbClr val="FF5050"/>
              </a:solidFill>
            </a:endParaRPr>
          </a:p>
          <a:p>
            <a:pPr lvl="2"/>
            <a:r>
              <a:rPr lang="en-US" altLang="ja-JP" dirty="0"/>
              <a:t>OETF</a:t>
            </a:r>
            <a:r>
              <a:rPr lang="ja-JP" altLang="en-US" dirty="0"/>
              <a:t>後ではなくトーンマップ前の線形</a:t>
            </a:r>
            <a:r>
              <a:rPr lang="en-US" altLang="ja-JP" dirty="0"/>
              <a:t>HDR</a:t>
            </a:r>
            <a:r>
              <a:rPr lang="ja-JP" altLang="en-US" dirty="0"/>
              <a:t>の段階で適用</a:t>
            </a:r>
            <a:endParaRPr lang="en-US" altLang="ja-JP" dirty="0"/>
          </a:p>
          <a:p>
            <a:pPr lvl="2"/>
            <a:r>
              <a:rPr lang="en-US" altLang="ja-JP" dirty="0">
                <a:solidFill>
                  <a:srgbClr val="FF5050"/>
                </a:solidFill>
              </a:rPr>
              <a:t>HDR</a:t>
            </a:r>
            <a:r>
              <a:rPr lang="ja-JP" altLang="en-US" dirty="0">
                <a:solidFill>
                  <a:srgbClr val="FF5050"/>
                </a:solidFill>
              </a:rPr>
              <a:t>で制作した</a:t>
            </a:r>
            <a:r>
              <a:rPr lang="en-US" altLang="ja-JP" dirty="0">
                <a:solidFill>
                  <a:srgbClr val="FF5050"/>
                </a:solidFill>
              </a:rPr>
              <a:t>LUT</a:t>
            </a:r>
            <a:r>
              <a:rPr lang="ja-JP" altLang="en-US" dirty="0">
                <a:solidFill>
                  <a:srgbClr val="FF5050"/>
                </a:solidFill>
              </a:rPr>
              <a:t>は</a:t>
            </a:r>
            <a:r>
              <a:rPr lang="en-US" altLang="ja-JP" dirty="0">
                <a:solidFill>
                  <a:srgbClr val="FF5050"/>
                </a:solidFill>
              </a:rPr>
              <a:t>SDR</a:t>
            </a:r>
            <a:r>
              <a:rPr lang="ja-JP" altLang="en-US" dirty="0">
                <a:solidFill>
                  <a:srgbClr val="FF5050"/>
                </a:solidFill>
              </a:rPr>
              <a:t>出力にもそのまま適用できる</a:t>
            </a:r>
            <a:endParaRPr lang="en-US" altLang="ja-JP" dirty="0">
              <a:solidFill>
                <a:srgbClr val="FF5050"/>
              </a:solidFill>
            </a:endParaRPr>
          </a:p>
          <a:p>
            <a:pPr lvl="5"/>
            <a:endParaRPr lang="en-US" altLang="ja-JP" dirty="0">
              <a:solidFill>
                <a:srgbClr val="FF5050"/>
              </a:solidFill>
            </a:endParaRPr>
          </a:p>
          <a:p>
            <a:pPr lvl="1"/>
            <a:r>
              <a:rPr lang="en-US" altLang="ja-JP" dirty="0"/>
              <a:t>HDR</a:t>
            </a:r>
            <a:r>
              <a:rPr lang="ja-JP" altLang="en-US" dirty="0"/>
              <a:t> </a:t>
            </a:r>
            <a:r>
              <a:rPr lang="en-US" altLang="ja-JP" dirty="0"/>
              <a:t>LUT</a:t>
            </a:r>
            <a:r>
              <a:rPr lang="ja-JP" altLang="en-US" dirty="0"/>
              <a:t>についての参照</a:t>
            </a:r>
            <a:endParaRPr lang="en-US" altLang="ja-JP" dirty="0"/>
          </a:p>
          <a:p>
            <a:pPr lvl="2"/>
            <a:r>
              <a:rPr lang="en-US" altLang="ja-JP" dirty="0">
                <a:hlinkClick r:id="rId2"/>
              </a:rPr>
              <a:t>“Advanced Techniques and Optimization of HDR VDR Color Pipelines”</a:t>
            </a:r>
            <a:r>
              <a:rPr lang="en-US" altLang="ja-JP" dirty="0"/>
              <a:t> GDC2016 [Lottes16]</a:t>
            </a:r>
          </a:p>
          <a:p>
            <a:pPr lvl="2"/>
            <a:r>
              <a:rPr lang="ja-JP" altLang="en-US" dirty="0"/>
              <a:t>精度や演算効率について詳細に検証されており大変参考になる</a:t>
            </a:r>
            <a:endParaRPr lang="en-US" altLang="ja-JP" dirty="0"/>
          </a:p>
        </p:txBody>
      </p:sp>
      <p:sp>
        <p:nvSpPr>
          <p:cNvPr id="4" name="スライド番号プレースホルダー 3">
            <a:extLst>
              <a:ext uri="{FF2B5EF4-FFF2-40B4-BE49-F238E27FC236}">
                <a16:creationId xmlns:a16="http://schemas.microsoft.com/office/drawing/2014/main" id="{6CDC4F93-6D05-4D73-B532-91C87A89801F}"/>
              </a:ext>
            </a:extLst>
          </p:cNvPr>
          <p:cNvSpPr>
            <a:spLocks noGrp="1"/>
          </p:cNvSpPr>
          <p:nvPr>
            <p:ph type="sldNum" sz="quarter" idx="12"/>
          </p:nvPr>
        </p:nvSpPr>
        <p:spPr/>
        <p:txBody>
          <a:bodyPr/>
          <a:lstStyle/>
          <a:p>
            <a:fld id="{0BF772E3-9003-47C6-93B4-058D5A19ECE5}" type="slidenum">
              <a:rPr kumimoji="1" lang="ja-JP" altLang="en-US" smtClean="0"/>
              <a:t>178</a:t>
            </a:fld>
            <a:endParaRPr kumimoji="1" lang="ja-JP" altLang="en-US" dirty="0"/>
          </a:p>
        </p:txBody>
      </p:sp>
    </p:spTree>
    <p:extLst>
      <p:ext uri="{BB962C8B-B14F-4D97-AF65-F5344CB8AC3E}">
        <p14:creationId xmlns:p14="http://schemas.microsoft.com/office/powerpoint/2010/main" val="1559345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117913-BFC6-4E70-B9D1-942AF799C1A1}"/>
              </a:ext>
            </a:extLst>
          </p:cNvPr>
          <p:cNvSpPr>
            <a:spLocks noGrp="1"/>
          </p:cNvSpPr>
          <p:nvPr>
            <p:ph type="title"/>
          </p:nvPr>
        </p:nvSpPr>
        <p:spPr/>
        <p:txBody>
          <a:bodyPr/>
          <a:lstStyle/>
          <a:p>
            <a:r>
              <a:rPr kumimoji="1" lang="en-US" altLang="ja-JP" dirty="0"/>
              <a:t>LUT</a:t>
            </a:r>
            <a:r>
              <a:rPr kumimoji="1" lang="ja-JP" altLang="en-US" dirty="0"/>
              <a:t>の互換性</a:t>
            </a:r>
          </a:p>
        </p:txBody>
      </p:sp>
      <p:sp>
        <p:nvSpPr>
          <p:cNvPr id="3" name="コンテンツ プレースホルダー 2">
            <a:extLst>
              <a:ext uri="{FF2B5EF4-FFF2-40B4-BE49-F238E27FC236}">
                <a16:creationId xmlns:a16="http://schemas.microsoft.com/office/drawing/2014/main" id="{492DF652-71F9-465C-BDFC-00DDB6EB64E0}"/>
              </a:ext>
            </a:extLst>
          </p:cNvPr>
          <p:cNvSpPr>
            <a:spLocks noGrp="1"/>
          </p:cNvSpPr>
          <p:nvPr>
            <p:ph idx="1"/>
          </p:nvPr>
        </p:nvSpPr>
        <p:spPr/>
        <p:txBody>
          <a:bodyPr>
            <a:normAutofit lnSpcReduction="10000"/>
          </a:bodyPr>
          <a:lstStyle/>
          <a:p>
            <a:r>
              <a:rPr lang="ja-JP" altLang="en-US" dirty="0"/>
              <a:t>既存タイトルの</a:t>
            </a:r>
            <a:r>
              <a:rPr lang="en-US" altLang="ja-JP" dirty="0"/>
              <a:t>HDR</a:t>
            </a:r>
            <a:r>
              <a:rPr lang="ja-JP" altLang="en-US" dirty="0"/>
              <a:t>拡張対応の場合</a:t>
            </a:r>
            <a:endParaRPr lang="en-US" altLang="ja-JP" dirty="0"/>
          </a:p>
          <a:p>
            <a:pPr lvl="1"/>
            <a:r>
              <a:rPr lang="ja-JP" altLang="en-US" dirty="0">
                <a:solidFill>
                  <a:srgbClr val="FF5050"/>
                </a:solidFill>
              </a:rPr>
              <a:t>既存の</a:t>
            </a:r>
            <a:r>
              <a:rPr lang="en-US" altLang="ja-JP" dirty="0">
                <a:solidFill>
                  <a:srgbClr val="FF5050"/>
                </a:solidFill>
              </a:rPr>
              <a:t>LUT</a:t>
            </a:r>
            <a:r>
              <a:rPr lang="ja-JP" altLang="en-US" dirty="0">
                <a:solidFill>
                  <a:srgbClr val="FF5050"/>
                </a:solidFill>
              </a:rPr>
              <a:t>を利用するには</a:t>
            </a:r>
            <a:r>
              <a:rPr lang="en-US" altLang="ja-JP" dirty="0" err="1">
                <a:solidFill>
                  <a:srgbClr val="FF5050"/>
                </a:solidFill>
              </a:rPr>
              <a:t>sRGB</a:t>
            </a:r>
            <a:r>
              <a:rPr lang="ja-JP" altLang="en-US" dirty="0">
                <a:solidFill>
                  <a:srgbClr val="FF5050"/>
                </a:solidFill>
              </a:rPr>
              <a:t>色空間で適用する必要あり</a:t>
            </a:r>
            <a:endParaRPr lang="en-US" altLang="ja-JP" dirty="0">
              <a:solidFill>
                <a:srgbClr val="FF5050"/>
              </a:solidFill>
            </a:endParaRPr>
          </a:p>
          <a:p>
            <a:pPr lvl="1"/>
            <a:r>
              <a:rPr lang="en-US" altLang="ja-JP" dirty="0"/>
              <a:t>HDR</a:t>
            </a:r>
            <a:r>
              <a:rPr lang="ja-JP" altLang="en-US" dirty="0"/>
              <a:t>拡張トーンマップの前に</a:t>
            </a:r>
            <a:r>
              <a:rPr lang="en-US" altLang="ja-JP" dirty="0"/>
              <a:t>SDR LUT</a:t>
            </a:r>
            <a:r>
              <a:rPr lang="ja-JP" altLang="en-US" dirty="0"/>
              <a:t>シミュレーション</a:t>
            </a:r>
            <a:endParaRPr lang="en-US" altLang="ja-JP" dirty="0"/>
          </a:p>
          <a:p>
            <a:pPr lvl="2"/>
            <a:r>
              <a:rPr lang="en-US" altLang="ja-JP" dirty="0"/>
              <a:t>BT.709</a:t>
            </a:r>
            <a:r>
              <a:rPr lang="ja-JP" altLang="en-US" dirty="0"/>
              <a:t>レンダリング結果</a:t>
            </a:r>
            <a:r>
              <a:rPr lang="en-US" altLang="ja-JP" dirty="0">
                <a:sym typeface="Wingdings" panose="05000000000000000000" pitchFamily="2" charset="2"/>
              </a:rPr>
              <a:t>SDR</a:t>
            </a:r>
            <a:r>
              <a:rPr lang="ja-JP" altLang="en-US" dirty="0">
                <a:sym typeface="Wingdings" panose="05000000000000000000" pitchFamily="2" charset="2"/>
              </a:rPr>
              <a:t>トーンマップ</a:t>
            </a:r>
            <a:r>
              <a:rPr lang="en-US" altLang="ja-JP" dirty="0">
                <a:sym typeface="Wingdings" panose="05000000000000000000" pitchFamily="2" charset="2"/>
              </a:rPr>
              <a:t></a:t>
            </a:r>
            <a:r>
              <a:rPr lang="en-US" altLang="ja-JP" dirty="0" err="1">
                <a:sym typeface="Wingdings" panose="05000000000000000000" pitchFamily="2" charset="2"/>
              </a:rPr>
              <a:t>sRGB</a:t>
            </a:r>
            <a:r>
              <a:rPr lang="en-US" altLang="ja-JP" dirty="0">
                <a:sym typeface="Wingdings" panose="05000000000000000000" pitchFamily="2" charset="2"/>
              </a:rPr>
              <a:t> OETF</a:t>
            </a:r>
            <a:endParaRPr lang="en-US" altLang="ja-JP" dirty="0"/>
          </a:p>
          <a:p>
            <a:pPr lvl="3"/>
            <a:r>
              <a:rPr lang="en-US" altLang="ja-JP" dirty="0" err="1">
                <a:solidFill>
                  <a:srgbClr val="FF5050"/>
                </a:solidFill>
              </a:rPr>
              <a:t>sRGB</a:t>
            </a:r>
            <a:r>
              <a:rPr lang="ja-JP" altLang="en-US" dirty="0">
                <a:solidFill>
                  <a:srgbClr val="FF5050"/>
                </a:solidFill>
              </a:rPr>
              <a:t>色空間で</a:t>
            </a:r>
            <a:r>
              <a:rPr lang="en-US" altLang="ja-JP" dirty="0">
                <a:solidFill>
                  <a:srgbClr val="FF5050"/>
                </a:solidFill>
              </a:rPr>
              <a:t>LUT</a:t>
            </a:r>
            <a:r>
              <a:rPr lang="ja-JP" altLang="en-US" dirty="0">
                <a:solidFill>
                  <a:srgbClr val="FF5050"/>
                </a:solidFill>
              </a:rPr>
              <a:t>適用</a:t>
            </a:r>
            <a:endParaRPr lang="en-US" altLang="ja-JP" dirty="0">
              <a:solidFill>
                <a:srgbClr val="FF5050"/>
              </a:solidFill>
            </a:endParaRPr>
          </a:p>
          <a:p>
            <a:pPr lvl="2"/>
            <a:r>
              <a:rPr lang="en-US" altLang="ja-JP" dirty="0" err="1">
                <a:solidFill>
                  <a:srgbClr val="FF5050"/>
                </a:solidFill>
              </a:rPr>
              <a:t>sRGB</a:t>
            </a:r>
            <a:r>
              <a:rPr lang="en-US" altLang="ja-JP" dirty="0">
                <a:solidFill>
                  <a:srgbClr val="FF5050"/>
                </a:solidFill>
              </a:rPr>
              <a:t> EOTF</a:t>
            </a:r>
            <a:r>
              <a:rPr lang="en-US" altLang="ja-JP" dirty="0">
                <a:sym typeface="Wingdings" panose="05000000000000000000" pitchFamily="2" charset="2"/>
              </a:rPr>
              <a:t></a:t>
            </a:r>
            <a:r>
              <a:rPr lang="ja-JP" altLang="en-US" dirty="0">
                <a:sym typeface="Wingdings" panose="05000000000000000000" pitchFamily="2" charset="2"/>
              </a:rPr>
              <a:t>逆</a:t>
            </a:r>
            <a:r>
              <a:rPr lang="en-US" altLang="ja-JP" dirty="0">
                <a:sym typeface="Wingdings" panose="05000000000000000000" pitchFamily="2" charset="2"/>
              </a:rPr>
              <a:t>SDR</a:t>
            </a:r>
            <a:r>
              <a:rPr lang="ja-JP" altLang="en-US" dirty="0">
                <a:sym typeface="Wingdings" panose="05000000000000000000" pitchFamily="2" charset="2"/>
              </a:rPr>
              <a:t>トーンマップ</a:t>
            </a:r>
            <a:r>
              <a:rPr lang="en-US" altLang="ja-JP" dirty="0">
                <a:sym typeface="Wingdings" panose="05000000000000000000" pitchFamily="2" charset="2"/>
              </a:rPr>
              <a:t>BT.2020</a:t>
            </a:r>
            <a:r>
              <a:rPr lang="ja-JP" altLang="en-US" dirty="0">
                <a:sym typeface="Wingdings" panose="05000000000000000000" pitchFamily="2" charset="2"/>
              </a:rPr>
              <a:t>色域非線形拡張変換</a:t>
            </a:r>
            <a:endParaRPr lang="en-US" altLang="ja-JP" dirty="0">
              <a:sym typeface="Wingdings" panose="05000000000000000000" pitchFamily="2" charset="2"/>
            </a:endParaRPr>
          </a:p>
          <a:p>
            <a:pPr lvl="5"/>
            <a:endParaRPr lang="en-US" altLang="ja-JP" dirty="0"/>
          </a:p>
          <a:p>
            <a:pPr lvl="1"/>
            <a:r>
              <a:rPr lang="en-US" altLang="ja-JP" dirty="0">
                <a:solidFill>
                  <a:srgbClr val="FF5050"/>
                </a:solidFill>
              </a:rPr>
              <a:t>SDR</a:t>
            </a:r>
            <a:r>
              <a:rPr lang="ja-JP" altLang="en-US" dirty="0">
                <a:solidFill>
                  <a:srgbClr val="FF5050"/>
                </a:solidFill>
              </a:rPr>
              <a:t>システムガンマ</a:t>
            </a:r>
            <a:r>
              <a:rPr lang="en-US" altLang="ja-JP" dirty="0">
                <a:solidFill>
                  <a:srgbClr val="FF5050"/>
                </a:solidFill>
              </a:rPr>
              <a:t>(OOTF)</a:t>
            </a:r>
            <a:r>
              <a:rPr lang="ja-JP" altLang="en-US" dirty="0">
                <a:solidFill>
                  <a:srgbClr val="FF5050"/>
                </a:solidFill>
              </a:rPr>
              <a:t>互換カーブと同時適用が効率的</a:t>
            </a:r>
            <a:endParaRPr lang="en-US" altLang="ja-JP" dirty="0">
              <a:solidFill>
                <a:srgbClr val="FF5050"/>
              </a:solidFill>
            </a:endParaRPr>
          </a:p>
          <a:p>
            <a:pPr lvl="2"/>
            <a:r>
              <a:rPr lang="en-US" altLang="ja-JP" dirty="0"/>
              <a:t>OOTF</a:t>
            </a:r>
            <a:r>
              <a:rPr lang="ja-JP" altLang="en-US" dirty="0"/>
              <a:t>互換カーブも</a:t>
            </a:r>
            <a:r>
              <a:rPr lang="en-US" altLang="ja-JP" dirty="0"/>
              <a:t>SDR</a:t>
            </a:r>
            <a:r>
              <a:rPr lang="ja-JP" altLang="en-US" dirty="0"/>
              <a:t>トーンマップ色空間で行う</a:t>
            </a:r>
            <a:endParaRPr lang="en-US" altLang="ja-JP" dirty="0"/>
          </a:p>
          <a:p>
            <a:pPr lvl="2"/>
            <a:r>
              <a:rPr lang="ja-JP" altLang="en-US" dirty="0">
                <a:solidFill>
                  <a:srgbClr val="FF5050"/>
                </a:solidFill>
              </a:rPr>
              <a:t>上記の</a:t>
            </a:r>
            <a:r>
              <a:rPr lang="en-US" altLang="ja-JP" dirty="0" err="1">
                <a:solidFill>
                  <a:srgbClr val="FF5050"/>
                </a:solidFill>
              </a:rPr>
              <a:t>sRGB</a:t>
            </a:r>
            <a:r>
              <a:rPr lang="en-US" altLang="ja-JP" dirty="0">
                <a:solidFill>
                  <a:srgbClr val="FF5050"/>
                </a:solidFill>
              </a:rPr>
              <a:t> EOTF</a:t>
            </a:r>
            <a:r>
              <a:rPr lang="ja-JP" altLang="en-US" dirty="0">
                <a:solidFill>
                  <a:srgbClr val="FF5050"/>
                </a:solidFill>
              </a:rPr>
              <a:t>を</a:t>
            </a:r>
            <a:r>
              <a:rPr lang="en-US" altLang="ja-JP" dirty="0">
                <a:solidFill>
                  <a:srgbClr val="FF5050"/>
                </a:solidFill>
              </a:rPr>
              <a:t>BT.1886(γ2.4) </a:t>
            </a:r>
            <a:r>
              <a:rPr lang="en-US" altLang="ja-JP" dirty="0">
                <a:solidFill>
                  <a:srgbClr val="FF5050"/>
                </a:solidFill>
                <a:sym typeface="Wingdings" panose="05000000000000000000" pitchFamily="2" charset="2"/>
              </a:rPr>
              <a:t>EOTF</a:t>
            </a:r>
            <a:r>
              <a:rPr lang="ja-JP" altLang="en-US" dirty="0">
                <a:solidFill>
                  <a:srgbClr val="FF5050"/>
                </a:solidFill>
                <a:sym typeface="Wingdings" panose="05000000000000000000" pitchFamily="2" charset="2"/>
              </a:rPr>
              <a:t> </a:t>
            </a:r>
            <a:r>
              <a:rPr lang="en-US" altLang="ja-JP" dirty="0">
                <a:solidFill>
                  <a:srgbClr val="FF5050"/>
                </a:solidFill>
                <a:sym typeface="Wingdings" panose="05000000000000000000" pitchFamily="2" charset="2"/>
              </a:rPr>
              <a:t>(PC</a:t>
            </a:r>
            <a:r>
              <a:rPr lang="ja-JP" altLang="en-US" dirty="0">
                <a:solidFill>
                  <a:srgbClr val="FF5050"/>
                </a:solidFill>
                <a:sym typeface="Wingdings" panose="05000000000000000000" pitchFamily="2" charset="2"/>
              </a:rPr>
              <a:t>では</a:t>
            </a:r>
            <a:r>
              <a:rPr lang="en-US" altLang="ja-JP" dirty="0">
                <a:solidFill>
                  <a:srgbClr val="FF5050"/>
                </a:solidFill>
                <a:sym typeface="Wingdings" panose="05000000000000000000" pitchFamily="2" charset="2"/>
              </a:rPr>
              <a:t>γ2.2</a:t>
            </a:r>
            <a:r>
              <a:rPr lang="ja-JP" altLang="en-US" dirty="0">
                <a:solidFill>
                  <a:srgbClr val="FF5050"/>
                </a:solidFill>
                <a:sym typeface="Wingdings" panose="05000000000000000000" pitchFamily="2" charset="2"/>
              </a:rPr>
              <a:t> </a:t>
            </a:r>
            <a:r>
              <a:rPr lang="en-US" altLang="ja-JP" dirty="0">
                <a:solidFill>
                  <a:srgbClr val="FF5050"/>
                </a:solidFill>
                <a:sym typeface="Wingdings" panose="05000000000000000000" pitchFamily="2" charset="2"/>
              </a:rPr>
              <a:t>EOTF)</a:t>
            </a:r>
            <a:r>
              <a:rPr lang="ja-JP" altLang="en-US" dirty="0">
                <a:solidFill>
                  <a:srgbClr val="FF5050"/>
                </a:solidFill>
                <a:sym typeface="Wingdings" panose="05000000000000000000" pitchFamily="2" charset="2"/>
              </a:rPr>
              <a:t>に変更</a:t>
            </a:r>
            <a:endParaRPr lang="en-US" altLang="ja-JP" dirty="0">
              <a:solidFill>
                <a:srgbClr val="FF5050"/>
              </a:solidFill>
              <a:sym typeface="Wingdings" panose="05000000000000000000" pitchFamily="2" charset="2"/>
            </a:endParaRPr>
          </a:p>
        </p:txBody>
      </p:sp>
      <p:sp>
        <p:nvSpPr>
          <p:cNvPr id="4" name="スライド番号プレースホルダー 3">
            <a:extLst>
              <a:ext uri="{FF2B5EF4-FFF2-40B4-BE49-F238E27FC236}">
                <a16:creationId xmlns:a16="http://schemas.microsoft.com/office/drawing/2014/main" id="{6CDC4F93-6D05-4D73-B532-91C87A89801F}"/>
              </a:ext>
            </a:extLst>
          </p:cNvPr>
          <p:cNvSpPr>
            <a:spLocks noGrp="1"/>
          </p:cNvSpPr>
          <p:nvPr>
            <p:ph type="sldNum" sz="quarter" idx="12"/>
          </p:nvPr>
        </p:nvSpPr>
        <p:spPr/>
        <p:txBody>
          <a:bodyPr/>
          <a:lstStyle/>
          <a:p>
            <a:fld id="{0BF772E3-9003-47C6-93B4-058D5A19ECE5}" type="slidenum">
              <a:rPr kumimoji="1" lang="ja-JP" altLang="en-US" smtClean="0"/>
              <a:t>179</a:t>
            </a:fld>
            <a:endParaRPr kumimoji="1" lang="ja-JP" altLang="en-US" dirty="0"/>
          </a:p>
        </p:txBody>
      </p:sp>
    </p:spTree>
    <p:extLst>
      <p:ext uri="{BB962C8B-B14F-4D97-AF65-F5344CB8AC3E}">
        <p14:creationId xmlns:p14="http://schemas.microsoft.com/office/powerpoint/2010/main" val="1042000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6373090" y="1295043"/>
            <a:ext cx="5209141" cy="5209644"/>
          </a:xfrm>
          <a:prstGeom prst="rect">
            <a:avLst/>
          </a:prstGeom>
        </p:spPr>
      </p:pic>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en-US" altLang="ja-JP" dirty="0"/>
              <a:t>OETF</a:t>
            </a:r>
            <a:r>
              <a:rPr kumimoji="1" lang="ja-JP" altLang="en-US" dirty="0"/>
              <a:t>例</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a:bodyPr>
              <a:lstStyle/>
              <a:p>
                <a:r>
                  <a:rPr lang="en-US" altLang="ja-JP" dirty="0"/>
                  <a:t>Adobe RGB</a:t>
                </a:r>
              </a:p>
              <a:p>
                <a:pPr lvl="1"/>
                <a14:m>
                  <m:oMath xmlns:m="http://schemas.openxmlformats.org/officeDocument/2006/math">
                    <m:r>
                      <a:rPr lang="en-US" altLang="ja-JP" i="1">
                        <a:latin typeface="Cambria Math" panose="02040503050406030204" pitchFamily="18" charset="0"/>
                      </a:rPr>
                      <m:t>𝑉</m:t>
                    </m:r>
                    <m:r>
                      <a:rPr lang="en-US" altLang="ja-JP" i="1">
                        <a:latin typeface="Cambria Math" panose="02040503050406030204" pitchFamily="18" charset="0"/>
                      </a:rPr>
                      <m:t>=</m:t>
                    </m:r>
                    <m:r>
                      <a:rPr lang="en-US" altLang="ja-JP" i="1">
                        <a:latin typeface="Cambria Math" panose="02040503050406030204" pitchFamily="18" charset="0"/>
                      </a:rPr>
                      <m:t>𝐿</m:t>
                    </m:r>
                    <m:r>
                      <m:rPr>
                        <m:nor/>
                      </m:rPr>
                      <a:rPr lang="en-US" altLang="ja-JP" baseline="30000" dirty="0"/>
                      <m:t>256/563</m:t>
                    </m:r>
                    <m:r>
                      <a:rPr lang="en-US" altLang="ja-JP" i="1" smtClean="0">
                        <a:latin typeface="Cambria Math" panose="02040503050406030204" pitchFamily="18" charset="0"/>
                      </a:rPr>
                      <m:t>=</m:t>
                    </m:r>
                    <m:r>
                      <a:rPr lang="en-US" altLang="ja-JP" i="1">
                        <a:latin typeface="Cambria Math" panose="02040503050406030204" pitchFamily="18" charset="0"/>
                      </a:rPr>
                      <m:t>𝐿</m:t>
                    </m:r>
                    <m:r>
                      <m:rPr>
                        <m:nor/>
                      </m:rPr>
                      <a:rPr lang="en-US" altLang="ja-JP" baseline="30000" dirty="0"/>
                      <m:t>1/2.19921875</m:t>
                    </m:r>
                  </m:oMath>
                </a14:m>
                <a:endParaRPr lang="en-US" altLang="ja-JP" b="0" i="1" dirty="0">
                  <a:latin typeface="Cambria Math" panose="02040503050406030204" pitchFamily="18" charset="0"/>
                </a:endParaRPr>
              </a:p>
            </p:txBody>
          </p:sp>
        </mc:Choice>
        <mc:Fallback xmlns="">
          <p:sp>
            <p:nvSpPr>
              <p:cNvPr id="3" name="コンテンツ プレースホルダー 2">
                <a:extLst>
                  <a:ext uri="{FF2B5EF4-FFF2-40B4-BE49-F238E27FC236}">
                    <a16:creationId xmlns:a16="http://schemas.microsoft.com/office/drawing/2014/main" id="{1814DA9D-F7DF-46D8-8F85-CA583EE9DE09}"/>
                  </a:ext>
                </a:extLst>
              </p:cNvPr>
              <p:cNvSpPr>
                <a:spLocks noGrp="1" noRot="1" noChangeAspect="1" noMove="1" noResize="1" noEditPoints="1" noAdjustHandles="1" noChangeArrowheads="1" noChangeShapeType="1" noTextEdit="1"/>
              </p:cNvSpPr>
              <p:nvPr>
                <p:ph idx="1"/>
              </p:nvPr>
            </p:nvSpPr>
            <p:spPr>
              <a:blipFill>
                <a:blip r:embed="rId4"/>
                <a:stretch>
                  <a:fillRect l="-1667" t="-2347"/>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18</a:t>
            </a:fld>
            <a:endParaRPr kumimoji="1" lang="ja-JP" altLang="en-US" dirty="0"/>
          </a:p>
        </p:txBody>
      </p:sp>
    </p:spTree>
    <p:extLst>
      <p:ext uri="{BB962C8B-B14F-4D97-AF65-F5344CB8AC3E}">
        <p14:creationId xmlns:p14="http://schemas.microsoft.com/office/powerpoint/2010/main" val="66662502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117913-BFC6-4E70-B9D1-942AF799C1A1}"/>
              </a:ext>
            </a:extLst>
          </p:cNvPr>
          <p:cNvSpPr>
            <a:spLocks noGrp="1"/>
          </p:cNvSpPr>
          <p:nvPr>
            <p:ph type="title"/>
          </p:nvPr>
        </p:nvSpPr>
        <p:spPr/>
        <p:txBody>
          <a:bodyPr/>
          <a:lstStyle/>
          <a:p>
            <a:r>
              <a:rPr lang="en-US" altLang="ja-JP" dirty="0" err="1"/>
              <a:t>sRGB</a:t>
            </a:r>
            <a:r>
              <a:rPr lang="en-US" altLang="ja-JP" dirty="0"/>
              <a:t> LUT</a:t>
            </a:r>
            <a:r>
              <a:rPr lang="ja-JP" altLang="en-US" dirty="0"/>
              <a:t>と互換性を保つ場合の注意</a:t>
            </a:r>
            <a:endParaRPr kumimoji="1" lang="ja-JP" altLang="en-US" dirty="0"/>
          </a:p>
        </p:txBody>
      </p:sp>
      <p:sp>
        <p:nvSpPr>
          <p:cNvPr id="3" name="コンテンツ プレースホルダー 2">
            <a:extLst>
              <a:ext uri="{FF2B5EF4-FFF2-40B4-BE49-F238E27FC236}">
                <a16:creationId xmlns:a16="http://schemas.microsoft.com/office/drawing/2014/main" id="{492DF652-71F9-465C-BDFC-00DDB6EB64E0}"/>
              </a:ext>
            </a:extLst>
          </p:cNvPr>
          <p:cNvSpPr>
            <a:spLocks noGrp="1"/>
          </p:cNvSpPr>
          <p:nvPr>
            <p:ph idx="1"/>
          </p:nvPr>
        </p:nvSpPr>
        <p:spPr/>
        <p:txBody>
          <a:bodyPr>
            <a:normAutofit fontScale="92500" lnSpcReduction="20000"/>
          </a:bodyPr>
          <a:lstStyle/>
          <a:p>
            <a:r>
              <a:rPr lang="ja-JP" altLang="en-US" dirty="0">
                <a:sym typeface="Wingdings" panose="05000000000000000000" pitchFamily="2" charset="2"/>
              </a:rPr>
              <a:t>負荷が高い</a:t>
            </a:r>
            <a:endParaRPr lang="en-US" altLang="ja-JP" dirty="0">
              <a:sym typeface="Wingdings" panose="05000000000000000000" pitchFamily="2" charset="2"/>
            </a:endParaRPr>
          </a:p>
          <a:p>
            <a:pPr lvl="1"/>
            <a:r>
              <a:rPr lang="ja-JP" altLang="en-US" dirty="0">
                <a:sym typeface="Wingdings" panose="05000000000000000000" pitchFamily="2" charset="2"/>
              </a:rPr>
              <a:t>適切な色空間で処理するための変換フローが複雑</a:t>
            </a:r>
            <a:endParaRPr lang="en-US" altLang="ja-JP" dirty="0">
              <a:sym typeface="Wingdings" panose="05000000000000000000" pitchFamily="2" charset="2"/>
            </a:endParaRPr>
          </a:p>
          <a:p>
            <a:pPr lvl="1"/>
            <a:r>
              <a:rPr lang="ja-JP" altLang="en-US" dirty="0">
                <a:solidFill>
                  <a:srgbClr val="FF5050"/>
                </a:solidFill>
                <a:sym typeface="Wingdings" panose="05000000000000000000" pitchFamily="2" charset="2"/>
              </a:rPr>
              <a:t>フローすべてを</a:t>
            </a:r>
            <a:r>
              <a:rPr lang="en-US" altLang="ja-JP" dirty="0">
                <a:solidFill>
                  <a:srgbClr val="FF5050"/>
                </a:solidFill>
                <a:sym typeface="Wingdings" panose="05000000000000000000" pitchFamily="2" charset="2"/>
              </a:rPr>
              <a:t>1</a:t>
            </a:r>
            <a:r>
              <a:rPr lang="ja-JP" altLang="en-US" dirty="0" err="1">
                <a:solidFill>
                  <a:srgbClr val="FF5050"/>
                </a:solidFill>
                <a:sym typeface="Wingdings" panose="05000000000000000000" pitchFamily="2" charset="2"/>
              </a:rPr>
              <a:t>つの</a:t>
            </a:r>
            <a:r>
              <a:rPr lang="en-US" altLang="ja-JP" dirty="0">
                <a:solidFill>
                  <a:srgbClr val="FF5050"/>
                </a:solidFill>
                <a:sym typeface="Wingdings" panose="05000000000000000000" pitchFamily="2" charset="2"/>
              </a:rPr>
              <a:t>HDR</a:t>
            </a:r>
            <a:r>
              <a:rPr lang="ja-JP" altLang="en-US" dirty="0">
                <a:solidFill>
                  <a:srgbClr val="FF5050"/>
                </a:solidFill>
                <a:sym typeface="Wingdings" panose="05000000000000000000" pitchFamily="2" charset="2"/>
              </a:rPr>
              <a:t> </a:t>
            </a:r>
            <a:r>
              <a:rPr lang="en-US" altLang="ja-JP" dirty="0">
                <a:solidFill>
                  <a:srgbClr val="FF5050"/>
                </a:solidFill>
                <a:sym typeface="Wingdings" panose="05000000000000000000" pitchFamily="2" charset="2"/>
              </a:rPr>
              <a:t>LUT</a:t>
            </a:r>
            <a:r>
              <a:rPr lang="ja-JP" altLang="en-US" dirty="0">
                <a:solidFill>
                  <a:srgbClr val="FF5050"/>
                </a:solidFill>
                <a:sym typeface="Wingdings" panose="05000000000000000000" pitchFamily="2" charset="2"/>
              </a:rPr>
              <a:t>に格納する事は可能</a:t>
            </a:r>
            <a:endParaRPr lang="en-US" altLang="ja-JP" dirty="0">
              <a:solidFill>
                <a:srgbClr val="FF5050"/>
              </a:solidFill>
              <a:sym typeface="Wingdings" panose="05000000000000000000" pitchFamily="2" charset="2"/>
            </a:endParaRPr>
          </a:p>
          <a:p>
            <a:pPr lvl="5"/>
            <a:endParaRPr lang="ja-JP" altLang="en-US" dirty="0">
              <a:solidFill>
                <a:srgbClr val="FF5050"/>
              </a:solidFill>
              <a:sym typeface="Wingdings" panose="05000000000000000000" pitchFamily="2" charset="2"/>
            </a:endParaRPr>
          </a:p>
          <a:p>
            <a:r>
              <a:rPr lang="ja-JP" altLang="en-US" dirty="0">
                <a:sym typeface="Wingdings" panose="05000000000000000000" pitchFamily="2" charset="2"/>
              </a:rPr>
              <a:t>高輝度領域の精度が低い</a:t>
            </a:r>
            <a:endParaRPr lang="en-US" altLang="ja-JP" dirty="0">
              <a:sym typeface="Wingdings" panose="05000000000000000000" pitchFamily="2" charset="2"/>
            </a:endParaRPr>
          </a:p>
          <a:p>
            <a:pPr lvl="1"/>
            <a:r>
              <a:rPr lang="ja-JP" altLang="en-US" dirty="0">
                <a:solidFill>
                  <a:srgbClr val="FF5050"/>
                </a:solidFill>
                <a:sym typeface="Wingdings" panose="05000000000000000000" pitchFamily="2" charset="2"/>
              </a:rPr>
              <a:t>高輝度部分の色変化が過敏になりやすい</a:t>
            </a:r>
            <a:endParaRPr lang="en-US" altLang="ja-JP" dirty="0">
              <a:solidFill>
                <a:srgbClr val="FF5050"/>
              </a:solidFill>
              <a:sym typeface="Wingdings" panose="05000000000000000000" pitchFamily="2" charset="2"/>
            </a:endParaRPr>
          </a:p>
          <a:p>
            <a:pPr lvl="2"/>
            <a:r>
              <a:rPr lang="en-US" altLang="ja-JP" dirty="0">
                <a:sym typeface="Wingdings" panose="05000000000000000000" pitchFamily="2" charset="2"/>
              </a:rPr>
              <a:t>SDR LUT</a:t>
            </a:r>
            <a:r>
              <a:rPr lang="ja-JP" altLang="en-US" dirty="0">
                <a:sym typeface="Wingdings" panose="05000000000000000000" pitchFamily="2" charset="2"/>
              </a:rPr>
              <a:t>制作時には想定されていない変換であるため</a:t>
            </a:r>
            <a:endParaRPr lang="en-US" altLang="ja-JP" dirty="0">
              <a:sym typeface="Wingdings" panose="05000000000000000000" pitchFamily="2" charset="2"/>
            </a:endParaRPr>
          </a:p>
          <a:p>
            <a:pPr lvl="2"/>
            <a:r>
              <a:rPr lang="ja-JP" altLang="en-US" dirty="0">
                <a:solidFill>
                  <a:srgbClr val="FF5050"/>
                </a:solidFill>
                <a:sym typeface="Wingdings" panose="05000000000000000000" pitchFamily="2" charset="2"/>
              </a:rPr>
              <a:t>少し暗い色でも最大値に置換される場合が</a:t>
            </a:r>
            <a:r>
              <a:rPr lang="en-US" altLang="ja-JP" dirty="0">
                <a:solidFill>
                  <a:srgbClr val="FF5050"/>
                </a:solidFill>
                <a:sym typeface="Wingdings" panose="05000000000000000000" pitchFamily="2" charset="2"/>
              </a:rPr>
              <a:t>(</a:t>
            </a:r>
            <a:r>
              <a:rPr lang="ja-JP" altLang="en-US" dirty="0">
                <a:solidFill>
                  <a:srgbClr val="FF5050"/>
                </a:solidFill>
                <a:sym typeface="Wingdings" panose="05000000000000000000" pitchFamily="2" charset="2"/>
              </a:rPr>
              <a:t>割と頻繁に</a:t>
            </a:r>
            <a:r>
              <a:rPr lang="en-US" altLang="ja-JP" dirty="0">
                <a:solidFill>
                  <a:srgbClr val="FF5050"/>
                </a:solidFill>
                <a:sym typeface="Wingdings" panose="05000000000000000000" pitchFamily="2" charset="2"/>
              </a:rPr>
              <a:t>)</a:t>
            </a:r>
            <a:r>
              <a:rPr lang="ja-JP" altLang="en-US" dirty="0">
                <a:solidFill>
                  <a:srgbClr val="FF5050"/>
                </a:solidFill>
                <a:sym typeface="Wingdings" panose="05000000000000000000" pitchFamily="2" charset="2"/>
              </a:rPr>
              <a:t>ある</a:t>
            </a:r>
            <a:endParaRPr lang="en-US" altLang="ja-JP" dirty="0">
              <a:solidFill>
                <a:srgbClr val="FF5050"/>
              </a:solidFill>
              <a:sym typeface="Wingdings" panose="05000000000000000000" pitchFamily="2" charset="2"/>
            </a:endParaRPr>
          </a:p>
          <a:p>
            <a:pPr lvl="1"/>
            <a:r>
              <a:rPr lang="en-US" altLang="ja-JP" dirty="0">
                <a:sym typeface="Wingdings" panose="05000000000000000000" pitchFamily="2" charset="2"/>
              </a:rPr>
              <a:t>HDR</a:t>
            </a:r>
            <a:r>
              <a:rPr lang="ja-JP" altLang="en-US" dirty="0">
                <a:sym typeface="Wingdings" panose="05000000000000000000" pitchFamily="2" charset="2"/>
              </a:rPr>
              <a:t>色空間に戻すまでの計算精度に注意</a:t>
            </a:r>
            <a:endParaRPr lang="en-US" altLang="ja-JP" dirty="0">
              <a:sym typeface="Wingdings" panose="05000000000000000000" pitchFamily="2" charset="2"/>
            </a:endParaRPr>
          </a:p>
          <a:p>
            <a:pPr lvl="2"/>
            <a:r>
              <a:rPr lang="ja-JP" altLang="en-US" dirty="0">
                <a:solidFill>
                  <a:srgbClr val="FF5050"/>
                </a:solidFill>
                <a:sym typeface="Wingdings" panose="05000000000000000000" pitchFamily="2" charset="2"/>
              </a:rPr>
              <a:t>最大値を逆トーンマップした結果無限大にならないように</a:t>
            </a:r>
            <a:endParaRPr lang="en-US" altLang="ja-JP" dirty="0">
              <a:solidFill>
                <a:srgbClr val="FF5050"/>
              </a:solidFill>
              <a:sym typeface="Wingdings" panose="05000000000000000000" pitchFamily="2" charset="2"/>
            </a:endParaRPr>
          </a:p>
          <a:p>
            <a:pPr lvl="2"/>
            <a:r>
              <a:rPr lang="en-US" altLang="ja-JP" dirty="0">
                <a:solidFill>
                  <a:srgbClr val="FF5050"/>
                </a:solidFill>
                <a:sym typeface="Wingdings" panose="05000000000000000000" pitchFamily="2" charset="2"/>
              </a:rPr>
              <a:t>SDR</a:t>
            </a:r>
            <a:r>
              <a:rPr lang="ja-JP" altLang="en-US" dirty="0">
                <a:solidFill>
                  <a:srgbClr val="FF5050"/>
                </a:solidFill>
                <a:sym typeface="Wingdings" panose="05000000000000000000" pitchFamily="2" charset="2"/>
              </a:rPr>
              <a:t>トーンマップは有限の値をマッピングするように修正すべき</a:t>
            </a:r>
            <a:endParaRPr lang="en-US" altLang="ja-JP" dirty="0">
              <a:solidFill>
                <a:srgbClr val="FF5050"/>
              </a:solidFill>
              <a:sym typeface="Wingdings" panose="05000000000000000000" pitchFamily="2" charset="2"/>
            </a:endParaRPr>
          </a:p>
        </p:txBody>
      </p:sp>
      <p:sp>
        <p:nvSpPr>
          <p:cNvPr id="4" name="スライド番号プレースホルダー 3">
            <a:extLst>
              <a:ext uri="{FF2B5EF4-FFF2-40B4-BE49-F238E27FC236}">
                <a16:creationId xmlns:a16="http://schemas.microsoft.com/office/drawing/2014/main" id="{6CDC4F93-6D05-4D73-B532-91C87A89801F}"/>
              </a:ext>
            </a:extLst>
          </p:cNvPr>
          <p:cNvSpPr>
            <a:spLocks noGrp="1"/>
          </p:cNvSpPr>
          <p:nvPr>
            <p:ph type="sldNum" sz="quarter" idx="12"/>
          </p:nvPr>
        </p:nvSpPr>
        <p:spPr/>
        <p:txBody>
          <a:bodyPr/>
          <a:lstStyle/>
          <a:p>
            <a:fld id="{0BF772E3-9003-47C6-93B4-058D5A19ECE5}" type="slidenum">
              <a:rPr kumimoji="1" lang="ja-JP" altLang="en-US" smtClean="0"/>
              <a:t>180</a:t>
            </a:fld>
            <a:endParaRPr kumimoji="1" lang="ja-JP" altLang="en-US" dirty="0"/>
          </a:p>
        </p:txBody>
      </p:sp>
    </p:spTree>
    <p:extLst>
      <p:ext uri="{BB962C8B-B14F-4D97-AF65-F5344CB8AC3E}">
        <p14:creationId xmlns:p14="http://schemas.microsoft.com/office/powerpoint/2010/main" val="318900383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117913-BFC6-4E70-B9D1-942AF799C1A1}"/>
              </a:ext>
            </a:extLst>
          </p:cNvPr>
          <p:cNvSpPr>
            <a:spLocks noGrp="1"/>
          </p:cNvSpPr>
          <p:nvPr>
            <p:ph type="title"/>
          </p:nvPr>
        </p:nvSpPr>
        <p:spPr/>
        <p:txBody>
          <a:bodyPr/>
          <a:lstStyle/>
          <a:p>
            <a:r>
              <a:rPr kumimoji="1" lang="en-US" altLang="ja-JP" dirty="0"/>
              <a:t>HDR</a:t>
            </a:r>
            <a:r>
              <a:rPr kumimoji="1" lang="ja-JP" altLang="en-US" dirty="0"/>
              <a:t>出力時の</a:t>
            </a:r>
            <a:r>
              <a:rPr kumimoji="1" lang="en-US" altLang="ja-JP" dirty="0"/>
              <a:t>LUT</a:t>
            </a:r>
            <a:r>
              <a:rPr kumimoji="1" lang="ja-JP" altLang="en-US" dirty="0"/>
              <a:t>の</a:t>
            </a:r>
            <a:r>
              <a:rPr lang="ja-JP" altLang="en-US" dirty="0"/>
              <a:t>注意</a:t>
            </a:r>
            <a:endParaRPr kumimoji="1" lang="ja-JP" altLang="en-US" dirty="0"/>
          </a:p>
        </p:txBody>
      </p:sp>
      <p:sp>
        <p:nvSpPr>
          <p:cNvPr id="3" name="コンテンツ プレースホルダー 2">
            <a:extLst>
              <a:ext uri="{FF2B5EF4-FFF2-40B4-BE49-F238E27FC236}">
                <a16:creationId xmlns:a16="http://schemas.microsoft.com/office/drawing/2014/main" id="{492DF652-71F9-465C-BDFC-00DDB6EB64E0}"/>
              </a:ext>
            </a:extLst>
          </p:cNvPr>
          <p:cNvSpPr>
            <a:spLocks noGrp="1"/>
          </p:cNvSpPr>
          <p:nvPr>
            <p:ph idx="1"/>
          </p:nvPr>
        </p:nvSpPr>
        <p:spPr/>
        <p:txBody>
          <a:bodyPr>
            <a:normAutofit fontScale="92500" lnSpcReduction="10000"/>
          </a:bodyPr>
          <a:lstStyle/>
          <a:p>
            <a:r>
              <a:rPr lang="en-US" altLang="ja-JP" dirty="0">
                <a:sym typeface="Wingdings" panose="05000000000000000000" pitchFamily="2" charset="2"/>
              </a:rPr>
              <a:t>8-bit RGB</a:t>
            </a:r>
            <a:r>
              <a:rPr lang="ja-JP" altLang="en-US" dirty="0">
                <a:sym typeface="Wingdings" panose="05000000000000000000" pitchFamily="2" charset="2"/>
              </a:rPr>
              <a:t>では精度不足</a:t>
            </a:r>
            <a:endParaRPr lang="en-US" altLang="ja-JP" dirty="0">
              <a:sym typeface="Wingdings" panose="05000000000000000000" pitchFamily="2" charset="2"/>
            </a:endParaRPr>
          </a:p>
          <a:p>
            <a:pPr lvl="1"/>
            <a:r>
              <a:rPr kumimoji="1" lang="en-US" altLang="ja-JP" dirty="0">
                <a:solidFill>
                  <a:srgbClr val="FF5050"/>
                </a:solidFill>
                <a:sym typeface="Wingdings" panose="05000000000000000000" pitchFamily="2" charset="2"/>
              </a:rPr>
              <a:t>32x32x32</a:t>
            </a:r>
            <a:r>
              <a:rPr kumimoji="1" lang="ja-JP" altLang="en-US" dirty="0">
                <a:solidFill>
                  <a:srgbClr val="FF5050"/>
                </a:solidFill>
                <a:sym typeface="Wingdings" panose="05000000000000000000" pitchFamily="2" charset="2"/>
              </a:rPr>
              <a:t>以上の</a:t>
            </a:r>
            <a:r>
              <a:rPr kumimoji="1" lang="en-US" altLang="ja-JP" dirty="0">
                <a:solidFill>
                  <a:srgbClr val="FF5050"/>
                </a:solidFill>
                <a:sym typeface="Wingdings" panose="05000000000000000000" pitchFamily="2" charset="2"/>
              </a:rPr>
              <a:t>10bit</a:t>
            </a:r>
            <a:r>
              <a:rPr kumimoji="1" lang="ja-JP" altLang="en-US" dirty="0">
                <a:solidFill>
                  <a:srgbClr val="FF5050"/>
                </a:solidFill>
                <a:sym typeface="Wingdings" panose="05000000000000000000" pitchFamily="2" charset="2"/>
              </a:rPr>
              <a:t>以上を推奨</a:t>
            </a:r>
            <a:endParaRPr kumimoji="1" lang="en-US" altLang="ja-JP" dirty="0">
              <a:solidFill>
                <a:srgbClr val="FF5050"/>
              </a:solidFill>
              <a:sym typeface="Wingdings" panose="05000000000000000000" pitchFamily="2" charset="2"/>
            </a:endParaRPr>
          </a:p>
          <a:p>
            <a:pPr lvl="2"/>
            <a:r>
              <a:rPr kumimoji="1" lang="en-US" altLang="ja-JP" dirty="0">
                <a:sym typeface="Wingdings" panose="05000000000000000000" pitchFamily="2" charset="2"/>
              </a:rPr>
              <a:t>GPU</a:t>
            </a:r>
            <a:r>
              <a:rPr kumimoji="1" lang="ja-JP" altLang="en-US" dirty="0">
                <a:sym typeface="Wingdings" panose="05000000000000000000" pitchFamily="2" charset="2"/>
              </a:rPr>
              <a:t>側の補間精度にも注意</a:t>
            </a:r>
            <a:endParaRPr kumimoji="1" lang="en-US" altLang="ja-JP" dirty="0">
              <a:sym typeface="Wingdings" panose="05000000000000000000" pitchFamily="2" charset="2"/>
            </a:endParaRPr>
          </a:p>
          <a:p>
            <a:pPr lvl="3"/>
            <a:r>
              <a:rPr kumimoji="1" lang="en-US" altLang="ja-JP" dirty="0">
                <a:sym typeface="Wingdings" panose="05000000000000000000" pitchFamily="2" charset="2"/>
              </a:rPr>
              <a:t>8-bit</a:t>
            </a:r>
            <a:r>
              <a:rPr kumimoji="1" lang="ja-JP" altLang="en-US" dirty="0">
                <a:sym typeface="Wingdings" panose="05000000000000000000" pitchFamily="2" charset="2"/>
              </a:rPr>
              <a:t>フォーマットでは補間も</a:t>
            </a:r>
            <a:r>
              <a:rPr kumimoji="1" lang="en-US" altLang="ja-JP" dirty="0">
                <a:sym typeface="Wingdings" panose="05000000000000000000" pitchFamily="2" charset="2"/>
              </a:rPr>
              <a:t>8bit</a:t>
            </a:r>
            <a:r>
              <a:rPr lang="ja-JP" altLang="en-US" dirty="0">
                <a:sym typeface="Wingdings" panose="05000000000000000000" pitchFamily="2" charset="2"/>
              </a:rPr>
              <a:t>精度になる場合も</a:t>
            </a:r>
            <a:endParaRPr kumimoji="1" lang="en-US" altLang="ja-JP" dirty="0">
              <a:sym typeface="Wingdings" panose="05000000000000000000" pitchFamily="2" charset="2"/>
            </a:endParaRPr>
          </a:p>
          <a:p>
            <a:pPr lvl="2"/>
            <a:r>
              <a:rPr kumimoji="1" lang="en-US" altLang="ja-JP" dirty="0">
                <a:sym typeface="Wingdings" panose="05000000000000000000" pitchFamily="2" charset="2"/>
              </a:rPr>
              <a:t></a:t>
            </a:r>
            <a:r>
              <a:rPr kumimoji="1" lang="ja-JP" altLang="en-US" dirty="0">
                <a:sym typeface="Wingdings" panose="05000000000000000000" pitchFamily="2" charset="2"/>
              </a:rPr>
              <a:t>既存の</a:t>
            </a:r>
            <a:r>
              <a:rPr kumimoji="1" lang="en-US" altLang="ja-JP" dirty="0">
                <a:sym typeface="Wingdings" panose="05000000000000000000" pitchFamily="2" charset="2"/>
              </a:rPr>
              <a:t>LUT</a:t>
            </a:r>
            <a:r>
              <a:rPr lang="ja-JP" altLang="en-US" dirty="0">
                <a:sym typeface="Wingdings" panose="05000000000000000000" pitchFamily="2" charset="2"/>
              </a:rPr>
              <a:t>も事前に変換しておく</a:t>
            </a:r>
            <a:endParaRPr lang="en-US" altLang="ja-JP" dirty="0">
              <a:sym typeface="Wingdings" panose="05000000000000000000" pitchFamily="2" charset="2"/>
            </a:endParaRPr>
          </a:p>
          <a:p>
            <a:pPr lvl="3"/>
            <a:r>
              <a:rPr kumimoji="1" lang="ja-JP" altLang="en-US" dirty="0">
                <a:solidFill>
                  <a:srgbClr val="FF5050"/>
                </a:solidFill>
                <a:sym typeface="Wingdings" panose="05000000000000000000" pitchFamily="2" charset="2"/>
              </a:rPr>
              <a:t>グレーディングパラメタが残っているなら直接再作成</a:t>
            </a:r>
            <a:r>
              <a:rPr lang="ja-JP" altLang="en-US" dirty="0">
                <a:solidFill>
                  <a:srgbClr val="FF5050"/>
                </a:solidFill>
                <a:sym typeface="Wingdings" panose="05000000000000000000" pitchFamily="2" charset="2"/>
              </a:rPr>
              <a:t>するのが理想</a:t>
            </a:r>
            <a:endParaRPr kumimoji="1" lang="en-US" altLang="ja-JP" dirty="0">
              <a:solidFill>
                <a:srgbClr val="FF5050"/>
              </a:solidFill>
              <a:sym typeface="Wingdings" panose="05000000000000000000" pitchFamily="2" charset="2"/>
            </a:endParaRPr>
          </a:p>
          <a:p>
            <a:pPr lvl="1"/>
            <a:r>
              <a:rPr lang="ja-JP" altLang="en-US" dirty="0">
                <a:sym typeface="Wingdings" panose="05000000000000000000" pitchFamily="2" charset="2"/>
              </a:rPr>
              <a:t>前後の色空間変換も含める</a:t>
            </a:r>
            <a:r>
              <a:rPr lang="en-US" altLang="ja-JP" dirty="0">
                <a:sym typeface="Wingdings" panose="05000000000000000000" pitchFamily="2" charset="2"/>
              </a:rPr>
              <a:t>HDR LUT</a:t>
            </a:r>
            <a:r>
              <a:rPr lang="ja-JP" altLang="en-US" dirty="0">
                <a:sym typeface="Wingdings" panose="05000000000000000000" pitchFamily="2" charset="2"/>
              </a:rPr>
              <a:t>なら</a:t>
            </a:r>
            <a:endParaRPr lang="en-US" altLang="ja-JP" dirty="0">
              <a:sym typeface="Wingdings" panose="05000000000000000000" pitchFamily="2" charset="2"/>
            </a:endParaRPr>
          </a:p>
          <a:p>
            <a:pPr lvl="2"/>
            <a:r>
              <a:rPr lang="en-US" altLang="ja-JP" dirty="0">
                <a:sym typeface="Wingdings" panose="05000000000000000000" pitchFamily="2" charset="2"/>
              </a:rPr>
              <a:t>RGBA16_FLOAT</a:t>
            </a:r>
          </a:p>
          <a:p>
            <a:pPr lvl="2"/>
            <a:r>
              <a:rPr lang="ja-JP" altLang="en-US" dirty="0">
                <a:solidFill>
                  <a:srgbClr val="FF5050"/>
                </a:solidFill>
                <a:sym typeface="Wingdings" panose="05000000000000000000" pitchFamily="2" charset="2"/>
              </a:rPr>
              <a:t>補間精度さえ高ければもっと低精度の</a:t>
            </a:r>
            <a:r>
              <a:rPr lang="en-US" altLang="ja-JP" dirty="0">
                <a:solidFill>
                  <a:srgbClr val="FF5050"/>
                </a:solidFill>
                <a:sym typeface="Wingdings" panose="05000000000000000000" pitchFamily="2" charset="2"/>
              </a:rPr>
              <a:t>FLOAT</a:t>
            </a:r>
            <a:r>
              <a:rPr lang="ja-JP" altLang="en-US" dirty="0">
                <a:solidFill>
                  <a:srgbClr val="FF5050"/>
                </a:solidFill>
                <a:sym typeface="Wingdings" panose="05000000000000000000" pitchFamily="2" charset="2"/>
              </a:rPr>
              <a:t>でも問題ない？</a:t>
            </a:r>
            <a:endParaRPr lang="en-US" altLang="ja-JP" dirty="0">
              <a:solidFill>
                <a:srgbClr val="FF5050"/>
              </a:solidFill>
              <a:sym typeface="Wingdings" panose="05000000000000000000" pitchFamily="2" charset="2"/>
            </a:endParaRPr>
          </a:p>
          <a:p>
            <a:pPr lvl="3"/>
            <a:r>
              <a:rPr lang="en-US" altLang="ja-JP" dirty="0">
                <a:sym typeface="Wingdings" panose="05000000000000000000" pitchFamily="2" charset="2"/>
              </a:rPr>
              <a:t>R11_G11_B10_FLOAT</a:t>
            </a:r>
            <a:r>
              <a:rPr lang="ja-JP" altLang="en-US" dirty="0">
                <a:sym typeface="Wingdings" panose="05000000000000000000" pitchFamily="2" charset="2"/>
              </a:rPr>
              <a:t>は？</a:t>
            </a:r>
          </a:p>
          <a:p>
            <a:pPr lvl="3"/>
            <a:r>
              <a:rPr lang="ja-JP" altLang="en-US" dirty="0">
                <a:solidFill>
                  <a:srgbClr val="FF5050"/>
                </a:solidFill>
                <a:sym typeface="Wingdings" panose="05000000000000000000" pitchFamily="2" charset="2"/>
              </a:rPr>
              <a:t>最高輝度付近の色がやや精度不足かも知れない</a:t>
            </a:r>
            <a:endParaRPr lang="en-US" altLang="ja-JP" dirty="0">
              <a:solidFill>
                <a:srgbClr val="FF5050"/>
              </a:solidFill>
              <a:sym typeface="Wingdings" panose="05000000000000000000" pitchFamily="2" charset="2"/>
            </a:endParaRPr>
          </a:p>
        </p:txBody>
      </p:sp>
      <p:sp>
        <p:nvSpPr>
          <p:cNvPr id="4" name="スライド番号プレースホルダー 3">
            <a:extLst>
              <a:ext uri="{FF2B5EF4-FFF2-40B4-BE49-F238E27FC236}">
                <a16:creationId xmlns:a16="http://schemas.microsoft.com/office/drawing/2014/main" id="{6CDC4F93-6D05-4D73-B532-91C87A89801F}"/>
              </a:ext>
            </a:extLst>
          </p:cNvPr>
          <p:cNvSpPr>
            <a:spLocks noGrp="1"/>
          </p:cNvSpPr>
          <p:nvPr>
            <p:ph type="sldNum" sz="quarter" idx="12"/>
          </p:nvPr>
        </p:nvSpPr>
        <p:spPr/>
        <p:txBody>
          <a:bodyPr/>
          <a:lstStyle/>
          <a:p>
            <a:fld id="{0BF772E3-9003-47C6-93B4-058D5A19ECE5}" type="slidenum">
              <a:rPr kumimoji="1" lang="ja-JP" altLang="en-US" smtClean="0"/>
              <a:t>181</a:t>
            </a:fld>
            <a:endParaRPr kumimoji="1" lang="ja-JP" altLang="en-US" dirty="0"/>
          </a:p>
        </p:txBody>
      </p:sp>
    </p:spTree>
    <p:extLst>
      <p:ext uri="{BB962C8B-B14F-4D97-AF65-F5344CB8AC3E}">
        <p14:creationId xmlns:p14="http://schemas.microsoft.com/office/powerpoint/2010/main" val="375677519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9B03CD-E2CA-4FC9-99CB-C9F55D80716E}"/>
              </a:ext>
            </a:extLst>
          </p:cNvPr>
          <p:cNvSpPr>
            <a:spLocks noGrp="1"/>
          </p:cNvSpPr>
          <p:nvPr>
            <p:ph type="title"/>
          </p:nvPr>
        </p:nvSpPr>
        <p:spPr/>
        <p:txBody>
          <a:bodyPr/>
          <a:lstStyle/>
          <a:p>
            <a:r>
              <a:rPr kumimoji="1" lang="ja-JP" altLang="en-US" dirty="0"/>
              <a:t>フローの詳細な考慮</a:t>
            </a:r>
          </a:p>
        </p:txBody>
      </p:sp>
      <p:sp>
        <p:nvSpPr>
          <p:cNvPr id="3" name="コンテンツ プレースホルダー 2">
            <a:extLst>
              <a:ext uri="{FF2B5EF4-FFF2-40B4-BE49-F238E27FC236}">
                <a16:creationId xmlns:a16="http://schemas.microsoft.com/office/drawing/2014/main" id="{92D80FCB-322C-4D3A-982D-B9A6BA605D6A}"/>
              </a:ext>
            </a:extLst>
          </p:cNvPr>
          <p:cNvSpPr>
            <a:spLocks noGrp="1"/>
          </p:cNvSpPr>
          <p:nvPr>
            <p:ph idx="1"/>
          </p:nvPr>
        </p:nvSpPr>
        <p:spPr/>
        <p:txBody>
          <a:bodyPr/>
          <a:lstStyle/>
          <a:p>
            <a:r>
              <a:rPr kumimoji="1" lang="ja-JP" altLang="en-US" dirty="0"/>
              <a:t>先述のフローに含まれていない細かな事項の検討</a:t>
            </a:r>
            <a:endParaRPr kumimoji="1" lang="en-US" altLang="ja-JP" dirty="0"/>
          </a:p>
          <a:p>
            <a:pPr lvl="1"/>
            <a:r>
              <a:rPr lang="ja-JP" altLang="en-US" dirty="0"/>
              <a:t>動的トーンマップ最適化</a:t>
            </a:r>
            <a:endParaRPr lang="en-US" altLang="ja-JP" dirty="0"/>
          </a:p>
          <a:p>
            <a:pPr lvl="1"/>
            <a:r>
              <a:rPr lang="en-US" altLang="ja-JP" dirty="0"/>
              <a:t>LUT</a:t>
            </a:r>
            <a:r>
              <a:rPr lang="ja-JP" altLang="en-US" dirty="0"/>
              <a:t>の互換性</a:t>
            </a:r>
            <a:endParaRPr lang="en-US" altLang="ja-JP" dirty="0"/>
          </a:p>
          <a:p>
            <a:pPr lvl="1"/>
            <a:r>
              <a:rPr lang="ja-JP" altLang="en-US" dirty="0">
                <a:solidFill>
                  <a:srgbClr val="FF5050"/>
                </a:solidFill>
              </a:rPr>
              <a:t>カラーグレーディングとしてのガンマ調整</a:t>
            </a:r>
            <a:endParaRPr lang="en-US" altLang="ja-JP" dirty="0">
              <a:solidFill>
                <a:srgbClr val="FF5050"/>
              </a:solidFill>
            </a:endParaRPr>
          </a:p>
          <a:p>
            <a:r>
              <a:rPr lang="ja-JP" altLang="en-US" dirty="0"/>
              <a:t>詳細を考慮した色空間フロー</a:t>
            </a:r>
          </a:p>
          <a:p>
            <a:pPr lvl="1"/>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B12DAEF9-50A7-46F8-92FB-84CD3FD70DBF}"/>
              </a:ext>
            </a:extLst>
          </p:cNvPr>
          <p:cNvSpPr>
            <a:spLocks noGrp="1"/>
          </p:cNvSpPr>
          <p:nvPr>
            <p:ph type="sldNum" sz="quarter" idx="12"/>
          </p:nvPr>
        </p:nvSpPr>
        <p:spPr/>
        <p:txBody>
          <a:bodyPr/>
          <a:lstStyle/>
          <a:p>
            <a:fld id="{0BF772E3-9003-47C6-93B4-058D5A19ECE5}" type="slidenum">
              <a:rPr kumimoji="1" lang="ja-JP" altLang="en-US" smtClean="0"/>
              <a:t>182</a:t>
            </a:fld>
            <a:endParaRPr kumimoji="1" lang="ja-JP" altLang="en-US" dirty="0"/>
          </a:p>
        </p:txBody>
      </p:sp>
    </p:spTree>
    <p:extLst>
      <p:ext uri="{BB962C8B-B14F-4D97-AF65-F5344CB8AC3E}">
        <p14:creationId xmlns:p14="http://schemas.microsoft.com/office/powerpoint/2010/main" val="392388406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563BBB-EED1-44EA-988E-5E2EA084F81F}"/>
              </a:ext>
            </a:extLst>
          </p:cNvPr>
          <p:cNvSpPr>
            <a:spLocks noGrp="1"/>
          </p:cNvSpPr>
          <p:nvPr>
            <p:ph type="title"/>
          </p:nvPr>
        </p:nvSpPr>
        <p:spPr/>
        <p:txBody>
          <a:bodyPr>
            <a:normAutofit fontScale="90000"/>
          </a:bodyPr>
          <a:lstStyle/>
          <a:p>
            <a:r>
              <a:rPr lang="ja-JP" altLang="en-US" dirty="0"/>
              <a:t>カラーグレーディングとしてのガンマ調整</a:t>
            </a:r>
            <a:endParaRPr kumimoji="1" lang="ja-JP" altLang="en-US" dirty="0"/>
          </a:p>
        </p:txBody>
      </p:sp>
      <p:sp>
        <p:nvSpPr>
          <p:cNvPr id="3" name="コンテンツ プレースホルダー 2">
            <a:extLst>
              <a:ext uri="{FF2B5EF4-FFF2-40B4-BE49-F238E27FC236}">
                <a16:creationId xmlns:a16="http://schemas.microsoft.com/office/drawing/2014/main" id="{31AA41FA-D3F6-4F66-A65F-3761F50C5078}"/>
              </a:ext>
            </a:extLst>
          </p:cNvPr>
          <p:cNvSpPr>
            <a:spLocks noGrp="1"/>
          </p:cNvSpPr>
          <p:nvPr>
            <p:ph idx="1"/>
          </p:nvPr>
        </p:nvSpPr>
        <p:spPr/>
        <p:txBody>
          <a:bodyPr>
            <a:normAutofit/>
          </a:bodyPr>
          <a:lstStyle/>
          <a:p>
            <a:r>
              <a:rPr lang="en-US" altLang="ja-JP" dirty="0">
                <a:solidFill>
                  <a:srgbClr val="FF5050"/>
                </a:solidFill>
              </a:rPr>
              <a:t>SDR</a:t>
            </a:r>
            <a:r>
              <a:rPr lang="ja-JP" altLang="en-US" dirty="0">
                <a:solidFill>
                  <a:srgbClr val="FF5050"/>
                </a:solidFill>
              </a:rPr>
              <a:t>で</a:t>
            </a:r>
            <a:r>
              <a:rPr lang="en-US" altLang="ja-JP" dirty="0" err="1">
                <a:solidFill>
                  <a:srgbClr val="FF5050"/>
                </a:solidFill>
              </a:rPr>
              <a:t>sRGB</a:t>
            </a:r>
            <a:r>
              <a:rPr lang="ja-JP" altLang="en-US" dirty="0">
                <a:solidFill>
                  <a:srgbClr val="FF5050"/>
                </a:solidFill>
              </a:rPr>
              <a:t>変換と同時にガンマ調整</a:t>
            </a:r>
            <a:endParaRPr lang="en-US" altLang="ja-JP" dirty="0">
              <a:solidFill>
                <a:srgbClr val="FF5050"/>
              </a:solidFill>
            </a:endParaRPr>
          </a:p>
          <a:p>
            <a:pPr lvl="1"/>
            <a:r>
              <a:rPr lang="ja-JP" altLang="en-US" dirty="0">
                <a:solidFill>
                  <a:srgbClr val="FF5050"/>
                </a:solidFill>
              </a:rPr>
              <a:t>従来の</a:t>
            </a:r>
            <a:r>
              <a:rPr lang="en-US" altLang="ja-JP" dirty="0">
                <a:solidFill>
                  <a:srgbClr val="FF5050"/>
                </a:solidFill>
              </a:rPr>
              <a:t>SDR</a:t>
            </a:r>
            <a:r>
              <a:rPr lang="ja-JP" altLang="en-US" dirty="0">
                <a:solidFill>
                  <a:srgbClr val="FF5050"/>
                </a:solidFill>
              </a:rPr>
              <a:t>レンダリングではよく利用される</a:t>
            </a:r>
            <a:endParaRPr lang="en-US" altLang="ja-JP" dirty="0">
              <a:solidFill>
                <a:srgbClr val="FF5050"/>
              </a:solidFill>
            </a:endParaRPr>
          </a:p>
          <a:p>
            <a:pPr lvl="1"/>
            <a:r>
              <a:rPr lang="en-US" altLang="ja-JP" dirty="0" err="1"/>
              <a:t>sRGB</a:t>
            </a:r>
            <a:r>
              <a:rPr lang="ja-JP" altLang="en-US" dirty="0"/>
              <a:t>ではなく一様なガンマ値を使っていたケースも多い</a:t>
            </a:r>
            <a:endParaRPr lang="en-US" altLang="ja-JP" dirty="0"/>
          </a:p>
          <a:p>
            <a:pPr lvl="1"/>
            <a:r>
              <a:rPr lang="ja-JP" altLang="en-US" dirty="0"/>
              <a:t>例：</a:t>
            </a:r>
            <a:endParaRPr lang="en-US" altLang="ja-JP" dirty="0"/>
          </a:p>
          <a:p>
            <a:pPr lvl="2"/>
            <a:r>
              <a:rPr lang="en-US" altLang="ja-JP" dirty="0" err="1"/>
              <a:t>sRGB</a:t>
            </a:r>
            <a:r>
              <a:rPr lang="ja-JP" altLang="en-US" dirty="0"/>
              <a:t>の代わりに</a:t>
            </a:r>
            <a:r>
              <a:rPr lang="en-US" altLang="ja-JP" dirty="0"/>
              <a:t>γ2.2</a:t>
            </a:r>
            <a:r>
              <a:rPr lang="ja-JP" altLang="en-US" dirty="0"/>
              <a:t>補正を使用</a:t>
            </a:r>
            <a:endParaRPr lang="en-US" altLang="ja-JP" dirty="0"/>
          </a:p>
          <a:p>
            <a:pPr lvl="2"/>
            <a:r>
              <a:rPr lang="ja-JP" altLang="en-US" dirty="0"/>
              <a:t>高速化のため</a:t>
            </a:r>
            <a:r>
              <a:rPr lang="en-US" altLang="ja-JP" dirty="0"/>
              <a:t>γ2.0</a:t>
            </a:r>
            <a:r>
              <a:rPr lang="ja-JP" altLang="en-US" dirty="0"/>
              <a:t>補正</a:t>
            </a:r>
            <a:r>
              <a:rPr lang="en-US" altLang="ja-JP" dirty="0"/>
              <a:t>(sqrt)</a:t>
            </a:r>
            <a:r>
              <a:rPr lang="ja-JP" altLang="en-US" dirty="0"/>
              <a:t>を使用</a:t>
            </a:r>
            <a:endParaRPr lang="en-US" altLang="ja-JP" dirty="0"/>
          </a:p>
          <a:p>
            <a:pPr lvl="2"/>
            <a:r>
              <a:rPr lang="ja-JP" altLang="en-US" dirty="0"/>
              <a:t>コントラストを上げるために</a:t>
            </a:r>
            <a:r>
              <a:rPr lang="en-US" altLang="ja-JP" dirty="0"/>
              <a:t>γ1.8</a:t>
            </a:r>
            <a:r>
              <a:rPr lang="ja-JP" altLang="en-US" dirty="0"/>
              <a:t>補正を使用</a:t>
            </a:r>
            <a:endParaRPr lang="en-US" altLang="ja-JP" dirty="0"/>
          </a:p>
          <a:p>
            <a:pPr lvl="2"/>
            <a:r>
              <a:rPr lang="en-US" altLang="ja-JP" dirty="0"/>
              <a:t>etc.</a:t>
            </a:r>
          </a:p>
        </p:txBody>
      </p:sp>
      <p:sp>
        <p:nvSpPr>
          <p:cNvPr id="4" name="スライド番号プレースホルダー 3">
            <a:extLst>
              <a:ext uri="{FF2B5EF4-FFF2-40B4-BE49-F238E27FC236}">
                <a16:creationId xmlns:a16="http://schemas.microsoft.com/office/drawing/2014/main" id="{F1440DF1-B3AC-41F1-B71B-8978123DFB54}"/>
              </a:ext>
            </a:extLst>
          </p:cNvPr>
          <p:cNvSpPr>
            <a:spLocks noGrp="1"/>
          </p:cNvSpPr>
          <p:nvPr>
            <p:ph type="sldNum" sz="quarter" idx="12"/>
          </p:nvPr>
        </p:nvSpPr>
        <p:spPr/>
        <p:txBody>
          <a:bodyPr/>
          <a:lstStyle/>
          <a:p>
            <a:fld id="{0BF772E3-9003-47C6-93B4-058D5A19ECE5}" type="slidenum">
              <a:rPr kumimoji="1" lang="ja-JP" altLang="en-US" smtClean="0"/>
              <a:t>183</a:t>
            </a:fld>
            <a:endParaRPr kumimoji="1" lang="ja-JP" altLang="en-US" dirty="0"/>
          </a:p>
        </p:txBody>
      </p:sp>
    </p:spTree>
    <p:extLst>
      <p:ext uri="{BB962C8B-B14F-4D97-AF65-F5344CB8AC3E}">
        <p14:creationId xmlns:p14="http://schemas.microsoft.com/office/powerpoint/2010/main" val="106967214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563BBB-EED1-44EA-988E-5E2EA084F81F}"/>
              </a:ext>
            </a:extLst>
          </p:cNvPr>
          <p:cNvSpPr>
            <a:spLocks noGrp="1"/>
          </p:cNvSpPr>
          <p:nvPr>
            <p:ph type="title"/>
          </p:nvPr>
        </p:nvSpPr>
        <p:spPr/>
        <p:txBody>
          <a:bodyPr>
            <a:normAutofit fontScale="90000"/>
          </a:bodyPr>
          <a:lstStyle/>
          <a:p>
            <a:r>
              <a:rPr lang="ja-JP" altLang="en-US" dirty="0"/>
              <a:t>カラーグレーディングとしてのガンマ調整</a:t>
            </a:r>
            <a:endParaRPr kumimoji="1" lang="ja-JP" altLang="en-US" dirty="0"/>
          </a:p>
        </p:txBody>
      </p:sp>
      <p:sp>
        <p:nvSpPr>
          <p:cNvPr id="3" name="コンテンツ プレースホルダー 2">
            <a:extLst>
              <a:ext uri="{FF2B5EF4-FFF2-40B4-BE49-F238E27FC236}">
                <a16:creationId xmlns:a16="http://schemas.microsoft.com/office/drawing/2014/main" id="{31AA41FA-D3F6-4F66-A65F-3761F50C5078}"/>
              </a:ext>
            </a:extLst>
          </p:cNvPr>
          <p:cNvSpPr>
            <a:spLocks noGrp="1"/>
          </p:cNvSpPr>
          <p:nvPr>
            <p:ph idx="1"/>
          </p:nvPr>
        </p:nvSpPr>
        <p:spPr/>
        <p:txBody>
          <a:bodyPr>
            <a:normAutofit fontScale="85000" lnSpcReduction="20000"/>
          </a:bodyPr>
          <a:lstStyle/>
          <a:p>
            <a:r>
              <a:rPr lang="en-US" altLang="ja-JP" dirty="0"/>
              <a:t>HDR</a:t>
            </a:r>
            <a:r>
              <a:rPr lang="ja-JP" altLang="en-US" dirty="0"/>
              <a:t>時に</a:t>
            </a:r>
            <a:r>
              <a:rPr lang="en-US" altLang="ja-JP" dirty="0"/>
              <a:t>SDR</a:t>
            </a:r>
            <a:r>
              <a:rPr lang="ja-JP" altLang="en-US" dirty="0"/>
              <a:t>との互換性を保つためには</a:t>
            </a:r>
            <a:endParaRPr lang="en-US" altLang="ja-JP" dirty="0"/>
          </a:p>
          <a:p>
            <a:pPr lvl="1"/>
            <a:r>
              <a:rPr lang="ja-JP" altLang="en-US" dirty="0"/>
              <a:t>トーンマップ後</a:t>
            </a:r>
            <a:r>
              <a:rPr lang="en-US" altLang="ja-JP" dirty="0"/>
              <a:t>OETF</a:t>
            </a:r>
            <a:r>
              <a:rPr lang="ja-JP" altLang="en-US" dirty="0"/>
              <a:t>変換の前にガンマ調整を適用</a:t>
            </a:r>
            <a:endParaRPr lang="en-US" altLang="ja-JP" dirty="0"/>
          </a:p>
          <a:p>
            <a:pPr lvl="1"/>
            <a:r>
              <a:rPr lang="en-US" altLang="ja-JP" dirty="0">
                <a:solidFill>
                  <a:srgbClr val="FF5050"/>
                </a:solidFill>
              </a:rPr>
              <a:t>SDR</a:t>
            </a:r>
            <a:r>
              <a:rPr lang="ja-JP" altLang="en-US" dirty="0">
                <a:solidFill>
                  <a:srgbClr val="FF5050"/>
                </a:solidFill>
              </a:rPr>
              <a:t>システムガンマ</a:t>
            </a:r>
            <a:r>
              <a:rPr lang="en-US" altLang="ja-JP" dirty="0">
                <a:solidFill>
                  <a:srgbClr val="FF5050"/>
                </a:solidFill>
              </a:rPr>
              <a:t>(OOTF)</a:t>
            </a:r>
            <a:r>
              <a:rPr lang="ja-JP" altLang="en-US" dirty="0">
                <a:solidFill>
                  <a:srgbClr val="FF5050"/>
                </a:solidFill>
              </a:rPr>
              <a:t>互換カーブと同時適用が効率的</a:t>
            </a:r>
            <a:endParaRPr lang="en-US" altLang="ja-JP" dirty="0">
              <a:solidFill>
                <a:srgbClr val="FF5050"/>
              </a:solidFill>
            </a:endParaRPr>
          </a:p>
          <a:p>
            <a:pPr lvl="2"/>
            <a:r>
              <a:rPr lang="en-US" altLang="ja-JP" dirty="0"/>
              <a:t>SDR</a:t>
            </a:r>
            <a:r>
              <a:rPr lang="ja-JP" altLang="en-US" dirty="0"/>
              <a:t>システムガンマ</a:t>
            </a:r>
            <a:r>
              <a:rPr lang="en-US" altLang="ja-JP" dirty="0"/>
              <a:t>(</a:t>
            </a:r>
            <a:r>
              <a:rPr lang="ja-JP" altLang="en-US" dirty="0"/>
              <a:t>再掲</a:t>
            </a:r>
            <a:r>
              <a:rPr lang="en-US" altLang="ja-JP" dirty="0"/>
              <a:t>)</a:t>
            </a:r>
          </a:p>
          <a:p>
            <a:pPr lvl="3"/>
            <a:r>
              <a:rPr lang="en-US" altLang="ja-JP" dirty="0" err="1">
                <a:solidFill>
                  <a:srgbClr val="FF5050"/>
                </a:solidFill>
              </a:rPr>
              <a:t>sRGB</a:t>
            </a:r>
            <a:r>
              <a:rPr lang="en-US" altLang="ja-JP" dirty="0">
                <a:solidFill>
                  <a:srgbClr val="FF5050"/>
                </a:solidFill>
              </a:rPr>
              <a:t> OETF</a:t>
            </a:r>
            <a:r>
              <a:rPr lang="en-US" altLang="ja-JP" dirty="0">
                <a:sym typeface="Wingdings" panose="05000000000000000000" pitchFamily="2" charset="2"/>
              </a:rPr>
              <a:t>BT.1886(γ2.4) EOTF(PC</a:t>
            </a:r>
            <a:r>
              <a:rPr lang="ja-JP" altLang="en-US" dirty="0">
                <a:sym typeface="Wingdings" panose="05000000000000000000" pitchFamily="2" charset="2"/>
              </a:rPr>
              <a:t>では</a:t>
            </a:r>
            <a:r>
              <a:rPr lang="en-US" altLang="ja-JP" dirty="0">
                <a:sym typeface="Wingdings" panose="05000000000000000000" pitchFamily="2" charset="2"/>
              </a:rPr>
              <a:t>γ2.2)</a:t>
            </a:r>
          </a:p>
          <a:p>
            <a:pPr lvl="2"/>
            <a:r>
              <a:rPr lang="en-US" altLang="ja-JP" dirty="0" err="1">
                <a:solidFill>
                  <a:srgbClr val="FF5050"/>
                </a:solidFill>
              </a:rPr>
              <a:t>sRGB</a:t>
            </a:r>
            <a:r>
              <a:rPr lang="ja-JP" altLang="en-US" dirty="0">
                <a:solidFill>
                  <a:srgbClr val="FF5050"/>
                </a:solidFill>
              </a:rPr>
              <a:t> </a:t>
            </a:r>
            <a:r>
              <a:rPr lang="en-US" altLang="ja-JP" dirty="0">
                <a:solidFill>
                  <a:srgbClr val="FF5050"/>
                </a:solidFill>
              </a:rPr>
              <a:t>OETF</a:t>
            </a:r>
            <a:r>
              <a:rPr lang="ja-JP" altLang="en-US" dirty="0">
                <a:solidFill>
                  <a:srgbClr val="FF5050"/>
                </a:solidFill>
              </a:rPr>
              <a:t>の代わりに</a:t>
            </a:r>
            <a:r>
              <a:rPr lang="en-US" altLang="ja-JP" dirty="0">
                <a:solidFill>
                  <a:srgbClr val="FF5050"/>
                </a:solidFill>
              </a:rPr>
              <a:t>SDR</a:t>
            </a:r>
            <a:r>
              <a:rPr lang="ja-JP" altLang="en-US" dirty="0">
                <a:solidFill>
                  <a:srgbClr val="FF5050"/>
                </a:solidFill>
              </a:rPr>
              <a:t>時のガンマ補正をそのまま適用</a:t>
            </a:r>
            <a:endParaRPr lang="en-US" altLang="ja-JP" dirty="0">
              <a:solidFill>
                <a:srgbClr val="FF5050"/>
              </a:solidFill>
            </a:endParaRPr>
          </a:p>
          <a:p>
            <a:pPr lvl="3"/>
            <a:r>
              <a:rPr lang="en-US" altLang="ja-JP" dirty="0">
                <a:solidFill>
                  <a:srgbClr val="FF5050"/>
                </a:solidFill>
              </a:rPr>
              <a:t>SDR</a:t>
            </a:r>
            <a:r>
              <a:rPr lang="ja-JP" altLang="en-US" dirty="0">
                <a:solidFill>
                  <a:srgbClr val="FF5050"/>
                </a:solidFill>
              </a:rPr>
              <a:t>時ガンマ補正</a:t>
            </a:r>
            <a:r>
              <a:rPr lang="en-US" altLang="ja-JP" dirty="0">
                <a:solidFill>
                  <a:srgbClr val="FF5050"/>
                </a:solidFill>
                <a:sym typeface="Wingdings" panose="05000000000000000000" pitchFamily="2" charset="2"/>
              </a:rPr>
              <a:t>BT.1886(γ2.4) EOTF(PC</a:t>
            </a:r>
            <a:r>
              <a:rPr lang="ja-JP" altLang="en-US" dirty="0">
                <a:solidFill>
                  <a:srgbClr val="FF5050"/>
                </a:solidFill>
                <a:sym typeface="Wingdings" panose="05000000000000000000" pitchFamily="2" charset="2"/>
              </a:rPr>
              <a:t>では</a:t>
            </a:r>
            <a:r>
              <a:rPr lang="en-US" altLang="ja-JP" dirty="0">
                <a:solidFill>
                  <a:srgbClr val="FF5050"/>
                </a:solidFill>
                <a:sym typeface="Wingdings" panose="05000000000000000000" pitchFamily="2" charset="2"/>
              </a:rPr>
              <a:t>γ2.2)</a:t>
            </a:r>
          </a:p>
          <a:p>
            <a:pPr lvl="6"/>
            <a:endParaRPr lang="en-US" altLang="ja-JP" dirty="0">
              <a:solidFill>
                <a:srgbClr val="FF5050"/>
              </a:solidFill>
              <a:sym typeface="Wingdings" panose="05000000000000000000" pitchFamily="2" charset="2"/>
            </a:endParaRPr>
          </a:p>
          <a:p>
            <a:pPr lvl="1"/>
            <a:r>
              <a:rPr lang="en-US" altLang="ja-JP" dirty="0"/>
              <a:t>SDR LUT</a:t>
            </a:r>
            <a:r>
              <a:rPr lang="ja-JP" altLang="en-US" dirty="0"/>
              <a:t>のフローも合成すると、</a:t>
            </a:r>
            <a:r>
              <a:rPr lang="en-US" altLang="ja-JP" dirty="0"/>
              <a:t>HDR</a:t>
            </a:r>
            <a:r>
              <a:rPr lang="ja-JP" altLang="en-US" dirty="0"/>
              <a:t>拡張トーンマップ前に</a:t>
            </a:r>
            <a:endParaRPr lang="en-US" altLang="ja-JP" dirty="0"/>
          </a:p>
          <a:p>
            <a:pPr lvl="2"/>
            <a:r>
              <a:rPr lang="en-US" altLang="ja-JP" dirty="0"/>
              <a:t>BT.709</a:t>
            </a:r>
            <a:r>
              <a:rPr lang="ja-JP" altLang="en-US" dirty="0"/>
              <a:t>レンダリング結果</a:t>
            </a:r>
            <a:r>
              <a:rPr lang="en-US" altLang="ja-JP" dirty="0">
                <a:sym typeface="Wingdings" panose="05000000000000000000" pitchFamily="2" charset="2"/>
              </a:rPr>
              <a:t>SDR</a:t>
            </a:r>
            <a:r>
              <a:rPr lang="ja-JP" altLang="en-US" dirty="0">
                <a:sym typeface="Wingdings" panose="05000000000000000000" pitchFamily="2" charset="2"/>
              </a:rPr>
              <a:t>トーンマップ</a:t>
            </a:r>
            <a:endParaRPr lang="en-US" altLang="ja-JP" dirty="0">
              <a:sym typeface="Wingdings" panose="05000000000000000000" pitchFamily="2" charset="2"/>
            </a:endParaRPr>
          </a:p>
          <a:p>
            <a:pPr lvl="2"/>
            <a:r>
              <a:rPr lang="en-US" altLang="ja-JP" dirty="0">
                <a:solidFill>
                  <a:srgbClr val="FF5050"/>
                </a:solidFill>
              </a:rPr>
              <a:t>SDR</a:t>
            </a:r>
            <a:r>
              <a:rPr lang="ja-JP" altLang="en-US" dirty="0">
                <a:solidFill>
                  <a:srgbClr val="FF5050"/>
                </a:solidFill>
              </a:rPr>
              <a:t>時ガンマ補正</a:t>
            </a:r>
            <a:endParaRPr lang="en-US" altLang="ja-JP" dirty="0"/>
          </a:p>
          <a:p>
            <a:pPr lvl="3"/>
            <a:r>
              <a:rPr lang="en-US" altLang="ja-JP" dirty="0">
                <a:solidFill>
                  <a:srgbClr val="FF5050"/>
                </a:solidFill>
              </a:rPr>
              <a:t>SDR</a:t>
            </a:r>
            <a:r>
              <a:rPr lang="ja-JP" altLang="en-US" dirty="0">
                <a:solidFill>
                  <a:srgbClr val="FF5050"/>
                </a:solidFill>
              </a:rPr>
              <a:t>ガンマ空間で</a:t>
            </a:r>
            <a:r>
              <a:rPr lang="en-US" altLang="ja-JP" dirty="0">
                <a:solidFill>
                  <a:srgbClr val="FF5050"/>
                </a:solidFill>
              </a:rPr>
              <a:t>LUT</a:t>
            </a:r>
            <a:r>
              <a:rPr lang="ja-JP" altLang="en-US" dirty="0">
                <a:solidFill>
                  <a:srgbClr val="FF5050"/>
                </a:solidFill>
              </a:rPr>
              <a:t>適用</a:t>
            </a:r>
            <a:endParaRPr lang="en-US" altLang="ja-JP" dirty="0">
              <a:solidFill>
                <a:srgbClr val="FF5050"/>
              </a:solidFill>
            </a:endParaRPr>
          </a:p>
          <a:p>
            <a:pPr lvl="2"/>
            <a:r>
              <a:rPr lang="en-US" altLang="ja-JP" dirty="0">
                <a:solidFill>
                  <a:srgbClr val="FF5050"/>
                </a:solidFill>
                <a:sym typeface="Wingdings" panose="05000000000000000000" pitchFamily="2" charset="2"/>
              </a:rPr>
              <a:t>BT.1886(γ2.4) EOTF(PC</a:t>
            </a:r>
            <a:r>
              <a:rPr lang="ja-JP" altLang="en-US" dirty="0">
                <a:solidFill>
                  <a:srgbClr val="FF5050"/>
                </a:solidFill>
                <a:sym typeface="Wingdings" panose="05000000000000000000" pitchFamily="2" charset="2"/>
              </a:rPr>
              <a:t>では</a:t>
            </a:r>
            <a:r>
              <a:rPr lang="en-US" altLang="ja-JP" dirty="0">
                <a:solidFill>
                  <a:srgbClr val="FF5050"/>
                </a:solidFill>
                <a:sym typeface="Wingdings" panose="05000000000000000000" pitchFamily="2" charset="2"/>
              </a:rPr>
              <a:t>γ2.2)</a:t>
            </a:r>
          </a:p>
          <a:p>
            <a:pPr lvl="2"/>
            <a:r>
              <a:rPr lang="ja-JP" altLang="en-US" dirty="0">
                <a:sym typeface="Wingdings" panose="05000000000000000000" pitchFamily="2" charset="2"/>
              </a:rPr>
              <a:t>逆</a:t>
            </a:r>
            <a:r>
              <a:rPr lang="en-US" altLang="ja-JP" dirty="0">
                <a:sym typeface="Wingdings" panose="05000000000000000000" pitchFamily="2" charset="2"/>
              </a:rPr>
              <a:t>SDR</a:t>
            </a:r>
            <a:r>
              <a:rPr lang="ja-JP" altLang="en-US" dirty="0">
                <a:sym typeface="Wingdings" panose="05000000000000000000" pitchFamily="2" charset="2"/>
              </a:rPr>
              <a:t>トーンマップ</a:t>
            </a:r>
            <a:r>
              <a:rPr lang="en-US" altLang="ja-JP" dirty="0">
                <a:sym typeface="Wingdings" panose="05000000000000000000" pitchFamily="2" charset="2"/>
              </a:rPr>
              <a:t>BT.2020</a:t>
            </a:r>
            <a:r>
              <a:rPr lang="ja-JP" altLang="en-US" dirty="0">
                <a:sym typeface="Wingdings" panose="05000000000000000000" pitchFamily="2" charset="2"/>
              </a:rPr>
              <a:t>色域非線形拡張変換</a:t>
            </a:r>
            <a:endParaRPr lang="en-US" altLang="ja-JP" dirty="0">
              <a:sym typeface="Wingdings" panose="05000000000000000000" pitchFamily="2" charset="2"/>
            </a:endParaRPr>
          </a:p>
        </p:txBody>
      </p:sp>
      <p:sp>
        <p:nvSpPr>
          <p:cNvPr id="4" name="スライド番号プレースホルダー 3">
            <a:extLst>
              <a:ext uri="{FF2B5EF4-FFF2-40B4-BE49-F238E27FC236}">
                <a16:creationId xmlns:a16="http://schemas.microsoft.com/office/drawing/2014/main" id="{F1440DF1-B3AC-41F1-B71B-8978123DFB54}"/>
              </a:ext>
            </a:extLst>
          </p:cNvPr>
          <p:cNvSpPr>
            <a:spLocks noGrp="1"/>
          </p:cNvSpPr>
          <p:nvPr>
            <p:ph type="sldNum" sz="quarter" idx="12"/>
          </p:nvPr>
        </p:nvSpPr>
        <p:spPr/>
        <p:txBody>
          <a:bodyPr/>
          <a:lstStyle/>
          <a:p>
            <a:fld id="{0BF772E3-9003-47C6-93B4-058D5A19ECE5}" type="slidenum">
              <a:rPr kumimoji="1" lang="ja-JP" altLang="en-US" smtClean="0"/>
              <a:t>184</a:t>
            </a:fld>
            <a:endParaRPr kumimoji="1" lang="ja-JP" altLang="en-US" dirty="0"/>
          </a:p>
        </p:txBody>
      </p:sp>
    </p:spTree>
    <p:extLst>
      <p:ext uri="{BB962C8B-B14F-4D97-AF65-F5344CB8AC3E}">
        <p14:creationId xmlns:p14="http://schemas.microsoft.com/office/powerpoint/2010/main" val="136747711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9B03CD-E2CA-4FC9-99CB-C9F55D80716E}"/>
              </a:ext>
            </a:extLst>
          </p:cNvPr>
          <p:cNvSpPr>
            <a:spLocks noGrp="1"/>
          </p:cNvSpPr>
          <p:nvPr>
            <p:ph type="title"/>
          </p:nvPr>
        </p:nvSpPr>
        <p:spPr/>
        <p:txBody>
          <a:bodyPr/>
          <a:lstStyle/>
          <a:p>
            <a:r>
              <a:rPr kumimoji="1" lang="ja-JP" altLang="en-US" dirty="0"/>
              <a:t>フローの詳細な考慮</a:t>
            </a:r>
          </a:p>
        </p:txBody>
      </p:sp>
      <p:sp>
        <p:nvSpPr>
          <p:cNvPr id="3" name="コンテンツ プレースホルダー 2">
            <a:extLst>
              <a:ext uri="{FF2B5EF4-FFF2-40B4-BE49-F238E27FC236}">
                <a16:creationId xmlns:a16="http://schemas.microsoft.com/office/drawing/2014/main" id="{92D80FCB-322C-4D3A-982D-B9A6BA605D6A}"/>
              </a:ext>
            </a:extLst>
          </p:cNvPr>
          <p:cNvSpPr>
            <a:spLocks noGrp="1"/>
          </p:cNvSpPr>
          <p:nvPr>
            <p:ph idx="1"/>
          </p:nvPr>
        </p:nvSpPr>
        <p:spPr/>
        <p:txBody>
          <a:bodyPr/>
          <a:lstStyle/>
          <a:p>
            <a:r>
              <a:rPr kumimoji="1" lang="ja-JP" altLang="en-US" dirty="0"/>
              <a:t>先述のフローに含まれていない細かな事項の検討</a:t>
            </a:r>
            <a:endParaRPr kumimoji="1" lang="en-US" altLang="ja-JP" dirty="0"/>
          </a:p>
          <a:p>
            <a:pPr lvl="1"/>
            <a:r>
              <a:rPr lang="ja-JP" altLang="en-US" dirty="0"/>
              <a:t>動的トーンマップ最適化</a:t>
            </a:r>
            <a:endParaRPr lang="en-US" altLang="ja-JP" dirty="0"/>
          </a:p>
          <a:p>
            <a:pPr lvl="1"/>
            <a:r>
              <a:rPr lang="en-US" altLang="ja-JP" dirty="0"/>
              <a:t>LUT</a:t>
            </a:r>
            <a:r>
              <a:rPr lang="ja-JP" altLang="en-US" dirty="0"/>
              <a:t>の互換性</a:t>
            </a:r>
            <a:endParaRPr lang="en-US" altLang="ja-JP" dirty="0"/>
          </a:p>
          <a:p>
            <a:pPr lvl="1"/>
            <a:r>
              <a:rPr lang="ja-JP" altLang="en-US" dirty="0"/>
              <a:t>カラーグレーディングとしてのガンマ調整</a:t>
            </a:r>
            <a:endParaRPr lang="en-US" altLang="ja-JP" dirty="0"/>
          </a:p>
          <a:p>
            <a:r>
              <a:rPr lang="ja-JP" altLang="en-US" dirty="0">
                <a:solidFill>
                  <a:srgbClr val="FF5050"/>
                </a:solidFill>
              </a:rPr>
              <a:t>詳細を考慮した色空間フロー</a:t>
            </a:r>
          </a:p>
          <a:p>
            <a:pPr lvl="1"/>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B12DAEF9-50A7-46F8-92FB-84CD3FD70DBF}"/>
              </a:ext>
            </a:extLst>
          </p:cNvPr>
          <p:cNvSpPr>
            <a:spLocks noGrp="1"/>
          </p:cNvSpPr>
          <p:nvPr>
            <p:ph type="sldNum" sz="quarter" idx="12"/>
          </p:nvPr>
        </p:nvSpPr>
        <p:spPr/>
        <p:txBody>
          <a:bodyPr/>
          <a:lstStyle/>
          <a:p>
            <a:fld id="{0BF772E3-9003-47C6-93B4-058D5A19ECE5}" type="slidenum">
              <a:rPr kumimoji="1" lang="ja-JP" altLang="en-US" smtClean="0"/>
              <a:t>185</a:t>
            </a:fld>
            <a:endParaRPr kumimoji="1" lang="ja-JP" altLang="en-US" dirty="0"/>
          </a:p>
        </p:txBody>
      </p:sp>
    </p:spTree>
    <p:extLst>
      <p:ext uri="{BB962C8B-B14F-4D97-AF65-F5344CB8AC3E}">
        <p14:creationId xmlns:p14="http://schemas.microsoft.com/office/powerpoint/2010/main" val="345470955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563BBB-EED1-44EA-988E-5E2EA084F81F}"/>
              </a:ext>
            </a:extLst>
          </p:cNvPr>
          <p:cNvSpPr>
            <a:spLocks noGrp="1"/>
          </p:cNvSpPr>
          <p:nvPr>
            <p:ph type="title"/>
          </p:nvPr>
        </p:nvSpPr>
        <p:spPr/>
        <p:txBody>
          <a:bodyPr>
            <a:normAutofit fontScale="90000"/>
          </a:bodyPr>
          <a:lstStyle/>
          <a:p>
            <a:r>
              <a:rPr lang="ja-JP" altLang="en-US" dirty="0"/>
              <a:t>細かな処理の互換性を考慮した</a:t>
            </a:r>
            <a:br>
              <a:rPr lang="en-US" altLang="ja-JP" dirty="0"/>
            </a:br>
            <a:r>
              <a:rPr lang="en-US" altLang="ja-JP" dirty="0"/>
              <a:t>HDR</a:t>
            </a:r>
            <a:r>
              <a:rPr lang="ja-JP" altLang="en-US" dirty="0"/>
              <a:t>出力の色空間フロー</a:t>
            </a:r>
          </a:p>
        </p:txBody>
      </p:sp>
      <p:sp>
        <p:nvSpPr>
          <p:cNvPr id="7" name="コンテンツ プレースホルダー 6">
            <a:extLst>
              <a:ext uri="{FF2B5EF4-FFF2-40B4-BE49-F238E27FC236}">
                <a16:creationId xmlns:a16="http://schemas.microsoft.com/office/drawing/2014/main" id="{8DC85982-CC53-4F4C-9465-339F64D07F4C}"/>
              </a:ext>
            </a:extLst>
          </p:cNvPr>
          <p:cNvSpPr>
            <a:spLocks noGrp="1"/>
          </p:cNvSpPr>
          <p:nvPr>
            <p:ph idx="1"/>
          </p:nvPr>
        </p:nvSpPr>
        <p:spPr/>
        <p:txBody>
          <a:bodyPr>
            <a:normAutofit fontScale="77500" lnSpcReduction="20000"/>
          </a:bodyPr>
          <a:lstStyle/>
          <a:p>
            <a:r>
              <a:rPr lang="ja-JP" altLang="en-US" dirty="0">
                <a:solidFill>
                  <a:srgbClr val="FF5050"/>
                </a:solidFill>
              </a:rPr>
              <a:t>既存の</a:t>
            </a:r>
            <a:r>
              <a:rPr lang="en-US" altLang="ja-JP" dirty="0">
                <a:solidFill>
                  <a:srgbClr val="FF5050"/>
                </a:solidFill>
              </a:rPr>
              <a:t>SDR</a:t>
            </a:r>
            <a:r>
              <a:rPr lang="ja-JP" altLang="en-US" dirty="0">
                <a:solidFill>
                  <a:srgbClr val="FF5050"/>
                </a:solidFill>
              </a:rPr>
              <a:t>出力との互換性を重視する場合</a:t>
            </a:r>
            <a:endParaRPr lang="en-US" altLang="ja-JP" dirty="0">
              <a:solidFill>
                <a:srgbClr val="FF5050"/>
              </a:solidFill>
            </a:endParaRPr>
          </a:p>
          <a:p>
            <a:pPr lvl="1"/>
            <a:r>
              <a:rPr lang="en-US" altLang="ja-JP" dirty="0"/>
              <a:t>SDR</a:t>
            </a:r>
            <a:r>
              <a:rPr lang="ja-JP" altLang="en-US" dirty="0"/>
              <a:t>トーンマップ</a:t>
            </a:r>
            <a:endParaRPr lang="en-US" altLang="ja-JP" dirty="0"/>
          </a:p>
          <a:p>
            <a:pPr lvl="2"/>
            <a:r>
              <a:rPr lang="ja-JP" altLang="en-US" dirty="0"/>
              <a:t>ガンマ調整</a:t>
            </a:r>
            <a:r>
              <a:rPr lang="en-US" altLang="ja-JP" dirty="0"/>
              <a:t>(</a:t>
            </a:r>
            <a:r>
              <a:rPr lang="ja-JP" altLang="en-US" dirty="0"/>
              <a:t>あるいは </a:t>
            </a:r>
            <a:r>
              <a:rPr lang="en-US" altLang="ja-JP" dirty="0" err="1"/>
              <a:t>sRGB</a:t>
            </a:r>
            <a:r>
              <a:rPr lang="en-US" altLang="ja-JP" dirty="0"/>
              <a:t> OETF)</a:t>
            </a:r>
          </a:p>
          <a:p>
            <a:pPr lvl="2"/>
            <a:r>
              <a:rPr lang="en-US" altLang="ja-JP" dirty="0"/>
              <a:t>SDR LUT</a:t>
            </a:r>
          </a:p>
          <a:p>
            <a:pPr lvl="2"/>
            <a:r>
              <a:rPr lang="en-US" altLang="ja-JP" dirty="0"/>
              <a:t>BT.1886(PC</a:t>
            </a:r>
            <a:r>
              <a:rPr lang="ja-JP" altLang="en-US" dirty="0"/>
              <a:t>では</a:t>
            </a:r>
            <a:r>
              <a:rPr lang="en-US" altLang="ja-JP" dirty="0"/>
              <a:t>γ2.2) EOTF</a:t>
            </a:r>
          </a:p>
          <a:p>
            <a:pPr lvl="1"/>
            <a:r>
              <a:rPr lang="en-US" altLang="ja-JP" dirty="0"/>
              <a:t>SDR</a:t>
            </a:r>
            <a:r>
              <a:rPr lang="ja-JP" altLang="en-US" dirty="0"/>
              <a:t>逆トーンマップ</a:t>
            </a:r>
            <a:endParaRPr lang="en-US" altLang="ja-JP" dirty="0"/>
          </a:p>
          <a:p>
            <a:pPr lvl="1"/>
            <a:r>
              <a:rPr lang="en-US" altLang="ja-JP" dirty="0"/>
              <a:t>BT.2020</a:t>
            </a:r>
            <a:r>
              <a:rPr lang="ja-JP" altLang="en-US" dirty="0"/>
              <a:t>色域への非線形拡張変換</a:t>
            </a:r>
            <a:endParaRPr lang="en-US" altLang="ja-JP" dirty="0"/>
          </a:p>
          <a:p>
            <a:pPr lvl="1"/>
            <a:r>
              <a:rPr lang="ja-JP" altLang="en-US" dirty="0"/>
              <a:t>最大輝度解析</a:t>
            </a:r>
            <a:endParaRPr lang="en-US" altLang="ja-JP" dirty="0"/>
          </a:p>
          <a:p>
            <a:pPr lvl="1"/>
            <a:r>
              <a:rPr lang="en-US" altLang="ja-JP" dirty="0"/>
              <a:t>HDR</a:t>
            </a:r>
            <a:r>
              <a:rPr lang="ja-JP" altLang="en-US" dirty="0"/>
              <a:t>拡張トーンマップ</a:t>
            </a:r>
            <a:endParaRPr lang="en-US" altLang="ja-JP" dirty="0"/>
          </a:p>
          <a:p>
            <a:pPr lvl="1"/>
            <a:r>
              <a:rPr lang="en-US" altLang="ja-JP" dirty="0"/>
              <a:t>PQ</a:t>
            </a:r>
            <a:r>
              <a:rPr lang="ja-JP" altLang="en-US" dirty="0"/>
              <a:t> </a:t>
            </a:r>
            <a:r>
              <a:rPr lang="en-US" altLang="ja-JP" dirty="0"/>
              <a:t>OETF</a:t>
            </a:r>
          </a:p>
          <a:p>
            <a:pPr lvl="1"/>
            <a:r>
              <a:rPr lang="ja-JP" altLang="en-US" dirty="0"/>
              <a:t>ディザリング</a:t>
            </a:r>
            <a:endParaRPr lang="en-US" altLang="ja-JP" dirty="0"/>
          </a:p>
          <a:p>
            <a:pPr marL="0" indent="0">
              <a:buNone/>
            </a:pPr>
            <a:endParaRPr lang="en-US" altLang="ja-JP" dirty="0"/>
          </a:p>
          <a:p>
            <a:r>
              <a:rPr lang="ja-JP" altLang="en-US" dirty="0">
                <a:solidFill>
                  <a:srgbClr val="FF5050"/>
                </a:solidFill>
              </a:rPr>
              <a:t>このフローを先述のレンダリングフローに矛盾無く組み込む</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F1440DF1-B3AC-41F1-B71B-8978123DFB54}"/>
              </a:ext>
            </a:extLst>
          </p:cNvPr>
          <p:cNvSpPr>
            <a:spLocks noGrp="1"/>
          </p:cNvSpPr>
          <p:nvPr>
            <p:ph type="sldNum" sz="quarter" idx="12"/>
          </p:nvPr>
        </p:nvSpPr>
        <p:spPr/>
        <p:txBody>
          <a:bodyPr/>
          <a:lstStyle/>
          <a:p>
            <a:fld id="{0BF772E3-9003-47C6-93B4-058D5A19ECE5}" type="slidenum">
              <a:rPr lang="ja-JP" altLang="en-US" smtClean="0"/>
              <a:pPr/>
              <a:t>186</a:t>
            </a:fld>
            <a:endParaRPr lang="ja-JP" altLang="en-US" dirty="0"/>
          </a:p>
        </p:txBody>
      </p:sp>
    </p:spTree>
    <p:extLst>
      <p:ext uri="{BB962C8B-B14F-4D97-AF65-F5344CB8AC3E}">
        <p14:creationId xmlns:p14="http://schemas.microsoft.com/office/powerpoint/2010/main" val="193432050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563BBB-EED1-44EA-988E-5E2EA084F81F}"/>
              </a:ext>
            </a:extLst>
          </p:cNvPr>
          <p:cNvSpPr>
            <a:spLocks noGrp="1"/>
          </p:cNvSpPr>
          <p:nvPr>
            <p:ph type="title"/>
          </p:nvPr>
        </p:nvSpPr>
        <p:spPr/>
        <p:txBody>
          <a:bodyPr>
            <a:normAutofit/>
          </a:bodyPr>
          <a:lstStyle/>
          <a:p>
            <a:r>
              <a:rPr lang="en-US" altLang="ja-JP" dirty="0"/>
              <a:t>SDR</a:t>
            </a:r>
            <a:r>
              <a:rPr lang="ja-JP" altLang="en-US" dirty="0"/>
              <a:t>出力の色空間フロー</a:t>
            </a:r>
          </a:p>
        </p:txBody>
      </p:sp>
      <p:sp>
        <p:nvSpPr>
          <p:cNvPr id="7" name="コンテンツ プレースホルダー 6">
            <a:extLst>
              <a:ext uri="{FF2B5EF4-FFF2-40B4-BE49-F238E27FC236}">
                <a16:creationId xmlns:a16="http://schemas.microsoft.com/office/drawing/2014/main" id="{8DC85982-CC53-4F4C-9465-339F64D07F4C}"/>
              </a:ext>
            </a:extLst>
          </p:cNvPr>
          <p:cNvSpPr>
            <a:spLocks noGrp="1"/>
          </p:cNvSpPr>
          <p:nvPr>
            <p:ph idx="1"/>
          </p:nvPr>
        </p:nvSpPr>
        <p:spPr/>
        <p:txBody>
          <a:bodyPr>
            <a:normAutofit/>
          </a:bodyPr>
          <a:lstStyle/>
          <a:p>
            <a:r>
              <a:rPr lang="en-US" altLang="ja-JP" dirty="0">
                <a:solidFill>
                  <a:srgbClr val="FF5050"/>
                </a:solidFill>
              </a:rPr>
              <a:t>SDR</a:t>
            </a:r>
            <a:r>
              <a:rPr lang="ja-JP" altLang="en-US" dirty="0">
                <a:solidFill>
                  <a:srgbClr val="FF5050"/>
                </a:solidFill>
              </a:rPr>
              <a:t>出力時は従来同様の一般的なフロー</a:t>
            </a:r>
            <a:endParaRPr lang="en-US" altLang="ja-JP" dirty="0">
              <a:solidFill>
                <a:srgbClr val="FF5050"/>
              </a:solidFill>
            </a:endParaRPr>
          </a:p>
          <a:p>
            <a:pPr lvl="1"/>
            <a:r>
              <a:rPr lang="en-US" altLang="ja-JP" dirty="0"/>
              <a:t>SDR</a:t>
            </a:r>
            <a:r>
              <a:rPr lang="ja-JP" altLang="en-US" dirty="0"/>
              <a:t>トーンマップ</a:t>
            </a:r>
            <a:endParaRPr lang="en-US" altLang="ja-JP" dirty="0"/>
          </a:p>
          <a:p>
            <a:pPr lvl="1"/>
            <a:r>
              <a:rPr lang="ja-JP" altLang="en-US" dirty="0"/>
              <a:t>ガンマ調整</a:t>
            </a:r>
            <a:r>
              <a:rPr lang="en-US" altLang="ja-JP" dirty="0"/>
              <a:t>(</a:t>
            </a:r>
            <a:r>
              <a:rPr lang="ja-JP" altLang="en-US" dirty="0"/>
              <a:t>あるいは </a:t>
            </a:r>
            <a:r>
              <a:rPr lang="en-US" altLang="ja-JP" dirty="0" err="1"/>
              <a:t>sRGB</a:t>
            </a:r>
            <a:r>
              <a:rPr lang="en-US" altLang="ja-JP" dirty="0"/>
              <a:t> OETF)</a:t>
            </a:r>
          </a:p>
          <a:p>
            <a:pPr lvl="1"/>
            <a:r>
              <a:rPr lang="en-US" altLang="ja-JP" dirty="0"/>
              <a:t>SDR LUT</a:t>
            </a:r>
          </a:p>
          <a:p>
            <a:pPr lvl="1"/>
            <a:r>
              <a:rPr lang="ja-JP" altLang="en-US" dirty="0"/>
              <a:t>ディザリング</a:t>
            </a:r>
            <a:endParaRPr lang="en-US" altLang="ja-JP" dirty="0"/>
          </a:p>
          <a:p>
            <a:pPr lvl="5"/>
            <a:endParaRPr lang="en-US" altLang="ja-JP" dirty="0"/>
          </a:p>
          <a:p>
            <a:pPr lvl="1"/>
            <a:r>
              <a:rPr lang="en-US" altLang="ja-JP" dirty="0"/>
              <a:t>LUT</a:t>
            </a:r>
            <a:r>
              <a:rPr lang="ja-JP" altLang="en-US" dirty="0"/>
              <a:t>やディザリングを利用する場合</a:t>
            </a:r>
            <a:endParaRPr lang="en-US" altLang="ja-JP" dirty="0"/>
          </a:p>
          <a:p>
            <a:pPr lvl="2"/>
            <a:r>
              <a:rPr lang="ja-JP" altLang="en-US" dirty="0"/>
              <a:t>原則としてハードウェア</a:t>
            </a:r>
            <a:r>
              <a:rPr lang="en-US" altLang="ja-JP" dirty="0" err="1"/>
              <a:t>sRGB</a:t>
            </a:r>
            <a:r>
              <a:rPr lang="ja-JP" altLang="en-US" dirty="0"/>
              <a:t>出力は利用できない</a:t>
            </a:r>
            <a:endParaRPr lang="en-US" altLang="ja-JP" dirty="0"/>
          </a:p>
          <a:p>
            <a:pPr lvl="2"/>
            <a:r>
              <a:rPr lang="en-US" altLang="ja-JP" dirty="0" err="1"/>
              <a:t>sRGB</a:t>
            </a:r>
            <a:r>
              <a:rPr lang="ja-JP" altLang="en-US" dirty="0"/>
              <a:t>変換後に各処理が必要になるため</a:t>
            </a:r>
            <a:endParaRPr lang="en-US" altLang="ja-JP" dirty="0"/>
          </a:p>
        </p:txBody>
      </p:sp>
      <p:sp>
        <p:nvSpPr>
          <p:cNvPr id="4" name="スライド番号プレースホルダー 3">
            <a:extLst>
              <a:ext uri="{FF2B5EF4-FFF2-40B4-BE49-F238E27FC236}">
                <a16:creationId xmlns:a16="http://schemas.microsoft.com/office/drawing/2014/main" id="{F1440DF1-B3AC-41F1-B71B-8978123DFB54}"/>
              </a:ext>
            </a:extLst>
          </p:cNvPr>
          <p:cNvSpPr>
            <a:spLocks noGrp="1"/>
          </p:cNvSpPr>
          <p:nvPr>
            <p:ph type="sldNum" sz="quarter" idx="12"/>
          </p:nvPr>
        </p:nvSpPr>
        <p:spPr/>
        <p:txBody>
          <a:bodyPr/>
          <a:lstStyle/>
          <a:p>
            <a:fld id="{0BF772E3-9003-47C6-93B4-058D5A19ECE5}" type="slidenum">
              <a:rPr lang="ja-JP" altLang="en-US" smtClean="0"/>
              <a:pPr/>
              <a:t>187</a:t>
            </a:fld>
            <a:endParaRPr lang="ja-JP" altLang="en-US" dirty="0"/>
          </a:p>
        </p:txBody>
      </p:sp>
    </p:spTree>
    <p:extLst>
      <p:ext uri="{BB962C8B-B14F-4D97-AF65-F5344CB8AC3E}">
        <p14:creationId xmlns:p14="http://schemas.microsoft.com/office/powerpoint/2010/main" val="72450722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互換性重視レンダリングフローの構築</a:t>
            </a:r>
            <a:endParaRPr kumimoji="1" lang="ja-JP" altLang="en-US" dirty="0"/>
          </a:p>
        </p:txBody>
      </p:sp>
      <p:sp>
        <p:nvSpPr>
          <p:cNvPr id="3" name="サブタイトル 2"/>
          <p:cNvSpPr>
            <a:spLocks noGrp="1"/>
          </p:cNvSpPr>
          <p:nvPr>
            <p:ph type="subTitle" idx="1"/>
          </p:nvPr>
        </p:nvSpPr>
        <p:spPr/>
        <p:txBody>
          <a:bodyPr>
            <a:normAutofit fontScale="77500" lnSpcReduction="20000"/>
          </a:bodyPr>
          <a:lstStyle/>
          <a:p>
            <a:r>
              <a:rPr lang="ja-JP" altLang="en-US" dirty="0">
                <a:solidFill>
                  <a:schemeClr val="bg1">
                    <a:lumMod val="75000"/>
                  </a:schemeClr>
                </a:solidFill>
              </a:rPr>
              <a:t>本セッションの目的</a:t>
            </a:r>
            <a:endParaRPr lang="en-US" altLang="ja-JP" dirty="0">
              <a:solidFill>
                <a:schemeClr val="bg1">
                  <a:lumMod val="75000"/>
                </a:schemeClr>
              </a:solidFill>
            </a:endParaRPr>
          </a:p>
          <a:p>
            <a:r>
              <a:rPr lang="ja-JP" altLang="en-US" dirty="0">
                <a:solidFill>
                  <a:schemeClr val="bg1">
                    <a:lumMod val="75000"/>
                  </a:schemeClr>
                </a:solidFill>
              </a:rPr>
              <a:t>色空間</a:t>
            </a:r>
            <a:endParaRPr lang="en-US" altLang="ja-JP" dirty="0">
              <a:solidFill>
                <a:schemeClr val="bg1">
                  <a:lumMod val="75000"/>
                </a:schemeClr>
              </a:solidFill>
            </a:endParaRPr>
          </a:p>
          <a:p>
            <a:r>
              <a:rPr lang="ja-JP" altLang="en-US" dirty="0">
                <a:solidFill>
                  <a:schemeClr val="bg1">
                    <a:lumMod val="75000"/>
                  </a:schemeClr>
                </a:solidFill>
              </a:rPr>
              <a:t>前提として押さえておきたいこと</a:t>
            </a:r>
            <a:endParaRPr lang="en-US" altLang="ja-JP" dirty="0">
              <a:solidFill>
                <a:schemeClr val="bg1">
                  <a:lumMod val="75000"/>
                </a:schemeClr>
              </a:solidFill>
            </a:endParaRPr>
          </a:p>
          <a:p>
            <a:r>
              <a:rPr lang="ja-JP" altLang="en-US" dirty="0">
                <a:solidFill>
                  <a:schemeClr val="bg1">
                    <a:lumMod val="75000"/>
                  </a:schemeClr>
                </a:solidFill>
              </a:rPr>
              <a:t>基本的なレンダリングフローの検討</a:t>
            </a:r>
            <a:endParaRPr lang="en-US" altLang="ja-JP" dirty="0">
              <a:solidFill>
                <a:schemeClr val="bg1">
                  <a:lumMod val="75000"/>
                </a:schemeClr>
              </a:solidFill>
            </a:endParaRPr>
          </a:p>
          <a:p>
            <a:r>
              <a:rPr lang="ja-JP" altLang="en-US" dirty="0">
                <a:solidFill>
                  <a:schemeClr val="bg1">
                    <a:lumMod val="75000"/>
                  </a:schemeClr>
                </a:solidFill>
              </a:rPr>
              <a:t>その他の考慮すべきこと</a:t>
            </a:r>
            <a:endParaRPr lang="en-US" altLang="ja-JP" dirty="0">
              <a:solidFill>
                <a:schemeClr val="bg1">
                  <a:lumMod val="75000"/>
                </a:schemeClr>
              </a:solidFill>
            </a:endParaRPr>
          </a:p>
          <a:p>
            <a:r>
              <a:rPr lang="ja-JP" altLang="en-US" dirty="0"/>
              <a:t>互換性重視レンダリングフローの構築</a:t>
            </a:r>
            <a:endParaRPr lang="en-US" altLang="ja-JP" dirty="0"/>
          </a:p>
          <a:p>
            <a:r>
              <a:rPr lang="ja-JP" altLang="en-US" dirty="0">
                <a:solidFill>
                  <a:schemeClr val="bg1">
                    <a:lumMod val="75000"/>
                  </a:schemeClr>
                </a:solidFill>
              </a:rPr>
              <a:t>まとめ</a:t>
            </a:r>
            <a:endParaRPr lang="en-US" altLang="ja-JP" dirty="0">
              <a:solidFill>
                <a:schemeClr val="bg1">
                  <a:lumMod val="75000"/>
                </a:schemeClr>
              </a:solidFill>
            </a:endParaRPr>
          </a:p>
        </p:txBody>
      </p:sp>
    </p:spTree>
    <p:extLst>
      <p:ext uri="{BB962C8B-B14F-4D97-AF65-F5344CB8AC3E}">
        <p14:creationId xmlns:p14="http://schemas.microsoft.com/office/powerpoint/2010/main" val="369860973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3A8AC4-22C9-4B82-A8BC-081A784B1A7C}"/>
              </a:ext>
            </a:extLst>
          </p:cNvPr>
          <p:cNvSpPr>
            <a:spLocks noGrp="1"/>
          </p:cNvSpPr>
          <p:nvPr>
            <p:ph type="title"/>
          </p:nvPr>
        </p:nvSpPr>
        <p:spPr/>
        <p:txBody>
          <a:bodyPr/>
          <a:lstStyle/>
          <a:p>
            <a:r>
              <a:rPr lang="ja-JP" altLang="en-US" dirty="0"/>
              <a:t>既存の</a:t>
            </a:r>
            <a:r>
              <a:rPr lang="en-US" altLang="ja-JP" dirty="0"/>
              <a:t>SDR</a:t>
            </a:r>
            <a:r>
              <a:rPr lang="ja-JP" altLang="en-US" dirty="0"/>
              <a:t>出力との互換性を重視</a:t>
            </a:r>
            <a:endParaRPr lang="en-US" altLang="ja-JP" dirty="0"/>
          </a:p>
        </p:txBody>
      </p:sp>
      <p:sp>
        <p:nvSpPr>
          <p:cNvPr id="3" name="コンテンツ プレースホルダー 2">
            <a:extLst>
              <a:ext uri="{FF2B5EF4-FFF2-40B4-BE49-F238E27FC236}">
                <a16:creationId xmlns:a16="http://schemas.microsoft.com/office/drawing/2014/main" id="{502F5E0B-A7F4-475A-B9C4-573FFE2569F8}"/>
              </a:ext>
            </a:extLst>
          </p:cNvPr>
          <p:cNvSpPr>
            <a:spLocks noGrp="1"/>
          </p:cNvSpPr>
          <p:nvPr>
            <p:ph idx="1"/>
          </p:nvPr>
        </p:nvSpPr>
        <p:spPr/>
        <p:txBody>
          <a:bodyPr>
            <a:normAutofit/>
          </a:bodyPr>
          <a:lstStyle/>
          <a:p>
            <a:r>
              <a:rPr lang="ja-JP" altLang="en-US" dirty="0">
                <a:solidFill>
                  <a:srgbClr val="FF5050"/>
                </a:solidFill>
              </a:rPr>
              <a:t>既存タイトルの</a:t>
            </a:r>
            <a:r>
              <a:rPr lang="en-US" altLang="ja-JP" dirty="0">
                <a:solidFill>
                  <a:srgbClr val="FF5050"/>
                </a:solidFill>
              </a:rPr>
              <a:t>HDR</a:t>
            </a:r>
            <a:r>
              <a:rPr lang="ja-JP" altLang="en-US" dirty="0">
                <a:solidFill>
                  <a:srgbClr val="FF5050"/>
                </a:solidFill>
              </a:rPr>
              <a:t>対応等</a:t>
            </a:r>
            <a:endParaRPr lang="en-US" altLang="ja-JP" dirty="0">
              <a:solidFill>
                <a:srgbClr val="FF5050"/>
              </a:solidFill>
            </a:endParaRPr>
          </a:p>
          <a:p>
            <a:pPr lvl="1"/>
            <a:r>
              <a:rPr kumimoji="1" lang="ja-JP" altLang="en-US" dirty="0"/>
              <a:t>レンダリングは</a:t>
            </a:r>
            <a:r>
              <a:rPr kumimoji="1" lang="en-US" altLang="ja-JP" dirty="0"/>
              <a:t>BT.709</a:t>
            </a:r>
            <a:r>
              <a:rPr kumimoji="1" lang="ja-JP" altLang="en-US" dirty="0"/>
              <a:t>ベースで</a:t>
            </a:r>
            <a:endParaRPr kumimoji="1" lang="en-US" altLang="ja-JP" dirty="0"/>
          </a:p>
          <a:p>
            <a:pPr lvl="2"/>
            <a:r>
              <a:rPr lang="en-US" altLang="ja-JP" dirty="0"/>
              <a:t>UI</a:t>
            </a:r>
            <a:r>
              <a:rPr lang="ja-JP" altLang="en-US" dirty="0"/>
              <a:t>描画も原則として</a:t>
            </a:r>
            <a:r>
              <a:rPr lang="en-US" altLang="ja-JP" dirty="0"/>
              <a:t>BT.709</a:t>
            </a:r>
            <a:r>
              <a:rPr lang="ja-JP" altLang="en-US" dirty="0"/>
              <a:t>の素材を使用</a:t>
            </a:r>
            <a:endParaRPr kumimoji="1" lang="en-US" altLang="ja-JP" dirty="0"/>
          </a:p>
          <a:p>
            <a:pPr lvl="1"/>
            <a:r>
              <a:rPr lang="en-US" altLang="ja-JP" dirty="0"/>
              <a:t>LUT</a:t>
            </a:r>
            <a:r>
              <a:rPr lang="ja-JP" altLang="en-US" dirty="0"/>
              <a:t>は</a:t>
            </a:r>
            <a:r>
              <a:rPr lang="en-US" altLang="ja-JP" dirty="0" err="1"/>
              <a:t>sRGB</a:t>
            </a:r>
            <a:r>
              <a:rPr lang="en-US" altLang="ja-JP" dirty="0"/>
              <a:t>(</a:t>
            </a:r>
            <a:r>
              <a:rPr lang="ja-JP" altLang="en-US" dirty="0"/>
              <a:t>あるいは任意のガンマ補正済</a:t>
            </a:r>
            <a:r>
              <a:rPr lang="en-US" altLang="ja-JP" dirty="0"/>
              <a:t>)</a:t>
            </a:r>
            <a:r>
              <a:rPr lang="ja-JP" altLang="en-US" dirty="0"/>
              <a:t>色空間で適用</a:t>
            </a:r>
            <a:endParaRPr lang="en-US" altLang="ja-JP" dirty="0"/>
          </a:p>
          <a:p>
            <a:r>
              <a:rPr kumimoji="1" lang="ja-JP" altLang="en-US" dirty="0">
                <a:solidFill>
                  <a:srgbClr val="FF5050"/>
                </a:solidFill>
              </a:rPr>
              <a:t>さまざまな</a:t>
            </a:r>
            <a:r>
              <a:rPr kumimoji="1" lang="en-US" altLang="ja-JP" dirty="0">
                <a:solidFill>
                  <a:srgbClr val="FF5050"/>
                </a:solidFill>
              </a:rPr>
              <a:t>HDR</a:t>
            </a:r>
            <a:r>
              <a:rPr kumimoji="1" lang="ja-JP" altLang="en-US" dirty="0">
                <a:solidFill>
                  <a:srgbClr val="FF5050"/>
                </a:solidFill>
              </a:rPr>
              <a:t>方式への対応</a:t>
            </a:r>
            <a:endParaRPr kumimoji="1" lang="en-US" altLang="ja-JP" dirty="0">
              <a:solidFill>
                <a:srgbClr val="FF5050"/>
              </a:solidFill>
            </a:endParaRPr>
          </a:p>
          <a:p>
            <a:pPr lvl="1"/>
            <a:r>
              <a:rPr kumimoji="1" lang="ja-JP" altLang="en-US" dirty="0">
                <a:solidFill>
                  <a:srgbClr val="FF5050"/>
                </a:solidFill>
              </a:rPr>
              <a:t>新たな方式が追加されても対応可能に</a:t>
            </a:r>
            <a:endParaRPr kumimoji="1"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073CFA60-C41C-4CBE-833F-93D96509C86F}"/>
              </a:ext>
            </a:extLst>
          </p:cNvPr>
          <p:cNvSpPr>
            <a:spLocks noGrp="1"/>
          </p:cNvSpPr>
          <p:nvPr>
            <p:ph type="sldNum" sz="quarter" idx="12"/>
          </p:nvPr>
        </p:nvSpPr>
        <p:spPr/>
        <p:txBody>
          <a:bodyPr/>
          <a:lstStyle/>
          <a:p>
            <a:fld id="{0BF772E3-9003-47C6-93B4-058D5A19ECE5}" type="slidenum">
              <a:rPr kumimoji="1" lang="ja-JP" altLang="en-US" smtClean="0"/>
              <a:t>189</a:t>
            </a:fld>
            <a:endParaRPr kumimoji="1" lang="ja-JP" altLang="en-US" dirty="0"/>
          </a:p>
        </p:txBody>
      </p:sp>
    </p:spTree>
    <p:extLst>
      <p:ext uri="{BB962C8B-B14F-4D97-AF65-F5344CB8AC3E}">
        <p14:creationId xmlns:p14="http://schemas.microsoft.com/office/powerpoint/2010/main" val="2187403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6373090" y="1294539"/>
            <a:ext cx="5209141" cy="5210147"/>
          </a:xfrm>
          <a:prstGeom prst="rect">
            <a:avLst/>
          </a:prstGeom>
        </p:spPr>
      </p:pic>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lang="en-US" altLang="ja-JP" dirty="0"/>
              <a:t>OETF</a:t>
            </a:r>
            <a:r>
              <a:rPr lang="ja-JP" altLang="en-US" dirty="0"/>
              <a:t>例</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fontScale="85000" lnSpcReduction="10000"/>
              </a:bodyPr>
              <a:lstStyle/>
              <a:p>
                <a:r>
                  <a:rPr lang="en-US" altLang="ja-JP" dirty="0"/>
                  <a:t>BT.709 / BT.2020(10-bit RGB)</a:t>
                </a:r>
              </a:p>
              <a:p>
                <a:pPr lvl="1"/>
                <a14:m>
                  <m:oMath xmlns:m="http://schemas.openxmlformats.org/officeDocument/2006/math">
                    <m:r>
                      <a:rPr lang="en-US" altLang="ja-JP" b="0" i="1" smtClean="0">
                        <a:latin typeface="Cambria Math" panose="02040503050406030204" pitchFamily="18" charset="0"/>
                      </a:rPr>
                      <m:t>𝐿</m:t>
                    </m:r>
                    <m:r>
                      <a:rPr lang="en-US" altLang="ja-JP" b="0" i="1" smtClean="0">
                        <a:latin typeface="Cambria Math" panose="02040503050406030204" pitchFamily="18" charset="0"/>
                      </a:rPr>
                      <m:t>≤0.018</m:t>
                    </m:r>
                  </m:oMath>
                </a14:m>
                <a:endParaRPr lang="en-US" altLang="ja-JP" b="0" i="1" dirty="0">
                  <a:latin typeface="Cambria Math" panose="02040503050406030204" pitchFamily="18" charset="0"/>
                </a:endParaRPr>
              </a:p>
              <a:p>
                <a:pPr lvl="2"/>
                <a14:m>
                  <m:oMath xmlns:m="http://schemas.openxmlformats.org/officeDocument/2006/math">
                    <m:r>
                      <a:rPr lang="en-US" altLang="ja-JP" b="0" i="1" smtClean="0">
                        <a:latin typeface="Cambria Math" panose="02040503050406030204" pitchFamily="18" charset="0"/>
                      </a:rPr>
                      <m:t>𝑉</m:t>
                    </m:r>
                    <m:r>
                      <a:rPr lang="en-US" altLang="ja-JP" b="0" i="1" smtClean="0">
                        <a:latin typeface="Cambria Math" panose="02040503050406030204" pitchFamily="18" charset="0"/>
                      </a:rPr>
                      <m:t>=4.500</m:t>
                    </m:r>
                    <m:r>
                      <a:rPr lang="en-US" altLang="ja-JP" b="0" i="1" smtClean="0">
                        <a:latin typeface="Cambria Math" panose="02040503050406030204" pitchFamily="18" charset="0"/>
                      </a:rPr>
                      <m:t>𝐿</m:t>
                    </m:r>
                  </m:oMath>
                </a14:m>
                <a:endParaRPr lang="en-US" altLang="ja-JP" b="0" i="1" dirty="0">
                  <a:latin typeface="Cambria Math" panose="02040503050406030204" pitchFamily="18" charset="0"/>
                </a:endParaRPr>
              </a:p>
              <a:p>
                <a:pPr lvl="1"/>
                <a14:m>
                  <m:oMath xmlns:m="http://schemas.openxmlformats.org/officeDocument/2006/math">
                    <m:r>
                      <a:rPr lang="en-US" altLang="ja-JP" b="0" i="1" smtClean="0">
                        <a:latin typeface="Cambria Math" panose="02040503050406030204" pitchFamily="18" charset="0"/>
                      </a:rPr>
                      <m:t>𝐿</m:t>
                    </m:r>
                    <m:r>
                      <a:rPr lang="en-US" altLang="ja-JP" b="0" i="1" smtClean="0">
                        <a:latin typeface="Cambria Math" panose="02040503050406030204" pitchFamily="18" charset="0"/>
                      </a:rPr>
                      <m:t>&gt;0.018</m:t>
                    </m:r>
                  </m:oMath>
                </a14:m>
                <a:endParaRPr lang="en-US" altLang="ja-JP" i="1" dirty="0">
                  <a:latin typeface="Cambria Math" panose="02040503050406030204" pitchFamily="18" charset="0"/>
                </a:endParaRPr>
              </a:p>
              <a:p>
                <a:pPr lvl="2"/>
                <a14:m>
                  <m:oMath xmlns:m="http://schemas.openxmlformats.org/officeDocument/2006/math">
                    <m:r>
                      <a:rPr lang="en-US" altLang="ja-JP" b="0" i="1" smtClean="0">
                        <a:latin typeface="Cambria Math" panose="02040503050406030204" pitchFamily="18" charset="0"/>
                      </a:rPr>
                      <m:t>𝑉</m:t>
                    </m:r>
                    <m:r>
                      <a:rPr lang="en-US" altLang="ja-JP" i="1">
                        <a:latin typeface="Cambria Math" panose="02040503050406030204" pitchFamily="18" charset="0"/>
                      </a:rPr>
                      <m:t>=</m:t>
                    </m:r>
                    <m:d>
                      <m:dPr>
                        <m:ctrlPr>
                          <a:rPr lang="en-US" altLang="ja-JP" b="0" i="1" smtClean="0">
                            <a:latin typeface="Cambria Math" panose="02040503050406030204" pitchFamily="18" charset="0"/>
                          </a:rPr>
                        </m:ctrlPr>
                      </m:dPr>
                      <m:e>
                        <m:r>
                          <a:rPr lang="en-US" altLang="ja-JP" i="1">
                            <a:latin typeface="Cambria Math" panose="02040503050406030204" pitchFamily="18" charset="0"/>
                          </a:rPr>
                          <m:t>1</m:t>
                        </m:r>
                        <m:r>
                          <a:rPr lang="en-US" altLang="ja-JP" b="0" i="1" smtClean="0">
                            <a:latin typeface="Cambria Math" panose="02040503050406030204" pitchFamily="18" charset="0"/>
                          </a:rPr>
                          <m:t>+0.099</m:t>
                        </m:r>
                      </m:e>
                    </m:d>
                    <m:r>
                      <a:rPr lang="en-US" altLang="ja-JP" b="0" i="1" smtClean="0">
                        <a:latin typeface="Cambria Math" panose="02040503050406030204" pitchFamily="18" charset="0"/>
                      </a:rPr>
                      <m:t>𝐿</m:t>
                    </m:r>
                    <m:r>
                      <m:rPr>
                        <m:nor/>
                      </m:rPr>
                      <a:rPr lang="en-US" altLang="ja-JP" baseline="30000" dirty="0"/>
                      <m:t>0.45</m:t>
                    </m:r>
                    <m:r>
                      <a:rPr lang="en-US" altLang="ja-JP" b="0" i="0" smtClean="0">
                        <a:latin typeface="Cambria Math" panose="02040503050406030204" pitchFamily="18" charset="0"/>
                      </a:rPr>
                      <m:t>−0.099</m:t>
                    </m:r>
                  </m:oMath>
                </a14:m>
                <a:endParaRPr lang="en-US" altLang="ja-JP" baseline="30000" dirty="0"/>
              </a:p>
              <a:p>
                <a:pPr lvl="5"/>
                <a:endParaRPr lang="en-US" altLang="ja-JP" baseline="30000" dirty="0"/>
              </a:p>
              <a:p>
                <a:r>
                  <a:rPr lang="en-US" altLang="ja-JP" dirty="0"/>
                  <a:t>BT.2020(12-bit RGB)</a:t>
                </a:r>
              </a:p>
              <a:p>
                <a:pPr lvl="1"/>
                <a14:m>
                  <m:oMath xmlns:m="http://schemas.openxmlformats.org/officeDocument/2006/math">
                    <m:r>
                      <a:rPr lang="en-US" altLang="ja-JP" i="1">
                        <a:latin typeface="Cambria Math" panose="02040503050406030204" pitchFamily="18" charset="0"/>
                      </a:rPr>
                      <m:t>𝐿</m:t>
                    </m:r>
                    <m:r>
                      <a:rPr lang="en-US" altLang="ja-JP" i="1">
                        <a:latin typeface="Cambria Math" panose="02040503050406030204" pitchFamily="18" charset="0"/>
                      </a:rPr>
                      <m:t>≤0.0181</m:t>
                    </m:r>
                  </m:oMath>
                </a14:m>
                <a:endParaRPr lang="en-US" altLang="ja-JP" i="1" dirty="0">
                  <a:latin typeface="Cambria Math" panose="02040503050406030204" pitchFamily="18" charset="0"/>
                </a:endParaRPr>
              </a:p>
              <a:p>
                <a:pPr lvl="2"/>
                <a14:m>
                  <m:oMath xmlns:m="http://schemas.openxmlformats.org/officeDocument/2006/math">
                    <m:r>
                      <a:rPr lang="en-US" altLang="ja-JP" b="0" i="1" smtClean="0">
                        <a:latin typeface="Cambria Math" panose="02040503050406030204" pitchFamily="18" charset="0"/>
                      </a:rPr>
                      <m:t>𝑉</m:t>
                    </m:r>
                    <m:r>
                      <a:rPr lang="en-US" altLang="ja-JP" i="1">
                        <a:latin typeface="Cambria Math" panose="02040503050406030204" pitchFamily="18" charset="0"/>
                      </a:rPr>
                      <m:t>=4.500</m:t>
                    </m:r>
                    <m:r>
                      <a:rPr lang="en-US" altLang="ja-JP" i="1">
                        <a:latin typeface="Cambria Math" panose="02040503050406030204" pitchFamily="18" charset="0"/>
                      </a:rPr>
                      <m:t>𝐿</m:t>
                    </m:r>
                  </m:oMath>
                </a14:m>
                <a:endParaRPr lang="en-US" altLang="ja-JP" i="1" dirty="0">
                  <a:latin typeface="Cambria Math" panose="02040503050406030204" pitchFamily="18" charset="0"/>
                </a:endParaRPr>
              </a:p>
              <a:p>
                <a:pPr lvl="1"/>
                <a14:m>
                  <m:oMath xmlns:m="http://schemas.openxmlformats.org/officeDocument/2006/math">
                    <m:r>
                      <a:rPr lang="en-US" altLang="ja-JP" i="1">
                        <a:latin typeface="Cambria Math" panose="02040503050406030204" pitchFamily="18" charset="0"/>
                      </a:rPr>
                      <m:t>𝐿</m:t>
                    </m:r>
                    <m:r>
                      <a:rPr lang="en-US" altLang="ja-JP" i="1">
                        <a:latin typeface="Cambria Math" panose="02040503050406030204" pitchFamily="18" charset="0"/>
                      </a:rPr>
                      <m:t>&gt;0.0181</m:t>
                    </m:r>
                  </m:oMath>
                </a14:m>
                <a:endParaRPr lang="en-US" altLang="ja-JP" i="1" dirty="0">
                  <a:latin typeface="Cambria Math" panose="02040503050406030204" pitchFamily="18" charset="0"/>
                </a:endParaRPr>
              </a:p>
              <a:p>
                <a:pPr lvl="2"/>
                <a14:m>
                  <m:oMath xmlns:m="http://schemas.openxmlformats.org/officeDocument/2006/math">
                    <m:r>
                      <a:rPr lang="en-US" altLang="ja-JP" i="1">
                        <a:latin typeface="Cambria Math" panose="02040503050406030204" pitchFamily="18" charset="0"/>
                      </a:rPr>
                      <m:t>𝑉</m:t>
                    </m:r>
                    <m:r>
                      <a:rPr lang="en-US" altLang="ja-JP" i="1">
                        <a:latin typeface="Cambria Math" panose="02040503050406030204" pitchFamily="18" charset="0"/>
                      </a:rPr>
                      <m:t>=</m:t>
                    </m:r>
                    <m:d>
                      <m:dPr>
                        <m:ctrlPr>
                          <a:rPr lang="en-US" altLang="ja-JP" i="1">
                            <a:latin typeface="Cambria Math" panose="02040503050406030204" pitchFamily="18" charset="0"/>
                          </a:rPr>
                        </m:ctrlPr>
                      </m:dPr>
                      <m:e>
                        <m:r>
                          <a:rPr lang="en-US" altLang="ja-JP" i="1">
                            <a:latin typeface="Cambria Math" panose="02040503050406030204" pitchFamily="18" charset="0"/>
                          </a:rPr>
                          <m:t>1+0.099</m:t>
                        </m:r>
                        <m:r>
                          <a:rPr lang="en-US" altLang="ja-JP" b="0" i="1" smtClean="0">
                            <a:latin typeface="Cambria Math" panose="02040503050406030204" pitchFamily="18" charset="0"/>
                          </a:rPr>
                          <m:t>3</m:t>
                        </m:r>
                      </m:e>
                    </m:d>
                    <m:r>
                      <a:rPr lang="en-US" altLang="ja-JP" i="1">
                        <a:latin typeface="Cambria Math" panose="02040503050406030204" pitchFamily="18" charset="0"/>
                      </a:rPr>
                      <m:t>𝐿</m:t>
                    </m:r>
                    <m:r>
                      <m:rPr>
                        <m:nor/>
                      </m:rPr>
                      <a:rPr lang="en-US" altLang="ja-JP" baseline="30000" dirty="0"/>
                      <m:t>0.45</m:t>
                    </m:r>
                    <m:r>
                      <a:rPr lang="en-US" altLang="ja-JP">
                        <a:latin typeface="Cambria Math" panose="02040503050406030204" pitchFamily="18" charset="0"/>
                      </a:rPr>
                      <m:t>−0.099</m:t>
                    </m:r>
                    <m:r>
                      <a:rPr lang="en-US" altLang="ja-JP" b="0" i="0" smtClean="0">
                        <a:latin typeface="Cambria Math" panose="02040503050406030204" pitchFamily="18" charset="0"/>
                      </a:rPr>
                      <m:t>3</m:t>
                    </m:r>
                  </m:oMath>
                </a14:m>
                <a:endParaRPr lang="en-US" altLang="ja-JP" baseline="30000" dirty="0"/>
              </a:p>
              <a:p>
                <a:pPr lvl="2"/>
                <a:endParaRPr lang="en-US" altLang="ja-JP" baseline="30000" dirty="0"/>
              </a:p>
            </p:txBody>
          </p:sp>
        </mc:Choice>
        <mc:Fallback xmlns="">
          <p:sp>
            <p:nvSpPr>
              <p:cNvPr id="3" name="コンテンツ プレースホルダー 2">
                <a:extLst>
                  <a:ext uri="{FF2B5EF4-FFF2-40B4-BE49-F238E27FC236}">
                    <a16:creationId xmlns:a16="http://schemas.microsoft.com/office/drawing/2014/main" xmlns="" xmlns:a14="http://schemas.microsoft.com/office/drawing/2010/main" id="{1814DA9D-F7DF-46D8-8F85-CA583EE9DE09}"/>
                  </a:ext>
                </a:extLst>
              </p:cNvPr>
              <p:cNvSpPr>
                <a:spLocks noGrp="1" noRot="1" noChangeAspect="1" noMove="1" noResize="1" noEditPoints="1" noAdjustHandles="1" noChangeArrowheads="1" noChangeShapeType="1" noTextEdit="1"/>
              </p:cNvSpPr>
              <p:nvPr>
                <p:ph idx="1"/>
              </p:nvPr>
            </p:nvSpPr>
            <p:spPr>
              <a:blipFill rotWithShape="0">
                <a:blip r:embed="rId4"/>
                <a:stretch>
                  <a:fillRect l="-1278" t="-2738" b="-1304"/>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19</a:t>
            </a:fld>
            <a:endParaRPr kumimoji="1" lang="ja-JP" altLang="en-US" dirty="0"/>
          </a:p>
        </p:txBody>
      </p:sp>
    </p:spTree>
    <p:extLst>
      <p:ext uri="{BB962C8B-B14F-4D97-AF65-F5344CB8AC3E}">
        <p14:creationId xmlns:p14="http://schemas.microsoft.com/office/powerpoint/2010/main" val="207291729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即時</a:t>
            </a:r>
            <a:r>
              <a:rPr lang="en-US" altLang="ja-JP" dirty="0"/>
              <a:t>OETF</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85000" lnSpcReduction="20000"/>
          </a:bodyPr>
          <a:lstStyle/>
          <a:p>
            <a:r>
              <a:rPr lang="en-US" altLang="ja-JP" dirty="0">
                <a:solidFill>
                  <a:srgbClr val="FF5050"/>
                </a:solidFill>
              </a:rPr>
              <a:t>HDR10</a:t>
            </a:r>
            <a:r>
              <a:rPr lang="ja-JP" altLang="en-US" dirty="0">
                <a:solidFill>
                  <a:srgbClr val="FF5050"/>
                </a:solidFill>
              </a:rPr>
              <a:t>等</a:t>
            </a:r>
            <a:endParaRPr lang="en-US" altLang="ja-JP" dirty="0">
              <a:solidFill>
                <a:srgbClr val="FF5050"/>
              </a:solidFill>
            </a:endParaRPr>
          </a:p>
          <a:p>
            <a:pPr lvl="1"/>
            <a:r>
              <a:rPr lang="en-US" altLang="ja-JP" dirty="0">
                <a:solidFill>
                  <a:srgbClr val="FF5050"/>
                </a:solidFill>
              </a:rPr>
              <a:t>BT.2020 PQ</a:t>
            </a:r>
            <a:r>
              <a:rPr lang="ja-JP" altLang="en-US" dirty="0">
                <a:solidFill>
                  <a:srgbClr val="FF5050"/>
                </a:solidFill>
              </a:rPr>
              <a:t>非線形色空間での書き出し</a:t>
            </a:r>
            <a:endParaRPr lang="en-US" altLang="ja-JP" dirty="0">
              <a:solidFill>
                <a:srgbClr val="FF5050"/>
              </a:solidFill>
            </a:endParaRPr>
          </a:p>
          <a:p>
            <a:pPr lvl="2"/>
            <a:r>
              <a:rPr lang="en-US" altLang="ja-JP" dirty="0">
                <a:solidFill>
                  <a:srgbClr val="FF5050"/>
                </a:solidFill>
              </a:rPr>
              <a:t>RGB10_A2/RGBA16_UNORM</a:t>
            </a:r>
            <a:r>
              <a:rPr lang="ja-JP" altLang="en-US" dirty="0">
                <a:solidFill>
                  <a:srgbClr val="FF5050"/>
                </a:solidFill>
              </a:rPr>
              <a:t>フォーマットに出力</a:t>
            </a:r>
            <a:endParaRPr lang="en-US" altLang="ja-JP" dirty="0">
              <a:solidFill>
                <a:srgbClr val="FF5050"/>
              </a:solidFill>
            </a:endParaRPr>
          </a:p>
          <a:p>
            <a:pPr lvl="1"/>
            <a:r>
              <a:rPr lang="en-US" altLang="ja-JP" dirty="0" err="1"/>
              <a:t>scRGB</a:t>
            </a:r>
            <a:r>
              <a:rPr lang="ja-JP" altLang="en-US" dirty="0"/>
              <a:t> 線形色空間での書き出し</a:t>
            </a:r>
            <a:endParaRPr lang="en-US" altLang="ja-JP" dirty="0"/>
          </a:p>
          <a:p>
            <a:pPr lvl="2"/>
            <a:r>
              <a:rPr lang="en-US" altLang="ja-JP" dirty="0"/>
              <a:t>RGBA16_FLOAT</a:t>
            </a:r>
            <a:r>
              <a:rPr lang="ja-JP" altLang="en-US" dirty="0"/>
              <a:t>フォーマットに出力</a:t>
            </a:r>
            <a:endParaRPr lang="en-US" altLang="ja-JP" dirty="0"/>
          </a:p>
          <a:p>
            <a:r>
              <a:rPr lang="en-US" altLang="ja-JP" dirty="0">
                <a:solidFill>
                  <a:schemeClr val="accent2"/>
                </a:solidFill>
              </a:rPr>
              <a:t>HLG</a:t>
            </a:r>
          </a:p>
          <a:p>
            <a:pPr lvl="1"/>
            <a:r>
              <a:rPr lang="ja-JP" altLang="en-US" dirty="0">
                <a:solidFill>
                  <a:schemeClr val="accent2"/>
                </a:solidFill>
              </a:rPr>
              <a:t>現状ではリアルタイムコンテンツにおける対応無し</a:t>
            </a:r>
            <a:endParaRPr lang="en-US" altLang="ja-JP" dirty="0">
              <a:solidFill>
                <a:schemeClr val="accent2"/>
              </a:solidFill>
            </a:endParaRPr>
          </a:p>
          <a:p>
            <a:pPr lvl="2"/>
            <a:r>
              <a:rPr lang="ja-JP" altLang="en-US" dirty="0">
                <a:solidFill>
                  <a:schemeClr val="accent2"/>
                </a:solidFill>
              </a:rPr>
              <a:t>対応する場合は</a:t>
            </a:r>
            <a:r>
              <a:rPr lang="en-US" altLang="ja-JP" dirty="0">
                <a:solidFill>
                  <a:schemeClr val="accent2"/>
                </a:solidFill>
              </a:rPr>
              <a:t>RGB10_A2/RGBA16_UNORM</a:t>
            </a:r>
            <a:r>
              <a:rPr lang="ja-JP" altLang="en-US" dirty="0">
                <a:solidFill>
                  <a:schemeClr val="accent2"/>
                </a:solidFill>
              </a:rPr>
              <a:t>に出力</a:t>
            </a:r>
            <a:endParaRPr lang="en-US" altLang="ja-JP" dirty="0">
              <a:solidFill>
                <a:schemeClr val="accent2"/>
              </a:solidFill>
            </a:endParaRPr>
          </a:p>
          <a:p>
            <a:r>
              <a:rPr kumimoji="1" lang="en-US" altLang="ja-JP" dirty="0"/>
              <a:t>Dolby Vision</a:t>
            </a:r>
            <a:r>
              <a:rPr lang="ja-JP" altLang="en-US" dirty="0"/>
              <a:t> </a:t>
            </a:r>
            <a:endParaRPr kumimoji="1" lang="en-US" altLang="ja-JP" dirty="0"/>
          </a:p>
          <a:p>
            <a:pPr lvl="1"/>
            <a:r>
              <a:rPr kumimoji="1" lang="en-US" altLang="ja-JP" dirty="0"/>
              <a:t>RGBA8_UNORM</a:t>
            </a:r>
            <a:r>
              <a:rPr kumimoji="1" lang="ja-JP" altLang="en-US" dirty="0"/>
              <a:t>フォーマットに出力</a:t>
            </a:r>
            <a:endParaRPr kumimoji="1" lang="en-US" altLang="ja-JP" dirty="0"/>
          </a:p>
          <a:p>
            <a:pPr lvl="2"/>
            <a:r>
              <a:rPr lang="ja-JP" altLang="en-US" dirty="0"/>
              <a:t>内部データとしては</a:t>
            </a:r>
            <a:r>
              <a:rPr lang="en-US" altLang="ja-JP" dirty="0"/>
              <a:t>12-bit </a:t>
            </a:r>
            <a:r>
              <a:rPr lang="en-US" altLang="ja-JP" dirty="0" err="1"/>
              <a:t>YCbCr</a:t>
            </a:r>
            <a:r>
              <a:rPr lang="en-US" altLang="ja-JP" dirty="0"/>
              <a:t> 4:2:2</a:t>
            </a:r>
          </a:p>
          <a:p>
            <a:r>
              <a:rPr kumimoji="1" lang="en-US" altLang="ja-JP" dirty="0"/>
              <a:t>etc.</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190</a:t>
            </a:fld>
            <a:endParaRPr kumimoji="1" lang="ja-JP" altLang="en-US" dirty="0"/>
          </a:p>
        </p:txBody>
      </p:sp>
    </p:spTree>
    <p:extLst>
      <p:ext uri="{BB962C8B-B14F-4D97-AF65-F5344CB8AC3E}">
        <p14:creationId xmlns:p14="http://schemas.microsoft.com/office/powerpoint/2010/main" val="210782994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D1851446-DC4E-423E-AC92-173E5CCFF6AE}"/>
              </a:ext>
            </a:extLst>
          </p:cNvPr>
          <p:cNvGrpSpPr/>
          <p:nvPr/>
        </p:nvGrpSpPr>
        <p:grpSpPr>
          <a:xfrm>
            <a:off x="1257079" y="1188974"/>
            <a:ext cx="9923584" cy="5591908"/>
            <a:chOff x="1257079" y="1188974"/>
            <a:chExt cx="9923584" cy="5591908"/>
          </a:xfrm>
        </p:grpSpPr>
        <p:sp>
          <p:nvSpPr>
            <p:cNvPr id="106" name="角丸四角形 9"/>
            <p:cNvSpPr/>
            <p:nvPr/>
          </p:nvSpPr>
          <p:spPr>
            <a:xfrm>
              <a:off x="1257079" y="1188974"/>
              <a:ext cx="3392975"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4650054" y="1188974"/>
              <a:ext cx="6530609"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grpSp>
      <p:grpSp>
        <p:nvGrpSpPr>
          <p:cNvPr id="5" name="グループ化 4">
            <a:extLst>
              <a:ext uri="{FF2B5EF4-FFF2-40B4-BE49-F238E27FC236}">
                <a16:creationId xmlns:a16="http://schemas.microsoft.com/office/drawing/2014/main" id="{FF0A7D91-34D5-496A-9654-23EA95F4A2A9}"/>
              </a:ext>
            </a:extLst>
          </p:cNvPr>
          <p:cNvGrpSpPr/>
          <p:nvPr/>
        </p:nvGrpSpPr>
        <p:grpSpPr>
          <a:xfrm>
            <a:off x="609769" y="2126060"/>
            <a:ext cx="10449402" cy="4404268"/>
            <a:chOff x="609769" y="2222694"/>
            <a:chExt cx="10449402" cy="4404268"/>
          </a:xfrm>
        </p:grpSpPr>
        <p:sp>
          <p:nvSpPr>
            <p:cNvPr id="50" name="角丸四角形 9">
              <a:extLst>
                <a:ext uri="{FF2B5EF4-FFF2-40B4-BE49-F238E27FC236}">
                  <a16:creationId xmlns:a16="http://schemas.microsoft.com/office/drawing/2014/main" id="{17D6A1E7-28A4-4C81-A385-A1DCF07D0555}"/>
                </a:ext>
              </a:extLst>
            </p:cNvPr>
            <p:cNvSpPr/>
            <p:nvPr/>
          </p:nvSpPr>
          <p:spPr>
            <a:xfrm>
              <a:off x="1350499" y="2222695"/>
              <a:ext cx="7314966" cy="4404267"/>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108" name="角丸四角形 9"/>
            <p:cNvSpPr/>
            <p:nvPr/>
          </p:nvSpPr>
          <p:spPr>
            <a:xfrm>
              <a:off x="8674041" y="2222694"/>
              <a:ext cx="2385130" cy="4404267"/>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dirty="0">
                  <a:solidFill>
                    <a:schemeClr val="tx1"/>
                  </a:solidFill>
                </a:rPr>
                <a:t>モニタ出力</a:t>
              </a:r>
              <a:endParaRPr lang="en-US" altLang="ja-JP" sz="1600" dirty="0">
                <a:solidFill>
                  <a:schemeClr val="tx1"/>
                </a:solidFill>
              </a:endParaRPr>
            </a:p>
          </p:txBody>
        </p:sp>
        <p:grpSp>
          <p:nvGrpSpPr>
            <p:cNvPr id="29" name="グループ化 28"/>
            <p:cNvGrpSpPr/>
            <p:nvPr/>
          </p:nvGrpSpPr>
          <p:grpSpPr>
            <a:xfrm>
              <a:off x="609769" y="2857653"/>
              <a:ext cx="10347012" cy="3551313"/>
              <a:chOff x="190890" y="2687293"/>
              <a:chExt cx="10347012" cy="3551313"/>
            </a:xfrm>
          </p:grpSpPr>
          <p:grpSp>
            <p:nvGrpSpPr>
              <p:cNvPr id="24" name="グループ化 23"/>
              <p:cNvGrpSpPr/>
              <p:nvPr/>
            </p:nvGrpSpPr>
            <p:grpSpPr>
              <a:xfrm>
                <a:off x="204516" y="2687293"/>
                <a:ext cx="10333386" cy="1444439"/>
                <a:chOff x="204516" y="2687293"/>
                <a:chExt cx="10333386" cy="1444439"/>
              </a:xfrm>
            </p:grpSpPr>
            <p:grpSp>
              <p:nvGrpSpPr>
                <p:cNvPr id="102" name="グループ化 101"/>
                <p:cNvGrpSpPr/>
                <p:nvPr/>
              </p:nvGrpSpPr>
              <p:grpSpPr>
                <a:xfrm>
                  <a:off x="1002572" y="2687293"/>
                  <a:ext cx="9535330" cy="1444439"/>
                  <a:chOff x="749185" y="649172"/>
                  <a:chExt cx="9535330" cy="1444439"/>
                </a:xfrm>
              </p:grpSpPr>
              <p:grpSp>
                <p:nvGrpSpPr>
                  <p:cNvPr id="4" name="グループ化 3"/>
                  <p:cNvGrpSpPr/>
                  <p:nvPr/>
                </p:nvGrpSpPr>
                <p:grpSpPr>
                  <a:xfrm>
                    <a:off x="749185" y="654594"/>
                    <a:ext cx="7179832" cy="1439017"/>
                    <a:chOff x="955845" y="1727919"/>
                    <a:chExt cx="7179832" cy="1439017"/>
                  </a:xfrm>
                </p:grpSpPr>
                <p:sp>
                  <p:nvSpPr>
                    <p:cNvPr id="6" name="角丸四角形 5"/>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931529" y="229570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kumimoji="1" lang="ja-JP" altLang="en-US" sz="1400" dirty="0">
                        <a:solidFill>
                          <a:schemeClr val="tx1"/>
                        </a:solidFill>
                      </a:endParaRPr>
                    </a:p>
                  </p:txBody>
                </p:sp>
                <p:cxnSp>
                  <p:nvCxnSpPr>
                    <p:cNvPr id="8" name="直線矢印コネクタ 7"/>
                    <p:cNvCxnSpPr>
                      <a:stCxn id="6" idx="3"/>
                      <a:endCxn id="7"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err="1">
                          <a:solidFill>
                            <a:schemeClr val="tx1"/>
                          </a:solidFill>
                        </a:rPr>
                        <a:t>sRGB</a:t>
                      </a:r>
                      <a:r>
                        <a:rPr kumimoji="1" lang="en-US" altLang="ja-JP" sz="1200" dirty="0">
                          <a:solidFill>
                            <a:schemeClr val="tx1"/>
                          </a:solidFill>
                        </a:rPr>
                        <a:t> OETF</a:t>
                      </a:r>
                    </a:p>
                  </p:txBody>
                </p:sp>
                <p:sp>
                  <p:nvSpPr>
                    <p:cNvPr id="11" name="角丸四角形 10"/>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en-US" altLang="ja-JP" sz="1400" dirty="0" err="1">
                          <a:solidFill>
                            <a:schemeClr val="tx1"/>
                          </a:solidFill>
                        </a:rPr>
                        <a:t>sRGB</a:t>
                      </a:r>
                      <a:r>
                        <a:rPr kumimoji="1" lang="ja-JP" altLang="en-US" sz="1400" dirty="0">
                          <a:solidFill>
                            <a:schemeClr val="tx1"/>
                          </a:solidFill>
                        </a:rPr>
                        <a:t>出力</a:t>
                      </a:r>
                      <a:endParaRPr kumimoji="1" lang="en-US" altLang="ja-JP" sz="1400" dirty="0">
                        <a:solidFill>
                          <a:schemeClr val="tx1"/>
                        </a:solidFill>
                      </a:endParaRPr>
                    </a:p>
                    <a:p>
                      <a:pPr algn="ctr"/>
                      <a:r>
                        <a:rPr lang="en-US" altLang="ja-JP" sz="1400" dirty="0">
                          <a:solidFill>
                            <a:schemeClr val="tx1"/>
                          </a:solidFill>
                        </a:rPr>
                        <a:t>(</a:t>
                      </a:r>
                      <a:r>
                        <a:rPr lang="ja-JP" altLang="en-US" sz="1400" dirty="0">
                          <a:solidFill>
                            <a:schemeClr val="tx1"/>
                          </a:solidFill>
                        </a:rPr>
                        <a:t>非線形</a:t>
                      </a:r>
                      <a:r>
                        <a:rPr lang="en-US" altLang="ja-JP" sz="1400" dirty="0">
                          <a:solidFill>
                            <a:schemeClr val="tx1"/>
                          </a:solidFill>
                        </a:rPr>
                        <a:t>)</a:t>
                      </a:r>
                    </a:p>
                  </p:txBody>
                </p:sp>
                <p:cxnSp>
                  <p:nvCxnSpPr>
                    <p:cNvPr id="12" name="直線矢印コネクタ 11"/>
                    <p:cNvCxnSpPr>
                      <a:stCxn id="7" idx="3"/>
                      <a:endCxn id="13"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7170824" y="230284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grpSp>
              <p:sp>
                <p:nvSpPr>
                  <p:cNvPr id="14" name="Freeform 10"/>
                  <p:cNvSpPr/>
                  <p:nvPr/>
                </p:nvSpPr>
                <p:spPr>
                  <a:xfrm>
                    <a:off x="495427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15" name="Straight Connector 30"/>
                  <p:cNvCxnSpPr/>
                  <p:nvPr/>
                </p:nvCxnSpPr>
                <p:spPr>
                  <a:xfrm flipH="1">
                    <a:off x="2431761" y="649172"/>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719109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9177466" y="1229515"/>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9366821" y="988084"/>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8095589" y="654594"/>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7929017" y="1661563"/>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grpSp>
            <p:sp>
              <p:nvSpPr>
                <p:cNvPr id="92" name="テキスト ボックス 91"/>
                <p:cNvSpPr txBox="1"/>
                <p:nvPr/>
              </p:nvSpPr>
              <p:spPr>
                <a:xfrm>
                  <a:off x="204516" y="2940097"/>
                  <a:ext cx="654346" cy="369332"/>
                </a:xfrm>
                <a:prstGeom prst="rect">
                  <a:avLst/>
                </a:prstGeom>
                <a:noFill/>
              </p:spPr>
              <p:txBody>
                <a:bodyPr wrap="none" rtlCol="0">
                  <a:spAutoFit/>
                </a:bodyPr>
                <a:lstStyle/>
                <a:p>
                  <a:r>
                    <a:rPr kumimoji="1" lang="en-US" altLang="ja-JP" dirty="0"/>
                    <a:t>SDR</a:t>
                  </a:r>
                  <a:endParaRPr kumimoji="1" lang="ja-JP" altLang="en-US" dirty="0"/>
                </a:p>
              </p:txBody>
            </p:sp>
          </p:grpSp>
          <p:grpSp>
            <p:nvGrpSpPr>
              <p:cNvPr id="25" name="グループ化 24"/>
              <p:cNvGrpSpPr/>
              <p:nvPr/>
            </p:nvGrpSpPr>
            <p:grpSpPr>
              <a:xfrm>
                <a:off x="190890" y="4791827"/>
                <a:ext cx="10347012" cy="1446779"/>
                <a:chOff x="190890" y="4791827"/>
                <a:chExt cx="10347012" cy="1446779"/>
              </a:xfrm>
            </p:grpSpPr>
            <p:grpSp>
              <p:nvGrpSpPr>
                <p:cNvPr id="104" name="グループ化 103"/>
                <p:cNvGrpSpPr/>
                <p:nvPr/>
              </p:nvGrpSpPr>
              <p:grpSpPr>
                <a:xfrm>
                  <a:off x="1002572" y="4791827"/>
                  <a:ext cx="9535330" cy="1446779"/>
                  <a:chOff x="749185" y="2753706"/>
                  <a:chExt cx="9535330" cy="1446779"/>
                </a:xfrm>
              </p:grpSpPr>
              <p:grpSp>
                <p:nvGrpSpPr>
                  <p:cNvPr id="83" name="グループ化 82"/>
                  <p:cNvGrpSpPr/>
                  <p:nvPr/>
                </p:nvGrpSpPr>
                <p:grpSpPr>
                  <a:xfrm>
                    <a:off x="749185" y="2761468"/>
                    <a:ext cx="7179832" cy="1439017"/>
                    <a:chOff x="955845" y="1727919"/>
                    <a:chExt cx="7179832" cy="1439017"/>
                  </a:xfrm>
                </p:grpSpPr>
                <p:sp>
                  <p:nvSpPr>
                    <p:cNvPr id="84" name="角丸四角形 83"/>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931529" y="229570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拡張変換</a:t>
                      </a:r>
                      <a:endParaRPr kumimoji="1" lang="en-US" altLang="ja-JP" sz="11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PQ OETF</a:t>
                      </a:r>
                    </a:p>
                  </p:txBody>
                </p:sp>
                <p:sp>
                  <p:nvSpPr>
                    <p:cNvPr id="89" name="角丸四角形 88"/>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en-US" altLang="ja-JP" sz="1400" dirty="0">
                          <a:solidFill>
                            <a:schemeClr val="tx1"/>
                          </a:solidFill>
                        </a:rPr>
                        <a:t>PQ</a:t>
                      </a:r>
                      <a:r>
                        <a:rPr kumimoji="1" lang="ja-JP" altLang="en-US" sz="1400" dirty="0">
                          <a:solidFill>
                            <a:schemeClr val="tx1"/>
                          </a:solidFill>
                        </a:rPr>
                        <a:t>出力</a:t>
                      </a:r>
                      <a:endParaRPr kumimoji="1" lang="en-US" altLang="ja-JP" sz="1400" dirty="0">
                        <a:solidFill>
                          <a:schemeClr val="tx1"/>
                        </a:solidFill>
                      </a:endParaRPr>
                    </a:p>
                    <a:p>
                      <a:pPr algn="ctr"/>
                      <a:r>
                        <a:rPr kumimoji="1" lang="en-US" altLang="ja-JP" sz="1400" dirty="0">
                          <a:solidFill>
                            <a:schemeClr val="tx1"/>
                          </a:solidFill>
                        </a:rPr>
                        <a:t>(</a:t>
                      </a:r>
                      <a:r>
                        <a:rPr kumimoji="1" lang="ja-JP" altLang="en-US" sz="1400" dirty="0">
                          <a:solidFill>
                            <a:schemeClr val="tx1"/>
                          </a:solidFill>
                        </a:rPr>
                        <a:t>非線形</a:t>
                      </a:r>
                      <a:r>
                        <a:rPr kumimoji="1" lang="en-US" altLang="ja-JP" sz="1400" dirty="0">
                          <a:solidFill>
                            <a:schemeClr val="tx1"/>
                          </a:solidFill>
                        </a:rPr>
                        <a:t>)</a:t>
                      </a:r>
                    </a:p>
                  </p:txBody>
                </p:sp>
                <p:cxnSp>
                  <p:nvCxnSpPr>
                    <p:cNvPr id="90" name="直線矢印コネクタ 89"/>
                    <p:cNvCxnSpPr>
                      <a:stCxn id="85" idx="3"/>
                      <a:endCxn id="91"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7170824" y="230284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grpSp>
              <p:cxnSp>
                <p:nvCxnSpPr>
                  <p:cNvPr id="93" name="Straight Connector 30"/>
                  <p:cNvCxnSpPr/>
                  <p:nvPr/>
                </p:nvCxnSpPr>
                <p:spPr>
                  <a:xfrm flipH="1">
                    <a:off x="2431760" y="2753706"/>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9177466" y="3336389"/>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8095589" y="2761468"/>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7929017" y="3768437"/>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Freeform 32"/>
                  <p:cNvSpPr/>
                  <p:nvPr/>
                </p:nvSpPr>
                <p:spPr>
                  <a:xfrm>
                    <a:off x="4942641" y="291201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0" name="Freeform 32"/>
                  <p:cNvSpPr/>
                  <p:nvPr/>
                </p:nvSpPr>
                <p:spPr>
                  <a:xfrm>
                    <a:off x="7191096" y="2912015"/>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9366821" y="2907098"/>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grpSp>
            <p:sp>
              <p:nvSpPr>
                <p:cNvPr id="94" name="テキスト ボックス 93"/>
                <p:cNvSpPr txBox="1"/>
                <p:nvPr/>
              </p:nvSpPr>
              <p:spPr>
                <a:xfrm>
                  <a:off x="190890" y="5046971"/>
                  <a:ext cx="681597" cy="369332"/>
                </a:xfrm>
                <a:prstGeom prst="rect">
                  <a:avLst/>
                </a:prstGeom>
                <a:noFill/>
              </p:spPr>
              <p:txBody>
                <a:bodyPr wrap="none" rtlCol="0">
                  <a:spAutoFit/>
                </a:bodyPr>
                <a:lstStyle/>
                <a:p>
                  <a:r>
                    <a:rPr kumimoji="1" lang="en-US" altLang="ja-JP" dirty="0"/>
                    <a:t>HDR</a:t>
                  </a:r>
                  <a:endParaRPr kumimoji="1" lang="ja-JP" altLang="en-US" dirty="0"/>
                </a:p>
              </p:txBody>
            </p:sp>
          </p:grpSp>
        </p:grpSp>
      </p:grpSp>
      <p:sp>
        <p:nvSpPr>
          <p:cNvPr id="26" name="タイトル 25"/>
          <p:cNvSpPr>
            <a:spLocks noGrp="1"/>
          </p:cNvSpPr>
          <p:nvPr>
            <p:ph type="title"/>
          </p:nvPr>
        </p:nvSpPr>
        <p:spPr/>
        <p:txBody>
          <a:bodyPr>
            <a:normAutofit fontScale="90000"/>
          </a:bodyPr>
          <a:lstStyle/>
          <a:p>
            <a:r>
              <a:rPr kumimoji="1" lang="ja-JP" altLang="en-US" dirty="0"/>
              <a:t>再掲：</a:t>
            </a:r>
            <a:r>
              <a:rPr kumimoji="1" lang="en-US" altLang="ja-JP" dirty="0"/>
              <a:t>BT.709</a:t>
            </a:r>
            <a:r>
              <a:rPr kumimoji="1" lang="ja-JP" altLang="en-US" dirty="0"/>
              <a:t>ベース</a:t>
            </a:r>
            <a:r>
              <a:rPr lang="en-US" altLang="ja-JP" dirty="0"/>
              <a:t>(UI</a:t>
            </a:r>
            <a:r>
              <a:rPr lang="ja-JP" altLang="en-US" dirty="0"/>
              <a:t>描画は出力色空間別</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191</a:t>
            </a:fld>
            <a:endParaRPr kumimoji="1" lang="ja-JP" altLang="en-US"/>
          </a:p>
        </p:txBody>
      </p:sp>
    </p:spTree>
    <p:extLst>
      <p:ext uri="{BB962C8B-B14F-4D97-AF65-F5344CB8AC3E}">
        <p14:creationId xmlns:p14="http://schemas.microsoft.com/office/powerpoint/2010/main" val="331142723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D1851446-DC4E-423E-AC92-173E5CCFF6AE}"/>
              </a:ext>
            </a:extLst>
          </p:cNvPr>
          <p:cNvGrpSpPr/>
          <p:nvPr/>
        </p:nvGrpSpPr>
        <p:grpSpPr>
          <a:xfrm>
            <a:off x="1257079" y="1188974"/>
            <a:ext cx="9923584" cy="5591908"/>
            <a:chOff x="1257079" y="1188974"/>
            <a:chExt cx="9923584" cy="5591908"/>
          </a:xfrm>
        </p:grpSpPr>
        <p:sp>
          <p:nvSpPr>
            <p:cNvPr id="106" name="角丸四角形 9"/>
            <p:cNvSpPr/>
            <p:nvPr/>
          </p:nvSpPr>
          <p:spPr>
            <a:xfrm>
              <a:off x="1257079" y="1188974"/>
              <a:ext cx="3392975"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4650054" y="1188974"/>
              <a:ext cx="6530609"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grpSp>
      <p:grpSp>
        <p:nvGrpSpPr>
          <p:cNvPr id="5" name="グループ化 4">
            <a:extLst>
              <a:ext uri="{FF2B5EF4-FFF2-40B4-BE49-F238E27FC236}">
                <a16:creationId xmlns:a16="http://schemas.microsoft.com/office/drawing/2014/main" id="{FF0A7D91-34D5-496A-9654-23EA95F4A2A9}"/>
              </a:ext>
            </a:extLst>
          </p:cNvPr>
          <p:cNvGrpSpPr/>
          <p:nvPr/>
        </p:nvGrpSpPr>
        <p:grpSpPr>
          <a:xfrm>
            <a:off x="609769" y="2126060"/>
            <a:ext cx="10449402" cy="4404268"/>
            <a:chOff x="609769" y="2222694"/>
            <a:chExt cx="10449402" cy="4404268"/>
          </a:xfrm>
        </p:grpSpPr>
        <p:sp>
          <p:nvSpPr>
            <p:cNvPr id="50" name="角丸四角形 9">
              <a:extLst>
                <a:ext uri="{FF2B5EF4-FFF2-40B4-BE49-F238E27FC236}">
                  <a16:creationId xmlns:a16="http://schemas.microsoft.com/office/drawing/2014/main" id="{17D6A1E7-28A4-4C81-A385-A1DCF07D0555}"/>
                </a:ext>
              </a:extLst>
            </p:cNvPr>
            <p:cNvSpPr/>
            <p:nvPr/>
          </p:nvSpPr>
          <p:spPr>
            <a:xfrm>
              <a:off x="1350499" y="2222695"/>
              <a:ext cx="7314966" cy="4404267"/>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108" name="角丸四角形 9"/>
            <p:cNvSpPr/>
            <p:nvPr/>
          </p:nvSpPr>
          <p:spPr>
            <a:xfrm>
              <a:off x="8674041" y="2222694"/>
              <a:ext cx="2385130" cy="4404267"/>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dirty="0">
                  <a:solidFill>
                    <a:schemeClr val="tx1"/>
                  </a:solidFill>
                </a:rPr>
                <a:t>モニタ出力</a:t>
              </a:r>
              <a:endParaRPr lang="en-US" altLang="ja-JP" sz="1600" dirty="0">
                <a:solidFill>
                  <a:schemeClr val="tx1"/>
                </a:solidFill>
              </a:endParaRPr>
            </a:p>
          </p:txBody>
        </p:sp>
        <p:grpSp>
          <p:nvGrpSpPr>
            <p:cNvPr id="29" name="グループ化 28"/>
            <p:cNvGrpSpPr/>
            <p:nvPr/>
          </p:nvGrpSpPr>
          <p:grpSpPr>
            <a:xfrm>
              <a:off x="609769" y="2857653"/>
              <a:ext cx="10347012" cy="3551313"/>
              <a:chOff x="190890" y="2687293"/>
              <a:chExt cx="10347012" cy="3551313"/>
            </a:xfrm>
          </p:grpSpPr>
          <p:grpSp>
            <p:nvGrpSpPr>
              <p:cNvPr id="24" name="グループ化 23"/>
              <p:cNvGrpSpPr/>
              <p:nvPr/>
            </p:nvGrpSpPr>
            <p:grpSpPr>
              <a:xfrm>
                <a:off x="204516" y="2687293"/>
                <a:ext cx="10333386" cy="1444439"/>
                <a:chOff x="204516" y="2687293"/>
                <a:chExt cx="10333386" cy="1444439"/>
              </a:xfrm>
            </p:grpSpPr>
            <p:grpSp>
              <p:nvGrpSpPr>
                <p:cNvPr id="102" name="グループ化 101"/>
                <p:cNvGrpSpPr/>
                <p:nvPr/>
              </p:nvGrpSpPr>
              <p:grpSpPr>
                <a:xfrm>
                  <a:off x="1002572" y="2687293"/>
                  <a:ext cx="9535330" cy="1444439"/>
                  <a:chOff x="749185" y="649172"/>
                  <a:chExt cx="9535330" cy="1444439"/>
                </a:xfrm>
              </p:grpSpPr>
              <p:grpSp>
                <p:nvGrpSpPr>
                  <p:cNvPr id="4" name="グループ化 3"/>
                  <p:cNvGrpSpPr/>
                  <p:nvPr/>
                </p:nvGrpSpPr>
                <p:grpSpPr>
                  <a:xfrm>
                    <a:off x="749185" y="654594"/>
                    <a:ext cx="7179832" cy="1439017"/>
                    <a:chOff x="955845" y="1727919"/>
                    <a:chExt cx="7179832" cy="1439017"/>
                  </a:xfrm>
                </p:grpSpPr>
                <p:sp>
                  <p:nvSpPr>
                    <p:cNvPr id="6" name="角丸四角形 5"/>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931529" y="229570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kumimoji="1" lang="ja-JP" altLang="en-US" sz="1400" dirty="0">
                        <a:solidFill>
                          <a:schemeClr val="tx1"/>
                        </a:solidFill>
                      </a:endParaRPr>
                    </a:p>
                  </p:txBody>
                </p:sp>
                <p:cxnSp>
                  <p:nvCxnSpPr>
                    <p:cNvPr id="8" name="直線矢印コネクタ 7"/>
                    <p:cNvCxnSpPr>
                      <a:stCxn id="6" idx="3"/>
                      <a:endCxn id="7"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err="1">
                          <a:solidFill>
                            <a:schemeClr val="tx1"/>
                          </a:solidFill>
                        </a:rPr>
                        <a:t>sRGB</a:t>
                      </a:r>
                      <a:r>
                        <a:rPr kumimoji="1" lang="en-US" altLang="ja-JP" sz="1200" dirty="0">
                          <a:solidFill>
                            <a:schemeClr val="tx1"/>
                          </a:solidFill>
                        </a:rPr>
                        <a:t> OETF</a:t>
                      </a:r>
                    </a:p>
                  </p:txBody>
                </p:sp>
                <p:sp>
                  <p:nvSpPr>
                    <p:cNvPr id="11" name="角丸四角形 10"/>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en-US" altLang="ja-JP" sz="1400" dirty="0" err="1">
                          <a:solidFill>
                            <a:schemeClr val="tx1"/>
                          </a:solidFill>
                        </a:rPr>
                        <a:t>sRGB</a:t>
                      </a:r>
                      <a:r>
                        <a:rPr kumimoji="1" lang="ja-JP" altLang="en-US" sz="1400" dirty="0">
                          <a:solidFill>
                            <a:schemeClr val="tx1"/>
                          </a:solidFill>
                        </a:rPr>
                        <a:t>出力</a:t>
                      </a:r>
                      <a:endParaRPr kumimoji="1" lang="en-US" altLang="ja-JP" sz="1400" dirty="0">
                        <a:solidFill>
                          <a:schemeClr val="tx1"/>
                        </a:solidFill>
                      </a:endParaRPr>
                    </a:p>
                    <a:p>
                      <a:pPr algn="ctr"/>
                      <a:r>
                        <a:rPr lang="en-US" altLang="ja-JP" sz="1400" dirty="0">
                          <a:solidFill>
                            <a:schemeClr val="tx1"/>
                          </a:solidFill>
                        </a:rPr>
                        <a:t>(</a:t>
                      </a:r>
                      <a:r>
                        <a:rPr lang="ja-JP" altLang="en-US" sz="1400" dirty="0">
                          <a:solidFill>
                            <a:schemeClr val="tx1"/>
                          </a:solidFill>
                        </a:rPr>
                        <a:t>非線形</a:t>
                      </a:r>
                      <a:r>
                        <a:rPr lang="en-US" altLang="ja-JP" sz="1400" dirty="0">
                          <a:solidFill>
                            <a:schemeClr val="tx1"/>
                          </a:solidFill>
                        </a:rPr>
                        <a:t>)</a:t>
                      </a:r>
                    </a:p>
                  </p:txBody>
                </p:sp>
                <p:cxnSp>
                  <p:nvCxnSpPr>
                    <p:cNvPr id="12" name="直線矢印コネクタ 11"/>
                    <p:cNvCxnSpPr>
                      <a:stCxn id="7" idx="3"/>
                      <a:endCxn id="13"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7170824" y="230284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grpSp>
              <p:sp>
                <p:nvSpPr>
                  <p:cNvPr id="14" name="Freeform 10"/>
                  <p:cNvSpPr/>
                  <p:nvPr/>
                </p:nvSpPr>
                <p:spPr>
                  <a:xfrm>
                    <a:off x="495427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15" name="Straight Connector 30"/>
                  <p:cNvCxnSpPr/>
                  <p:nvPr/>
                </p:nvCxnSpPr>
                <p:spPr>
                  <a:xfrm flipH="1">
                    <a:off x="2431761" y="649172"/>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719109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9177466" y="1229515"/>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9366821" y="988084"/>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8095589" y="654594"/>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7929017" y="1661563"/>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grpSp>
            <p:sp>
              <p:nvSpPr>
                <p:cNvPr id="92" name="テキスト ボックス 91"/>
                <p:cNvSpPr txBox="1"/>
                <p:nvPr/>
              </p:nvSpPr>
              <p:spPr>
                <a:xfrm>
                  <a:off x="204516" y="2940097"/>
                  <a:ext cx="654346" cy="369332"/>
                </a:xfrm>
                <a:prstGeom prst="rect">
                  <a:avLst/>
                </a:prstGeom>
                <a:noFill/>
              </p:spPr>
              <p:txBody>
                <a:bodyPr wrap="none" rtlCol="0">
                  <a:spAutoFit/>
                </a:bodyPr>
                <a:lstStyle/>
                <a:p>
                  <a:r>
                    <a:rPr kumimoji="1" lang="en-US" altLang="ja-JP" dirty="0"/>
                    <a:t>SDR</a:t>
                  </a:r>
                  <a:endParaRPr kumimoji="1" lang="ja-JP" altLang="en-US" dirty="0"/>
                </a:p>
              </p:txBody>
            </p:sp>
          </p:grpSp>
          <p:grpSp>
            <p:nvGrpSpPr>
              <p:cNvPr id="25" name="グループ化 24"/>
              <p:cNvGrpSpPr/>
              <p:nvPr/>
            </p:nvGrpSpPr>
            <p:grpSpPr>
              <a:xfrm>
                <a:off x="190890" y="4791827"/>
                <a:ext cx="10347012" cy="1446779"/>
                <a:chOff x="190890" y="4791827"/>
                <a:chExt cx="10347012" cy="1446779"/>
              </a:xfrm>
            </p:grpSpPr>
            <p:grpSp>
              <p:nvGrpSpPr>
                <p:cNvPr id="104" name="グループ化 103"/>
                <p:cNvGrpSpPr/>
                <p:nvPr/>
              </p:nvGrpSpPr>
              <p:grpSpPr>
                <a:xfrm>
                  <a:off x="1002572" y="4791827"/>
                  <a:ext cx="9535330" cy="1446779"/>
                  <a:chOff x="749185" y="2753706"/>
                  <a:chExt cx="9535330" cy="1446779"/>
                </a:xfrm>
              </p:grpSpPr>
              <p:grpSp>
                <p:nvGrpSpPr>
                  <p:cNvPr id="83" name="グループ化 82"/>
                  <p:cNvGrpSpPr/>
                  <p:nvPr/>
                </p:nvGrpSpPr>
                <p:grpSpPr>
                  <a:xfrm>
                    <a:off x="749185" y="2761468"/>
                    <a:ext cx="7179832" cy="1439017"/>
                    <a:chOff x="955845" y="1727919"/>
                    <a:chExt cx="7179832" cy="1439017"/>
                  </a:xfrm>
                </p:grpSpPr>
                <p:sp>
                  <p:nvSpPr>
                    <p:cNvPr id="84" name="角丸四角形 83"/>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931529" y="229570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拡張変換</a:t>
                      </a:r>
                      <a:endParaRPr kumimoji="1" lang="en-US" altLang="ja-JP" sz="11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PQ OETF</a:t>
                      </a:r>
                    </a:p>
                  </p:txBody>
                </p:sp>
                <p:sp>
                  <p:nvSpPr>
                    <p:cNvPr id="89" name="角丸四角形 88"/>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en-US" altLang="ja-JP" sz="1400" dirty="0">
                          <a:solidFill>
                            <a:schemeClr val="tx1"/>
                          </a:solidFill>
                        </a:rPr>
                        <a:t>PQ</a:t>
                      </a:r>
                      <a:r>
                        <a:rPr kumimoji="1" lang="ja-JP" altLang="en-US" sz="1400" dirty="0">
                          <a:solidFill>
                            <a:schemeClr val="tx1"/>
                          </a:solidFill>
                        </a:rPr>
                        <a:t>出力</a:t>
                      </a:r>
                      <a:endParaRPr kumimoji="1" lang="en-US" altLang="ja-JP" sz="1400" dirty="0">
                        <a:solidFill>
                          <a:schemeClr val="tx1"/>
                        </a:solidFill>
                      </a:endParaRPr>
                    </a:p>
                    <a:p>
                      <a:pPr algn="ctr"/>
                      <a:r>
                        <a:rPr kumimoji="1" lang="en-US" altLang="ja-JP" sz="1400" dirty="0">
                          <a:solidFill>
                            <a:schemeClr val="tx1"/>
                          </a:solidFill>
                        </a:rPr>
                        <a:t>(</a:t>
                      </a:r>
                      <a:r>
                        <a:rPr kumimoji="1" lang="ja-JP" altLang="en-US" sz="1400" dirty="0">
                          <a:solidFill>
                            <a:schemeClr val="tx1"/>
                          </a:solidFill>
                        </a:rPr>
                        <a:t>非線形</a:t>
                      </a:r>
                      <a:r>
                        <a:rPr kumimoji="1" lang="en-US" altLang="ja-JP" sz="1400" dirty="0">
                          <a:solidFill>
                            <a:schemeClr val="tx1"/>
                          </a:solidFill>
                        </a:rPr>
                        <a:t>)</a:t>
                      </a:r>
                    </a:p>
                  </p:txBody>
                </p:sp>
                <p:cxnSp>
                  <p:nvCxnSpPr>
                    <p:cNvPr id="90" name="直線矢印コネクタ 89"/>
                    <p:cNvCxnSpPr>
                      <a:stCxn id="85" idx="3"/>
                      <a:endCxn id="91"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7170824" y="230284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grpSp>
              <p:cxnSp>
                <p:nvCxnSpPr>
                  <p:cNvPr id="93" name="Straight Connector 30"/>
                  <p:cNvCxnSpPr/>
                  <p:nvPr/>
                </p:nvCxnSpPr>
                <p:spPr>
                  <a:xfrm flipH="1">
                    <a:off x="2431760" y="2753706"/>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9177466" y="3336389"/>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8095589" y="2761468"/>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7929017" y="3768437"/>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Freeform 32"/>
                  <p:cNvSpPr/>
                  <p:nvPr/>
                </p:nvSpPr>
                <p:spPr>
                  <a:xfrm>
                    <a:off x="4942641" y="291201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0" name="Freeform 32"/>
                  <p:cNvSpPr/>
                  <p:nvPr/>
                </p:nvSpPr>
                <p:spPr>
                  <a:xfrm>
                    <a:off x="7191096" y="2912015"/>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9366821" y="2907098"/>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grpSp>
            <p:sp>
              <p:nvSpPr>
                <p:cNvPr id="94" name="テキスト ボックス 93"/>
                <p:cNvSpPr txBox="1"/>
                <p:nvPr/>
              </p:nvSpPr>
              <p:spPr>
                <a:xfrm>
                  <a:off x="190890" y="5046971"/>
                  <a:ext cx="681597" cy="369332"/>
                </a:xfrm>
                <a:prstGeom prst="rect">
                  <a:avLst/>
                </a:prstGeom>
                <a:noFill/>
              </p:spPr>
              <p:txBody>
                <a:bodyPr wrap="none" rtlCol="0">
                  <a:spAutoFit/>
                </a:bodyPr>
                <a:lstStyle/>
                <a:p>
                  <a:r>
                    <a:rPr kumimoji="1" lang="en-US" altLang="ja-JP" dirty="0"/>
                    <a:t>HDR</a:t>
                  </a:r>
                  <a:endParaRPr kumimoji="1" lang="ja-JP" altLang="en-US" dirty="0"/>
                </a:p>
              </p:txBody>
            </p:sp>
          </p:grpSp>
        </p:grpSp>
      </p:grpSp>
      <p:sp>
        <p:nvSpPr>
          <p:cNvPr id="26" name="タイトル 25"/>
          <p:cNvSpPr>
            <a:spLocks noGrp="1"/>
          </p:cNvSpPr>
          <p:nvPr>
            <p:ph type="title"/>
          </p:nvPr>
        </p:nvSpPr>
        <p:spPr/>
        <p:txBody>
          <a:bodyPr>
            <a:normAutofit fontScale="90000"/>
          </a:bodyPr>
          <a:lstStyle/>
          <a:p>
            <a:r>
              <a:rPr lang="ja-JP" altLang="en-US" dirty="0"/>
              <a:t>詳細：</a:t>
            </a:r>
            <a:r>
              <a:rPr lang="en-US" altLang="ja-JP" dirty="0"/>
              <a:t>BT.709</a:t>
            </a:r>
            <a:r>
              <a:rPr lang="ja-JP" altLang="en-US" dirty="0"/>
              <a:t>ベース</a:t>
            </a:r>
            <a:r>
              <a:rPr lang="en-US" altLang="ja-JP" dirty="0"/>
              <a:t>(UI</a:t>
            </a:r>
            <a:r>
              <a:rPr lang="ja-JP" altLang="en-US" dirty="0"/>
              <a:t>描画は出力色空間別</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192</a:t>
            </a:fld>
            <a:endParaRPr kumimoji="1" lang="ja-JP" altLang="en-US"/>
          </a:p>
        </p:txBody>
      </p:sp>
      <p:sp>
        <p:nvSpPr>
          <p:cNvPr id="49" name="角丸四角形 9">
            <a:extLst>
              <a:ext uri="{FF2B5EF4-FFF2-40B4-BE49-F238E27FC236}">
                <a16:creationId xmlns:a16="http://schemas.microsoft.com/office/drawing/2014/main" id="{CE94ED2F-964E-4528-AA2B-C8BA1678E75C}"/>
              </a:ext>
            </a:extLst>
          </p:cNvPr>
          <p:cNvSpPr/>
          <p:nvPr/>
        </p:nvSpPr>
        <p:spPr>
          <a:xfrm>
            <a:off x="7678985" y="2080860"/>
            <a:ext cx="3111052" cy="168541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ポストプロセス</a:t>
            </a:r>
            <a:endParaRPr kumimoji="1" lang="en-US" altLang="ja-JP" sz="1600" dirty="0">
              <a:solidFill>
                <a:schemeClr val="tx1"/>
              </a:solidFill>
            </a:endParaRPr>
          </a:p>
          <a:p>
            <a:pPr algn="ctr"/>
            <a:r>
              <a:rPr kumimoji="1" lang="en-US" altLang="ja-JP" sz="1600" dirty="0">
                <a:solidFill>
                  <a:schemeClr val="tx1"/>
                </a:solidFill>
              </a:rPr>
              <a:t>SDR</a:t>
            </a:r>
            <a:r>
              <a:rPr kumimoji="1" lang="ja-JP" altLang="en-US" sz="1600" dirty="0">
                <a:solidFill>
                  <a:schemeClr val="tx1"/>
                </a:solidFill>
              </a:rPr>
              <a:t>トーンマップ</a:t>
            </a:r>
            <a:endParaRPr kumimoji="1" lang="en-US" altLang="ja-JP" sz="1600" dirty="0">
              <a:solidFill>
                <a:schemeClr val="tx1"/>
              </a:solidFill>
            </a:endParaRPr>
          </a:p>
          <a:p>
            <a:pPr algn="ctr"/>
            <a:r>
              <a:rPr kumimoji="1" lang="ja-JP" altLang="en-US" sz="1600" dirty="0">
                <a:solidFill>
                  <a:schemeClr val="tx1"/>
                </a:solidFill>
              </a:rPr>
              <a:t>ガンマ調整</a:t>
            </a:r>
            <a:r>
              <a:rPr kumimoji="1" lang="en-US" altLang="ja-JP" sz="1600" dirty="0">
                <a:solidFill>
                  <a:schemeClr val="tx1"/>
                </a:solidFill>
              </a:rPr>
              <a:t>(</a:t>
            </a:r>
            <a:r>
              <a:rPr kumimoji="1" lang="en-US" altLang="ja-JP" sz="1600" dirty="0" err="1">
                <a:solidFill>
                  <a:schemeClr val="tx1"/>
                </a:solidFill>
              </a:rPr>
              <a:t>sRGB</a:t>
            </a:r>
            <a:r>
              <a:rPr kumimoji="1" lang="en-US" altLang="ja-JP" sz="1600" dirty="0">
                <a:solidFill>
                  <a:schemeClr val="tx1"/>
                </a:solidFill>
              </a:rPr>
              <a:t> OETF)</a:t>
            </a:r>
          </a:p>
          <a:p>
            <a:pPr algn="ctr"/>
            <a:r>
              <a:rPr kumimoji="1" lang="en-US" altLang="ja-JP" sz="1600" dirty="0">
                <a:solidFill>
                  <a:schemeClr val="tx1"/>
                </a:solidFill>
              </a:rPr>
              <a:t>SDR LUT</a:t>
            </a:r>
          </a:p>
          <a:p>
            <a:pPr algn="ctr"/>
            <a:r>
              <a:rPr kumimoji="1" lang="ja-JP" altLang="en-US" sz="1600" dirty="0">
                <a:solidFill>
                  <a:schemeClr val="tx1"/>
                </a:solidFill>
              </a:rPr>
              <a:t>ディザリング</a:t>
            </a:r>
            <a:endParaRPr kumimoji="1" lang="en-US" altLang="ja-JP" sz="1600" dirty="0">
              <a:solidFill>
                <a:schemeClr val="tx1"/>
              </a:solidFill>
            </a:endParaRPr>
          </a:p>
        </p:txBody>
      </p:sp>
      <p:sp>
        <p:nvSpPr>
          <p:cNvPr id="51" name="角丸四角形 87">
            <a:extLst>
              <a:ext uri="{FF2B5EF4-FFF2-40B4-BE49-F238E27FC236}">
                <a16:creationId xmlns:a16="http://schemas.microsoft.com/office/drawing/2014/main" id="{88950103-E856-4C38-821B-3698C201387C}"/>
              </a:ext>
            </a:extLst>
          </p:cNvPr>
          <p:cNvSpPr/>
          <p:nvPr/>
        </p:nvSpPr>
        <p:spPr>
          <a:xfrm>
            <a:off x="7678985" y="3926852"/>
            <a:ext cx="3111052" cy="2746347"/>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ポストプロセス</a:t>
            </a:r>
            <a:endParaRPr kumimoji="1" lang="en-US" altLang="ja-JP" sz="1400" dirty="0">
              <a:solidFill>
                <a:schemeClr val="tx1"/>
              </a:solidFill>
            </a:endParaRPr>
          </a:p>
          <a:p>
            <a:pPr algn="ctr"/>
            <a:r>
              <a:rPr kumimoji="1" lang="en-US" altLang="ja-JP" sz="1400" dirty="0">
                <a:solidFill>
                  <a:schemeClr val="tx1"/>
                </a:solidFill>
              </a:rPr>
              <a:t>SDR</a:t>
            </a:r>
            <a:r>
              <a:rPr kumimoji="1" lang="ja-JP" altLang="en-US" sz="1400" dirty="0">
                <a:solidFill>
                  <a:schemeClr val="tx1"/>
                </a:solidFill>
              </a:rPr>
              <a:t>トーンマップ</a:t>
            </a:r>
            <a:endParaRPr kumimoji="1" lang="en-US" altLang="ja-JP" sz="1400" dirty="0">
              <a:solidFill>
                <a:schemeClr val="tx1"/>
              </a:solidFill>
            </a:endParaRPr>
          </a:p>
          <a:p>
            <a:pPr algn="ctr"/>
            <a:r>
              <a:rPr kumimoji="1" lang="ja-JP" altLang="en-US" sz="1400" dirty="0">
                <a:solidFill>
                  <a:schemeClr val="tx1"/>
                </a:solidFill>
              </a:rPr>
              <a:t>ガンマ調整</a:t>
            </a:r>
            <a:r>
              <a:rPr kumimoji="1" lang="en-US" altLang="ja-JP" sz="1400" dirty="0">
                <a:solidFill>
                  <a:schemeClr val="tx1"/>
                </a:solidFill>
              </a:rPr>
              <a:t>(</a:t>
            </a:r>
            <a:r>
              <a:rPr kumimoji="1" lang="en-US" altLang="ja-JP" sz="1400" dirty="0" err="1">
                <a:solidFill>
                  <a:schemeClr val="tx1"/>
                </a:solidFill>
              </a:rPr>
              <a:t>sRGB</a:t>
            </a:r>
            <a:r>
              <a:rPr kumimoji="1" lang="en-US" altLang="ja-JP" sz="1400" dirty="0">
                <a:solidFill>
                  <a:schemeClr val="tx1"/>
                </a:solidFill>
              </a:rPr>
              <a:t> OETF)</a:t>
            </a:r>
          </a:p>
          <a:p>
            <a:pPr algn="ctr"/>
            <a:r>
              <a:rPr kumimoji="1" lang="en-US" altLang="ja-JP" sz="1400" dirty="0">
                <a:solidFill>
                  <a:schemeClr val="tx1"/>
                </a:solidFill>
              </a:rPr>
              <a:t>SDR LUT</a:t>
            </a:r>
          </a:p>
          <a:p>
            <a:pPr algn="ctr"/>
            <a:r>
              <a:rPr kumimoji="1" lang="en-US" altLang="ja-JP" sz="1400" dirty="0">
                <a:solidFill>
                  <a:schemeClr val="tx1"/>
                </a:solidFill>
              </a:rPr>
              <a:t>BT.1886(PC</a:t>
            </a:r>
            <a:r>
              <a:rPr kumimoji="1" lang="ja-JP" altLang="en-US" sz="1400" dirty="0">
                <a:solidFill>
                  <a:schemeClr val="tx1"/>
                </a:solidFill>
              </a:rPr>
              <a:t>では</a:t>
            </a:r>
            <a:r>
              <a:rPr kumimoji="1" lang="en-US" altLang="ja-JP" sz="1400" dirty="0">
                <a:solidFill>
                  <a:schemeClr val="tx1"/>
                </a:solidFill>
              </a:rPr>
              <a:t>γ2.2) EOTF</a:t>
            </a:r>
          </a:p>
          <a:p>
            <a:pPr algn="ctr"/>
            <a:r>
              <a:rPr kumimoji="1" lang="en-US" altLang="ja-JP" sz="1400" dirty="0">
                <a:solidFill>
                  <a:schemeClr val="tx1"/>
                </a:solidFill>
              </a:rPr>
              <a:t>SDR</a:t>
            </a:r>
            <a:r>
              <a:rPr kumimoji="1" lang="ja-JP" altLang="en-US" sz="1400" dirty="0">
                <a:solidFill>
                  <a:schemeClr val="tx1"/>
                </a:solidFill>
              </a:rPr>
              <a:t>逆トーンマップ</a:t>
            </a:r>
            <a:endParaRPr kumimoji="1" lang="en-US" altLang="ja-JP" sz="1400" dirty="0">
              <a:solidFill>
                <a:schemeClr val="tx1"/>
              </a:solidFill>
            </a:endParaRPr>
          </a:p>
          <a:p>
            <a:pPr algn="ctr"/>
            <a:r>
              <a:rPr kumimoji="1" lang="en-US" altLang="ja-JP" sz="1400" dirty="0">
                <a:solidFill>
                  <a:schemeClr val="tx1"/>
                </a:solidFill>
              </a:rPr>
              <a:t>BT.2020</a:t>
            </a:r>
            <a:r>
              <a:rPr kumimoji="1" lang="ja-JP" altLang="en-US" sz="1400" dirty="0">
                <a:solidFill>
                  <a:schemeClr val="tx1"/>
                </a:solidFill>
              </a:rPr>
              <a:t>色域へ非線形拡張／変換</a:t>
            </a:r>
            <a:endParaRPr kumimoji="1" lang="en-US" altLang="ja-JP" sz="1400" dirty="0">
              <a:solidFill>
                <a:schemeClr val="tx1"/>
              </a:solidFill>
            </a:endParaRPr>
          </a:p>
          <a:p>
            <a:pPr algn="ctr"/>
            <a:r>
              <a:rPr kumimoji="1" lang="ja-JP" altLang="en-US" sz="1400" dirty="0">
                <a:solidFill>
                  <a:schemeClr val="tx1"/>
                </a:solidFill>
              </a:rPr>
              <a:t>最大輝度解析</a:t>
            </a:r>
            <a:endParaRPr kumimoji="1" lang="en-US" altLang="ja-JP" sz="1400" dirty="0">
              <a:solidFill>
                <a:schemeClr val="tx1"/>
              </a:solidFill>
            </a:endParaRPr>
          </a:p>
          <a:p>
            <a:pPr algn="ctr"/>
            <a:r>
              <a:rPr kumimoji="1" lang="en-US" altLang="ja-JP" sz="1400" dirty="0">
                <a:solidFill>
                  <a:schemeClr val="tx1"/>
                </a:solidFill>
              </a:rPr>
              <a:t>HDR</a:t>
            </a:r>
            <a:r>
              <a:rPr kumimoji="1" lang="ja-JP" altLang="en-US" sz="1400" dirty="0">
                <a:solidFill>
                  <a:schemeClr val="tx1"/>
                </a:solidFill>
              </a:rPr>
              <a:t>拡張トーンマップ</a:t>
            </a:r>
            <a:endParaRPr kumimoji="1" lang="en-US" altLang="ja-JP" sz="1400" dirty="0">
              <a:solidFill>
                <a:schemeClr val="tx1"/>
              </a:solidFill>
            </a:endParaRPr>
          </a:p>
          <a:p>
            <a:pPr algn="ctr"/>
            <a:r>
              <a:rPr kumimoji="1" lang="en-US" altLang="ja-JP" sz="1400" dirty="0">
                <a:solidFill>
                  <a:schemeClr val="tx1"/>
                </a:solidFill>
              </a:rPr>
              <a:t>PQ OETF</a:t>
            </a:r>
          </a:p>
          <a:p>
            <a:pPr algn="ctr"/>
            <a:r>
              <a:rPr kumimoji="1" lang="ja-JP" altLang="en-US" sz="1400" dirty="0">
                <a:solidFill>
                  <a:schemeClr val="tx1"/>
                </a:solidFill>
              </a:rPr>
              <a:t>ディザリング</a:t>
            </a:r>
            <a:endParaRPr kumimoji="1" lang="en-US" altLang="ja-JP" sz="1400" dirty="0">
              <a:solidFill>
                <a:schemeClr val="tx1"/>
              </a:solidFill>
            </a:endParaRPr>
          </a:p>
        </p:txBody>
      </p:sp>
      <p:cxnSp>
        <p:nvCxnSpPr>
          <p:cNvPr id="22" name="直線コネクタ 21">
            <a:extLst>
              <a:ext uri="{FF2B5EF4-FFF2-40B4-BE49-F238E27FC236}">
                <a16:creationId xmlns:a16="http://schemas.microsoft.com/office/drawing/2014/main" id="{9B285066-7B18-4A2D-907F-9FED02BF5621}"/>
              </a:ext>
            </a:extLst>
          </p:cNvPr>
          <p:cNvCxnSpPr>
            <a:cxnSpLocks/>
            <a:stCxn id="10" idx="0"/>
            <a:endCxn id="49" idx="0"/>
          </p:cNvCxnSpPr>
          <p:nvPr/>
        </p:nvCxnSpPr>
        <p:spPr>
          <a:xfrm flipV="1">
            <a:off x="4624705" y="2080860"/>
            <a:ext cx="4609806" cy="685581"/>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10BAC003-A821-4F71-AE5D-DD9C9B8693AA}"/>
              </a:ext>
            </a:extLst>
          </p:cNvPr>
          <p:cNvCxnSpPr>
            <a:cxnSpLocks/>
            <a:stCxn id="10" idx="2"/>
            <a:endCxn id="49" idx="2"/>
          </p:cNvCxnSpPr>
          <p:nvPr/>
        </p:nvCxnSpPr>
        <p:spPr>
          <a:xfrm>
            <a:off x="4624705" y="3630537"/>
            <a:ext cx="4609806" cy="135733"/>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EA908B81-F81E-4147-B17E-8D1D5AED5FDC}"/>
              </a:ext>
            </a:extLst>
          </p:cNvPr>
          <p:cNvCxnSpPr>
            <a:cxnSpLocks/>
            <a:stCxn id="88" idx="0"/>
            <a:endCxn id="51" idx="0"/>
          </p:cNvCxnSpPr>
          <p:nvPr/>
        </p:nvCxnSpPr>
        <p:spPr>
          <a:xfrm flipV="1">
            <a:off x="4624705" y="3926852"/>
            <a:ext cx="4609806" cy="946463"/>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94ED352B-DBDF-4541-A094-6E8D8B52F287}"/>
              </a:ext>
            </a:extLst>
          </p:cNvPr>
          <p:cNvCxnSpPr>
            <a:cxnSpLocks/>
            <a:stCxn id="88" idx="2"/>
            <a:endCxn id="51" idx="2"/>
          </p:cNvCxnSpPr>
          <p:nvPr/>
        </p:nvCxnSpPr>
        <p:spPr>
          <a:xfrm>
            <a:off x="4624705" y="5737411"/>
            <a:ext cx="4609806" cy="935788"/>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66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即時</a:t>
            </a:r>
            <a:r>
              <a:rPr lang="en-US" altLang="ja-JP" dirty="0"/>
              <a:t>OETF</a:t>
            </a:r>
            <a:r>
              <a:rPr lang="ja-JP" altLang="en-US" dirty="0"/>
              <a:t>まとめ</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a:bodyPr>
          <a:lstStyle/>
          <a:p>
            <a:r>
              <a:rPr lang="ja-JP" altLang="en-US" dirty="0"/>
              <a:t>パフォーマンス重視</a:t>
            </a:r>
            <a:endParaRPr lang="en-US" altLang="ja-JP" dirty="0"/>
          </a:p>
          <a:p>
            <a:r>
              <a:rPr lang="ja-JP" altLang="en-US" dirty="0"/>
              <a:t>チェッカーボードレンダリングが効率的</a:t>
            </a:r>
            <a:endParaRPr lang="en-US" altLang="ja-JP" dirty="0"/>
          </a:p>
          <a:p>
            <a:pPr lvl="1"/>
            <a:r>
              <a:rPr lang="ja-JP" altLang="en-US" dirty="0"/>
              <a:t>ポストプロセスに制限あり</a:t>
            </a:r>
            <a:endParaRPr lang="en-US" altLang="ja-JP" dirty="0"/>
          </a:p>
          <a:p>
            <a:r>
              <a:rPr lang="en-US" altLang="ja-JP" dirty="0"/>
              <a:t>UI</a:t>
            </a:r>
            <a:r>
              <a:rPr lang="ja-JP" altLang="en-US" dirty="0"/>
              <a:t>描画</a:t>
            </a:r>
            <a:r>
              <a:rPr kumimoji="1" lang="ja-JP" altLang="en-US" dirty="0"/>
              <a:t>の色空間が異なる</a:t>
            </a:r>
            <a:endParaRPr kumimoji="1" lang="en-US" altLang="ja-JP" dirty="0"/>
          </a:p>
          <a:p>
            <a:pPr lvl="1"/>
            <a:r>
              <a:rPr kumimoji="1" lang="en-US" altLang="ja-JP" dirty="0"/>
              <a:t>HDR</a:t>
            </a:r>
            <a:r>
              <a:rPr kumimoji="1" lang="ja-JP" altLang="en-US" dirty="0"/>
              <a:t>時の</a:t>
            </a:r>
            <a:r>
              <a:rPr kumimoji="1" lang="en-US" altLang="ja-JP" dirty="0"/>
              <a:t>UI</a:t>
            </a:r>
            <a:r>
              <a:rPr kumimoji="1" lang="ja-JP" altLang="en-US" dirty="0"/>
              <a:t>ブレンドが不正確</a:t>
            </a:r>
            <a:endParaRPr kumimoji="1" lang="en-US" altLang="ja-JP" dirty="0"/>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193</a:t>
            </a:fld>
            <a:endParaRPr kumimoji="1" lang="ja-JP" altLang="en-US" dirty="0"/>
          </a:p>
        </p:txBody>
      </p:sp>
    </p:spTree>
    <p:extLst>
      <p:ext uri="{BB962C8B-B14F-4D97-AF65-F5344CB8AC3E}">
        <p14:creationId xmlns:p14="http://schemas.microsoft.com/office/powerpoint/2010/main" val="3970832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アプリ側遅延</a:t>
            </a:r>
            <a:r>
              <a:rPr lang="en-US" altLang="ja-JP" dirty="0"/>
              <a:t>OETF</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85000" lnSpcReduction="20000"/>
          </a:bodyPr>
          <a:lstStyle/>
          <a:p>
            <a:r>
              <a:rPr lang="en-US" altLang="ja-JP" dirty="0">
                <a:solidFill>
                  <a:srgbClr val="FF5050"/>
                </a:solidFill>
              </a:rPr>
              <a:t>HDR10</a:t>
            </a:r>
            <a:r>
              <a:rPr lang="ja-JP" altLang="en-US" dirty="0">
                <a:solidFill>
                  <a:srgbClr val="FF5050"/>
                </a:solidFill>
              </a:rPr>
              <a:t>等</a:t>
            </a:r>
            <a:endParaRPr lang="en-US" altLang="ja-JP" dirty="0">
              <a:solidFill>
                <a:srgbClr val="FF5050"/>
              </a:solidFill>
            </a:endParaRPr>
          </a:p>
          <a:p>
            <a:pPr lvl="1"/>
            <a:r>
              <a:rPr lang="en-US" altLang="ja-JP" dirty="0">
                <a:solidFill>
                  <a:srgbClr val="FF5050"/>
                </a:solidFill>
              </a:rPr>
              <a:t>BT.2020 PQ</a:t>
            </a:r>
            <a:r>
              <a:rPr lang="ja-JP" altLang="en-US" dirty="0">
                <a:solidFill>
                  <a:srgbClr val="FF5050"/>
                </a:solidFill>
              </a:rPr>
              <a:t>非線形色空間での書き出し</a:t>
            </a:r>
            <a:endParaRPr lang="en-US" altLang="ja-JP" dirty="0">
              <a:solidFill>
                <a:srgbClr val="FF5050"/>
              </a:solidFill>
            </a:endParaRPr>
          </a:p>
          <a:p>
            <a:pPr lvl="2"/>
            <a:r>
              <a:rPr lang="en-US" altLang="ja-JP" dirty="0">
                <a:solidFill>
                  <a:srgbClr val="FF5050"/>
                </a:solidFill>
              </a:rPr>
              <a:t>RGB10_A2/RGBA16_UNORM</a:t>
            </a:r>
            <a:r>
              <a:rPr lang="ja-JP" altLang="en-US" dirty="0">
                <a:solidFill>
                  <a:srgbClr val="FF5050"/>
                </a:solidFill>
              </a:rPr>
              <a:t>フォーマットに出力</a:t>
            </a:r>
            <a:endParaRPr lang="en-US" altLang="ja-JP" dirty="0">
              <a:solidFill>
                <a:srgbClr val="FF5050"/>
              </a:solidFill>
            </a:endParaRPr>
          </a:p>
          <a:p>
            <a:pPr lvl="1"/>
            <a:r>
              <a:rPr lang="en-US" altLang="ja-JP" dirty="0" err="1"/>
              <a:t>scRGB</a:t>
            </a:r>
            <a:r>
              <a:rPr lang="ja-JP" altLang="en-US" dirty="0"/>
              <a:t> 線形色空間での書き出し</a:t>
            </a:r>
            <a:endParaRPr lang="en-US" altLang="ja-JP" dirty="0"/>
          </a:p>
          <a:p>
            <a:pPr lvl="2"/>
            <a:r>
              <a:rPr lang="en-US" altLang="ja-JP" dirty="0"/>
              <a:t>RGBA16_FLOAT</a:t>
            </a:r>
            <a:r>
              <a:rPr lang="ja-JP" altLang="en-US" dirty="0"/>
              <a:t>フォーマットに出力</a:t>
            </a:r>
            <a:endParaRPr lang="en-US" altLang="ja-JP" dirty="0"/>
          </a:p>
          <a:p>
            <a:r>
              <a:rPr lang="en-US" altLang="ja-JP" dirty="0">
                <a:solidFill>
                  <a:schemeClr val="accent2"/>
                </a:solidFill>
              </a:rPr>
              <a:t>HLG</a:t>
            </a:r>
          </a:p>
          <a:p>
            <a:pPr lvl="1"/>
            <a:r>
              <a:rPr lang="ja-JP" altLang="en-US" dirty="0">
                <a:solidFill>
                  <a:schemeClr val="accent2"/>
                </a:solidFill>
              </a:rPr>
              <a:t>現状ではリアルタイムコンテンツにおける対応無し</a:t>
            </a:r>
            <a:endParaRPr lang="en-US" altLang="ja-JP" dirty="0">
              <a:solidFill>
                <a:schemeClr val="accent2"/>
              </a:solidFill>
            </a:endParaRPr>
          </a:p>
          <a:p>
            <a:pPr lvl="2"/>
            <a:r>
              <a:rPr lang="ja-JP" altLang="en-US" dirty="0">
                <a:solidFill>
                  <a:schemeClr val="accent2"/>
                </a:solidFill>
              </a:rPr>
              <a:t>対応する場合は</a:t>
            </a:r>
            <a:r>
              <a:rPr lang="en-US" altLang="ja-JP" dirty="0">
                <a:solidFill>
                  <a:schemeClr val="accent2"/>
                </a:solidFill>
              </a:rPr>
              <a:t>RGB10_A2/RGBA16_UNORM</a:t>
            </a:r>
            <a:r>
              <a:rPr lang="ja-JP" altLang="en-US" dirty="0">
                <a:solidFill>
                  <a:schemeClr val="accent2"/>
                </a:solidFill>
              </a:rPr>
              <a:t>に出力</a:t>
            </a:r>
            <a:endParaRPr lang="en-US" altLang="ja-JP" dirty="0">
              <a:solidFill>
                <a:schemeClr val="accent2"/>
              </a:solidFill>
            </a:endParaRPr>
          </a:p>
          <a:p>
            <a:r>
              <a:rPr kumimoji="1" lang="en-US" altLang="ja-JP" dirty="0">
                <a:solidFill>
                  <a:srgbClr val="FF5050"/>
                </a:solidFill>
              </a:rPr>
              <a:t>Dolby Vision</a:t>
            </a:r>
            <a:r>
              <a:rPr lang="ja-JP" altLang="en-US" dirty="0">
                <a:solidFill>
                  <a:srgbClr val="FF5050"/>
                </a:solidFill>
              </a:rPr>
              <a:t> </a:t>
            </a:r>
            <a:endParaRPr kumimoji="1" lang="en-US" altLang="ja-JP" dirty="0">
              <a:solidFill>
                <a:srgbClr val="FF5050"/>
              </a:solidFill>
            </a:endParaRPr>
          </a:p>
          <a:p>
            <a:pPr lvl="1"/>
            <a:r>
              <a:rPr kumimoji="1" lang="en-US" altLang="ja-JP" dirty="0">
                <a:solidFill>
                  <a:srgbClr val="FF5050"/>
                </a:solidFill>
              </a:rPr>
              <a:t>RGBA8_UNORM</a:t>
            </a:r>
            <a:r>
              <a:rPr kumimoji="1" lang="ja-JP" altLang="en-US" dirty="0">
                <a:solidFill>
                  <a:srgbClr val="FF5050"/>
                </a:solidFill>
              </a:rPr>
              <a:t>フォーマットに出力</a:t>
            </a:r>
            <a:endParaRPr kumimoji="1" lang="en-US" altLang="ja-JP" dirty="0">
              <a:solidFill>
                <a:srgbClr val="FF5050"/>
              </a:solidFill>
            </a:endParaRPr>
          </a:p>
          <a:p>
            <a:pPr lvl="2"/>
            <a:r>
              <a:rPr lang="ja-JP" altLang="en-US" dirty="0">
                <a:solidFill>
                  <a:srgbClr val="FF5050"/>
                </a:solidFill>
              </a:rPr>
              <a:t>内部データとしては</a:t>
            </a:r>
            <a:r>
              <a:rPr lang="en-US" altLang="ja-JP" dirty="0">
                <a:solidFill>
                  <a:srgbClr val="FF5050"/>
                </a:solidFill>
              </a:rPr>
              <a:t>12-bit </a:t>
            </a:r>
            <a:r>
              <a:rPr lang="en-US" altLang="ja-JP" dirty="0" err="1">
                <a:solidFill>
                  <a:srgbClr val="FF5050"/>
                </a:solidFill>
              </a:rPr>
              <a:t>YCbCr</a:t>
            </a:r>
            <a:r>
              <a:rPr lang="en-US" altLang="ja-JP" dirty="0">
                <a:solidFill>
                  <a:srgbClr val="FF5050"/>
                </a:solidFill>
              </a:rPr>
              <a:t> 4:2:2</a:t>
            </a:r>
          </a:p>
          <a:p>
            <a:r>
              <a:rPr kumimoji="1" lang="en-US" altLang="ja-JP" dirty="0"/>
              <a:t>etc.</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194</a:t>
            </a:fld>
            <a:endParaRPr kumimoji="1" lang="ja-JP" altLang="en-US" dirty="0"/>
          </a:p>
        </p:txBody>
      </p:sp>
    </p:spTree>
    <p:extLst>
      <p:ext uri="{BB962C8B-B14F-4D97-AF65-F5344CB8AC3E}">
        <p14:creationId xmlns:p14="http://schemas.microsoft.com/office/powerpoint/2010/main" val="297120707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角丸四角形 9"/>
          <p:cNvSpPr/>
          <p:nvPr/>
        </p:nvSpPr>
        <p:spPr>
          <a:xfrm>
            <a:off x="8211695" y="1090500"/>
            <a:ext cx="3877790" cy="5690382"/>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sp>
        <p:nvSpPr>
          <p:cNvPr id="126" name="角丸四角形 9"/>
          <p:cNvSpPr/>
          <p:nvPr/>
        </p:nvSpPr>
        <p:spPr>
          <a:xfrm>
            <a:off x="717641" y="1090500"/>
            <a:ext cx="7494054" cy="5690382"/>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9" name="角丸四角形 9">
            <a:extLst>
              <a:ext uri="{FF2B5EF4-FFF2-40B4-BE49-F238E27FC236}">
                <a16:creationId xmlns:a16="http://schemas.microsoft.com/office/drawing/2014/main" id="{DB9B35FA-7950-4220-8E80-768D9FC15E08}"/>
              </a:ext>
            </a:extLst>
          </p:cNvPr>
          <p:cNvSpPr/>
          <p:nvPr/>
        </p:nvSpPr>
        <p:spPr>
          <a:xfrm>
            <a:off x="784114" y="2222694"/>
            <a:ext cx="9071592"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dirty="0">
                <a:solidFill>
                  <a:schemeClr val="tx1"/>
                </a:solidFill>
              </a:rPr>
              <a:t>アプリケーション層</a:t>
            </a:r>
            <a:endParaRPr kumimoji="1" lang="en-US" altLang="ja-JP" sz="1600" dirty="0">
              <a:solidFill>
                <a:schemeClr val="tx1"/>
              </a:solidFill>
            </a:endParaRPr>
          </a:p>
        </p:txBody>
      </p:sp>
      <p:sp>
        <p:nvSpPr>
          <p:cNvPr id="33" name="タイトル 32"/>
          <p:cNvSpPr>
            <a:spLocks noGrp="1"/>
          </p:cNvSpPr>
          <p:nvPr>
            <p:ph type="title"/>
          </p:nvPr>
        </p:nvSpPr>
        <p:spPr/>
        <p:txBody>
          <a:bodyPr>
            <a:normAutofit/>
          </a:bodyPr>
          <a:lstStyle/>
          <a:p>
            <a:r>
              <a:rPr lang="ja-JP" altLang="en-US" dirty="0"/>
              <a:t>再掲：</a:t>
            </a:r>
            <a:r>
              <a:rPr lang="en-US" altLang="ja-JP" dirty="0"/>
              <a:t>BT.709</a:t>
            </a:r>
            <a:r>
              <a:rPr lang="ja-JP" altLang="en-US" dirty="0"/>
              <a:t>ベース</a:t>
            </a:r>
            <a:r>
              <a:rPr lang="en-US" altLang="ja-JP" dirty="0"/>
              <a:t>(UI</a:t>
            </a:r>
            <a:r>
              <a:rPr lang="ja-JP" altLang="en-US" dirty="0"/>
              <a:t>描画も</a:t>
            </a:r>
            <a:r>
              <a:rPr lang="en-US" altLang="ja-JP" dirty="0"/>
              <a:t>BT.709</a:t>
            </a:r>
            <a:r>
              <a:rPr lang="ja-JP" altLang="en-US" dirty="0"/>
              <a:t>線形</a:t>
            </a:r>
            <a:r>
              <a:rPr lang="en-US" altLang="ja-JP" dirty="0"/>
              <a:t>)</a:t>
            </a:r>
            <a:endParaRPr kumimoji="1" lang="ja-JP" altLang="en-US" dirty="0"/>
          </a:p>
        </p:txBody>
      </p:sp>
      <p:sp>
        <p:nvSpPr>
          <p:cNvPr id="128" name="角丸四角形 9"/>
          <p:cNvSpPr/>
          <p:nvPr/>
        </p:nvSpPr>
        <p:spPr>
          <a:xfrm>
            <a:off x="9855706" y="2222694"/>
            <a:ext cx="2168411"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4" name="角丸四角形 63"/>
          <p:cNvSpPr/>
          <p:nvPr/>
        </p:nvSpPr>
        <p:spPr>
          <a:xfrm>
            <a:off x="2164966" y="574327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65" name="角丸四角形 64"/>
          <p:cNvSpPr/>
          <p:nvPr/>
        </p:nvSpPr>
        <p:spPr>
          <a:xfrm>
            <a:off x="4580849" y="5743276"/>
            <a:ext cx="937474"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66" name="直線矢印コネクタ 65"/>
          <p:cNvCxnSpPr>
            <a:cxnSpLocks/>
            <a:stCxn id="64" idx="3"/>
            <a:endCxn id="65" idx="1"/>
          </p:cNvCxnSpPr>
          <p:nvPr/>
        </p:nvCxnSpPr>
        <p:spPr>
          <a:xfrm>
            <a:off x="3113607" y="614493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7" name="角丸四角形 66"/>
          <p:cNvSpPr/>
          <p:nvPr/>
        </p:nvSpPr>
        <p:spPr>
          <a:xfrm>
            <a:off x="859024" y="520879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68" name="角丸四角形 67"/>
          <p:cNvSpPr/>
          <p:nvPr/>
        </p:nvSpPr>
        <p:spPr>
          <a:xfrm>
            <a:off x="3248446" y="520879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en-US" altLang="ja-JP" sz="1050" dirty="0">
                <a:solidFill>
                  <a:schemeClr val="tx1"/>
                </a:solidFill>
              </a:rPr>
              <a:t>BT.2020</a:t>
            </a:r>
            <a:r>
              <a:rPr kumimoji="1" lang="ja-JP" altLang="en-US" sz="1050" dirty="0">
                <a:solidFill>
                  <a:schemeClr val="tx1"/>
                </a:solidFill>
              </a:rPr>
              <a:t>拡張変換</a:t>
            </a:r>
            <a:endParaRPr kumimoji="1" lang="en-US" altLang="ja-JP" sz="105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a:solidFill>
                  <a:schemeClr val="tx1"/>
                </a:solidFill>
              </a:rPr>
              <a:t>BT.709</a:t>
            </a:r>
            <a:r>
              <a:rPr kumimoji="1" lang="ja-JP" altLang="en-US" sz="1100" dirty="0">
                <a:solidFill>
                  <a:schemeClr val="tx1"/>
                </a:solidFill>
              </a:rPr>
              <a:t>に戻す</a:t>
            </a:r>
            <a:endParaRPr kumimoji="1" lang="en-US" altLang="ja-JP" sz="1100" dirty="0">
              <a:solidFill>
                <a:schemeClr val="tx1"/>
              </a:solidFill>
            </a:endParaRPr>
          </a:p>
        </p:txBody>
      </p:sp>
      <p:sp>
        <p:nvSpPr>
          <p:cNvPr id="69" name="角丸四角形 68"/>
          <p:cNvSpPr/>
          <p:nvPr/>
        </p:nvSpPr>
        <p:spPr>
          <a:xfrm>
            <a:off x="5599168" y="520879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70" name="直線矢印コネクタ 69"/>
          <p:cNvCxnSpPr>
            <a:cxnSpLocks/>
            <a:stCxn id="65" idx="3"/>
            <a:endCxn id="71" idx="1"/>
          </p:cNvCxnSpPr>
          <p:nvPr/>
        </p:nvCxnSpPr>
        <p:spPr>
          <a:xfrm>
            <a:off x="5518323" y="614493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1" name="角丸四角形 70"/>
          <p:cNvSpPr/>
          <p:nvPr/>
        </p:nvSpPr>
        <p:spPr>
          <a:xfrm>
            <a:off x="6641392" y="5743276"/>
            <a:ext cx="937668"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72" name="角丸四角形 71"/>
          <p:cNvSpPr/>
          <p:nvPr/>
        </p:nvSpPr>
        <p:spPr>
          <a:xfrm>
            <a:off x="7697208" y="520879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色域変換</a:t>
            </a:r>
            <a:endParaRPr kumimoji="1" lang="en-US" altLang="ja-JP" sz="1400" dirty="0">
              <a:solidFill>
                <a:schemeClr val="tx1"/>
              </a:solidFill>
            </a:endParaRPr>
          </a:p>
          <a:p>
            <a:pPr algn="ctr"/>
            <a:r>
              <a:rPr kumimoji="1" lang="en-US" altLang="ja-JP" sz="1400" dirty="0">
                <a:solidFill>
                  <a:schemeClr val="tx1"/>
                </a:solidFill>
              </a:rPr>
              <a:t>PQ OETF</a:t>
            </a:r>
          </a:p>
        </p:txBody>
      </p:sp>
      <p:cxnSp>
        <p:nvCxnSpPr>
          <p:cNvPr id="73" name="直線矢印コネクタ 72"/>
          <p:cNvCxnSpPr>
            <a:cxnSpLocks/>
            <a:stCxn id="71" idx="3"/>
            <a:endCxn id="74" idx="1"/>
          </p:cNvCxnSpPr>
          <p:nvPr/>
        </p:nvCxnSpPr>
        <p:spPr>
          <a:xfrm>
            <a:off x="7579060" y="614493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4" name="角丸四角形 73"/>
          <p:cNvSpPr/>
          <p:nvPr/>
        </p:nvSpPr>
        <p:spPr>
          <a:xfrm>
            <a:off x="8882014" y="5743276"/>
            <a:ext cx="961740"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p>
          <a:p>
            <a:pPr algn="ctr"/>
            <a:r>
              <a:rPr lang="en-US" altLang="ja-JP" sz="1400">
                <a:solidFill>
                  <a:schemeClr val="tx1"/>
                </a:solidFill>
              </a:rPr>
              <a:t>PQ</a:t>
            </a:r>
            <a:endParaRPr lang="ja-JP" altLang="en-US" sz="1400" dirty="0">
              <a:solidFill>
                <a:schemeClr val="tx1"/>
              </a:solidFill>
            </a:endParaRPr>
          </a:p>
          <a:p>
            <a:pPr algn="ctr"/>
            <a:r>
              <a:rPr lang="en-US" altLang="ja-JP" sz="1400">
                <a:solidFill>
                  <a:schemeClr val="tx1"/>
                </a:solidFill>
              </a:rPr>
              <a:t>MDR</a:t>
            </a:r>
            <a:endParaRPr lang="en-US" altLang="ja-JP" sz="1400" dirty="0">
              <a:solidFill>
                <a:schemeClr val="tx1"/>
              </a:solidFill>
            </a:endParaRPr>
          </a:p>
        </p:txBody>
      </p:sp>
      <p:cxnSp>
        <p:nvCxnSpPr>
          <p:cNvPr id="75" name="Straight Connector 31"/>
          <p:cNvCxnSpPr/>
          <p:nvPr/>
        </p:nvCxnSpPr>
        <p:spPr>
          <a:xfrm flipH="1">
            <a:off x="2389401" y="520879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76" name="Freeform 32"/>
          <p:cNvSpPr/>
          <p:nvPr/>
        </p:nvSpPr>
        <p:spPr>
          <a:xfrm>
            <a:off x="9102012" y="534015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7" name="Freeform 35"/>
          <p:cNvSpPr/>
          <p:nvPr/>
        </p:nvSpPr>
        <p:spPr>
          <a:xfrm>
            <a:off x="4772869"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8" name="Freeform 36"/>
          <p:cNvSpPr/>
          <p:nvPr/>
        </p:nvSpPr>
        <p:spPr>
          <a:xfrm>
            <a:off x="6840432"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9" name="角丸四角形 78"/>
          <p:cNvSpPr/>
          <p:nvPr/>
        </p:nvSpPr>
        <p:spPr>
          <a:xfrm>
            <a:off x="10919207" y="5743276"/>
            <a:ext cx="1025571"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MDR</a:t>
            </a:r>
          </a:p>
        </p:txBody>
      </p:sp>
      <p:sp>
        <p:nvSpPr>
          <p:cNvPr id="80" name="角丸四角形 79"/>
          <p:cNvSpPr/>
          <p:nvPr/>
        </p:nvSpPr>
        <p:spPr>
          <a:xfrm>
            <a:off x="9905840" y="520879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a:solidFill>
                <a:schemeClr val="tx1"/>
              </a:solidFill>
            </a:endParaRPr>
          </a:p>
          <a:p>
            <a:pPr algn="ctr"/>
            <a:r>
              <a:rPr lang="en-US" altLang="ja-JP" sz="1600">
                <a:solidFill>
                  <a:schemeClr val="tx1"/>
                </a:solidFill>
              </a:rPr>
              <a:t>PQ</a:t>
            </a:r>
            <a:endParaRPr kumimoji="1" lang="en-US" altLang="ja-JP" sz="1600">
              <a:solidFill>
                <a:schemeClr val="tx1"/>
              </a:solidFill>
            </a:endParaRPr>
          </a:p>
          <a:p>
            <a:pPr algn="ctr"/>
            <a:r>
              <a:rPr kumimoji="1" lang="en-US" altLang="ja-JP" sz="1600">
                <a:solidFill>
                  <a:schemeClr val="tx1"/>
                </a:solidFill>
              </a:rPr>
              <a:t>EOTF</a:t>
            </a:r>
            <a:endParaRPr kumimoji="1" lang="en-US" altLang="ja-JP" sz="1600" dirty="0">
              <a:solidFill>
                <a:schemeClr val="tx1"/>
              </a:solidFill>
            </a:endParaRPr>
          </a:p>
        </p:txBody>
      </p:sp>
      <p:cxnSp>
        <p:nvCxnSpPr>
          <p:cNvPr id="81" name="直線矢印コネクタ 80"/>
          <p:cNvCxnSpPr>
            <a:cxnSpLocks/>
            <a:stCxn id="74" idx="3"/>
            <a:endCxn id="79" idx="1"/>
          </p:cNvCxnSpPr>
          <p:nvPr/>
        </p:nvCxnSpPr>
        <p:spPr>
          <a:xfrm>
            <a:off x="9843754" y="614493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2" name="Freeform 36"/>
          <p:cNvSpPr/>
          <p:nvPr/>
        </p:nvSpPr>
        <p:spPr>
          <a:xfrm>
            <a:off x="11108257" y="5314031"/>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9" name="テキスト ボックス 108"/>
          <p:cNvSpPr txBox="1"/>
          <p:nvPr/>
        </p:nvSpPr>
        <p:spPr>
          <a:xfrm>
            <a:off x="102517" y="5425786"/>
            <a:ext cx="681597" cy="369332"/>
          </a:xfrm>
          <a:prstGeom prst="rect">
            <a:avLst/>
          </a:prstGeom>
          <a:noFill/>
        </p:spPr>
        <p:txBody>
          <a:bodyPr wrap="none" rtlCol="0">
            <a:spAutoFit/>
          </a:bodyPr>
          <a:lstStyle/>
          <a:p>
            <a:r>
              <a:rPr kumimoji="1" lang="en-US" altLang="ja-JP"/>
              <a:t>HDR</a:t>
            </a:r>
            <a:endParaRPr kumimoji="1" lang="ja-JP" altLang="en-US" dirty="0"/>
          </a:p>
        </p:txBody>
      </p:sp>
      <p:sp>
        <p:nvSpPr>
          <p:cNvPr id="112" name="角丸四角形 63"/>
          <p:cNvSpPr/>
          <p:nvPr/>
        </p:nvSpPr>
        <p:spPr>
          <a:xfrm>
            <a:off x="2164966" y="323666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113" name="角丸四角形 64"/>
          <p:cNvSpPr/>
          <p:nvPr/>
        </p:nvSpPr>
        <p:spPr>
          <a:xfrm>
            <a:off x="4580849" y="3236666"/>
            <a:ext cx="937474"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SDR</a:t>
            </a:r>
          </a:p>
        </p:txBody>
      </p:sp>
      <p:cxnSp>
        <p:nvCxnSpPr>
          <p:cNvPr id="114" name="直線矢印コネクタ 113"/>
          <p:cNvCxnSpPr>
            <a:cxnSpLocks/>
            <a:stCxn id="112" idx="3"/>
            <a:endCxn id="113" idx="1"/>
          </p:cNvCxnSpPr>
          <p:nvPr/>
        </p:nvCxnSpPr>
        <p:spPr>
          <a:xfrm>
            <a:off x="3113607" y="363832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5" name="角丸四角形 66"/>
          <p:cNvSpPr/>
          <p:nvPr/>
        </p:nvSpPr>
        <p:spPr>
          <a:xfrm>
            <a:off x="859024" y="270218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116" name="角丸四角形 67"/>
          <p:cNvSpPr/>
          <p:nvPr/>
        </p:nvSpPr>
        <p:spPr>
          <a:xfrm>
            <a:off x="3248446" y="270218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a:solidFill>
                <a:schemeClr val="tx1"/>
              </a:solidFill>
            </a:endParaRPr>
          </a:p>
          <a:p>
            <a:pPr algn="ctr"/>
            <a:r>
              <a:rPr kumimoji="1" lang="ja-JP" altLang="en-US" sz="1100">
                <a:solidFill>
                  <a:schemeClr val="tx1"/>
                </a:solidFill>
              </a:rPr>
              <a:t>トーンマップ</a:t>
            </a:r>
            <a:endParaRPr kumimoji="1" lang="en-US" altLang="ja-JP" sz="1100" dirty="0">
              <a:solidFill>
                <a:schemeClr val="tx1"/>
              </a:solidFill>
            </a:endParaRPr>
          </a:p>
        </p:txBody>
      </p:sp>
      <p:sp>
        <p:nvSpPr>
          <p:cNvPr id="117" name="角丸四角形 68"/>
          <p:cNvSpPr/>
          <p:nvPr/>
        </p:nvSpPr>
        <p:spPr>
          <a:xfrm>
            <a:off x="5599168" y="270218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118" name="直線矢印コネクタ 117"/>
          <p:cNvCxnSpPr>
            <a:cxnSpLocks/>
            <a:stCxn id="113" idx="3"/>
            <a:endCxn id="119" idx="1"/>
          </p:cNvCxnSpPr>
          <p:nvPr/>
        </p:nvCxnSpPr>
        <p:spPr>
          <a:xfrm>
            <a:off x="5518323" y="363832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9" name="角丸四角形 70"/>
          <p:cNvSpPr/>
          <p:nvPr/>
        </p:nvSpPr>
        <p:spPr>
          <a:xfrm>
            <a:off x="6641392" y="3236666"/>
            <a:ext cx="937668"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endParaRPr lang="ja-JP" altLang="en-US" sz="1400" dirty="0">
              <a:solidFill>
                <a:schemeClr val="tx1"/>
              </a:solidFill>
            </a:endParaRP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SDR</a:t>
            </a:r>
          </a:p>
        </p:txBody>
      </p:sp>
      <p:sp>
        <p:nvSpPr>
          <p:cNvPr id="120" name="角丸四角形 71"/>
          <p:cNvSpPr/>
          <p:nvPr/>
        </p:nvSpPr>
        <p:spPr>
          <a:xfrm>
            <a:off x="7697208" y="270218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err="1">
                <a:solidFill>
                  <a:schemeClr val="tx1"/>
                </a:solidFill>
              </a:rPr>
              <a:t>sRGB</a:t>
            </a:r>
            <a:r>
              <a:rPr kumimoji="1" lang="en-US" altLang="ja-JP" sz="1400" dirty="0">
                <a:solidFill>
                  <a:schemeClr val="tx1"/>
                </a:solidFill>
              </a:rPr>
              <a:t> OETF</a:t>
            </a:r>
          </a:p>
        </p:txBody>
      </p:sp>
      <p:cxnSp>
        <p:nvCxnSpPr>
          <p:cNvPr id="121" name="直線矢印コネクタ 120"/>
          <p:cNvCxnSpPr>
            <a:cxnSpLocks/>
            <a:stCxn id="119" idx="3"/>
            <a:endCxn id="122" idx="1"/>
          </p:cNvCxnSpPr>
          <p:nvPr/>
        </p:nvCxnSpPr>
        <p:spPr>
          <a:xfrm>
            <a:off x="7579060" y="363832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22" name="角丸四角形 73"/>
          <p:cNvSpPr/>
          <p:nvPr/>
        </p:nvSpPr>
        <p:spPr>
          <a:xfrm>
            <a:off x="8882014" y="3236666"/>
            <a:ext cx="961740"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01" name="Straight Connector 31"/>
          <p:cNvCxnSpPr/>
          <p:nvPr/>
        </p:nvCxnSpPr>
        <p:spPr>
          <a:xfrm flipH="1">
            <a:off x="2389401" y="270218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07" name="角丸四角形 78"/>
          <p:cNvSpPr/>
          <p:nvPr/>
        </p:nvSpPr>
        <p:spPr>
          <a:xfrm>
            <a:off x="10919207" y="3236666"/>
            <a:ext cx="1025571"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08" name="角丸四角形 79"/>
          <p:cNvSpPr/>
          <p:nvPr/>
        </p:nvSpPr>
        <p:spPr>
          <a:xfrm>
            <a:off x="9905840" y="270218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モニタ</a:t>
            </a:r>
            <a:endParaRPr kumimoji="1" lang="en-US" altLang="ja-JP" sz="1400" dirty="0">
              <a:solidFill>
                <a:schemeClr val="tx1"/>
              </a:solidFill>
            </a:endParaRPr>
          </a:p>
          <a:p>
            <a:pPr algn="ctr"/>
            <a:r>
              <a:rPr lang="en-US" altLang="ja-JP" sz="1400" dirty="0">
                <a:solidFill>
                  <a:schemeClr val="tx1"/>
                </a:solidFill>
              </a:rPr>
              <a:t>2.2</a:t>
            </a:r>
            <a:r>
              <a:rPr lang="ja-JP" altLang="en-US" sz="1400" dirty="0">
                <a:solidFill>
                  <a:schemeClr val="tx1"/>
                </a:solidFill>
              </a:rPr>
              <a:t>～</a:t>
            </a:r>
            <a:r>
              <a:rPr lang="en-US" altLang="ja-JP" sz="1400" dirty="0">
                <a:solidFill>
                  <a:schemeClr val="tx1"/>
                </a:solidFill>
              </a:rPr>
              <a:t>2.4</a:t>
            </a:r>
          </a:p>
          <a:p>
            <a:pPr algn="ctr"/>
            <a:r>
              <a:rPr kumimoji="1" lang="en-US" altLang="ja-JP" sz="1400" dirty="0">
                <a:solidFill>
                  <a:schemeClr val="tx1"/>
                </a:solidFill>
              </a:rPr>
              <a:t>EOTF</a:t>
            </a:r>
          </a:p>
        </p:txBody>
      </p:sp>
      <p:cxnSp>
        <p:nvCxnSpPr>
          <p:cNvPr id="110" name="直線矢印コネクタ 109"/>
          <p:cNvCxnSpPr>
            <a:cxnSpLocks/>
            <a:stCxn id="122" idx="3"/>
            <a:endCxn id="107" idx="1"/>
          </p:cNvCxnSpPr>
          <p:nvPr/>
        </p:nvCxnSpPr>
        <p:spPr>
          <a:xfrm>
            <a:off x="9843754" y="363832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テキスト ボックス 98"/>
          <p:cNvSpPr txBox="1"/>
          <p:nvPr/>
        </p:nvSpPr>
        <p:spPr>
          <a:xfrm>
            <a:off x="102517" y="2919176"/>
            <a:ext cx="654346" cy="369332"/>
          </a:xfrm>
          <a:prstGeom prst="rect">
            <a:avLst/>
          </a:prstGeom>
          <a:noFill/>
        </p:spPr>
        <p:txBody>
          <a:bodyPr wrap="none" rtlCol="0">
            <a:spAutoFit/>
          </a:bodyPr>
          <a:lstStyle/>
          <a:p>
            <a:r>
              <a:rPr lang="en-US" altLang="ja-JP" dirty="0"/>
              <a:t>S</a:t>
            </a:r>
            <a:r>
              <a:rPr kumimoji="1" lang="en-US" altLang="ja-JP" dirty="0"/>
              <a:t>DR</a:t>
            </a:r>
            <a:endParaRPr kumimoji="1" lang="ja-JP" altLang="en-US" dirty="0"/>
          </a:p>
        </p:txBody>
      </p:sp>
      <p:sp>
        <p:nvSpPr>
          <p:cNvPr id="123" name="Freeform 36"/>
          <p:cNvSpPr/>
          <p:nvPr/>
        </p:nvSpPr>
        <p:spPr>
          <a:xfrm>
            <a:off x="11094615" y="299588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4" name="Freeform 36"/>
          <p:cNvSpPr/>
          <p:nvPr/>
        </p:nvSpPr>
        <p:spPr>
          <a:xfrm>
            <a:off x="6801907"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5" name="Freeform 36"/>
          <p:cNvSpPr/>
          <p:nvPr/>
        </p:nvSpPr>
        <p:spPr>
          <a:xfrm>
            <a:off x="4724803"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195</a:t>
            </a:fld>
            <a:endParaRPr kumimoji="1" lang="ja-JP" altLang="en-US"/>
          </a:p>
        </p:txBody>
      </p:sp>
      <p:sp>
        <p:nvSpPr>
          <p:cNvPr id="48" name="Freeform 32">
            <a:extLst>
              <a:ext uri="{FF2B5EF4-FFF2-40B4-BE49-F238E27FC236}">
                <a16:creationId xmlns:a16="http://schemas.microsoft.com/office/drawing/2014/main" id="{FEA6E3A5-3CDC-4C47-82C8-48565273B9B1}"/>
              </a:ext>
            </a:extLst>
          </p:cNvPr>
          <p:cNvSpPr/>
          <p:nvPr/>
        </p:nvSpPr>
        <p:spPr>
          <a:xfrm>
            <a:off x="9080807" y="301273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7639381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角丸四角形 9"/>
          <p:cNvSpPr/>
          <p:nvPr/>
        </p:nvSpPr>
        <p:spPr>
          <a:xfrm>
            <a:off x="8211695" y="1090500"/>
            <a:ext cx="3877790" cy="5690382"/>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sp>
        <p:nvSpPr>
          <p:cNvPr id="126" name="角丸四角形 9"/>
          <p:cNvSpPr/>
          <p:nvPr/>
        </p:nvSpPr>
        <p:spPr>
          <a:xfrm>
            <a:off x="717641" y="1090500"/>
            <a:ext cx="7494054" cy="5690382"/>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9" name="角丸四角形 9">
            <a:extLst>
              <a:ext uri="{FF2B5EF4-FFF2-40B4-BE49-F238E27FC236}">
                <a16:creationId xmlns:a16="http://schemas.microsoft.com/office/drawing/2014/main" id="{DB9B35FA-7950-4220-8E80-768D9FC15E08}"/>
              </a:ext>
            </a:extLst>
          </p:cNvPr>
          <p:cNvSpPr/>
          <p:nvPr/>
        </p:nvSpPr>
        <p:spPr>
          <a:xfrm>
            <a:off x="784114" y="2222694"/>
            <a:ext cx="9071592"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dirty="0">
                <a:solidFill>
                  <a:schemeClr val="tx1"/>
                </a:solidFill>
              </a:rPr>
              <a:t>アプリケーション層</a:t>
            </a:r>
            <a:endParaRPr kumimoji="1" lang="en-US" altLang="ja-JP" sz="1600" dirty="0">
              <a:solidFill>
                <a:schemeClr val="tx1"/>
              </a:solidFill>
            </a:endParaRPr>
          </a:p>
        </p:txBody>
      </p:sp>
      <p:sp>
        <p:nvSpPr>
          <p:cNvPr id="33" name="タイトル 32"/>
          <p:cNvSpPr>
            <a:spLocks noGrp="1"/>
          </p:cNvSpPr>
          <p:nvPr>
            <p:ph type="title"/>
          </p:nvPr>
        </p:nvSpPr>
        <p:spPr/>
        <p:txBody>
          <a:bodyPr>
            <a:normAutofit/>
          </a:bodyPr>
          <a:lstStyle/>
          <a:p>
            <a:r>
              <a:rPr lang="ja-JP" altLang="en-US" dirty="0"/>
              <a:t>詳細：</a:t>
            </a:r>
            <a:r>
              <a:rPr lang="en-US" altLang="ja-JP" dirty="0"/>
              <a:t>BT.709</a:t>
            </a:r>
            <a:r>
              <a:rPr lang="ja-JP" altLang="en-US" dirty="0"/>
              <a:t>ベース</a:t>
            </a:r>
            <a:r>
              <a:rPr lang="en-US" altLang="ja-JP" dirty="0"/>
              <a:t>(UI</a:t>
            </a:r>
            <a:r>
              <a:rPr lang="ja-JP" altLang="en-US" dirty="0"/>
              <a:t>描画も</a:t>
            </a:r>
            <a:r>
              <a:rPr lang="en-US" altLang="ja-JP" dirty="0"/>
              <a:t>BT.709</a:t>
            </a:r>
            <a:r>
              <a:rPr lang="ja-JP" altLang="en-US" dirty="0"/>
              <a:t>線形</a:t>
            </a:r>
            <a:r>
              <a:rPr lang="en-US" altLang="ja-JP" dirty="0"/>
              <a:t>)</a:t>
            </a:r>
            <a:endParaRPr kumimoji="1" lang="ja-JP" altLang="en-US" dirty="0"/>
          </a:p>
        </p:txBody>
      </p:sp>
      <p:sp>
        <p:nvSpPr>
          <p:cNvPr id="128" name="角丸四角形 9"/>
          <p:cNvSpPr/>
          <p:nvPr/>
        </p:nvSpPr>
        <p:spPr>
          <a:xfrm>
            <a:off x="9855706" y="2222694"/>
            <a:ext cx="2168411"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4" name="角丸四角形 63"/>
          <p:cNvSpPr/>
          <p:nvPr/>
        </p:nvSpPr>
        <p:spPr>
          <a:xfrm>
            <a:off x="2164966" y="574327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65" name="角丸四角形 64"/>
          <p:cNvSpPr/>
          <p:nvPr/>
        </p:nvSpPr>
        <p:spPr>
          <a:xfrm>
            <a:off x="4580849" y="5743276"/>
            <a:ext cx="937474"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66" name="直線矢印コネクタ 65"/>
          <p:cNvCxnSpPr>
            <a:cxnSpLocks/>
            <a:stCxn id="64" idx="3"/>
            <a:endCxn id="65" idx="1"/>
          </p:cNvCxnSpPr>
          <p:nvPr/>
        </p:nvCxnSpPr>
        <p:spPr>
          <a:xfrm>
            <a:off x="3113607" y="614493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7" name="角丸四角形 66"/>
          <p:cNvSpPr/>
          <p:nvPr/>
        </p:nvSpPr>
        <p:spPr>
          <a:xfrm>
            <a:off x="859024" y="520879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68" name="角丸四角形 67"/>
          <p:cNvSpPr/>
          <p:nvPr/>
        </p:nvSpPr>
        <p:spPr>
          <a:xfrm>
            <a:off x="3248446" y="520879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en-US" altLang="ja-JP" sz="1050" dirty="0">
                <a:solidFill>
                  <a:schemeClr val="tx1"/>
                </a:solidFill>
              </a:rPr>
              <a:t>BT.2020</a:t>
            </a:r>
            <a:r>
              <a:rPr kumimoji="1" lang="ja-JP" altLang="en-US" sz="1050" dirty="0">
                <a:solidFill>
                  <a:schemeClr val="tx1"/>
                </a:solidFill>
              </a:rPr>
              <a:t>拡張変換</a:t>
            </a:r>
            <a:endParaRPr kumimoji="1" lang="en-US" altLang="ja-JP" sz="105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a:solidFill>
                  <a:schemeClr val="tx1"/>
                </a:solidFill>
              </a:rPr>
              <a:t>BT.709</a:t>
            </a:r>
            <a:r>
              <a:rPr kumimoji="1" lang="ja-JP" altLang="en-US" sz="1100" dirty="0">
                <a:solidFill>
                  <a:schemeClr val="tx1"/>
                </a:solidFill>
              </a:rPr>
              <a:t>に戻す</a:t>
            </a:r>
            <a:endParaRPr kumimoji="1" lang="en-US" altLang="ja-JP" sz="1100" dirty="0">
              <a:solidFill>
                <a:schemeClr val="tx1"/>
              </a:solidFill>
            </a:endParaRPr>
          </a:p>
        </p:txBody>
      </p:sp>
      <p:sp>
        <p:nvSpPr>
          <p:cNvPr id="69" name="角丸四角形 68"/>
          <p:cNvSpPr/>
          <p:nvPr/>
        </p:nvSpPr>
        <p:spPr>
          <a:xfrm>
            <a:off x="5599168" y="520879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70" name="直線矢印コネクタ 69"/>
          <p:cNvCxnSpPr>
            <a:cxnSpLocks/>
            <a:stCxn id="65" idx="3"/>
            <a:endCxn id="71" idx="1"/>
          </p:cNvCxnSpPr>
          <p:nvPr/>
        </p:nvCxnSpPr>
        <p:spPr>
          <a:xfrm>
            <a:off x="5518323" y="614493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1" name="角丸四角形 70"/>
          <p:cNvSpPr/>
          <p:nvPr/>
        </p:nvSpPr>
        <p:spPr>
          <a:xfrm>
            <a:off x="6641392" y="5743276"/>
            <a:ext cx="937668"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72" name="角丸四角形 71"/>
          <p:cNvSpPr/>
          <p:nvPr/>
        </p:nvSpPr>
        <p:spPr>
          <a:xfrm>
            <a:off x="7697208" y="520879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色域変換</a:t>
            </a:r>
            <a:endParaRPr kumimoji="1" lang="en-US" altLang="ja-JP" sz="1400" dirty="0">
              <a:solidFill>
                <a:schemeClr val="tx1"/>
              </a:solidFill>
            </a:endParaRPr>
          </a:p>
          <a:p>
            <a:pPr algn="ctr"/>
            <a:r>
              <a:rPr kumimoji="1" lang="en-US" altLang="ja-JP" sz="1400" dirty="0">
                <a:solidFill>
                  <a:schemeClr val="tx1"/>
                </a:solidFill>
              </a:rPr>
              <a:t>PQ OETF</a:t>
            </a:r>
          </a:p>
        </p:txBody>
      </p:sp>
      <p:cxnSp>
        <p:nvCxnSpPr>
          <p:cNvPr id="73" name="直線矢印コネクタ 72"/>
          <p:cNvCxnSpPr>
            <a:cxnSpLocks/>
            <a:stCxn id="71" idx="3"/>
            <a:endCxn id="74" idx="1"/>
          </p:cNvCxnSpPr>
          <p:nvPr/>
        </p:nvCxnSpPr>
        <p:spPr>
          <a:xfrm>
            <a:off x="7579060" y="614493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4" name="角丸四角形 73"/>
          <p:cNvSpPr/>
          <p:nvPr/>
        </p:nvSpPr>
        <p:spPr>
          <a:xfrm>
            <a:off x="8882014" y="5743276"/>
            <a:ext cx="961740"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p>
          <a:p>
            <a:pPr algn="ctr"/>
            <a:r>
              <a:rPr lang="en-US" altLang="ja-JP" sz="1400">
                <a:solidFill>
                  <a:schemeClr val="tx1"/>
                </a:solidFill>
              </a:rPr>
              <a:t>PQ</a:t>
            </a:r>
            <a:endParaRPr lang="ja-JP" altLang="en-US" sz="1400" dirty="0">
              <a:solidFill>
                <a:schemeClr val="tx1"/>
              </a:solidFill>
            </a:endParaRPr>
          </a:p>
          <a:p>
            <a:pPr algn="ctr"/>
            <a:r>
              <a:rPr lang="en-US" altLang="ja-JP" sz="1400">
                <a:solidFill>
                  <a:schemeClr val="tx1"/>
                </a:solidFill>
              </a:rPr>
              <a:t>MDR</a:t>
            </a:r>
            <a:endParaRPr lang="en-US" altLang="ja-JP" sz="1400" dirty="0">
              <a:solidFill>
                <a:schemeClr val="tx1"/>
              </a:solidFill>
            </a:endParaRPr>
          </a:p>
        </p:txBody>
      </p:sp>
      <p:cxnSp>
        <p:nvCxnSpPr>
          <p:cNvPr id="75" name="Straight Connector 31"/>
          <p:cNvCxnSpPr/>
          <p:nvPr/>
        </p:nvCxnSpPr>
        <p:spPr>
          <a:xfrm flipH="1">
            <a:off x="2389401" y="520879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76" name="Freeform 32"/>
          <p:cNvSpPr/>
          <p:nvPr/>
        </p:nvSpPr>
        <p:spPr>
          <a:xfrm>
            <a:off x="9102012" y="534015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7" name="Freeform 35"/>
          <p:cNvSpPr/>
          <p:nvPr/>
        </p:nvSpPr>
        <p:spPr>
          <a:xfrm>
            <a:off x="4772869"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8" name="Freeform 36"/>
          <p:cNvSpPr/>
          <p:nvPr/>
        </p:nvSpPr>
        <p:spPr>
          <a:xfrm>
            <a:off x="6840432"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9" name="角丸四角形 78"/>
          <p:cNvSpPr/>
          <p:nvPr/>
        </p:nvSpPr>
        <p:spPr>
          <a:xfrm>
            <a:off x="10919207" y="5743276"/>
            <a:ext cx="1025571"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MDR</a:t>
            </a:r>
          </a:p>
        </p:txBody>
      </p:sp>
      <p:sp>
        <p:nvSpPr>
          <p:cNvPr id="80" name="角丸四角形 79"/>
          <p:cNvSpPr/>
          <p:nvPr/>
        </p:nvSpPr>
        <p:spPr>
          <a:xfrm>
            <a:off x="9905840" y="520879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a:solidFill>
                <a:schemeClr val="tx1"/>
              </a:solidFill>
            </a:endParaRPr>
          </a:p>
          <a:p>
            <a:pPr algn="ctr"/>
            <a:r>
              <a:rPr lang="en-US" altLang="ja-JP" sz="1600">
                <a:solidFill>
                  <a:schemeClr val="tx1"/>
                </a:solidFill>
              </a:rPr>
              <a:t>PQ</a:t>
            </a:r>
            <a:endParaRPr kumimoji="1" lang="en-US" altLang="ja-JP" sz="1600">
              <a:solidFill>
                <a:schemeClr val="tx1"/>
              </a:solidFill>
            </a:endParaRPr>
          </a:p>
          <a:p>
            <a:pPr algn="ctr"/>
            <a:r>
              <a:rPr kumimoji="1" lang="en-US" altLang="ja-JP" sz="1600">
                <a:solidFill>
                  <a:schemeClr val="tx1"/>
                </a:solidFill>
              </a:rPr>
              <a:t>EOTF</a:t>
            </a:r>
            <a:endParaRPr kumimoji="1" lang="en-US" altLang="ja-JP" sz="1600" dirty="0">
              <a:solidFill>
                <a:schemeClr val="tx1"/>
              </a:solidFill>
            </a:endParaRPr>
          </a:p>
        </p:txBody>
      </p:sp>
      <p:cxnSp>
        <p:nvCxnSpPr>
          <p:cNvPr id="81" name="直線矢印コネクタ 80"/>
          <p:cNvCxnSpPr>
            <a:cxnSpLocks/>
            <a:stCxn id="74" idx="3"/>
            <a:endCxn id="79" idx="1"/>
          </p:cNvCxnSpPr>
          <p:nvPr/>
        </p:nvCxnSpPr>
        <p:spPr>
          <a:xfrm>
            <a:off x="9843754" y="614493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2" name="Freeform 36"/>
          <p:cNvSpPr/>
          <p:nvPr/>
        </p:nvSpPr>
        <p:spPr>
          <a:xfrm>
            <a:off x="11108257" y="5314031"/>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9" name="テキスト ボックス 108"/>
          <p:cNvSpPr txBox="1"/>
          <p:nvPr/>
        </p:nvSpPr>
        <p:spPr>
          <a:xfrm>
            <a:off x="102517" y="5425786"/>
            <a:ext cx="681597" cy="369332"/>
          </a:xfrm>
          <a:prstGeom prst="rect">
            <a:avLst/>
          </a:prstGeom>
          <a:noFill/>
        </p:spPr>
        <p:txBody>
          <a:bodyPr wrap="none" rtlCol="0">
            <a:spAutoFit/>
          </a:bodyPr>
          <a:lstStyle/>
          <a:p>
            <a:r>
              <a:rPr kumimoji="1" lang="en-US" altLang="ja-JP"/>
              <a:t>HDR</a:t>
            </a:r>
            <a:endParaRPr kumimoji="1" lang="ja-JP" altLang="en-US" dirty="0"/>
          </a:p>
        </p:txBody>
      </p:sp>
      <p:sp>
        <p:nvSpPr>
          <p:cNvPr id="112" name="角丸四角形 63"/>
          <p:cNvSpPr/>
          <p:nvPr/>
        </p:nvSpPr>
        <p:spPr>
          <a:xfrm>
            <a:off x="2164966" y="323666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dirty="0">
              <a:solidFill>
                <a:schemeClr val="tx1"/>
              </a:solidFill>
            </a:endParaRPr>
          </a:p>
          <a:p>
            <a:pPr algn="ct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113" name="角丸四角形 64"/>
          <p:cNvSpPr/>
          <p:nvPr/>
        </p:nvSpPr>
        <p:spPr>
          <a:xfrm>
            <a:off x="4580849" y="3236666"/>
            <a:ext cx="937474"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SDR</a:t>
            </a:r>
          </a:p>
        </p:txBody>
      </p:sp>
      <p:cxnSp>
        <p:nvCxnSpPr>
          <p:cNvPr id="114" name="直線矢印コネクタ 113"/>
          <p:cNvCxnSpPr>
            <a:cxnSpLocks/>
            <a:stCxn id="112" idx="3"/>
            <a:endCxn id="113" idx="1"/>
          </p:cNvCxnSpPr>
          <p:nvPr/>
        </p:nvCxnSpPr>
        <p:spPr>
          <a:xfrm>
            <a:off x="3113607" y="363832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5" name="角丸四角形 66"/>
          <p:cNvSpPr/>
          <p:nvPr/>
        </p:nvSpPr>
        <p:spPr>
          <a:xfrm>
            <a:off x="859024" y="270218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116" name="角丸四角形 67"/>
          <p:cNvSpPr/>
          <p:nvPr/>
        </p:nvSpPr>
        <p:spPr>
          <a:xfrm>
            <a:off x="3248446" y="270218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a:solidFill>
                <a:schemeClr val="tx1"/>
              </a:solidFill>
            </a:endParaRPr>
          </a:p>
          <a:p>
            <a:pPr algn="ctr"/>
            <a:r>
              <a:rPr kumimoji="1" lang="ja-JP" altLang="en-US" sz="1100">
                <a:solidFill>
                  <a:schemeClr val="tx1"/>
                </a:solidFill>
              </a:rPr>
              <a:t>トーンマップ</a:t>
            </a:r>
            <a:endParaRPr kumimoji="1" lang="en-US" altLang="ja-JP" sz="1100" dirty="0">
              <a:solidFill>
                <a:schemeClr val="tx1"/>
              </a:solidFill>
            </a:endParaRPr>
          </a:p>
        </p:txBody>
      </p:sp>
      <p:sp>
        <p:nvSpPr>
          <p:cNvPr id="117" name="角丸四角形 68"/>
          <p:cNvSpPr/>
          <p:nvPr/>
        </p:nvSpPr>
        <p:spPr>
          <a:xfrm>
            <a:off x="5599168" y="270218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118" name="直線矢印コネクタ 117"/>
          <p:cNvCxnSpPr>
            <a:cxnSpLocks/>
            <a:stCxn id="113" idx="3"/>
            <a:endCxn id="119" idx="1"/>
          </p:cNvCxnSpPr>
          <p:nvPr/>
        </p:nvCxnSpPr>
        <p:spPr>
          <a:xfrm>
            <a:off x="5518323" y="363832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9" name="角丸四角形 70"/>
          <p:cNvSpPr/>
          <p:nvPr/>
        </p:nvSpPr>
        <p:spPr>
          <a:xfrm>
            <a:off x="6641392" y="3236666"/>
            <a:ext cx="937668"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endParaRPr lang="ja-JP" altLang="en-US" sz="1400" dirty="0">
              <a:solidFill>
                <a:schemeClr val="tx1"/>
              </a:solidFill>
            </a:endParaRP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SDR</a:t>
            </a:r>
          </a:p>
        </p:txBody>
      </p:sp>
      <p:sp>
        <p:nvSpPr>
          <p:cNvPr id="120" name="角丸四角形 71"/>
          <p:cNvSpPr/>
          <p:nvPr/>
        </p:nvSpPr>
        <p:spPr>
          <a:xfrm>
            <a:off x="7697208" y="270218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err="1">
                <a:solidFill>
                  <a:schemeClr val="tx1"/>
                </a:solidFill>
              </a:rPr>
              <a:t>sRGB</a:t>
            </a:r>
            <a:r>
              <a:rPr kumimoji="1" lang="en-US" altLang="ja-JP" sz="1400" dirty="0">
                <a:solidFill>
                  <a:schemeClr val="tx1"/>
                </a:solidFill>
              </a:rPr>
              <a:t> OETF</a:t>
            </a:r>
          </a:p>
        </p:txBody>
      </p:sp>
      <p:cxnSp>
        <p:nvCxnSpPr>
          <p:cNvPr id="121" name="直線矢印コネクタ 120"/>
          <p:cNvCxnSpPr>
            <a:cxnSpLocks/>
            <a:stCxn id="119" idx="3"/>
            <a:endCxn id="122" idx="1"/>
          </p:cNvCxnSpPr>
          <p:nvPr/>
        </p:nvCxnSpPr>
        <p:spPr>
          <a:xfrm>
            <a:off x="7579060" y="363832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22" name="角丸四角形 73"/>
          <p:cNvSpPr/>
          <p:nvPr/>
        </p:nvSpPr>
        <p:spPr>
          <a:xfrm>
            <a:off x="8882014" y="3236666"/>
            <a:ext cx="961740"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01" name="Straight Connector 31"/>
          <p:cNvCxnSpPr/>
          <p:nvPr/>
        </p:nvCxnSpPr>
        <p:spPr>
          <a:xfrm flipH="1">
            <a:off x="2389401" y="270218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07" name="角丸四角形 78"/>
          <p:cNvSpPr/>
          <p:nvPr/>
        </p:nvSpPr>
        <p:spPr>
          <a:xfrm>
            <a:off x="10919207" y="3236666"/>
            <a:ext cx="1025571"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08" name="角丸四角形 79"/>
          <p:cNvSpPr/>
          <p:nvPr/>
        </p:nvSpPr>
        <p:spPr>
          <a:xfrm>
            <a:off x="9905840" y="270218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モニタ</a:t>
            </a:r>
            <a:endParaRPr kumimoji="1" lang="en-US" altLang="ja-JP" sz="1400" dirty="0">
              <a:solidFill>
                <a:schemeClr val="tx1"/>
              </a:solidFill>
            </a:endParaRPr>
          </a:p>
          <a:p>
            <a:pPr algn="ctr"/>
            <a:r>
              <a:rPr lang="en-US" altLang="ja-JP" sz="1400" dirty="0">
                <a:solidFill>
                  <a:schemeClr val="tx1"/>
                </a:solidFill>
              </a:rPr>
              <a:t>2.2</a:t>
            </a:r>
            <a:r>
              <a:rPr lang="ja-JP" altLang="en-US" sz="1400" dirty="0">
                <a:solidFill>
                  <a:schemeClr val="tx1"/>
                </a:solidFill>
              </a:rPr>
              <a:t>～</a:t>
            </a:r>
            <a:r>
              <a:rPr lang="en-US" altLang="ja-JP" sz="1400" dirty="0">
                <a:solidFill>
                  <a:schemeClr val="tx1"/>
                </a:solidFill>
              </a:rPr>
              <a:t>2.4</a:t>
            </a:r>
          </a:p>
          <a:p>
            <a:pPr algn="ctr"/>
            <a:r>
              <a:rPr kumimoji="1" lang="en-US" altLang="ja-JP" sz="1400" dirty="0">
                <a:solidFill>
                  <a:schemeClr val="tx1"/>
                </a:solidFill>
              </a:rPr>
              <a:t>EOTF</a:t>
            </a:r>
          </a:p>
        </p:txBody>
      </p:sp>
      <p:cxnSp>
        <p:nvCxnSpPr>
          <p:cNvPr id="110" name="直線矢印コネクタ 109"/>
          <p:cNvCxnSpPr>
            <a:cxnSpLocks/>
            <a:stCxn id="122" idx="3"/>
            <a:endCxn id="107" idx="1"/>
          </p:cNvCxnSpPr>
          <p:nvPr/>
        </p:nvCxnSpPr>
        <p:spPr>
          <a:xfrm>
            <a:off x="9843754" y="363832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テキスト ボックス 98"/>
          <p:cNvSpPr txBox="1"/>
          <p:nvPr/>
        </p:nvSpPr>
        <p:spPr>
          <a:xfrm>
            <a:off x="102517" y="2919176"/>
            <a:ext cx="654346" cy="369332"/>
          </a:xfrm>
          <a:prstGeom prst="rect">
            <a:avLst/>
          </a:prstGeom>
          <a:noFill/>
        </p:spPr>
        <p:txBody>
          <a:bodyPr wrap="none" rtlCol="0">
            <a:spAutoFit/>
          </a:bodyPr>
          <a:lstStyle/>
          <a:p>
            <a:r>
              <a:rPr lang="en-US" altLang="ja-JP" dirty="0"/>
              <a:t>S</a:t>
            </a:r>
            <a:r>
              <a:rPr kumimoji="1" lang="en-US" altLang="ja-JP" dirty="0"/>
              <a:t>DR</a:t>
            </a:r>
            <a:endParaRPr kumimoji="1" lang="ja-JP" altLang="en-US" dirty="0"/>
          </a:p>
        </p:txBody>
      </p:sp>
      <p:sp>
        <p:nvSpPr>
          <p:cNvPr id="123" name="Freeform 36"/>
          <p:cNvSpPr/>
          <p:nvPr/>
        </p:nvSpPr>
        <p:spPr>
          <a:xfrm>
            <a:off x="11094615" y="299588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4" name="Freeform 36"/>
          <p:cNvSpPr/>
          <p:nvPr/>
        </p:nvSpPr>
        <p:spPr>
          <a:xfrm>
            <a:off x="6801907"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5" name="Freeform 36"/>
          <p:cNvSpPr/>
          <p:nvPr/>
        </p:nvSpPr>
        <p:spPr>
          <a:xfrm>
            <a:off x="4724803"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196</a:t>
            </a:fld>
            <a:endParaRPr kumimoji="1" lang="ja-JP" altLang="en-US"/>
          </a:p>
        </p:txBody>
      </p:sp>
      <p:sp>
        <p:nvSpPr>
          <p:cNvPr id="48" name="Freeform 32">
            <a:extLst>
              <a:ext uri="{FF2B5EF4-FFF2-40B4-BE49-F238E27FC236}">
                <a16:creationId xmlns:a16="http://schemas.microsoft.com/office/drawing/2014/main" id="{FEA6E3A5-3CDC-4C47-82C8-48565273B9B1}"/>
              </a:ext>
            </a:extLst>
          </p:cNvPr>
          <p:cNvSpPr/>
          <p:nvPr/>
        </p:nvSpPr>
        <p:spPr>
          <a:xfrm>
            <a:off x="9080807" y="301273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9" name="角丸四角形 9">
            <a:extLst>
              <a:ext uri="{FF2B5EF4-FFF2-40B4-BE49-F238E27FC236}">
                <a16:creationId xmlns:a16="http://schemas.microsoft.com/office/drawing/2014/main" id="{8BDF6B75-DE6A-43CF-AA67-B3080467A976}"/>
              </a:ext>
            </a:extLst>
          </p:cNvPr>
          <p:cNvSpPr/>
          <p:nvPr/>
        </p:nvSpPr>
        <p:spPr>
          <a:xfrm>
            <a:off x="4800561" y="1962743"/>
            <a:ext cx="2810919" cy="1664617"/>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ポストプロセス</a:t>
            </a:r>
            <a:endParaRPr kumimoji="1" lang="en-US" altLang="ja-JP" sz="1600" dirty="0">
              <a:solidFill>
                <a:schemeClr val="tx1"/>
              </a:solidFill>
            </a:endParaRPr>
          </a:p>
          <a:p>
            <a:pPr algn="ctr"/>
            <a:r>
              <a:rPr kumimoji="1" lang="en-US" altLang="ja-JP" sz="1600" dirty="0">
                <a:solidFill>
                  <a:schemeClr val="tx1"/>
                </a:solidFill>
              </a:rPr>
              <a:t>SDR</a:t>
            </a:r>
            <a:r>
              <a:rPr kumimoji="1" lang="ja-JP" altLang="en-US" sz="1600" dirty="0">
                <a:solidFill>
                  <a:schemeClr val="tx1"/>
                </a:solidFill>
              </a:rPr>
              <a:t>トーンマップ</a:t>
            </a:r>
            <a:endParaRPr kumimoji="1" lang="en-US" altLang="ja-JP" sz="1600" dirty="0">
              <a:solidFill>
                <a:schemeClr val="tx1"/>
              </a:solidFill>
            </a:endParaRPr>
          </a:p>
          <a:p>
            <a:pPr algn="ctr"/>
            <a:r>
              <a:rPr kumimoji="1" lang="ja-JP" altLang="en-US" sz="1600" dirty="0">
                <a:solidFill>
                  <a:schemeClr val="tx1"/>
                </a:solidFill>
              </a:rPr>
              <a:t>ガンマ調整</a:t>
            </a:r>
            <a:r>
              <a:rPr kumimoji="1" lang="en-US" altLang="ja-JP" sz="1600" dirty="0">
                <a:solidFill>
                  <a:schemeClr val="tx1"/>
                </a:solidFill>
              </a:rPr>
              <a:t>(</a:t>
            </a:r>
            <a:r>
              <a:rPr kumimoji="1" lang="en-US" altLang="ja-JP" sz="1600" dirty="0" err="1">
                <a:solidFill>
                  <a:schemeClr val="tx1"/>
                </a:solidFill>
              </a:rPr>
              <a:t>sRGB</a:t>
            </a:r>
            <a:r>
              <a:rPr kumimoji="1" lang="en-US" altLang="ja-JP" sz="1600" dirty="0">
                <a:solidFill>
                  <a:schemeClr val="tx1"/>
                </a:solidFill>
              </a:rPr>
              <a:t> OETF)</a:t>
            </a:r>
          </a:p>
          <a:p>
            <a:pPr algn="ctr"/>
            <a:r>
              <a:rPr kumimoji="1" lang="en-US" altLang="ja-JP" sz="1600" dirty="0">
                <a:solidFill>
                  <a:schemeClr val="tx1"/>
                </a:solidFill>
              </a:rPr>
              <a:t>SDR LUT</a:t>
            </a:r>
          </a:p>
          <a:p>
            <a:pPr algn="ctr"/>
            <a:r>
              <a:rPr kumimoji="1" lang="en-US" altLang="ja-JP" sz="1600" dirty="0" err="1">
                <a:solidFill>
                  <a:schemeClr val="tx1"/>
                </a:solidFill>
              </a:rPr>
              <a:t>sRGB</a:t>
            </a:r>
            <a:r>
              <a:rPr kumimoji="1" lang="en-US" altLang="ja-JP" sz="1600" dirty="0">
                <a:solidFill>
                  <a:schemeClr val="tx1"/>
                </a:solidFill>
              </a:rPr>
              <a:t> EOTF</a:t>
            </a:r>
          </a:p>
        </p:txBody>
      </p:sp>
      <p:sp>
        <p:nvSpPr>
          <p:cNvPr id="50" name="角丸四角形 87">
            <a:extLst>
              <a:ext uri="{FF2B5EF4-FFF2-40B4-BE49-F238E27FC236}">
                <a16:creationId xmlns:a16="http://schemas.microsoft.com/office/drawing/2014/main" id="{AEDF772C-96C4-4087-8A07-86C524927E07}"/>
              </a:ext>
            </a:extLst>
          </p:cNvPr>
          <p:cNvSpPr/>
          <p:nvPr/>
        </p:nvSpPr>
        <p:spPr>
          <a:xfrm>
            <a:off x="4800561" y="3798859"/>
            <a:ext cx="2807690" cy="2894485"/>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ポストプロセス</a:t>
            </a:r>
            <a:endParaRPr kumimoji="1" lang="en-US" altLang="ja-JP" sz="1400" dirty="0">
              <a:solidFill>
                <a:schemeClr val="tx1"/>
              </a:solidFill>
            </a:endParaRPr>
          </a:p>
          <a:p>
            <a:pPr algn="ctr"/>
            <a:r>
              <a:rPr kumimoji="1" lang="en-US" altLang="ja-JP" sz="1400" dirty="0">
                <a:solidFill>
                  <a:schemeClr val="tx1"/>
                </a:solidFill>
              </a:rPr>
              <a:t>SDR</a:t>
            </a:r>
            <a:r>
              <a:rPr kumimoji="1" lang="ja-JP" altLang="en-US" sz="1400" dirty="0">
                <a:solidFill>
                  <a:schemeClr val="tx1"/>
                </a:solidFill>
              </a:rPr>
              <a:t>トーンマップ</a:t>
            </a:r>
            <a:endParaRPr kumimoji="1" lang="en-US" altLang="ja-JP" sz="1400" dirty="0">
              <a:solidFill>
                <a:schemeClr val="tx1"/>
              </a:solidFill>
            </a:endParaRPr>
          </a:p>
          <a:p>
            <a:pPr algn="ctr"/>
            <a:r>
              <a:rPr kumimoji="1" lang="ja-JP" altLang="en-US" sz="1400" dirty="0">
                <a:solidFill>
                  <a:schemeClr val="tx1"/>
                </a:solidFill>
              </a:rPr>
              <a:t>ガンマ調整</a:t>
            </a:r>
            <a:r>
              <a:rPr kumimoji="1" lang="en-US" altLang="ja-JP" sz="1400" dirty="0">
                <a:solidFill>
                  <a:schemeClr val="tx1"/>
                </a:solidFill>
              </a:rPr>
              <a:t>(</a:t>
            </a:r>
            <a:r>
              <a:rPr kumimoji="1" lang="en-US" altLang="ja-JP" sz="1400" dirty="0" err="1">
                <a:solidFill>
                  <a:schemeClr val="tx1"/>
                </a:solidFill>
              </a:rPr>
              <a:t>sRGB</a:t>
            </a:r>
            <a:r>
              <a:rPr kumimoji="1" lang="en-US" altLang="ja-JP" sz="1400" dirty="0">
                <a:solidFill>
                  <a:schemeClr val="tx1"/>
                </a:solidFill>
              </a:rPr>
              <a:t> OETF)</a:t>
            </a:r>
          </a:p>
          <a:p>
            <a:pPr algn="ctr"/>
            <a:r>
              <a:rPr kumimoji="1" lang="en-US" altLang="ja-JP" sz="1400" dirty="0">
                <a:solidFill>
                  <a:schemeClr val="tx1"/>
                </a:solidFill>
              </a:rPr>
              <a:t>SDR LUT</a:t>
            </a:r>
          </a:p>
          <a:p>
            <a:pPr algn="ctr"/>
            <a:r>
              <a:rPr kumimoji="1" lang="en-US" altLang="ja-JP" sz="1400" dirty="0">
                <a:solidFill>
                  <a:schemeClr val="tx1"/>
                </a:solidFill>
              </a:rPr>
              <a:t>BT.1886(PC</a:t>
            </a:r>
            <a:r>
              <a:rPr kumimoji="1" lang="ja-JP" altLang="en-US" sz="1400" dirty="0">
                <a:solidFill>
                  <a:schemeClr val="tx1"/>
                </a:solidFill>
              </a:rPr>
              <a:t>では</a:t>
            </a:r>
            <a:r>
              <a:rPr kumimoji="1" lang="en-US" altLang="ja-JP" sz="1400" dirty="0">
                <a:solidFill>
                  <a:schemeClr val="tx1"/>
                </a:solidFill>
              </a:rPr>
              <a:t>γ2.2) EOTF</a:t>
            </a:r>
          </a:p>
          <a:p>
            <a:pPr algn="ctr"/>
            <a:r>
              <a:rPr kumimoji="1" lang="en-US" altLang="ja-JP" sz="1400" dirty="0">
                <a:solidFill>
                  <a:schemeClr val="tx1"/>
                </a:solidFill>
              </a:rPr>
              <a:t>SDR</a:t>
            </a:r>
            <a:r>
              <a:rPr kumimoji="1" lang="ja-JP" altLang="en-US" sz="1400" dirty="0">
                <a:solidFill>
                  <a:schemeClr val="tx1"/>
                </a:solidFill>
              </a:rPr>
              <a:t>逆トーンマップ</a:t>
            </a:r>
            <a:endParaRPr kumimoji="1" lang="en-US" altLang="ja-JP" sz="1400" dirty="0">
              <a:solidFill>
                <a:schemeClr val="tx1"/>
              </a:solidFill>
            </a:endParaRPr>
          </a:p>
          <a:p>
            <a:pPr algn="ctr"/>
            <a:r>
              <a:rPr kumimoji="1" lang="en-US" altLang="ja-JP" sz="1400" dirty="0">
                <a:solidFill>
                  <a:schemeClr val="tx1"/>
                </a:solidFill>
              </a:rPr>
              <a:t>BT.2020</a:t>
            </a:r>
            <a:r>
              <a:rPr kumimoji="1" lang="ja-JP" altLang="en-US" sz="1400" dirty="0">
                <a:solidFill>
                  <a:schemeClr val="tx1"/>
                </a:solidFill>
              </a:rPr>
              <a:t>色域へ非線形拡張／変換</a:t>
            </a:r>
            <a:endParaRPr kumimoji="1" lang="en-US" altLang="ja-JP" sz="1400" dirty="0">
              <a:solidFill>
                <a:schemeClr val="tx1"/>
              </a:solidFill>
            </a:endParaRPr>
          </a:p>
          <a:p>
            <a:pPr algn="ctr"/>
            <a:r>
              <a:rPr kumimoji="1" lang="ja-JP" altLang="en-US" sz="1400" dirty="0">
                <a:solidFill>
                  <a:schemeClr val="tx1"/>
                </a:solidFill>
              </a:rPr>
              <a:t>最大輝度解析</a:t>
            </a:r>
            <a:endParaRPr kumimoji="1" lang="en-US" altLang="ja-JP" sz="1400" dirty="0">
              <a:solidFill>
                <a:schemeClr val="tx1"/>
              </a:solidFill>
            </a:endParaRPr>
          </a:p>
          <a:p>
            <a:pPr algn="ctr"/>
            <a:r>
              <a:rPr kumimoji="1" lang="en-US" altLang="ja-JP" sz="1400" dirty="0">
                <a:solidFill>
                  <a:schemeClr val="tx1"/>
                </a:solidFill>
              </a:rPr>
              <a:t>HDR</a:t>
            </a:r>
            <a:r>
              <a:rPr kumimoji="1" lang="ja-JP" altLang="en-US" sz="1400" dirty="0">
                <a:solidFill>
                  <a:schemeClr val="tx1"/>
                </a:solidFill>
              </a:rPr>
              <a:t>拡張トーンマップ</a:t>
            </a:r>
            <a:endParaRPr kumimoji="1" lang="en-US" altLang="ja-JP" sz="1400" dirty="0">
              <a:solidFill>
                <a:schemeClr val="tx1"/>
              </a:solidFill>
            </a:endParaRPr>
          </a:p>
          <a:p>
            <a:pPr algn="ctr"/>
            <a:r>
              <a:rPr kumimoji="1" lang="en-US" altLang="ja-JP" sz="1400" dirty="0">
                <a:solidFill>
                  <a:schemeClr val="tx1"/>
                </a:solidFill>
              </a:rPr>
              <a:t>BT.709</a:t>
            </a:r>
            <a:r>
              <a:rPr kumimoji="1" lang="ja-JP" altLang="en-US" sz="1400" dirty="0">
                <a:solidFill>
                  <a:schemeClr val="tx1"/>
                </a:solidFill>
              </a:rPr>
              <a:t>色域に線形変換で戻す</a:t>
            </a:r>
            <a:endParaRPr kumimoji="1" lang="en-US" altLang="ja-JP" sz="1400" dirty="0">
              <a:solidFill>
                <a:schemeClr val="tx1"/>
              </a:solidFill>
            </a:endParaRPr>
          </a:p>
        </p:txBody>
      </p:sp>
      <p:cxnSp>
        <p:nvCxnSpPr>
          <p:cNvPr id="51" name="直線コネクタ 50">
            <a:extLst>
              <a:ext uri="{FF2B5EF4-FFF2-40B4-BE49-F238E27FC236}">
                <a16:creationId xmlns:a16="http://schemas.microsoft.com/office/drawing/2014/main" id="{9B7DE594-F3C1-46C6-BAF7-9B503429B42E}"/>
              </a:ext>
            </a:extLst>
          </p:cNvPr>
          <p:cNvCxnSpPr>
            <a:cxnSpLocks/>
            <a:stCxn id="116" idx="0"/>
            <a:endCxn id="49" idx="0"/>
          </p:cNvCxnSpPr>
          <p:nvPr/>
        </p:nvCxnSpPr>
        <p:spPr>
          <a:xfrm flipV="1">
            <a:off x="3842129" y="1962743"/>
            <a:ext cx="2363892" cy="739439"/>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BE70921B-257C-4826-A109-007CBCAA2CB5}"/>
              </a:ext>
            </a:extLst>
          </p:cNvPr>
          <p:cNvCxnSpPr>
            <a:cxnSpLocks/>
            <a:stCxn id="116" idx="2"/>
            <a:endCxn id="49" idx="2"/>
          </p:cNvCxnSpPr>
          <p:nvPr/>
        </p:nvCxnSpPr>
        <p:spPr>
          <a:xfrm>
            <a:off x="3842129" y="3505502"/>
            <a:ext cx="2363892" cy="121858"/>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1D194AAC-DE10-4BF0-9A2F-755B43B4375E}"/>
              </a:ext>
            </a:extLst>
          </p:cNvPr>
          <p:cNvCxnSpPr>
            <a:cxnSpLocks/>
            <a:stCxn id="68" idx="0"/>
            <a:endCxn id="50" idx="0"/>
          </p:cNvCxnSpPr>
          <p:nvPr/>
        </p:nvCxnSpPr>
        <p:spPr>
          <a:xfrm flipV="1">
            <a:off x="3842129" y="3798859"/>
            <a:ext cx="2362277" cy="1409933"/>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B98BF7C1-58BD-428A-A3C9-05D48328B720}"/>
              </a:ext>
            </a:extLst>
          </p:cNvPr>
          <p:cNvCxnSpPr>
            <a:cxnSpLocks/>
            <a:stCxn id="68" idx="2"/>
            <a:endCxn id="50" idx="2"/>
          </p:cNvCxnSpPr>
          <p:nvPr/>
        </p:nvCxnSpPr>
        <p:spPr>
          <a:xfrm>
            <a:off x="3842129" y="6012112"/>
            <a:ext cx="2362277" cy="681232"/>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角丸四角形 71">
            <a:extLst>
              <a:ext uri="{FF2B5EF4-FFF2-40B4-BE49-F238E27FC236}">
                <a16:creationId xmlns:a16="http://schemas.microsoft.com/office/drawing/2014/main" id="{32EE01AA-EA4E-4AB9-9852-77F556B643C2}"/>
              </a:ext>
            </a:extLst>
          </p:cNvPr>
          <p:cNvSpPr/>
          <p:nvPr/>
        </p:nvSpPr>
        <p:spPr>
          <a:xfrm>
            <a:off x="9021167" y="4796631"/>
            <a:ext cx="2315016" cy="1418832"/>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BT.2020</a:t>
            </a:r>
            <a:r>
              <a:rPr kumimoji="1" lang="ja-JP" altLang="en-US" sz="1600" dirty="0">
                <a:solidFill>
                  <a:schemeClr val="tx1"/>
                </a:solidFill>
              </a:rPr>
              <a:t>色域へ線形変換</a:t>
            </a:r>
            <a:endParaRPr kumimoji="1" lang="en-US" altLang="ja-JP" sz="1600" dirty="0">
              <a:solidFill>
                <a:schemeClr val="tx1"/>
              </a:solidFill>
            </a:endParaRPr>
          </a:p>
          <a:p>
            <a:pPr algn="ctr"/>
            <a:r>
              <a:rPr kumimoji="1" lang="en-US" altLang="ja-JP" sz="1600" dirty="0">
                <a:solidFill>
                  <a:schemeClr val="tx1"/>
                </a:solidFill>
              </a:rPr>
              <a:t>PQ OETF</a:t>
            </a:r>
          </a:p>
          <a:p>
            <a:pPr algn="ctr"/>
            <a:r>
              <a:rPr kumimoji="1" lang="ja-JP" altLang="en-US" sz="1600" dirty="0">
                <a:solidFill>
                  <a:schemeClr val="tx1"/>
                </a:solidFill>
              </a:rPr>
              <a:t>ディザリグ</a:t>
            </a:r>
            <a:endParaRPr kumimoji="1" lang="en-US" altLang="ja-JP" sz="1600" dirty="0">
              <a:solidFill>
                <a:schemeClr val="tx1"/>
              </a:solidFill>
            </a:endParaRPr>
          </a:p>
        </p:txBody>
      </p:sp>
      <p:cxnSp>
        <p:nvCxnSpPr>
          <p:cNvPr id="56" name="直線コネクタ 55">
            <a:extLst>
              <a:ext uri="{FF2B5EF4-FFF2-40B4-BE49-F238E27FC236}">
                <a16:creationId xmlns:a16="http://schemas.microsoft.com/office/drawing/2014/main" id="{C4D81E14-27B4-4ACF-8BED-870D622C9E37}"/>
              </a:ext>
            </a:extLst>
          </p:cNvPr>
          <p:cNvCxnSpPr>
            <a:cxnSpLocks/>
            <a:stCxn id="72" idx="0"/>
            <a:endCxn id="55" idx="0"/>
          </p:cNvCxnSpPr>
          <p:nvPr/>
        </p:nvCxnSpPr>
        <p:spPr>
          <a:xfrm flipV="1">
            <a:off x="8210198" y="4796631"/>
            <a:ext cx="1968477" cy="412161"/>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E7C9515-8722-4D0E-BAE3-C3465235D6A1}"/>
              </a:ext>
            </a:extLst>
          </p:cNvPr>
          <p:cNvCxnSpPr>
            <a:cxnSpLocks/>
            <a:stCxn id="72" idx="2"/>
            <a:endCxn id="55" idx="2"/>
          </p:cNvCxnSpPr>
          <p:nvPr/>
        </p:nvCxnSpPr>
        <p:spPr>
          <a:xfrm>
            <a:off x="8210198" y="6012112"/>
            <a:ext cx="1968477" cy="203351"/>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1" name="角丸四角形 71">
            <a:extLst>
              <a:ext uri="{FF2B5EF4-FFF2-40B4-BE49-F238E27FC236}">
                <a16:creationId xmlns:a16="http://schemas.microsoft.com/office/drawing/2014/main" id="{C58C3386-56A2-418C-B6A8-4A0443D876C9}"/>
              </a:ext>
            </a:extLst>
          </p:cNvPr>
          <p:cNvSpPr/>
          <p:nvPr/>
        </p:nvSpPr>
        <p:spPr>
          <a:xfrm>
            <a:off x="9021983" y="2439602"/>
            <a:ext cx="2314200" cy="1418832"/>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sRGB</a:t>
            </a:r>
            <a:r>
              <a:rPr kumimoji="1" lang="en-US" altLang="ja-JP" dirty="0">
                <a:solidFill>
                  <a:schemeClr val="tx1"/>
                </a:solidFill>
              </a:rPr>
              <a:t> OETF</a:t>
            </a:r>
          </a:p>
          <a:p>
            <a:pPr algn="ctr"/>
            <a:r>
              <a:rPr kumimoji="1" lang="ja-JP" altLang="en-US" dirty="0">
                <a:solidFill>
                  <a:schemeClr val="tx1"/>
                </a:solidFill>
              </a:rPr>
              <a:t>ディザリグ</a:t>
            </a:r>
            <a:endParaRPr kumimoji="1" lang="en-US" altLang="ja-JP" dirty="0">
              <a:solidFill>
                <a:schemeClr val="tx1"/>
              </a:solidFill>
            </a:endParaRPr>
          </a:p>
        </p:txBody>
      </p:sp>
      <p:cxnSp>
        <p:nvCxnSpPr>
          <p:cNvPr id="62" name="直線コネクタ 61">
            <a:extLst>
              <a:ext uri="{FF2B5EF4-FFF2-40B4-BE49-F238E27FC236}">
                <a16:creationId xmlns:a16="http://schemas.microsoft.com/office/drawing/2014/main" id="{AF2149FD-3283-4332-952E-8BE47AF3412F}"/>
              </a:ext>
            </a:extLst>
          </p:cNvPr>
          <p:cNvCxnSpPr>
            <a:cxnSpLocks/>
            <a:stCxn id="120" idx="0"/>
            <a:endCxn id="61" idx="0"/>
          </p:cNvCxnSpPr>
          <p:nvPr/>
        </p:nvCxnSpPr>
        <p:spPr>
          <a:xfrm flipV="1">
            <a:off x="8210198" y="2439602"/>
            <a:ext cx="1968885" cy="262580"/>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98F6A238-6D3D-4781-BA15-12A7F97DB304}"/>
              </a:ext>
            </a:extLst>
          </p:cNvPr>
          <p:cNvCxnSpPr>
            <a:cxnSpLocks/>
            <a:stCxn id="120" idx="2"/>
            <a:endCxn id="61" idx="2"/>
          </p:cNvCxnSpPr>
          <p:nvPr/>
        </p:nvCxnSpPr>
        <p:spPr>
          <a:xfrm>
            <a:off x="8210198" y="3505502"/>
            <a:ext cx="1968885" cy="352932"/>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57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アプリ側</a:t>
            </a:r>
            <a:r>
              <a:rPr lang="ja-JP" altLang="en-US"/>
              <a:t>遅延</a:t>
            </a:r>
            <a:r>
              <a:rPr lang="en-US" altLang="ja-JP"/>
              <a:t>OETF</a:t>
            </a:r>
            <a:r>
              <a:rPr lang="ja-JP" altLang="en-US"/>
              <a:t>まとめ</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lnSpcReduction="10000"/>
          </a:bodyPr>
          <a:lstStyle/>
          <a:p>
            <a:r>
              <a:rPr lang="en-US" altLang="ja-JP" dirty="0"/>
              <a:t>SDR</a:t>
            </a:r>
            <a:r>
              <a:rPr lang="ja-JP" altLang="en-US" dirty="0"/>
              <a:t>との互換性重視</a:t>
            </a:r>
            <a:endParaRPr lang="en-US" altLang="ja-JP" dirty="0"/>
          </a:p>
          <a:p>
            <a:pPr lvl="1"/>
            <a:r>
              <a:rPr lang="ja-JP" altLang="en-US" dirty="0"/>
              <a:t>フローを通して色空間が同じ</a:t>
            </a:r>
            <a:endParaRPr kumimoji="1" lang="en-US" altLang="ja-JP" dirty="0"/>
          </a:p>
          <a:p>
            <a:pPr lvl="1"/>
            <a:r>
              <a:rPr kumimoji="1" lang="en-US" altLang="ja-JP" dirty="0"/>
              <a:t>UI</a:t>
            </a:r>
            <a:r>
              <a:rPr kumimoji="1" lang="ja-JP" altLang="en-US" dirty="0"/>
              <a:t>ブレンドが正しい</a:t>
            </a:r>
            <a:endParaRPr kumimoji="1" lang="en-US" altLang="ja-JP" dirty="0"/>
          </a:p>
          <a:p>
            <a:r>
              <a:rPr lang="ja-JP" altLang="en-US" dirty="0"/>
              <a:t>パフォーマンスはやや劣る</a:t>
            </a:r>
            <a:endParaRPr lang="en-US" altLang="ja-JP" dirty="0"/>
          </a:p>
          <a:p>
            <a:pPr lvl="1"/>
            <a:r>
              <a:rPr lang="ja-JP" altLang="en-US" dirty="0"/>
              <a:t>最後に変換パスが必要</a:t>
            </a:r>
            <a:endParaRPr lang="en-US" altLang="ja-JP" dirty="0"/>
          </a:p>
          <a:p>
            <a:pPr lvl="1"/>
            <a:r>
              <a:rPr lang="ja-JP" altLang="en-US" dirty="0"/>
              <a:t>チェッカーボードレンダリングが非効率</a:t>
            </a:r>
            <a:endParaRPr lang="en-US" altLang="ja-JP" dirty="0"/>
          </a:p>
          <a:p>
            <a:pPr lvl="5"/>
            <a:endParaRPr lang="en-US" altLang="ja-JP" dirty="0"/>
          </a:p>
          <a:p>
            <a:r>
              <a:rPr lang="en-US" altLang="ja-JP" dirty="0">
                <a:solidFill>
                  <a:srgbClr val="FF5050"/>
                </a:solidFill>
              </a:rPr>
              <a:t>Dolby</a:t>
            </a:r>
            <a:r>
              <a:rPr lang="ja-JP" altLang="en-US" dirty="0">
                <a:solidFill>
                  <a:srgbClr val="FF5050"/>
                </a:solidFill>
              </a:rPr>
              <a:t> </a:t>
            </a:r>
            <a:r>
              <a:rPr lang="en-US" altLang="ja-JP" dirty="0">
                <a:solidFill>
                  <a:srgbClr val="FF5050"/>
                </a:solidFill>
              </a:rPr>
              <a:t>Vision</a:t>
            </a:r>
            <a:r>
              <a:rPr lang="ja-JP" altLang="en-US" dirty="0">
                <a:solidFill>
                  <a:srgbClr val="FF5050"/>
                </a:solidFill>
              </a:rPr>
              <a:t>では必ずこのフロー</a:t>
            </a:r>
            <a:endParaRPr lang="en-US" altLang="ja-JP" dirty="0">
              <a:solidFill>
                <a:srgbClr val="FF5050"/>
              </a:solidFill>
            </a:endParaRPr>
          </a:p>
          <a:p>
            <a:pPr lvl="1"/>
            <a:r>
              <a:rPr lang="ja-JP" altLang="en-US" dirty="0">
                <a:solidFill>
                  <a:srgbClr val="FF5050"/>
                </a:solidFill>
              </a:rPr>
              <a:t>必ず描画完了後にエンコードが必要になるため</a:t>
            </a:r>
            <a:endParaRPr kumimoji="1"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197</a:t>
            </a:fld>
            <a:endParaRPr kumimoji="1" lang="ja-JP" altLang="en-US" dirty="0"/>
          </a:p>
        </p:txBody>
      </p:sp>
    </p:spTree>
    <p:extLst>
      <p:ext uri="{BB962C8B-B14F-4D97-AF65-F5344CB8AC3E}">
        <p14:creationId xmlns:p14="http://schemas.microsoft.com/office/powerpoint/2010/main" val="88778643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en-US" altLang="ja-JP" dirty="0"/>
              <a:t>OS</a:t>
            </a:r>
            <a:r>
              <a:rPr lang="ja-JP" altLang="en-US" dirty="0"/>
              <a:t>側遅延</a:t>
            </a:r>
            <a:r>
              <a:rPr lang="en-US" altLang="ja-JP" dirty="0"/>
              <a:t>OETF(</a:t>
            </a:r>
            <a:r>
              <a:rPr lang="en-US" altLang="ja-JP" dirty="0" err="1"/>
              <a:t>scRGB</a:t>
            </a:r>
            <a:r>
              <a:rPr lang="ja-JP" altLang="en-US" dirty="0"/>
              <a:t>出力</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85000" lnSpcReduction="20000"/>
          </a:bodyPr>
          <a:lstStyle/>
          <a:p>
            <a:r>
              <a:rPr lang="en-US" altLang="ja-JP" dirty="0"/>
              <a:t>HDR10</a:t>
            </a:r>
            <a:r>
              <a:rPr lang="ja-JP" altLang="en-US" dirty="0"/>
              <a:t>等</a:t>
            </a:r>
            <a:endParaRPr lang="en-US" altLang="ja-JP" dirty="0"/>
          </a:p>
          <a:p>
            <a:pPr lvl="1"/>
            <a:r>
              <a:rPr lang="en-US" altLang="ja-JP" dirty="0"/>
              <a:t>BT.2020 PQ</a:t>
            </a:r>
            <a:r>
              <a:rPr lang="ja-JP" altLang="en-US" dirty="0"/>
              <a:t>非線形色空間での書き出し</a:t>
            </a:r>
            <a:endParaRPr lang="en-US" altLang="ja-JP" dirty="0"/>
          </a:p>
          <a:p>
            <a:pPr lvl="2"/>
            <a:r>
              <a:rPr lang="en-US" altLang="ja-JP" dirty="0"/>
              <a:t>RGB10_A2/RGBA16_UNORM</a:t>
            </a:r>
            <a:r>
              <a:rPr lang="ja-JP" altLang="en-US" dirty="0"/>
              <a:t>フォーマットに出力</a:t>
            </a:r>
            <a:endParaRPr lang="en-US" altLang="ja-JP" dirty="0"/>
          </a:p>
          <a:p>
            <a:pPr lvl="1"/>
            <a:r>
              <a:rPr lang="en-US" altLang="ja-JP" dirty="0" err="1">
                <a:solidFill>
                  <a:srgbClr val="FF5050"/>
                </a:solidFill>
              </a:rPr>
              <a:t>scRGB</a:t>
            </a:r>
            <a:r>
              <a:rPr lang="ja-JP" altLang="en-US" dirty="0">
                <a:solidFill>
                  <a:srgbClr val="FF5050"/>
                </a:solidFill>
              </a:rPr>
              <a:t> 線形色空間での書き出し</a:t>
            </a:r>
            <a:endParaRPr lang="en-US" altLang="ja-JP" dirty="0">
              <a:solidFill>
                <a:srgbClr val="FF5050"/>
              </a:solidFill>
            </a:endParaRPr>
          </a:p>
          <a:p>
            <a:pPr lvl="2"/>
            <a:r>
              <a:rPr lang="en-US" altLang="ja-JP" dirty="0">
                <a:solidFill>
                  <a:srgbClr val="FF5050"/>
                </a:solidFill>
              </a:rPr>
              <a:t>RGBA16_FLOAT</a:t>
            </a:r>
            <a:r>
              <a:rPr lang="ja-JP" altLang="en-US" dirty="0">
                <a:solidFill>
                  <a:srgbClr val="FF5050"/>
                </a:solidFill>
              </a:rPr>
              <a:t>フォーマットに出力</a:t>
            </a:r>
            <a:endParaRPr lang="en-US" altLang="ja-JP" dirty="0">
              <a:solidFill>
                <a:srgbClr val="FF5050"/>
              </a:solidFill>
            </a:endParaRPr>
          </a:p>
          <a:p>
            <a:r>
              <a:rPr lang="en-US" altLang="ja-JP" dirty="0">
                <a:solidFill>
                  <a:schemeClr val="accent2"/>
                </a:solidFill>
              </a:rPr>
              <a:t>HLG</a:t>
            </a:r>
          </a:p>
          <a:p>
            <a:pPr lvl="1"/>
            <a:r>
              <a:rPr lang="ja-JP" altLang="en-US" dirty="0">
                <a:solidFill>
                  <a:schemeClr val="accent2"/>
                </a:solidFill>
              </a:rPr>
              <a:t>現状ではリアルタイムコンテンツにおける対応無し</a:t>
            </a:r>
            <a:endParaRPr lang="en-US" altLang="ja-JP" dirty="0">
              <a:solidFill>
                <a:schemeClr val="accent2"/>
              </a:solidFill>
            </a:endParaRPr>
          </a:p>
          <a:p>
            <a:pPr lvl="2"/>
            <a:r>
              <a:rPr lang="ja-JP" altLang="en-US" dirty="0">
                <a:solidFill>
                  <a:schemeClr val="accent2"/>
                </a:solidFill>
              </a:rPr>
              <a:t>対応する場合は</a:t>
            </a:r>
            <a:r>
              <a:rPr lang="en-US" altLang="ja-JP" dirty="0">
                <a:solidFill>
                  <a:schemeClr val="accent2"/>
                </a:solidFill>
              </a:rPr>
              <a:t>RGB10_A2/RGBA16_UNORM</a:t>
            </a:r>
            <a:r>
              <a:rPr lang="ja-JP" altLang="en-US" dirty="0">
                <a:solidFill>
                  <a:schemeClr val="accent2"/>
                </a:solidFill>
              </a:rPr>
              <a:t>に出力</a:t>
            </a:r>
            <a:endParaRPr lang="en-US" altLang="ja-JP" dirty="0">
              <a:solidFill>
                <a:schemeClr val="accent2"/>
              </a:solidFill>
            </a:endParaRPr>
          </a:p>
          <a:p>
            <a:r>
              <a:rPr kumimoji="1" lang="en-US" altLang="ja-JP" dirty="0"/>
              <a:t>Dolby Vision</a:t>
            </a:r>
            <a:r>
              <a:rPr lang="ja-JP" altLang="en-US" dirty="0"/>
              <a:t> </a:t>
            </a:r>
            <a:endParaRPr kumimoji="1" lang="en-US" altLang="ja-JP" dirty="0"/>
          </a:p>
          <a:p>
            <a:pPr lvl="1"/>
            <a:r>
              <a:rPr kumimoji="1" lang="en-US" altLang="ja-JP" dirty="0"/>
              <a:t>RGBA8_UNORM</a:t>
            </a:r>
            <a:r>
              <a:rPr kumimoji="1" lang="ja-JP" altLang="en-US" dirty="0"/>
              <a:t>フォーマットに出力</a:t>
            </a:r>
            <a:endParaRPr kumimoji="1" lang="en-US" altLang="ja-JP" dirty="0"/>
          </a:p>
          <a:p>
            <a:pPr lvl="2"/>
            <a:r>
              <a:rPr lang="ja-JP" altLang="en-US" dirty="0"/>
              <a:t>内部データとしては</a:t>
            </a:r>
            <a:r>
              <a:rPr lang="en-US" altLang="ja-JP" dirty="0"/>
              <a:t>12-bit </a:t>
            </a:r>
            <a:r>
              <a:rPr lang="en-US" altLang="ja-JP" dirty="0" err="1"/>
              <a:t>YCbCr</a:t>
            </a:r>
            <a:r>
              <a:rPr lang="en-US" altLang="ja-JP" dirty="0"/>
              <a:t> 4:2:2</a:t>
            </a:r>
          </a:p>
          <a:p>
            <a:r>
              <a:rPr kumimoji="1" lang="en-US" altLang="ja-JP" dirty="0"/>
              <a:t>etc.</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198</a:t>
            </a:fld>
            <a:endParaRPr kumimoji="1" lang="ja-JP" altLang="en-US" dirty="0"/>
          </a:p>
        </p:txBody>
      </p:sp>
    </p:spTree>
    <p:extLst>
      <p:ext uri="{BB962C8B-B14F-4D97-AF65-F5344CB8AC3E}">
        <p14:creationId xmlns:p14="http://schemas.microsoft.com/office/powerpoint/2010/main" val="406621475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角丸四角形 9"/>
          <p:cNvSpPr/>
          <p:nvPr/>
        </p:nvSpPr>
        <p:spPr>
          <a:xfrm>
            <a:off x="50882" y="1188974"/>
            <a:ext cx="7299504"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a:t>
            </a:r>
            <a:r>
              <a:rPr lang="ja-JP" altLang="en-US" dirty="0">
                <a:solidFill>
                  <a:schemeClr val="tx1"/>
                </a:solidFill>
              </a:rPr>
              <a:t>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7350390" y="1188974"/>
            <a:ext cx="479073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ja-JP" altLang="en-US" dirty="0">
                <a:solidFill>
                  <a:schemeClr val="tx1"/>
                </a:solidFill>
              </a:rPr>
              <a:t>アプリケーション側は関知しない</a:t>
            </a:r>
            <a:endParaRPr lang="en-US" altLang="ja-JP" dirty="0">
              <a:solidFill>
                <a:schemeClr val="tx1"/>
              </a:solidFill>
            </a:endParaRPr>
          </a:p>
        </p:txBody>
      </p:sp>
      <p:sp>
        <p:nvSpPr>
          <p:cNvPr id="56" name="角丸四角形 9">
            <a:extLst>
              <a:ext uri="{FF2B5EF4-FFF2-40B4-BE49-F238E27FC236}">
                <a16:creationId xmlns:a16="http://schemas.microsoft.com/office/drawing/2014/main" id="{5DE4DA87-1343-4262-AA38-D30E3ACA691A}"/>
              </a:ext>
            </a:extLst>
          </p:cNvPr>
          <p:cNvSpPr/>
          <p:nvPr/>
        </p:nvSpPr>
        <p:spPr>
          <a:xfrm>
            <a:off x="79752" y="2222694"/>
            <a:ext cx="7248314"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49" name="角丸四角形 9">
            <a:extLst>
              <a:ext uri="{FF2B5EF4-FFF2-40B4-BE49-F238E27FC236}">
                <a16:creationId xmlns:a16="http://schemas.microsoft.com/office/drawing/2014/main" id="{7EBFBF39-5E42-4FD5-A2A8-82FB7ACBE4D9}"/>
              </a:ext>
            </a:extLst>
          </p:cNvPr>
          <p:cNvSpPr/>
          <p:nvPr/>
        </p:nvSpPr>
        <p:spPr>
          <a:xfrm>
            <a:off x="7410139" y="2222694"/>
            <a:ext cx="2209162" cy="4404268"/>
          </a:xfrm>
          <a:prstGeom prst="roundRect">
            <a:avLst>
              <a:gd name="adj" fmla="val 13443"/>
            </a:avLst>
          </a:prstGeom>
          <a:solidFill>
            <a:srgbClr val="D5D2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en-US" altLang="ja-JP" sz="1600" dirty="0">
                <a:solidFill>
                  <a:schemeClr val="tx1"/>
                </a:solidFill>
              </a:rPr>
              <a:t>OS</a:t>
            </a:r>
            <a:r>
              <a:rPr kumimoji="1" lang="ja-JP" altLang="en-US" sz="1600">
                <a:solidFill>
                  <a:schemeClr val="tx1"/>
                </a:solidFill>
              </a:rPr>
              <a:t>／ドライバ層</a:t>
            </a:r>
            <a:endParaRPr kumimoji="1" lang="en-US" altLang="ja-JP" sz="1600" dirty="0">
              <a:solidFill>
                <a:schemeClr val="tx1"/>
              </a:solidFill>
            </a:endParaRPr>
          </a:p>
        </p:txBody>
      </p:sp>
      <p:sp>
        <p:nvSpPr>
          <p:cNvPr id="108" name="角丸四角形 9"/>
          <p:cNvSpPr/>
          <p:nvPr/>
        </p:nvSpPr>
        <p:spPr>
          <a:xfrm>
            <a:off x="9693606" y="2222694"/>
            <a:ext cx="2326022"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1631192" y="3437996"/>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137278" y="3430856"/>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cxnSp>
        <p:nvCxnSpPr>
          <p:cNvPr id="8" name="直線矢印コネクタ 7"/>
          <p:cNvCxnSpPr>
            <a:stCxn id="6" idx="3"/>
            <a:endCxn id="7" idx="1"/>
          </p:cNvCxnSpPr>
          <p:nvPr/>
        </p:nvCxnSpPr>
        <p:spPr>
          <a:xfrm flipV="1">
            <a:off x="2582539" y="3862904"/>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161594" y="2863075"/>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2726249" y="2863075"/>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p:txBody>
      </p:sp>
      <p:sp>
        <p:nvSpPr>
          <p:cNvPr id="11" name="角丸四角形 10"/>
          <p:cNvSpPr/>
          <p:nvPr/>
        </p:nvSpPr>
        <p:spPr>
          <a:xfrm>
            <a:off x="525481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lang="ja-JP" altLang="en-US" sz="1400" dirty="0">
                <a:solidFill>
                  <a:schemeClr val="tx1"/>
                </a:solidFill>
              </a:rPr>
              <a:t>線形出力</a:t>
            </a:r>
            <a:endParaRPr lang="en-US" altLang="ja-JP" sz="1400" dirty="0">
              <a:solidFill>
                <a:schemeClr val="tx1"/>
              </a:solidFill>
            </a:endParaRPr>
          </a:p>
        </p:txBody>
      </p:sp>
      <p:cxnSp>
        <p:nvCxnSpPr>
          <p:cNvPr id="12" name="直線矢印コネクタ 11"/>
          <p:cNvCxnSpPr>
            <a:cxnSpLocks/>
            <a:stCxn id="7" idx="3"/>
            <a:endCxn id="50" idx="1"/>
          </p:cNvCxnSpPr>
          <p:nvPr/>
        </p:nvCxnSpPr>
        <p:spPr>
          <a:xfrm flipV="1">
            <a:off x="5102131" y="3859066"/>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8596887" y="3437996"/>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5" name="Straight Connector 30"/>
          <p:cNvCxnSpPr/>
          <p:nvPr/>
        </p:nvCxnSpPr>
        <p:spPr>
          <a:xfrm flipH="1">
            <a:off x="1844170" y="2857653"/>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8823819" y="3196565"/>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10810189" y="3437996"/>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0999544" y="3196565"/>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75644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9561740" y="3870044"/>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2" name="テキスト ボックス 91"/>
          <p:cNvSpPr txBox="1"/>
          <p:nvPr/>
        </p:nvSpPr>
        <p:spPr>
          <a:xfrm>
            <a:off x="93741" y="2485981"/>
            <a:ext cx="654346" cy="369332"/>
          </a:xfrm>
          <a:prstGeom prst="rect">
            <a:avLst/>
          </a:prstGeom>
          <a:noFill/>
        </p:spPr>
        <p:txBody>
          <a:bodyPr wrap="none" rtlCol="0">
            <a:spAutoFit/>
          </a:bodyPr>
          <a:lstStyle/>
          <a:p>
            <a:r>
              <a:rPr kumimoji="1" lang="en-US" altLang="ja-JP" dirty="0"/>
              <a:t>SDR</a:t>
            </a:r>
            <a:endParaRPr kumimoji="1" lang="ja-JP" altLang="en-US" dirty="0"/>
          </a:p>
        </p:txBody>
      </p:sp>
      <p:sp>
        <p:nvSpPr>
          <p:cNvPr id="84" name="角丸四角形 83"/>
          <p:cNvSpPr/>
          <p:nvPr/>
        </p:nvSpPr>
        <p:spPr>
          <a:xfrm>
            <a:off x="1631192" y="554487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137278" y="553773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2582539" y="596977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161594" y="496994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2726249" y="496994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拡張変換</a:t>
            </a:r>
            <a:endParaRPr kumimoji="1" lang="en-US" altLang="ja-JP" sz="11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に戻す</a:t>
            </a:r>
            <a:endParaRPr kumimoji="1" lang="en-US" altLang="ja-JP" sz="1200" dirty="0">
              <a:solidFill>
                <a:schemeClr val="tx1"/>
              </a:solidFill>
            </a:endParaRPr>
          </a:p>
        </p:txBody>
      </p:sp>
      <p:sp>
        <p:nvSpPr>
          <p:cNvPr id="89" name="角丸四角形 88"/>
          <p:cNvSpPr/>
          <p:nvPr/>
        </p:nvSpPr>
        <p:spPr>
          <a:xfrm>
            <a:off x="525481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a:t>
            </a:r>
            <a:r>
              <a:rPr lang="ja-JP" altLang="en-US" sz="1400" dirty="0">
                <a:solidFill>
                  <a:schemeClr val="tx1"/>
                </a:solidFill>
              </a:rPr>
              <a:t>出力</a:t>
            </a:r>
            <a:endParaRPr kumimoji="1" lang="en-US" altLang="ja-JP" sz="1400" dirty="0">
              <a:solidFill>
                <a:schemeClr val="tx1"/>
              </a:solidFill>
            </a:endParaRPr>
          </a:p>
        </p:txBody>
      </p:sp>
      <p:cxnSp>
        <p:nvCxnSpPr>
          <p:cNvPr id="90" name="直線矢印コネクタ 89"/>
          <p:cNvCxnSpPr>
            <a:cxnSpLocks/>
            <a:stCxn id="85" idx="3"/>
            <a:endCxn id="51" idx="1"/>
          </p:cNvCxnSpPr>
          <p:nvPr/>
        </p:nvCxnSpPr>
        <p:spPr>
          <a:xfrm flipV="1">
            <a:off x="5102131" y="5965940"/>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8596887" y="554487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93" name="Straight Connector 30"/>
          <p:cNvCxnSpPr/>
          <p:nvPr/>
        </p:nvCxnSpPr>
        <p:spPr>
          <a:xfrm flipH="1">
            <a:off x="1844169" y="4962187"/>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10810189" y="5544870"/>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975644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9561740" y="5976918"/>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0" name="Freeform 32"/>
          <p:cNvSpPr/>
          <p:nvPr/>
        </p:nvSpPr>
        <p:spPr>
          <a:xfrm>
            <a:off x="8823819" y="512049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10999544"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94" name="テキスト ボックス 93"/>
          <p:cNvSpPr txBox="1"/>
          <p:nvPr/>
        </p:nvSpPr>
        <p:spPr>
          <a:xfrm>
            <a:off x="80115" y="4592855"/>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26" name="タイトル 25"/>
          <p:cNvSpPr>
            <a:spLocks noGrp="1"/>
          </p:cNvSpPr>
          <p:nvPr>
            <p:ph type="title"/>
          </p:nvPr>
        </p:nvSpPr>
        <p:spPr/>
        <p:txBody>
          <a:bodyPr/>
          <a:lstStyle/>
          <a:p>
            <a:r>
              <a:rPr lang="ja-JP" altLang="en-US" dirty="0"/>
              <a:t>再掲：</a:t>
            </a:r>
            <a:r>
              <a:rPr kumimoji="1" lang="en-US" altLang="ja-JP" dirty="0"/>
              <a:t>BT.709</a:t>
            </a:r>
            <a:r>
              <a:rPr kumimoji="1" lang="ja-JP" altLang="en-US" dirty="0"/>
              <a:t>ベース</a:t>
            </a:r>
            <a:r>
              <a:rPr lang="en-US" altLang="ja-JP" dirty="0"/>
              <a:t>(</a:t>
            </a:r>
            <a:r>
              <a:rPr lang="ja-JP" altLang="en-US" dirty="0"/>
              <a:t>すべて</a:t>
            </a:r>
            <a:r>
              <a:rPr lang="en-US" altLang="ja-JP" dirty="0" err="1"/>
              <a:t>scRGB</a:t>
            </a:r>
            <a:r>
              <a:rPr lang="ja-JP" altLang="en-US" dirty="0"/>
              <a:t>に出力</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199</a:t>
            </a:fld>
            <a:endParaRPr kumimoji="1" lang="ja-JP" altLang="en-US"/>
          </a:p>
        </p:txBody>
      </p:sp>
      <p:sp>
        <p:nvSpPr>
          <p:cNvPr id="47" name="Freeform 36">
            <a:extLst>
              <a:ext uri="{FF2B5EF4-FFF2-40B4-BE49-F238E27FC236}">
                <a16:creationId xmlns:a16="http://schemas.microsoft.com/office/drawing/2014/main" id="{F68B9D1F-512E-4DD5-AA3D-3347441B7131}"/>
              </a:ext>
            </a:extLst>
          </p:cNvPr>
          <p:cNvSpPr/>
          <p:nvPr/>
        </p:nvSpPr>
        <p:spPr>
          <a:xfrm>
            <a:off x="4314377"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8" name="Freeform 36">
            <a:extLst>
              <a:ext uri="{FF2B5EF4-FFF2-40B4-BE49-F238E27FC236}">
                <a16:creationId xmlns:a16="http://schemas.microsoft.com/office/drawing/2014/main" id="{25AEB39F-25D5-49DD-9D20-F04D084D672D}"/>
              </a:ext>
            </a:extLst>
          </p:cNvPr>
          <p:cNvSpPr/>
          <p:nvPr/>
        </p:nvSpPr>
        <p:spPr>
          <a:xfrm>
            <a:off x="4348195"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50" name="角丸四角形 6">
            <a:extLst>
              <a:ext uri="{FF2B5EF4-FFF2-40B4-BE49-F238E27FC236}">
                <a16:creationId xmlns:a16="http://schemas.microsoft.com/office/drawing/2014/main" id="{718D8DEE-F1CB-45E1-B14B-1E1E206BFF17}"/>
              </a:ext>
            </a:extLst>
          </p:cNvPr>
          <p:cNvSpPr/>
          <p:nvPr/>
        </p:nvSpPr>
        <p:spPr>
          <a:xfrm>
            <a:off x="6343333" y="3427018"/>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sp>
        <p:nvSpPr>
          <p:cNvPr id="51" name="角丸四角形 84">
            <a:extLst>
              <a:ext uri="{FF2B5EF4-FFF2-40B4-BE49-F238E27FC236}">
                <a16:creationId xmlns:a16="http://schemas.microsoft.com/office/drawing/2014/main" id="{550B7DA7-0390-4F05-AEC4-A140DE513713}"/>
              </a:ext>
            </a:extLst>
          </p:cNvPr>
          <p:cNvSpPr/>
          <p:nvPr/>
        </p:nvSpPr>
        <p:spPr>
          <a:xfrm>
            <a:off x="6343333" y="5533892"/>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54" name="Freeform 36">
            <a:extLst>
              <a:ext uri="{FF2B5EF4-FFF2-40B4-BE49-F238E27FC236}">
                <a16:creationId xmlns:a16="http://schemas.microsoft.com/office/drawing/2014/main" id="{411FB688-9521-41B6-8664-B92494E108BD}"/>
              </a:ext>
            </a:extLst>
          </p:cNvPr>
          <p:cNvSpPr/>
          <p:nvPr/>
        </p:nvSpPr>
        <p:spPr>
          <a:xfrm>
            <a:off x="6550344"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55" name="Freeform 36">
            <a:extLst>
              <a:ext uri="{FF2B5EF4-FFF2-40B4-BE49-F238E27FC236}">
                <a16:creationId xmlns:a16="http://schemas.microsoft.com/office/drawing/2014/main" id="{502E4348-5C94-4BA8-B149-4DF7F6BB0C65}"/>
              </a:ext>
            </a:extLst>
          </p:cNvPr>
          <p:cNvSpPr/>
          <p:nvPr/>
        </p:nvSpPr>
        <p:spPr>
          <a:xfrm>
            <a:off x="6584162"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cxnSp>
        <p:nvCxnSpPr>
          <p:cNvPr id="59" name="直線矢印コネクタ 58">
            <a:extLst>
              <a:ext uri="{FF2B5EF4-FFF2-40B4-BE49-F238E27FC236}">
                <a16:creationId xmlns:a16="http://schemas.microsoft.com/office/drawing/2014/main" id="{F32B55C1-FE28-4D8C-972C-9017FD638500}"/>
              </a:ext>
            </a:extLst>
          </p:cNvPr>
          <p:cNvCxnSpPr>
            <a:cxnSpLocks/>
            <a:stCxn id="50" idx="3"/>
            <a:endCxn id="13" idx="1"/>
          </p:cNvCxnSpPr>
          <p:nvPr/>
        </p:nvCxnSpPr>
        <p:spPr>
          <a:xfrm>
            <a:off x="7308186" y="3859066"/>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60" name="直線矢印コネクタ 59">
            <a:extLst>
              <a:ext uri="{FF2B5EF4-FFF2-40B4-BE49-F238E27FC236}">
                <a16:creationId xmlns:a16="http://schemas.microsoft.com/office/drawing/2014/main" id="{13D452D2-D332-417E-A9BC-F79C9705AD65}"/>
              </a:ext>
            </a:extLst>
          </p:cNvPr>
          <p:cNvCxnSpPr>
            <a:cxnSpLocks/>
            <a:stCxn id="51" idx="3"/>
            <a:endCxn id="91" idx="1"/>
          </p:cNvCxnSpPr>
          <p:nvPr/>
        </p:nvCxnSpPr>
        <p:spPr>
          <a:xfrm>
            <a:off x="7308186" y="5965940"/>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8" name="角丸四角形 10">
            <a:extLst>
              <a:ext uri="{FF2B5EF4-FFF2-40B4-BE49-F238E27FC236}">
                <a16:creationId xmlns:a16="http://schemas.microsoft.com/office/drawing/2014/main" id="{C945AC45-7397-4994-A3AC-A1D0440E26C4}"/>
              </a:ext>
            </a:extLst>
          </p:cNvPr>
          <p:cNvSpPr/>
          <p:nvPr/>
        </p:nvSpPr>
        <p:spPr>
          <a:xfrm>
            <a:off x="7487205" y="2856341"/>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OS</a:t>
            </a:r>
          </a:p>
          <a:p>
            <a:pPr algn="ctr"/>
            <a:r>
              <a:rPr lang="en-US" altLang="ja-JP" sz="1600" dirty="0" err="1">
                <a:solidFill>
                  <a:schemeClr val="tx1"/>
                </a:solidFill>
              </a:rPr>
              <a:t>sRGB</a:t>
            </a:r>
            <a:r>
              <a:rPr lang="en-US" altLang="ja-JP" sz="1600" dirty="0">
                <a:solidFill>
                  <a:schemeClr val="tx1"/>
                </a:solidFill>
              </a:rPr>
              <a:t> OETF</a:t>
            </a:r>
          </a:p>
        </p:txBody>
      </p:sp>
      <p:sp>
        <p:nvSpPr>
          <p:cNvPr id="69" name="角丸四角形 10">
            <a:extLst>
              <a:ext uri="{FF2B5EF4-FFF2-40B4-BE49-F238E27FC236}">
                <a16:creationId xmlns:a16="http://schemas.microsoft.com/office/drawing/2014/main" id="{7647F9E6-6389-43E2-BF95-D37F1559EBAF}"/>
              </a:ext>
            </a:extLst>
          </p:cNvPr>
          <p:cNvSpPr/>
          <p:nvPr/>
        </p:nvSpPr>
        <p:spPr>
          <a:xfrm>
            <a:off x="7487204"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OS</a:t>
            </a:r>
          </a:p>
          <a:p>
            <a:pPr algn="ctr"/>
            <a:r>
              <a:rPr lang="en-US" altLang="ja-JP" sz="1600" dirty="0">
                <a:solidFill>
                  <a:schemeClr val="tx1"/>
                </a:solidFill>
              </a:rPr>
              <a:t>BT.2020</a:t>
            </a:r>
          </a:p>
          <a:p>
            <a:pPr algn="ctr"/>
            <a:r>
              <a:rPr lang="en-US" altLang="ja-JP" sz="1600" dirty="0">
                <a:solidFill>
                  <a:schemeClr val="tx1"/>
                </a:solidFill>
              </a:rPr>
              <a:t>PQ OETF</a:t>
            </a:r>
          </a:p>
        </p:txBody>
      </p:sp>
    </p:spTree>
    <p:extLst>
      <p:ext uri="{BB962C8B-B14F-4D97-AF65-F5344CB8AC3E}">
        <p14:creationId xmlns:p14="http://schemas.microsoft.com/office/powerpoint/2010/main" val="4294174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D5205C-85E4-4FF3-BD59-9D48DA88E6C8}"/>
              </a:ext>
            </a:extLst>
          </p:cNvPr>
          <p:cNvSpPr>
            <a:spLocks noGrp="1"/>
          </p:cNvSpPr>
          <p:nvPr>
            <p:ph type="title"/>
          </p:nvPr>
        </p:nvSpPr>
        <p:spPr/>
        <p:txBody>
          <a:bodyPr/>
          <a:lstStyle/>
          <a:p>
            <a:r>
              <a:rPr kumimoji="1" lang="ja-JP" altLang="en-US" dirty="0"/>
              <a:t>内容</a:t>
            </a:r>
          </a:p>
        </p:txBody>
      </p:sp>
      <p:sp>
        <p:nvSpPr>
          <p:cNvPr id="3" name="コンテンツ プレースホルダー 2">
            <a:extLst>
              <a:ext uri="{FF2B5EF4-FFF2-40B4-BE49-F238E27FC236}">
                <a16:creationId xmlns:a16="http://schemas.microsoft.com/office/drawing/2014/main" id="{4CE519D0-CE8C-4766-AF07-F5EC8429CFAE}"/>
              </a:ext>
            </a:extLst>
          </p:cNvPr>
          <p:cNvSpPr>
            <a:spLocks noGrp="1"/>
          </p:cNvSpPr>
          <p:nvPr>
            <p:ph idx="1"/>
          </p:nvPr>
        </p:nvSpPr>
        <p:spPr/>
        <p:txBody>
          <a:bodyPr/>
          <a:lstStyle/>
          <a:p>
            <a:r>
              <a:rPr lang="ja-JP" altLang="en-US" dirty="0"/>
              <a:t>本セッションの目的</a:t>
            </a:r>
            <a:endParaRPr lang="en-US" altLang="ja-JP" dirty="0"/>
          </a:p>
          <a:p>
            <a:r>
              <a:rPr lang="ja-JP" altLang="en-US" dirty="0"/>
              <a:t>色空間</a:t>
            </a:r>
            <a:endParaRPr lang="en-US" altLang="ja-JP" dirty="0"/>
          </a:p>
          <a:p>
            <a:r>
              <a:rPr lang="ja-JP" altLang="en-US" dirty="0"/>
              <a:t>前提として押さえておきたいこと</a:t>
            </a:r>
            <a:endParaRPr lang="en-US" altLang="ja-JP" dirty="0"/>
          </a:p>
          <a:p>
            <a:r>
              <a:rPr lang="ja-JP" altLang="en-US" dirty="0"/>
              <a:t>基本的なレンダリングフローの検討</a:t>
            </a:r>
            <a:endParaRPr lang="en-US" altLang="ja-JP" dirty="0"/>
          </a:p>
          <a:p>
            <a:r>
              <a:rPr lang="ja-JP" altLang="en-US" dirty="0"/>
              <a:t>その他の考慮すべきこと</a:t>
            </a:r>
            <a:endParaRPr lang="en-US" altLang="ja-JP" dirty="0"/>
          </a:p>
          <a:p>
            <a:r>
              <a:rPr lang="ja-JP" altLang="en-US" dirty="0"/>
              <a:t>互換性重視レンダリングフローの構築</a:t>
            </a:r>
            <a:endParaRPr lang="en-US" altLang="ja-JP" dirty="0"/>
          </a:p>
          <a:p>
            <a:r>
              <a:rPr lang="ja-JP" altLang="en-US" dirty="0"/>
              <a:t>まとめ</a:t>
            </a:r>
            <a:endParaRPr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94A8C793-F87E-4958-A4B1-55682CE4FD6F}"/>
              </a:ext>
            </a:extLst>
          </p:cNvPr>
          <p:cNvSpPr>
            <a:spLocks noGrp="1"/>
          </p:cNvSpPr>
          <p:nvPr>
            <p:ph type="sldNum" sz="quarter" idx="12"/>
          </p:nvPr>
        </p:nvSpPr>
        <p:spPr/>
        <p:txBody>
          <a:bodyPr/>
          <a:lstStyle/>
          <a:p>
            <a:fld id="{0BF772E3-9003-47C6-93B4-058D5A19ECE5}" type="slidenum">
              <a:rPr kumimoji="1" lang="ja-JP" altLang="en-US" smtClean="0"/>
              <a:t>2</a:t>
            </a:fld>
            <a:endParaRPr kumimoji="1" lang="ja-JP" altLang="en-US" dirty="0"/>
          </a:p>
        </p:txBody>
      </p:sp>
    </p:spTree>
    <p:extLst>
      <p:ext uri="{BB962C8B-B14F-4D97-AF65-F5344CB8AC3E}">
        <p14:creationId xmlns:p14="http://schemas.microsoft.com/office/powerpoint/2010/main" val="2332100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6373088" y="1294539"/>
            <a:ext cx="5209143" cy="5210147"/>
          </a:xfrm>
          <a:prstGeom prst="rect">
            <a:avLst/>
          </a:prstGeom>
        </p:spPr>
      </p:pic>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en-US" altLang="ja-JP" dirty="0"/>
              <a:t>OETF</a:t>
            </a:r>
            <a:r>
              <a:rPr kumimoji="1" lang="ja-JP" altLang="en-US" dirty="0"/>
              <a:t>例</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a:bodyPr>
              <a:lstStyle/>
              <a:p>
                <a:r>
                  <a:rPr lang="en-US" altLang="ja-JP" dirty="0"/>
                  <a:t>DCI-P3</a:t>
                </a:r>
              </a:p>
              <a:p>
                <a:pPr lvl="1"/>
                <a14:m>
                  <m:oMath xmlns:m="http://schemas.openxmlformats.org/officeDocument/2006/math">
                    <m:r>
                      <a:rPr lang="en-US" altLang="ja-JP" b="0" i="1" smtClean="0">
                        <a:latin typeface="Cambria Math" panose="02040503050406030204" pitchFamily="18" charset="0"/>
                      </a:rPr>
                      <m:t>𝑉</m:t>
                    </m:r>
                    <m:r>
                      <a:rPr lang="en-US" altLang="ja-JP" b="0" i="1" smtClean="0">
                        <a:latin typeface="Cambria Math" panose="02040503050406030204" pitchFamily="18" charset="0"/>
                      </a:rPr>
                      <m:t>=</m:t>
                    </m:r>
                    <m:r>
                      <a:rPr lang="en-US" altLang="ja-JP" b="0" i="1" smtClean="0">
                        <a:latin typeface="Cambria Math" panose="02040503050406030204" pitchFamily="18" charset="0"/>
                      </a:rPr>
                      <m:t>𝐿</m:t>
                    </m:r>
                    <m:r>
                      <m:rPr>
                        <m:nor/>
                      </m:rPr>
                      <a:rPr lang="en-US" altLang="ja-JP" baseline="30000" dirty="0"/>
                      <m:t>1/</m:t>
                    </m:r>
                    <m:r>
                      <m:rPr>
                        <m:nor/>
                      </m:rPr>
                      <a:rPr lang="en-US" altLang="ja-JP" b="0" i="0" baseline="30000" dirty="0" smtClean="0"/>
                      <m:t>2.6</m:t>
                    </m:r>
                  </m:oMath>
                </a14:m>
                <a:endParaRPr lang="en-US" altLang="ja-JP" i="1" baseline="30000" dirty="0">
                  <a:latin typeface="Cambria Math" panose="02040503050406030204" pitchFamily="18" charset="0"/>
                </a:endParaRPr>
              </a:p>
            </p:txBody>
          </p:sp>
        </mc:Choice>
        <mc:Fallback xmlns="">
          <p:sp>
            <p:nvSpPr>
              <p:cNvPr id="3" name="コンテンツ プレースホルダー 2">
                <a:extLst>
                  <a:ext uri="{FF2B5EF4-FFF2-40B4-BE49-F238E27FC236}">
                    <a16:creationId xmlns:a16="http://schemas.microsoft.com/office/drawing/2014/main" xmlns="" xmlns:a14="http://schemas.microsoft.com/office/drawing/2010/main" id="{1814DA9D-F7DF-46D8-8F85-CA583EE9DE09}"/>
                  </a:ext>
                </a:extLst>
              </p:cNvPr>
              <p:cNvSpPr>
                <a:spLocks noGrp="1" noRot="1" noChangeAspect="1" noMove="1" noResize="1" noEditPoints="1" noAdjustHandles="1" noChangeArrowheads="1" noChangeShapeType="1" noTextEdit="1"/>
              </p:cNvSpPr>
              <p:nvPr>
                <p:ph idx="1"/>
              </p:nvPr>
            </p:nvSpPr>
            <p:spPr>
              <a:blipFill rotWithShape="0">
                <a:blip r:embed="rId4"/>
                <a:stretch>
                  <a:fillRect l="-1667" t="-2347"/>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20</a:t>
            </a:fld>
            <a:endParaRPr kumimoji="1" lang="ja-JP" altLang="en-US" dirty="0"/>
          </a:p>
        </p:txBody>
      </p:sp>
    </p:spTree>
    <p:extLst>
      <p:ext uri="{BB962C8B-B14F-4D97-AF65-F5344CB8AC3E}">
        <p14:creationId xmlns:p14="http://schemas.microsoft.com/office/powerpoint/2010/main" val="231605030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角丸四角形 9"/>
          <p:cNvSpPr/>
          <p:nvPr/>
        </p:nvSpPr>
        <p:spPr>
          <a:xfrm>
            <a:off x="50882" y="1188974"/>
            <a:ext cx="7299504"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a:t>
            </a:r>
            <a:r>
              <a:rPr lang="ja-JP" altLang="en-US" dirty="0">
                <a:solidFill>
                  <a:schemeClr val="tx1"/>
                </a:solidFill>
              </a:rPr>
              <a:t>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7350390" y="1188974"/>
            <a:ext cx="479073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ja-JP" altLang="en-US" dirty="0">
                <a:solidFill>
                  <a:schemeClr val="tx1"/>
                </a:solidFill>
              </a:rPr>
              <a:t>アプリケーション側は関知しない</a:t>
            </a:r>
            <a:endParaRPr lang="en-US" altLang="ja-JP" dirty="0">
              <a:solidFill>
                <a:schemeClr val="tx1"/>
              </a:solidFill>
            </a:endParaRPr>
          </a:p>
        </p:txBody>
      </p:sp>
      <p:sp>
        <p:nvSpPr>
          <p:cNvPr id="56" name="角丸四角形 9">
            <a:extLst>
              <a:ext uri="{FF2B5EF4-FFF2-40B4-BE49-F238E27FC236}">
                <a16:creationId xmlns:a16="http://schemas.microsoft.com/office/drawing/2014/main" id="{5DE4DA87-1343-4262-AA38-D30E3ACA691A}"/>
              </a:ext>
            </a:extLst>
          </p:cNvPr>
          <p:cNvSpPr/>
          <p:nvPr/>
        </p:nvSpPr>
        <p:spPr>
          <a:xfrm>
            <a:off x="79752" y="2222694"/>
            <a:ext cx="7248314"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49" name="角丸四角形 9">
            <a:extLst>
              <a:ext uri="{FF2B5EF4-FFF2-40B4-BE49-F238E27FC236}">
                <a16:creationId xmlns:a16="http://schemas.microsoft.com/office/drawing/2014/main" id="{7EBFBF39-5E42-4FD5-A2A8-82FB7ACBE4D9}"/>
              </a:ext>
            </a:extLst>
          </p:cNvPr>
          <p:cNvSpPr/>
          <p:nvPr/>
        </p:nvSpPr>
        <p:spPr>
          <a:xfrm>
            <a:off x="7410139" y="2222694"/>
            <a:ext cx="2209162" cy="4404268"/>
          </a:xfrm>
          <a:prstGeom prst="roundRect">
            <a:avLst>
              <a:gd name="adj" fmla="val 13443"/>
            </a:avLst>
          </a:prstGeom>
          <a:solidFill>
            <a:srgbClr val="D5D2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en-US" altLang="ja-JP" sz="1600" dirty="0">
                <a:solidFill>
                  <a:schemeClr val="tx1"/>
                </a:solidFill>
              </a:rPr>
              <a:t>OS</a:t>
            </a:r>
            <a:r>
              <a:rPr kumimoji="1" lang="ja-JP" altLang="en-US" sz="1600">
                <a:solidFill>
                  <a:schemeClr val="tx1"/>
                </a:solidFill>
              </a:rPr>
              <a:t>／ドライバ層</a:t>
            </a:r>
            <a:endParaRPr kumimoji="1" lang="en-US" altLang="ja-JP" sz="1600" dirty="0">
              <a:solidFill>
                <a:schemeClr val="tx1"/>
              </a:solidFill>
            </a:endParaRPr>
          </a:p>
        </p:txBody>
      </p:sp>
      <p:sp>
        <p:nvSpPr>
          <p:cNvPr id="108" name="角丸四角形 9"/>
          <p:cNvSpPr/>
          <p:nvPr/>
        </p:nvSpPr>
        <p:spPr>
          <a:xfrm>
            <a:off x="9693606" y="2222694"/>
            <a:ext cx="2326022"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1631192" y="3437996"/>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p>
          <a:p>
            <a:pPr algn="ctr"/>
            <a:r>
              <a:rPr lang="en-US" altLang="ja-JP" sz="1400" dirty="0">
                <a:solidFill>
                  <a:schemeClr val="tx1"/>
                </a:solidFill>
              </a:rPr>
              <a:t>HDR</a:t>
            </a:r>
          </a:p>
        </p:txBody>
      </p:sp>
      <p:sp>
        <p:nvSpPr>
          <p:cNvPr id="7" name="角丸四角形 6"/>
          <p:cNvSpPr/>
          <p:nvPr/>
        </p:nvSpPr>
        <p:spPr>
          <a:xfrm>
            <a:off x="4137278" y="3430856"/>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cxnSp>
        <p:nvCxnSpPr>
          <p:cNvPr id="8" name="直線矢印コネクタ 7"/>
          <p:cNvCxnSpPr>
            <a:stCxn id="6" idx="3"/>
            <a:endCxn id="7" idx="1"/>
          </p:cNvCxnSpPr>
          <p:nvPr/>
        </p:nvCxnSpPr>
        <p:spPr>
          <a:xfrm flipV="1">
            <a:off x="2582539" y="3862904"/>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161594" y="2863075"/>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2726249" y="2863075"/>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p:txBody>
      </p:sp>
      <p:sp>
        <p:nvSpPr>
          <p:cNvPr id="11" name="角丸四角形 10"/>
          <p:cNvSpPr/>
          <p:nvPr/>
        </p:nvSpPr>
        <p:spPr>
          <a:xfrm>
            <a:off x="525481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lang="ja-JP" altLang="en-US" sz="1400" dirty="0">
                <a:solidFill>
                  <a:schemeClr val="tx1"/>
                </a:solidFill>
              </a:rPr>
              <a:t>線形出力</a:t>
            </a:r>
            <a:endParaRPr lang="en-US" altLang="ja-JP" sz="1400" dirty="0">
              <a:solidFill>
                <a:schemeClr val="tx1"/>
              </a:solidFill>
            </a:endParaRPr>
          </a:p>
        </p:txBody>
      </p:sp>
      <p:cxnSp>
        <p:nvCxnSpPr>
          <p:cNvPr id="12" name="直線矢印コネクタ 11"/>
          <p:cNvCxnSpPr>
            <a:cxnSpLocks/>
            <a:stCxn id="7" idx="3"/>
            <a:endCxn id="50" idx="1"/>
          </p:cNvCxnSpPr>
          <p:nvPr/>
        </p:nvCxnSpPr>
        <p:spPr>
          <a:xfrm flipV="1">
            <a:off x="5102131" y="3859066"/>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8596887" y="3437996"/>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5" name="Straight Connector 30"/>
          <p:cNvCxnSpPr/>
          <p:nvPr/>
        </p:nvCxnSpPr>
        <p:spPr>
          <a:xfrm flipH="1">
            <a:off x="1844170" y="2857653"/>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8823819" y="3196565"/>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10810189" y="3437996"/>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0999544" y="3196565"/>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75644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9561740" y="3870044"/>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2" name="テキスト ボックス 91"/>
          <p:cNvSpPr txBox="1"/>
          <p:nvPr/>
        </p:nvSpPr>
        <p:spPr>
          <a:xfrm>
            <a:off x="93741" y="2485981"/>
            <a:ext cx="654346" cy="369332"/>
          </a:xfrm>
          <a:prstGeom prst="rect">
            <a:avLst/>
          </a:prstGeom>
          <a:noFill/>
        </p:spPr>
        <p:txBody>
          <a:bodyPr wrap="none" rtlCol="0">
            <a:spAutoFit/>
          </a:bodyPr>
          <a:lstStyle/>
          <a:p>
            <a:r>
              <a:rPr kumimoji="1" lang="en-US" altLang="ja-JP" dirty="0"/>
              <a:t>SDR</a:t>
            </a:r>
            <a:endParaRPr kumimoji="1" lang="ja-JP" altLang="en-US" dirty="0"/>
          </a:p>
        </p:txBody>
      </p:sp>
      <p:sp>
        <p:nvSpPr>
          <p:cNvPr id="84" name="角丸四角形 83"/>
          <p:cNvSpPr/>
          <p:nvPr/>
        </p:nvSpPr>
        <p:spPr>
          <a:xfrm>
            <a:off x="1631192" y="554487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r>
              <a:rPr kumimoji="1" lang="en-US" altLang="ja-JP" sz="1400" dirty="0">
                <a:solidFill>
                  <a:schemeClr val="tx1"/>
                </a:solidFill>
              </a:rPr>
              <a:t>(</a:t>
            </a:r>
            <a:r>
              <a:rPr kumimoji="1" lang="en-US" altLang="ja-JP" sz="1400" dirty="0" err="1">
                <a:solidFill>
                  <a:schemeClr val="tx1"/>
                </a:solidFill>
              </a:rPr>
              <a:t>scRGB</a:t>
            </a:r>
            <a:r>
              <a:rPr kumimoji="1" lang="en-US" altLang="ja-JP" sz="1400" dirty="0">
                <a:solidFill>
                  <a:schemeClr val="tx1"/>
                </a:solidFill>
              </a:rPr>
              <a:t>)</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137278" y="553773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2582539" y="596977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161594" y="496994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2726249" y="496994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拡張変換</a:t>
            </a:r>
            <a:endParaRPr kumimoji="1" lang="en-US" altLang="ja-JP" sz="11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に戻す</a:t>
            </a:r>
            <a:endParaRPr kumimoji="1" lang="en-US" altLang="ja-JP" sz="1200" dirty="0">
              <a:solidFill>
                <a:schemeClr val="tx1"/>
              </a:solidFill>
            </a:endParaRPr>
          </a:p>
        </p:txBody>
      </p:sp>
      <p:sp>
        <p:nvSpPr>
          <p:cNvPr id="89" name="角丸四角形 88"/>
          <p:cNvSpPr/>
          <p:nvPr/>
        </p:nvSpPr>
        <p:spPr>
          <a:xfrm>
            <a:off x="525481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a:t>
            </a:r>
            <a:r>
              <a:rPr lang="ja-JP" altLang="en-US" sz="1400" dirty="0">
                <a:solidFill>
                  <a:schemeClr val="tx1"/>
                </a:solidFill>
              </a:rPr>
              <a:t>出力</a:t>
            </a:r>
            <a:endParaRPr kumimoji="1" lang="en-US" altLang="ja-JP" sz="1400" dirty="0">
              <a:solidFill>
                <a:schemeClr val="tx1"/>
              </a:solidFill>
            </a:endParaRPr>
          </a:p>
        </p:txBody>
      </p:sp>
      <p:cxnSp>
        <p:nvCxnSpPr>
          <p:cNvPr id="90" name="直線矢印コネクタ 89"/>
          <p:cNvCxnSpPr>
            <a:cxnSpLocks/>
            <a:stCxn id="85" idx="3"/>
            <a:endCxn id="51" idx="1"/>
          </p:cNvCxnSpPr>
          <p:nvPr/>
        </p:nvCxnSpPr>
        <p:spPr>
          <a:xfrm flipV="1">
            <a:off x="5102131" y="5965940"/>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8596887" y="554487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93" name="Straight Connector 30"/>
          <p:cNvCxnSpPr/>
          <p:nvPr/>
        </p:nvCxnSpPr>
        <p:spPr>
          <a:xfrm flipH="1">
            <a:off x="1844169" y="4962187"/>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10810189" y="5544870"/>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975644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9561740" y="5976918"/>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0" name="Freeform 32"/>
          <p:cNvSpPr/>
          <p:nvPr/>
        </p:nvSpPr>
        <p:spPr>
          <a:xfrm>
            <a:off x="8823819" y="512049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10999544"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94" name="テキスト ボックス 93"/>
          <p:cNvSpPr txBox="1"/>
          <p:nvPr/>
        </p:nvSpPr>
        <p:spPr>
          <a:xfrm>
            <a:off x="80115" y="4592855"/>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26" name="タイトル 25"/>
          <p:cNvSpPr>
            <a:spLocks noGrp="1"/>
          </p:cNvSpPr>
          <p:nvPr>
            <p:ph type="title"/>
          </p:nvPr>
        </p:nvSpPr>
        <p:spPr/>
        <p:txBody>
          <a:bodyPr/>
          <a:lstStyle/>
          <a:p>
            <a:r>
              <a:rPr lang="ja-JP" altLang="en-US" dirty="0"/>
              <a:t>詳細：</a:t>
            </a:r>
            <a:r>
              <a:rPr kumimoji="1" lang="en-US" altLang="ja-JP" dirty="0"/>
              <a:t>BT.709</a:t>
            </a:r>
            <a:r>
              <a:rPr kumimoji="1" lang="ja-JP" altLang="en-US" dirty="0"/>
              <a:t>ベース</a:t>
            </a:r>
            <a:r>
              <a:rPr lang="en-US" altLang="ja-JP" dirty="0"/>
              <a:t>(</a:t>
            </a:r>
            <a:r>
              <a:rPr lang="ja-JP" altLang="en-US" dirty="0"/>
              <a:t>すべて</a:t>
            </a:r>
            <a:r>
              <a:rPr lang="en-US" altLang="ja-JP" dirty="0" err="1"/>
              <a:t>scRGB</a:t>
            </a:r>
            <a:r>
              <a:rPr lang="ja-JP" altLang="en-US" dirty="0"/>
              <a:t>に出力</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200</a:t>
            </a:fld>
            <a:endParaRPr kumimoji="1" lang="ja-JP" altLang="en-US"/>
          </a:p>
        </p:txBody>
      </p:sp>
      <p:sp>
        <p:nvSpPr>
          <p:cNvPr id="47" name="Freeform 36">
            <a:extLst>
              <a:ext uri="{FF2B5EF4-FFF2-40B4-BE49-F238E27FC236}">
                <a16:creationId xmlns:a16="http://schemas.microsoft.com/office/drawing/2014/main" id="{F68B9D1F-512E-4DD5-AA3D-3347441B7131}"/>
              </a:ext>
            </a:extLst>
          </p:cNvPr>
          <p:cNvSpPr/>
          <p:nvPr/>
        </p:nvSpPr>
        <p:spPr>
          <a:xfrm>
            <a:off x="4314377"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8" name="Freeform 36">
            <a:extLst>
              <a:ext uri="{FF2B5EF4-FFF2-40B4-BE49-F238E27FC236}">
                <a16:creationId xmlns:a16="http://schemas.microsoft.com/office/drawing/2014/main" id="{25AEB39F-25D5-49DD-9D20-F04D084D672D}"/>
              </a:ext>
            </a:extLst>
          </p:cNvPr>
          <p:cNvSpPr/>
          <p:nvPr/>
        </p:nvSpPr>
        <p:spPr>
          <a:xfrm>
            <a:off x="4348195"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50" name="角丸四角形 6">
            <a:extLst>
              <a:ext uri="{FF2B5EF4-FFF2-40B4-BE49-F238E27FC236}">
                <a16:creationId xmlns:a16="http://schemas.microsoft.com/office/drawing/2014/main" id="{718D8DEE-F1CB-45E1-B14B-1E1E206BFF17}"/>
              </a:ext>
            </a:extLst>
          </p:cNvPr>
          <p:cNvSpPr/>
          <p:nvPr/>
        </p:nvSpPr>
        <p:spPr>
          <a:xfrm>
            <a:off x="6343333" y="3427018"/>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sp>
        <p:nvSpPr>
          <p:cNvPr id="51" name="角丸四角形 84">
            <a:extLst>
              <a:ext uri="{FF2B5EF4-FFF2-40B4-BE49-F238E27FC236}">
                <a16:creationId xmlns:a16="http://schemas.microsoft.com/office/drawing/2014/main" id="{550B7DA7-0390-4F05-AEC4-A140DE513713}"/>
              </a:ext>
            </a:extLst>
          </p:cNvPr>
          <p:cNvSpPr/>
          <p:nvPr/>
        </p:nvSpPr>
        <p:spPr>
          <a:xfrm>
            <a:off x="6343333" y="5533892"/>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54" name="Freeform 36">
            <a:extLst>
              <a:ext uri="{FF2B5EF4-FFF2-40B4-BE49-F238E27FC236}">
                <a16:creationId xmlns:a16="http://schemas.microsoft.com/office/drawing/2014/main" id="{411FB688-9521-41B6-8664-B92494E108BD}"/>
              </a:ext>
            </a:extLst>
          </p:cNvPr>
          <p:cNvSpPr/>
          <p:nvPr/>
        </p:nvSpPr>
        <p:spPr>
          <a:xfrm>
            <a:off x="6550344"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55" name="Freeform 36">
            <a:extLst>
              <a:ext uri="{FF2B5EF4-FFF2-40B4-BE49-F238E27FC236}">
                <a16:creationId xmlns:a16="http://schemas.microsoft.com/office/drawing/2014/main" id="{502E4348-5C94-4BA8-B149-4DF7F6BB0C65}"/>
              </a:ext>
            </a:extLst>
          </p:cNvPr>
          <p:cNvSpPr/>
          <p:nvPr/>
        </p:nvSpPr>
        <p:spPr>
          <a:xfrm>
            <a:off x="6584162"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cxnSp>
        <p:nvCxnSpPr>
          <p:cNvPr id="59" name="直線矢印コネクタ 58">
            <a:extLst>
              <a:ext uri="{FF2B5EF4-FFF2-40B4-BE49-F238E27FC236}">
                <a16:creationId xmlns:a16="http://schemas.microsoft.com/office/drawing/2014/main" id="{F32B55C1-FE28-4D8C-972C-9017FD638500}"/>
              </a:ext>
            </a:extLst>
          </p:cNvPr>
          <p:cNvCxnSpPr>
            <a:cxnSpLocks/>
            <a:stCxn id="50" idx="3"/>
            <a:endCxn id="13" idx="1"/>
          </p:cNvCxnSpPr>
          <p:nvPr/>
        </p:nvCxnSpPr>
        <p:spPr>
          <a:xfrm>
            <a:off x="7308186" y="3859066"/>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60" name="直線矢印コネクタ 59">
            <a:extLst>
              <a:ext uri="{FF2B5EF4-FFF2-40B4-BE49-F238E27FC236}">
                <a16:creationId xmlns:a16="http://schemas.microsoft.com/office/drawing/2014/main" id="{13D452D2-D332-417E-A9BC-F79C9705AD65}"/>
              </a:ext>
            </a:extLst>
          </p:cNvPr>
          <p:cNvCxnSpPr>
            <a:cxnSpLocks/>
            <a:stCxn id="51" idx="3"/>
            <a:endCxn id="91" idx="1"/>
          </p:cNvCxnSpPr>
          <p:nvPr/>
        </p:nvCxnSpPr>
        <p:spPr>
          <a:xfrm>
            <a:off x="7308186" y="5965940"/>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8" name="角丸四角形 10">
            <a:extLst>
              <a:ext uri="{FF2B5EF4-FFF2-40B4-BE49-F238E27FC236}">
                <a16:creationId xmlns:a16="http://schemas.microsoft.com/office/drawing/2014/main" id="{C945AC45-7397-4994-A3AC-A1D0440E26C4}"/>
              </a:ext>
            </a:extLst>
          </p:cNvPr>
          <p:cNvSpPr/>
          <p:nvPr/>
        </p:nvSpPr>
        <p:spPr>
          <a:xfrm>
            <a:off x="7487205" y="2856341"/>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OS</a:t>
            </a:r>
          </a:p>
          <a:p>
            <a:pPr algn="ctr"/>
            <a:r>
              <a:rPr lang="en-US" altLang="ja-JP" sz="1600" dirty="0" err="1">
                <a:solidFill>
                  <a:schemeClr val="tx1"/>
                </a:solidFill>
              </a:rPr>
              <a:t>sRGB</a:t>
            </a:r>
            <a:r>
              <a:rPr lang="en-US" altLang="ja-JP" sz="1600" dirty="0">
                <a:solidFill>
                  <a:schemeClr val="tx1"/>
                </a:solidFill>
              </a:rPr>
              <a:t> OETF</a:t>
            </a:r>
          </a:p>
        </p:txBody>
      </p:sp>
      <p:sp>
        <p:nvSpPr>
          <p:cNvPr id="69" name="角丸四角形 10">
            <a:extLst>
              <a:ext uri="{FF2B5EF4-FFF2-40B4-BE49-F238E27FC236}">
                <a16:creationId xmlns:a16="http://schemas.microsoft.com/office/drawing/2014/main" id="{7647F9E6-6389-43E2-BF95-D37F1559EBAF}"/>
              </a:ext>
            </a:extLst>
          </p:cNvPr>
          <p:cNvSpPr/>
          <p:nvPr/>
        </p:nvSpPr>
        <p:spPr>
          <a:xfrm>
            <a:off x="7487204"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OS</a:t>
            </a:r>
          </a:p>
          <a:p>
            <a:pPr algn="ctr"/>
            <a:r>
              <a:rPr lang="en-US" altLang="ja-JP" sz="1600" dirty="0">
                <a:solidFill>
                  <a:schemeClr val="tx1"/>
                </a:solidFill>
              </a:rPr>
              <a:t>BT.2020</a:t>
            </a:r>
          </a:p>
          <a:p>
            <a:pPr algn="ctr"/>
            <a:r>
              <a:rPr lang="en-US" altLang="ja-JP" sz="1600" dirty="0">
                <a:solidFill>
                  <a:schemeClr val="tx1"/>
                </a:solidFill>
              </a:rPr>
              <a:t>PQ OETF</a:t>
            </a:r>
          </a:p>
        </p:txBody>
      </p:sp>
      <p:sp>
        <p:nvSpPr>
          <p:cNvPr id="52" name="角丸四角形 9">
            <a:extLst>
              <a:ext uri="{FF2B5EF4-FFF2-40B4-BE49-F238E27FC236}">
                <a16:creationId xmlns:a16="http://schemas.microsoft.com/office/drawing/2014/main" id="{72CF8D6D-6152-4D09-9CFA-5E5A32C9CF82}"/>
              </a:ext>
            </a:extLst>
          </p:cNvPr>
          <p:cNvSpPr/>
          <p:nvPr/>
        </p:nvSpPr>
        <p:spPr>
          <a:xfrm>
            <a:off x="7356936" y="1729056"/>
            <a:ext cx="3111052" cy="1817563"/>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ポストプロセス</a:t>
            </a:r>
            <a:endParaRPr kumimoji="1" lang="en-US" altLang="ja-JP" sz="1600" dirty="0">
              <a:solidFill>
                <a:schemeClr val="tx1"/>
              </a:solidFill>
            </a:endParaRPr>
          </a:p>
          <a:p>
            <a:pPr algn="ctr"/>
            <a:r>
              <a:rPr kumimoji="1" lang="en-US" altLang="ja-JP" sz="1600" dirty="0">
                <a:solidFill>
                  <a:schemeClr val="tx1"/>
                </a:solidFill>
              </a:rPr>
              <a:t>SDR</a:t>
            </a:r>
            <a:r>
              <a:rPr kumimoji="1" lang="ja-JP" altLang="en-US" sz="1600" dirty="0">
                <a:solidFill>
                  <a:schemeClr val="tx1"/>
                </a:solidFill>
              </a:rPr>
              <a:t>トーンマップ</a:t>
            </a:r>
            <a:endParaRPr kumimoji="1" lang="en-US" altLang="ja-JP" sz="1600" dirty="0">
              <a:solidFill>
                <a:schemeClr val="tx1"/>
              </a:solidFill>
            </a:endParaRPr>
          </a:p>
          <a:p>
            <a:pPr algn="ctr"/>
            <a:r>
              <a:rPr kumimoji="1" lang="ja-JP" altLang="en-US" sz="1600" dirty="0">
                <a:solidFill>
                  <a:schemeClr val="tx1"/>
                </a:solidFill>
              </a:rPr>
              <a:t>ガンマ調整</a:t>
            </a:r>
            <a:r>
              <a:rPr kumimoji="1" lang="en-US" altLang="ja-JP" sz="1600" dirty="0">
                <a:solidFill>
                  <a:schemeClr val="tx1"/>
                </a:solidFill>
              </a:rPr>
              <a:t>(</a:t>
            </a:r>
            <a:r>
              <a:rPr kumimoji="1" lang="en-US" altLang="ja-JP" sz="1600" dirty="0" err="1">
                <a:solidFill>
                  <a:schemeClr val="tx1"/>
                </a:solidFill>
              </a:rPr>
              <a:t>sRGB</a:t>
            </a:r>
            <a:r>
              <a:rPr kumimoji="1" lang="en-US" altLang="ja-JP" sz="1600" dirty="0">
                <a:solidFill>
                  <a:schemeClr val="tx1"/>
                </a:solidFill>
              </a:rPr>
              <a:t> OETF)</a:t>
            </a:r>
          </a:p>
          <a:p>
            <a:pPr algn="ctr"/>
            <a:r>
              <a:rPr kumimoji="1" lang="en-US" altLang="ja-JP" sz="1600" dirty="0">
                <a:solidFill>
                  <a:schemeClr val="tx1"/>
                </a:solidFill>
              </a:rPr>
              <a:t>SDR LUT</a:t>
            </a:r>
          </a:p>
          <a:p>
            <a:pPr algn="ctr"/>
            <a:r>
              <a:rPr kumimoji="1" lang="ja-JP" altLang="en-US" sz="1600" dirty="0">
                <a:solidFill>
                  <a:schemeClr val="tx1"/>
                </a:solidFill>
              </a:rPr>
              <a:t>ディザリング</a:t>
            </a:r>
            <a:endParaRPr kumimoji="1" lang="en-US" altLang="ja-JP" sz="1600" dirty="0">
              <a:solidFill>
                <a:schemeClr val="tx1"/>
              </a:solidFill>
            </a:endParaRPr>
          </a:p>
          <a:p>
            <a:pPr algn="ctr"/>
            <a:r>
              <a:rPr kumimoji="1" lang="en-US" altLang="ja-JP" sz="1600" dirty="0" err="1">
                <a:solidFill>
                  <a:schemeClr val="tx1"/>
                </a:solidFill>
              </a:rPr>
              <a:t>sRGB</a:t>
            </a:r>
            <a:r>
              <a:rPr kumimoji="1" lang="en-US" altLang="ja-JP" sz="1600" dirty="0">
                <a:solidFill>
                  <a:schemeClr val="tx1"/>
                </a:solidFill>
              </a:rPr>
              <a:t> EOTF</a:t>
            </a:r>
          </a:p>
        </p:txBody>
      </p:sp>
      <p:sp>
        <p:nvSpPr>
          <p:cNvPr id="53" name="角丸四角形 87">
            <a:extLst>
              <a:ext uri="{FF2B5EF4-FFF2-40B4-BE49-F238E27FC236}">
                <a16:creationId xmlns:a16="http://schemas.microsoft.com/office/drawing/2014/main" id="{23C366F6-2EF1-4D54-A589-2E801DFDFE25}"/>
              </a:ext>
            </a:extLst>
          </p:cNvPr>
          <p:cNvSpPr/>
          <p:nvPr/>
        </p:nvSpPr>
        <p:spPr>
          <a:xfrm>
            <a:off x="7356936" y="3646311"/>
            <a:ext cx="3111052" cy="3134571"/>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ポストプロセス</a:t>
            </a:r>
            <a:endParaRPr kumimoji="1" lang="en-US" altLang="ja-JP" sz="1400" dirty="0">
              <a:solidFill>
                <a:schemeClr val="tx1"/>
              </a:solidFill>
            </a:endParaRPr>
          </a:p>
          <a:p>
            <a:pPr algn="ctr"/>
            <a:r>
              <a:rPr kumimoji="1" lang="en-US" altLang="ja-JP" sz="1400" dirty="0">
                <a:solidFill>
                  <a:schemeClr val="tx1"/>
                </a:solidFill>
              </a:rPr>
              <a:t>SDR</a:t>
            </a:r>
            <a:r>
              <a:rPr kumimoji="1" lang="ja-JP" altLang="en-US" sz="1400" dirty="0">
                <a:solidFill>
                  <a:schemeClr val="tx1"/>
                </a:solidFill>
              </a:rPr>
              <a:t>トーンマップ</a:t>
            </a:r>
            <a:endParaRPr kumimoji="1" lang="en-US" altLang="ja-JP" sz="1400" dirty="0">
              <a:solidFill>
                <a:schemeClr val="tx1"/>
              </a:solidFill>
            </a:endParaRPr>
          </a:p>
          <a:p>
            <a:pPr algn="ctr"/>
            <a:r>
              <a:rPr kumimoji="1" lang="ja-JP" altLang="en-US" sz="1400" dirty="0">
                <a:solidFill>
                  <a:schemeClr val="tx1"/>
                </a:solidFill>
              </a:rPr>
              <a:t>ガンマ調整</a:t>
            </a:r>
            <a:r>
              <a:rPr kumimoji="1" lang="en-US" altLang="ja-JP" sz="1400" dirty="0">
                <a:solidFill>
                  <a:schemeClr val="tx1"/>
                </a:solidFill>
              </a:rPr>
              <a:t>(</a:t>
            </a:r>
            <a:r>
              <a:rPr kumimoji="1" lang="en-US" altLang="ja-JP" sz="1400" dirty="0" err="1">
                <a:solidFill>
                  <a:schemeClr val="tx1"/>
                </a:solidFill>
              </a:rPr>
              <a:t>sRGB</a:t>
            </a:r>
            <a:r>
              <a:rPr kumimoji="1" lang="en-US" altLang="ja-JP" sz="1400" dirty="0">
                <a:solidFill>
                  <a:schemeClr val="tx1"/>
                </a:solidFill>
              </a:rPr>
              <a:t> OETF)</a:t>
            </a:r>
          </a:p>
          <a:p>
            <a:pPr algn="ctr"/>
            <a:r>
              <a:rPr kumimoji="1" lang="en-US" altLang="ja-JP" sz="1400" dirty="0">
                <a:solidFill>
                  <a:schemeClr val="tx1"/>
                </a:solidFill>
              </a:rPr>
              <a:t>SDR LUT</a:t>
            </a:r>
          </a:p>
          <a:p>
            <a:pPr algn="ctr"/>
            <a:r>
              <a:rPr kumimoji="1" lang="en-US" altLang="ja-JP" sz="1400" dirty="0">
                <a:solidFill>
                  <a:schemeClr val="tx1"/>
                </a:solidFill>
              </a:rPr>
              <a:t>BT.1886(PC</a:t>
            </a:r>
            <a:r>
              <a:rPr kumimoji="1" lang="ja-JP" altLang="en-US" sz="1400" dirty="0">
                <a:solidFill>
                  <a:schemeClr val="tx1"/>
                </a:solidFill>
              </a:rPr>
              <a:t>では</a:t>
            </a:r>
            <a:r>
              <a:rPr kumimoji="1" lang="en-US" altLang="ja-JP" sz="1400" dirty="0">
                <a:solidFill>
                  <a:schemeClr val="tx1"/>
                </a:solidFill>
              </a:rPr>
              <a:t>γ2.2) EOTF</a:t>
            </a:r>
          </a:p>
          <a:p>
            <a:pPr algn="ctr"/>
            <a:r>
              <a:rPr kumimoji="1" lang="en-US" altLang="ja-JP" sz="1400" dirty="0">
                <a:solidFill>
                  <a:schemeClr val="tx1"/>
                </a:solidFill>
              </a:rPr>
              <a:t>SDR</a:t>
            </a:r>
            <a:r>
              <a:rPr kumimoji="1" lang="ja-JP" altLang="en-US" sz="1400" dirty="0">
                <a:solidFill>
                  <a:schemeClr val="tx1"/>
                </a:solidFill>
              </a:rPr>
              <a:t>逆トーンマップ</a:t>
            </a:r>
            <a:endParaRPr kumimoji="1" lang="en-US" altLang="ja-JP" sz="1400" dirty="0">
              <a:solidFill>
                <a:schemeClr val="tx1"/>
              </a:solidFill>
            </a:endParaRPr>
          </a:p>
          <a:p>
            <a:pPr algn="ctr"/>
            <a:r>
              <a:rPr kumimoji="1" lang="en-US" altLang="ja-JP" sz="1400" dirty="0">
                <a:solidFill>
                  <a:schemeClr val="tx1"/>
                </a:solidFill>
              </a:rPr>
              <a:t>BT.2020</a:t>
            </a:r>
            <a:r>
              <a:rPr kumimoji="1" lang="ja-JP" altLang="en-US" sz="1400" dirty="0">
                <a:solidFill>
                  <a:schemeClr val="tx1"/>
                </a:solidFill>
              </a:rPr>
              <a:t>色域へ非線形拡張／変換</a:t>
            </a:r>
            <a:endParaRPr kumimoji="1" lang="en-US" altLang="ja-JP" sz="1400" dirty="0">
              <a:solidFill>
                <a:schemeClr val="tx1"/>
              </a:solidFill>
            </a:endParaRPr>
          </a:p>
          <a:p>
            <a:pPr algn="ctr"/>
            <a:r>
              <a:rPr kumimoji="1" lang="ja-JP" altLang="en-US" sz="1400" dirty="0">
                <a:solidFill>
                  <a:schemeClr val="tx1"/>
                </a:solidFill>
              </a:rPr>
              <a:t>最大輝度解析</a:t>
            </a:r>
            <a:endParaRPr kumimoji="1" lang="en-US" altLang="ja-JP" sz="1400" dirty="0">
              <a:solidFill>
                <a:schemeClr val="tx1"/>
              </a:solidFill>
            </a:endParaRPr>
          </a:p>
          <a:p>
            <a:pPr algn="ctr"/>
            <a:r>
              <a:rPr kumimoji="1" lang="en-US" altLang="ja-JP" sz="1400" dirty="0">
                <a:solidFill>
                  <a:schemeClr val="tx1"/>
                </a:solidFill>
              </a:rPr>
              <a:t>HDR</a:t>
            </a:r>
            <a:r>
              <a:rPr kumimoji="1" lang="ja-JP" altLang="en-US" sz="1400" dirty="0">
                <a:solidFill>
                  <a:schemeClr val="tx1"/>
                </a:solidFill>
              </a:rPr>
              <a:t>拡張トーンマップ</a:t>
            </a:r>
            <a:endParaRPr kumimoji="1" lang="en-US" altLang="ja-JP" sz="1400" dirty="0">
              <a:solidFill>
                <a:schemeClr val="tx1"/>
              </a:solidFill>
            </a:endParaRPr>
          </a:p>
          <a:p>
            <a:pPr algn="ctr"/>
            <a:r>
              <a:rPr kumimoji="1" lang="en-US" altLang="ja-JP" sz="1400" dirty="0">
                <a:solidFill>
                  <a:schemeClr val="tx1"/>
                </a:solidFill>
              </a:rPr>
              <a:t>PQ</a:t>
            </a:r>
            <a:r>
              <a:rPr kumimoji="1" lang="ja-JP" altLang="en-US" sz="1400" dirty="0">
                <a:solidFill>
                  <a:schemeClr val="tx1"/>
                </a:solidFill>
              </a:rPr>
              <a:t> </a:t>
            </a:r>
            <a:r>
              <a:rPr kumimoji="1" lang="en-US" altLang="ja-JP" sz="1400" dirty="0">
                <a:solidFill>
                  <a:schemeClr val="tx1"/>
                </a:solidFill>
              </a:rPr>
              <a:t>OETF</a:t>
            </a:r>
          </a:p>
          <a:p>
            <a:pPr algn="ctr"/>
            <a:r>
              <a:rPr kumimoji="1" lang="ja-JP" altLang="en-US" sz="1400" dirty="0">
                <a:solidFill>
                  <a:schemeClr val="tx1"/>
                </a:solidFill>
              </a:rPr>
              <a:t>ディザリング</a:t>
            </a:r>
            <a:endParaRPr kumimoji="1" lang="en-US" altLang="ja-JP" sz="1400" dirty="0">
              <a:solidFill>
                <a:schemeClr val="tx1"/>
              </a:solidFill>
            </a:endParaRPr>
          </a:p>
          <a:p>
            <a:pPr algn="ctr"/>
            <a:r>
              <a:rPr kumimoji="1" lang="en-US" altLang="ja-JP" sz="1400" dirty="0">
                <a:solidFill>
                  <a:schemeClr val="tx1"/>
                </a:solidFill>
              </a:rPr>
              <a:t>PQ EOTF</a:t>
            </a:r>
          </a:p>
          <a:p>
            <a:pPr algn="ctr"/>
            <a:r>
              <a:rPr kumimoji="1" lang="en-US" altLang="ja-JP" sz="1400" dirty="0">
                <a:solidFill>
                  <a:schemeClr val="tx1"/>
                </a:solidFill>
              </a:rPr>
              <a:t>BT.709</a:t>
            </a:r>
            <a:r>
              <a:rPr kumimoji="1" lang="ja-JP" altLang="en-US" sz="1400" dirty="0">
                <a:solidFill>
                  <a:schemeClr val="tx1"/>
                </a:solidFill>
              </a:rPr>
              <a:t>色域に線形変換で戻す</a:t>
            </a:r>
            <a:endParaRPr kumimoji="1" lang="en-US" altLang="ja-JP" sz="1400" dirty="0">
              <a:solidFill>
                <a:schemeClr val="tx1"/>
              </a:solidFill>
            </a:endParaRPr>
          </a:p>
        </p:txBody>
      </p:sp>
      <p:cxnSp>
        <p:nvCxnSpPr>
          <p:cNvPr id="57" name="直線コネクタ 56">
            <a:extLst>
              <a:ext uri="{FF2B5EF4-FFF2-40B4-BE49-F238E27FC236}">
                <a16:creationId xmlns:a16="http://schemas.microsoft.com/office/drawing/2014/main" id="{99B2CBF7-EF60-47A1-97BE-53404825D42B}"/>
              </a:ext>
            </a:extLst>
          </p:cNvPr>
          <p:cNvCxnSpPr>
            <a:cxnSpLocks/>
            <a:stCxn id="10" idx="0"/>
            <a:endCxn id="52" idx="0"/>
          </p:cNvCxnSpPr>
          <p:nvPr/>
        </p:nvCxnSpPr>
        <p:spPr>
          <a:xfrm flipV="1">
            <a:off x="3364848" y="1729056"/>
            <a:ext cx="5547614" cy="1134019"/>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812139C2-243A-4FED-A0CF-022362A924FB}"/>
              </a:ext>
            </a:extLst>
          </p:cNvPr>
          <p:cNvCxnSpPr>
            <a:cxnSpLocks/>
            <a:stCxn id="10" idx="2"/>
            <a:endCxn id="52" idx="2"/>
          </p:cNvCxnSpPr>
          <p:nvPr/>
        </p:nvCxnSpPr>
        <p:spPr>
          <a:xfrm flipV="1">
            <a:off x="3364848" y="3546619"/>
            <a:ext cx="5547614" cy="180552"/>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78B51FE4-F130-4D7E-B950-1760157319E1}"/>
              </a:ext>
            </a:extLst>
          </p:cNvPr>
          <p:cNvCxnSpPr>
            <a:cxnSpLocks/>
            <a:stCxn id="88" idx="0"/>
            <a:endCxn id="53" idx="0"/>
          </p:cNvCxnSpPr>
          <p:nvPr/>
        </p:nvCxnSpPr>
        <p:spPr>
          <a:xfrm flipV="1">
            <a:off x="3364848" y="3646311"/>
            <a:ext cx="5547614" cy="1323638"/>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4BC8C20F-5471-4826-9478-173FC0359247}"/>
              </a:ext>
            </a:extLst>
          </p:cNvPr>
          <p:cNvCxnSpPr>
            <a:cxnSpLocks/>
            <a:stCxn id="88" idx="2"/>
            <a:endCxn id="53" idx="2"/>
          </p:cNvCxnSpPr>
          <p:nvPr/>
        </p:nvCxnSpPr>
        <p:spPr>
          <a:xfrm>
            <a:off x="3364848" y="5834045"/>
            <a:ext cx="5547614" cy="946837"/>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09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en-US" altLang="ja-JP" dirty="0"/>
              <a:t>OS</a:t>
            </a:r>
            <a:r>
              <a:rPr lang="ja-JP" altLang="en-US" dirty="0"/>
              <a:t>側遅延</a:t>
            </a:r>
            <a:r>
              <a:rPr lang="en-US" altLang="ja-JP" dirty="0"/>
              <a:t>OETF(</a:t>
            </a:r>
            <a:r>
              <a:rPr lang="en-US" altLang="ja-JP" dirty="0" err="1"/>
              <a:t>scRGB</a:t>
            </a:r>
            <a:r>
              <a:rPr lang="ja-JP" altLang="en-US" dirty="0"/>
              <a:t>出力</a:t>
            </a:r>
            <a:r>
              <a:rPr lang="en-US" altLang="ja-JP" dirty="0"/>
              <a:t>)</a:t>
            </a:r>
            <a:r>
              <a:rPr lang="ja-JP" altLang="en-US" dirty="0"/>
              <a:t>まとめ</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92500" lnSpcReduction="10000"/>
          </a:bodyPr>
          <a:lstStyle/>
          <a:p>
            <a:r>
              <a:rPr lang="ja-JP" altLang="en-US" dirty="0">
                <a:solidFill>
                  <a:srgbClr val="FF5050"/>
                </a:solidFill>
              </a:rPr>
              <a:t>全体的にやや非効率</a:t>
            </a:r>
            <a:endParaRPr lang="en-US" altLang="ja-JP" dirty="0">
              <a:solidFill>
                <a:srgbClr val="FF5050"/>
              </a:solidFill>
            </a:endParaRPr>
          </a:p>
          <a:p>
            <a:pPr lvl="1"/>
            <a:r>
              <a:rPr lang="en-US" altLang="ja-JP" dirty="0"/>
              <a:t>OS</a:t>
            </a:r>
            <a:r>
              <a:rPr lang="ja-JP" altLang="en-US" dirty="0"/>
              <a:t>／ドライバ層での変換が入る</a:t>
            </a:r>
            <a:endParaRPr lang="en-US" altLang="ja-JP" dirty="0"/>
          </a:p>
          <a:p>
            <a:pPr lvl="1"/>
            <a:r>
              <a:rPr lang="ja-JP" altLang="en-US" dirty="0"/>
              <a:t>互換性を重視すると無駄なパスが増える</a:t>
            </a:r>
            <a:endParaRPr lang="en-US" altLang="ja-JP" dirty="0"/>
          </a:p>
          <a:p>
            <a:pPr lvl="1"/>
            <a:r>
              <a:rPr lang="ja-JP" altLang="en-US" dirty="0"/>
              <a:t>チェッカーボードレンダリングが非効率</a:t>
            </a:r>
            <a:endParaRPr lang="en-US" altLang="ja-JP" dirty="0"/>
          </a:p>
          <a:p>
            <a:r>
              <a:rPr lang="en-US" altLang="ja-JP" dirty="0"/>
              <a:t>SDR</a:t>
            </a:r>
            <a:r>
              <a:rPr lang="ja-JP" altLang="en-US" dirty="0"/>
              <a:t>との互換性が高い</a:t>
            </a:r>
            <a:endParaRPr lang="en-US" altLang="ja-JP" dirty="0"/>
          </a:p>
          <a:p>
            <a:pPr lvl="1"/>
            <a:r>
              <a:rPr lang="ja-JP" altLang="en-US" dirty="0"/>
              <a:t>フローを通して色空間が同じ</a:t>
            </a:r>
            <a:endParaRPr lang="en-US" altLang="ja-JP" dirty="0"/>
          </a:p>
          <a:p>
            <a:pPr lvl="1"/>
            <a:r>
              <a:rPr kumimoji="1" lang="en-US" altLang="ja-JP" dirty="0"/>
              <a:t>UI</a:t>
            </a:r>
            <a:r>
              <a:rPr kumimoji="1" lang="ja-JP" altLang="en-US" dirty="0"/>
              <a:t>ブレンドは基本的には正しい</a:t>
            </a:r>
            <a:endParaRPr kumimoji="1" lang="en-US" altLang="ja-JP" dirty="0"/>
          </a:p>
          <a:p>
            <a:pPr lvl="2"/>
            <a:r>
              <a:rPr kumimoji="1" lang="ja-JP" altLang="en-US" dirty="0"/>
              <a:t>色域拡張後の</a:t>
            </a:r>
            <a:r>
              <a:rPr kumimoji="1" lang="en-US" altLang="ja-JP" dirty="0" err="1"/>
              <a:t>scRGB</a:t>
            </a:r>
            <a:r>
              <a:rPr kumimoji="1" lang="ja-JP" altLang="en-US" dirty="0"/>
              <a:t>で乗算ブレンド等を行うと不適切になる可能性あ</a:t>
            </a:r>
            <a:r>
              <a:rPr lang="ja-JP" altLang="en-US" dirty="0"/>
              <a:t>り</a:t>
            </a:r>
            <a:endParaRPr kumimoji="1" lang="en-US" altLang="ja-JP" dirty="0"/>
          </a:p>
          <a:p>
            <a:pPr lvl="5"/>
            <a:endParaRPr lang="en-US" altLang="ja-JP" dirty="0"/>
          </a:p>
          <a:p>
            <a:r>
              <a:rPr lang="en-US" altLang="ja-JP" dirty="0"/>
              <a:t>NVAPI</a:t>
            </a:r>
            <a:r>
              <a:rPr lang="ja-JP" altLang="en-US" dirty="0"/>
              <a:t>では必ずこのフロー</a:t>
            </a:r>
            <a:endParaRPr lang="en-US" altLang="ja-JP" dirty="0"/>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201</a:t>
            </a:fld>
            <a:endParaRPr kumimoji="1" lang="ja-JP" altLang="en-US" dirty="0"/>
          </a:p>
        </p:txBody>
      </p:sp>
    </p:spTree>
    <p:extLst>
      <p:ext uri="{BB962C8B-B14F-4D97-AF65-F5344CB8AC3E}">
        <p14:creationId xmlns:p14="http://schemas.microsoft.com/office/powerpoint/2010/main" val="425217862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3A8AC4-22C9-4B82-A8BC-081A784B1A7C}"/>
              </a:ext>
            </a:extLst>
          </p:cNvPr>
          <p:cNvSpPr>
            <a:spLocks noGrp="1"/>
          </p:cNvSpPr>
          <p:nvPr>
            <p:ph type="title"/>
          </p:nvPr>
        </p:nvSpPr>
        <p:spPr/>
        <p:txBody>
          <a:bodyPr>
            <a:normAutofit fontScale="90000"/>
          </a:bodyPr>
          <a:lstStyle/>
          <a:p>
            <a:r>
              <a:rPr lang="ja-JP" altLang="en-US" dirty="0"/>
              <a:t>既存の</a:t>
            </a:r>
            <a:r>
              <a:rPr lang="en-US" altLang="ja-JP" dirty="0"/>
              <a:t>SDR</a:t>
            </a:r>
            <a:r>
              <a:rPr lang="ja-JP" altLang="en-US" dirty="0"/>
              <a:t>出力との互換性を重視したフローまとめ</a:t>
            </a:r>
            <a:endParaRPr lang="en-US" altLang="ja-JP" dirty="0"/>
          </a:p>
        </p:txBody>
      </p:sp>
      <p:sp>
        <p:nvSpPr>
          <p:cNvPr id="3" name="コンテンツ プレースホルダー 2">
            <a:extLst>
              <a:ext uri="{FF2B5EF4-FFF2-40B4-BE49-F238E27FC236}">
                <a16:creationId xmlns:a16="http://schemas.microsoft.com/office/drawing/2014/main" id="{502F5E0B-A7F4-475A-B9C4-573FFE2569F8}"/>
              </a:ext>
            </a:extLst>
          </p:cNvPr>
          <p:cNvSpPr>
            <a:spLocks noGrp="1"/>
          </p:cNvSpPr>
          <p:nvPr>
            <p:ph idx="1"/>
          </p:nvPr>
        </p:nvSpPr>
        <p:spPr/>
        <p:txBody>
          <a:bodyPr/>
          <a:lstStyle/>
          <a:p>
            <a:r>
              <a:rPr lang="ja-JP" altLang="en-US" dirty="0">
                <a:solidFill>
                  <a:srgbClr val="FF5050"/>
                </a:solidFill>
              </a:rPr>
              <a:t>互換性保持のために必要な処理が多い</a:t>
            </a:r>
            <a:endParaRPr lang="en-US" altLang="ja-JP" dirty="0">
              <a:solidFill>
                <a:srgbClr val="FF5050"/>
              </a:solidFill>
            </a:endParaRPr>
          </a:p>
          <a:p>
            <a:r>
              <a:rPr lang="en-US" altLang="ja-JP" dirty="0"/>
              <a:t>SDR</a:t>
            </a:r>
            <a:r>
              <a:rPr lang="ja-JP" altLang="en-US" dirty="0"/>
              <a:t> </a:t>
            </a:r>
            <a:r>
              <a:rPr lang="en-US" altLang="ja-JP" dirty="0"/>
              <a:t>LUT</a:t>
            </a:r>
            <a:r>
              <a:rPr lang="ja-JP" altLang="en-US" dirty="0"/>
              <a:t>やディザリング等</a:t>
            </a:r>
            <a:endParaRPr lang="en-US" altLang="ja-JP" dirty="0"/>
          </a:p>
          <a:p>
            <a:pPr lvl="1"/>
            <a:r>
              <a:rPr lang="ja-JP" altLang="en-US" dirty="0">
                <a:solidFill>
                  <a:srgbClr val="FF5050"/>
                </a:solidFill>
              </a:rPr>
              <a:t>重要性やコストパフォーマンス如何で不採用も検討</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073CFA60-C41C-4CBE-833F-93D96509C86F}"/>
              </a:ext>
            </a:extLst>
          </p:cNvPr>
          <p:cNvSpPr>
            <a:spLocks noGrp="1"/>
          </p:cNvSpPr>
          <p:nvPr>
            <p:ph type="sldNum" sz="quarter" idx="12"/>
          </p:nvPr>
        </p:nvSpPr>
        <p:spPr/>
        <p:txBody>
          <a:bodyPr/>
          <a:lstStyle/>
          <a:p>
            <a:fld id="{0BF772E3-9003-47C6-93B4-058D5A19ECE5}" type="slidenum">
              <a:rPr kumimoji="1" lang="ja-JP" altLang="en-US" smtClean="0"/>
              <a:t>202</a:t>
            </a:fld>
            <a:endParaRPr kumimoji="1" lang="ja-JP" altLang="en-US" dirty="0"/>
          </a:p>
        </p:txBody>
      </p:sp>
    </p:spTree>
    <p:extLst>
      <p:ext uri="{BB962C8B-B14F-4D97-AF65-F5344CB8AC3E}">
        <p14:creationId xmlns:p14="http://schemas.microsoft.com/office/powerpoint/2010/main" val="75479843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3A8AC4-22C9-4B82-A8BC-081A784B1A7C}"/>
              </a:ext>
            </a:extLst>
          </p:cNvPr>
          <p:cNvSpPr>
            <a:spLocks noGrp="1"/>
          </p:cNvSpPr>
          <p:nvPr>
            <p:ph type="title"/>
          </p:nvPr>
        </p:nvSpPr>
        <p:spPr/>
        <p:txBody>
          <a:bodyPr/>
          <a:lstStyle/>
          <a:p>
            <a:r>
              <a:rPr lang="ja-JP" altLang="en-US" dirty="0"/>
              <a:t>前提条件を変えたフローも考えられる</a:t>
            </a:r>
            <a:endParaRPr kumimoji="1" lang="ja-JP" altLang="en-US" dirty="0"/>
          </a:p>
        </p:txBody>
      </p:sp>
      <p:sp>
        <p:nvSpPr>
          <p:cNvPr id="3" name="コンテンツ プレースホルダー 2">
            <a:extLst>
              <a:ext uri="{FF2B5EF4-FFF2-40B4-BE49-F238E27FC236}">
                <a16:creationId xmlns:a16="http://schemas.microsoft.com/office/drawing/2014/main" id="{502F5E0B-A7F4-475A-B9C4-573FFE2569F8}"/>
              </a:ext>
            </a:extLst>
          </p:cNvPr>
          <p:cNvSpPr>
            <a:spLocks noGrp="1"/>
          </p:cNvSpPr>
          <p:nvPr>
            <p:ph idx="1"/>
          </p:nvPr>
        </p:nvSpPr>
        <p:spPr/>
        <p:txBody>
          <a:bodyPr/>
          <a:lstStyle/>
          <a:p>
            <a:r>
              <a:rPr kumimoji="1" lang="ja-JP" altLang="en-US" dirty="0">
                <a:solidFill>
                  <a:srgbClr val="FF5050"/>
                </a:solidFill>
              </a:rPr>
              <a:t>例えば新規開発で</a:t>
            </a:r>
            <a:r>
              <a:rPr kumimoji="1" lang="en-US" altLang="ja-JP" dirty="0">
                <a:solidFill>
                  <a:srgbClr val="FF5050"/>
                </a:solidFill>
              </a:rPr>
              <a:t>SDR</a:t>
            </a:r>
            <a:r>
              <a:rPr kumimoji="1" lang="ja-JP" altLang="en-US" dirty="0">
                <a:solidFill>
                  <a:srgbClr val="FF5050"/>
                </a:solidFill>
              </a:rPr>
              <a:t>フローも刷新できる場合</a:t>
            </a:r>
            <a:endParaRPr kumimoji="1" lang="en-US" altLang="ja-JP" dirty="0">
              <a:solidFill>
                <a:srgbClr val="FF5050"/>
              </a:solidFill>
            </a:endParaRPr>
          </a:p>
          <a:p>
            <a:pPr lvl="1"/>
            <a:r>
              <a:rPr kumimoji="1" lang="ja-JP" altLang="en-US" dirty="0"/>
              <a:t>仮に条件として</a:t>
            </a:r>
            <a:endParaRPr kumimoji="1" lang="en-US" altLang="ja-JP" dirty="0"/>
          </a:p>
          <a:p>
            <a:pPr lvl="2"/>
            <a:r>
              <a:rPr kumimoji="1" lang="ja-JP" altLang="en-US" dirty="0"/>
              <a:t>レンダリングは</a:t>
            </a:r>
            <a:r>
              <a:rPr kumimoji="1" lang="en-US" altLang="ja-JP" dirty="0"/>
              <a:t>BT.2020</a:t>
            </a:r>
            <a:r>
              <a:rPr kumimoji="1" lang="ja-JP" altLang="en-US" dirty="0"/>
              <a:t>ベース</a:t>
            </a:r>
            <a:endParaRPr kumimoji="1" lang="en-US" altLang="ja-JP" dirty="0"/>
          </a:p>
          <a:p>
            <a:pPr lvl="2"/>
            <a:r>
              <a:rPr lang="en-US" altLang="ja-JP" dirty="0"/>
              <a:t>LUT</a:t>
            </a:r>
            <a:r>
              <a:rPr lang="ja-JP" altLang="en-US" dirty="0"/>
              <a:t>も</a:t>
            </a:r>
            <a:r>
              <a:rPr lang="en-US" altLang="ja-JP" dirty="0"/>
              <a:t>HDR</a:t>
            </a:r>
            <a:r>
              <a:rPr lang="ja-JP" altLang="en-US" dirty="0"/>
              <a:t>空間</a:t>
            </a:r>
            <a:endParaRPr lang="en-US" altLang="ja-JP" dirty="0"/>
          </a:p>
          <a:p>
            <a:pPr lvl="3"/>
            <a:r>
              <a:rPr lang="en-US" altLang="ja-JP" dirty="0"/>
              <a:t>LUT</a:t>
            </a:r>
            <a:r>
              <a:rPr lang="ja-JP" altLang="en-US" dirty="0"/>
              <a:t>用の何らかの効率的な色空間で適用</a:t>
            </a:r>
            <a:endParaRPr lang="en-US" altLang="ja-JP" dirty="0"/>
          </a:p>
          <a:p>
            <a:pPr lvl="2"/>
            <a:r>
              <a:rPr lang="en-US" altLang="ja-JP" dirty="0"/>
              <a:t>SDR</a:t>
            </a:r>
            <a:r>
              <a:rPr lang="ja-JP" altLang="en-US" dirty="0"/>
              <a:t>のガンマ補正を利用したコントラスト調整は行わない</a:t>
            </a:r>
            <a:endParaRPr lang="en-US" altLang="ja-JP" dirty="0"/>
          </a:p>
          <a:p>
            <a:pPr lvl="3"/>
            <a:r>
              <a:rPr lang="en-US" altLang="ja-JP" dirty="0"/>
              <a:t>LUT</a:t>
            </a:r>
            <a:r>
              <a:rPr lang="ja-JP" altLang="en-US" dirty="0"/>
              <a:t>やトーンマップを利用</a:t>
            </a:r>
            <a:endParaRPr lang="en-US" altLang="ja-JP" dirty="0"/>
          </a:p>
          <a:p>
            <a:pPr lvl="2"/>
            <a:r>
              <a:rPr lang="en-US" altLang="ja-JP" dirty="0"/>
              <a:t>UI</a:t>
            </a:r>
            <a:r>
              <a:rPr lang="ja-JP" altLang="en-US" dirty="0"/>
              <a:t>描画は</a:t>
            </a:r>
            <a:r>
              <a:rPr lang="en-US" altLang="ja-JP" dirty="0"/>
              <a:t>BT.2020</a:t>
            </a:r>
            <a:r>
              <a:rPr lang="ja-JP" altLang="en-US" dirty="0"/>
              <a:t>の素材を出力に合わせて逐次変換</a:t>
            </a:r>
            <a:endParaRPr lang="en-US" altLang="ja-JP" dirty="0"/>
          </a:p>
          <a:p>
            <a:pPr lvl="3"/>
            <a:r>
              <a:rPr lang="ja-JP" altLang="en-US" dirty="0"/>
              <a:t>色域圧縮マッピング</a:t>
            </a:r>
            <a:endParaRPr lang="en-US" altLang="ja-JP" dirty="0"/>
          </a:p>
        </p:txBody>
      </p:sp>
      <p:sp>
        <p:nvSpPr>
          <p:cNvPr id="4" name="スライド番号プレースホルダー 3">
            <a:extLst>
              <a:ext uri="{FF2B5EF4-FFF2-40B4-BE49-F238E27FC236}">
                <a16:creationId xmlns:a16="http://schemas.microsoft.com/office/drawing/2014/main" id="{073CFA60-C41C-4CBE-833F-93D96509C86F}"/>
              </a:ext>
            </a:extLst>
          </p:cNvPr>
          <p:cNvSpPr>
            <a:spLocks noGrp="1"/>
          </p:cNvSpPr>
          <p:nvPr>
            <p:ph type="sldNum" sz="quarter" idx="12"/>
          </p:nvPr>
        </p:nvSpPr>
        <p:spPr/>
        <p:txBody>
          <a:bodyPr/>
          <a:lstStyle/>
          <a:p>
            <a:fld id="{0BF772E3-9003-47C6-93B4-058D5A19ECE5}" type="slidenum">
              <a:rPr kumimoji="1" lang="ja-JP" altLang="en-US" smtClean="0"/>
              <a:t>203</a:t>
            </a:fld>
            <a:endParaRPr kumimoji="1" lang="ja-JP" altLang="en-US" dirty="0"/>
          </a:p>
        </p:txBody>
      </p:sp>
    </p:spTree>
    <p:extLst>
      <p:ext uri="{BB962C8B-B14F-4D97-AF65-F5344CB8AC3E}">
        <p14:creationId xmlns:p14="http://schemas.microsoft.com/office/powerpoint/2010/main" val="272154963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563BBB-EED1-44EA-988E-5E2EA084F81F}"/>
              </a:ext>
            </a:extLst>
          </p:cNvPr>
          <p:cNvSpPr>
            <a:spLocks noGrp="1"/>
          </p:cNvSpPr>
          <p:nvPr>
            <p:ph type="title"/>
          </p:nvPr>
        </p:nvSpPr>
        <p:spPr/>
        <p:txBody>
          <a:bodyPr>
            <a:normAutofit fontScale="90000"/>
          </a:bodyPr>
          <a:lstStyle/>
          <a:p>
            <a:r>
              <a:rPr lang="ja-JP" altLang="en-US" dirty="0"/>
              <a:t>前提条件を変えた</a:t>
            </a:r>
            <a:br>
              <a:rPr lang="en-US" altLang="ja-JP" dirty="0"/>
            </a:br>
            <a:r>
              <a:rPr lang="en-US" altLang="ja-JP" dirty="0"/>
              <a:t>SDR</a:t>
            </a:r>
            <a:r>
              <a:rPr lang="ja-JP" altLang="en-US" dirty="0"/>
              <a:t>色空間フロー</a:t>
            </a:r>
          </a:p>
        </p:txBody>
      </p:sp>
      <p:sp>
        <p:nvSpPr>
          <p:cNvPr id="7" name="コンテンツ プレースホルダー 6">
            <a:extLst>
              <a:ext uri="{FF2B5EF4-FFF2-40B4-BE49-F238E27FC236}">
                <a16:creationId xmlns:a16="http://schemas.microsoft.com/office/drawing/2014/main" id="{8DC85982-CC53-4F4C-9465-339F64D07F4C}"/>
              </a:ext>
            </a:extLst>
          </p:cNvPr>
          <p:cNvSpPr>
            <a:spLocks noGrp="1"/>
          </p:cNvSpPr>
          <p:nvPr>
            <p:ph idx="1"/>
          </p:nvPr>
        </p:nvSpPr>
        <p:spPr/>
        <p:txBody>
          <a:bodyPr>
            <a:normAutofit fontScale="92500" lnSpcReduction="10000"/>
          </a:bodyPr>
          <a:lstStyle/>
          <a:p>
            <a:r>
              <a:rPr lang="en-US" altLang="ja-JP" dirty="0"/>
              <a:t>HDR</a:t>
            </a:r>
            <a:r>
              <a:rPr lang="ja-JP" altLang="en-US" dirty="0"/>
              <a:t> </a:t>
            </a:r>
            <a:r>
              <a:rPr lang="en-US" altLang="ja-JP" dirty="0"/>
              <a:t>LUT</a:t>
            </a:r>
            <a:r>
              <a:rPr lang="ja-JP" altLang="en-US" dirty="0"/>
              <a:t>入力色空間へ変換</a:t>
            </a:r>
            <a:endParaRPr lang="en-US" altLang="ja-JP" dirty="0"/>
          </a:p>
          <a:p>
            <a:r>
              <a:rPr lang="en-US" altLang="ja-JP" dirty="0"/>
              <a:t>HDR LUT</a:t>
            </a:r>
            <a:r>
              <a:rPr lang="ja-JP" altLang="en-US" dirty="0"/>
              <a:t>適用で線形に戻る</a:t>
            </a:r>
            <a:endParaRPr lang="en-US" altLang="ja-JP" dirty="0"/>
          </a:p>
          <a:p>
            <a:r>
              <a:rPr lang="en-US" altLang="ja-JP" dirty="0"/>
              <a:t>BT.709</a:t>
            </a:r>
            <a:r>
              <a:rPr lang="ja-JP" altLang="en-US" dirty="0"/>
              <a:t>色域への非線形圧縮と変換</a:t>
            </a:r>
            <a:endParaRPr lang="en-US" altLang="ja-JP" dirty="0"/>
          </a:p>
          <a:p>
            <a:r>
              <a:rPr lang="ja-JP" altLang="en-US" dirty="0"/>
              <a:t>最大輝度解析</a:t>
            </a:r>
            <a:endParaRPr lang="en-US" altLang="ja-JP" dirty="0"/>
          </a:p>
          <a:p>
            <a:r>
              <a:rPr lang="en-US" altLang="ja-JP" dirty="0"/>
              <a:t>SDR</a:t>
            </a:r>
            <a:r>
              <a:rPr lang="ja-JP" altLang="en-US" dirty="0"/>
              <a:t>トーンマップ</a:t>
            </a:r>
            <a:endParaRPr lang="en-US" altLang="ja-JP" dirty="0"/>
          </a:p>
          <a:p>
            <a:r>
              <a:rPr lang="en-US" altLang="ja-JP" dirty="0" err="1"/>
              <a:t>sRGB</a:t>
            </a:r>
            <a:r>
              <a:rPr lang="en-US" altLang="ja-JP" dirty="0"/>
              <a:t> OETF</a:t>
            </a:r>
          </a:p>
          <a:p>
            <a:r>
              <a:rPr lang="ja-JP" altLang="en-US" dirty="0"/>
              <a:t>ディザリング</a:t>
            </a:r>
            <a:endParaRPr lang="en-US" altLang="ja-JP" dirty="0"/>
          </a:p>
          <a:p>
            <a:pPr lvl="5"/>
            <a:endParaRPr lang="en-US" altLang="ja-JP" dirty="0"/>
          </a:p>
          <a:p>
            <a:r>
              <a:rPr lang="en-US" altLang="ja-JP" dirty="0">
                <a:solidFill>
                  <a:srgbClr val="FF5050"/>
                </a:solidFill>
              </a:rPr>
              <a:t>HDR</a:t>
            </a:r>
            <a:r>
              <a:rPr lang="ja-JP" altLang="en-US" dirty="0">
                <a:solidFill>
                  <a:srgbClr val="FF5050"/>
                </a:solidFill>
              </a:rPr>
              <a:t>出力を含む汎用フローのため従来の</a:t>
            </a:r>
            <a:r>
              <a:rPr lang="en-US" altLang="ja-JP" dirty="0">
                <a:solidFill>
                  <a:srgbClr val="FF5050"/>
                </a:solidFill>
              </a:rPr>
              <a:t>SDR</a:t>
            </a:r>
            <a:r>
              <a:rPr lang="ja-JP" altLang="en-US" dirty="0">
                <a:solidFill>
                  <a:srgbClr val="FF5050"/>
                </a:solidFill>
              </a:rPr>
              <a:t>出力より複雑</a:t>
            </a:r>
            <a:endParaRPr lang="en-US" altLang="ja-JP" dirty="0"/>
          </a:p>
        </p:txBody>
      </p:sp>
      <p:sp>
        <p:nvSpPr>
          <p:cNvPr id="4" name="スライド番号プレースホルダー 3">
            <a:extLst>
              <a:ext uri="{FF2B5EF4-FFF2-40B4-BE49-F238E27FC236}">
                <a16:creationId xmlns:a16="http://schemas.microsoft.com/office/drawing/2014/main" id="{F1440DF1-B3AC-41F1-B71B-8978123DFB54}"/>
              </a:ext>
            </a:extLst>
          </p:cNvPr>
          <p:cNvSpPr>
            <a:spLocks noGrp="1"/>
          </p:cNvSpPr>
          <p:nvPr>
            <p:ph type="sldNum" sz="quarter" idx="12"/>
          </p:nvPr>
        </p:nvSpPr>
        <p:spPr/>
        <p:txBody>
          <a:bodyPr/>
          <a:lstStyle/>
          <a:p>
            <a:fld id="{0BF772E3-9003-47C6-93B4-058D5A19ECE5}" type="slidenum">
              <a:rPr lang="ja-JP" altLang="en-US" smtClean="0"/>
              <a:pPr/>
              <a:t>204</a:t>
            </a:fld>
            <a:endParaRPr lang="ja-JP" altLang="en-US" dirty="0"/>
          </a:p>
        </p:txBody>
      </p:sp>
    </p:spTree>
    <p:extLst>
      <p:ext uri="{BB962C8B-B14F-4D97-AF65-F5344CB8AC3E}">
        <p14:creationId xmlns:p14="http://schemas.microsoft.com/office/powerpoint/2010/main" val="140355803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563BBB-EED1-44EA-988E-5E2EA084F81F}"/>
              </a:ext>
            </a:extLst>
          </p:cNvPr>
          <p:cNvSpPr>
            <a:spLocks noGrp="1"/>
          </p:cNvSpPr>
          <p:nvPr>
            <p:ph type="title"/>
          </p:nvPr>
        </p:nvSpPr>
        <p:spPr/>
        <p:txBody>
          <a:bodyPr>
            <a:normAutofit fontScale="90000"/>
          </a:bodyPr>
          <a:lstStyle/>
          <a:p>
            <a:r>
              <a:rPr lang="ja-JP" altLang="en-US" dirty="0"/>
              <a:t>前提条件を変えた</a:t>
            </a:r>
            <a:br>
              <a:rPr lang="en-US" altLang="ja-JP" dirty="0"/>
            </a:br>
            <a:r>
              <a:rPr lang="en-US" altLang="ja-JP" dirty="0"/>
              <a:t>HDR</a:t>
            </a:r>
            <a:r>
              <a:rPr lang="ja-JP" altLang="en-US" dirty="0"/>
              <a:t>色空間フロー</a:t>
            </a:r>
          </a:p>
        </p:txBody>
      </p:sp>
      <p:sp>
        <p:nvSpPr>
          <p:cNvPr id="7" name="コンテンツ プレースホルダー 6">
            <a:extLst>
              <a:ext uri="{FF2B5EF4-FFF2-40B4-BE49-F238E27FC236}">
                <a16:creationId xmlns:a16="http://schemas.microsoft.com/office/drawing/2014/main" id="{8DC85982-CC53-4F4C-9465-339F64D07F4C}"/>
              </a:ext>
            </a:extLst>
          </p:cNvPr>
          <p:cNvSpPr>
            <a:spLocks noGrp="1"/>
          </p:cNvSpPr>
          <p:nvPr>
            <p:ph idx="1"/>
          </p:nvPr>
        </p:nvSpPr>
        <p:spPr/>
        <p:txBody>
          <a:bodyPr>
            <a:normAutofit fontScale="92500" lnSpcReduction="20000"/>
          </a:bodyPr>
          <a:lstStyle/>
          <a:p>
            <a:r>
              <a:rPr lang="en-US" altLang="ja-JP" dirty="0"/>
              <a:t>HDR</a:t>
            </a:r>
            <a:r>
              <a:rPr lang="ja-JP" altLang="en-US" dirty="0"/>
              <a:t> </a:t>
            </a:r>
            <a:r>
              <a:rPr lang="en-US" altLang="ja-JP" dirty="0"/>
              <a:t>LUT</a:t>
            </a:r>
            <a:r>
              <a:rPr lang="ja-JP" altLang="en-US" dirty="0"/>
              <a:t>入力色空間へ変換</a:t>
            </a:r>
            <a:endParaRPr lang="en-US" altLang="ja-JP" dirty="0"/>
          </a:p>
          <a:p>
            <a:r>
              <a:rPr lang="en-US" altLang="ja-JP" dirty="0"/>
              <a:t>HDR LUT</a:t>
            </a:r>
            <a:r>
              <a:rPr lang="ja-JP" altLang="en-US" dirty="0"/>
              <a:t>適用で線形に戻る</a:t>
            </a:r>
            <a:endParaRPr lang="en-US" altLang="ja-JP" dirty="0"/>
          </a:p>
          <a:p>
            <a:r>
              <a:rPr lang="ja-JP" altLang="en-US" dirty="0"/>
              <a:t>最大輝度解析</a:t>
            </a:r>
            <a:endParaRPr lang="en-US" altLang="ja-JP" dirty="0"/>
          </a:p>
          <a:p>
            <a:r>
              <a:rPr lang="en-US" altLang="ja-JP" dirty="0"/>
              <a:t>HDR</a:t>
            </a:r>
            <a:r>
              <a:rPr lang="ja-JP" altLang="en-US" dirty="0"/>
              <a:t>拡張トーンマップ</a:t>
            </a:r>
            <a:endParaRPr lang="en-US" altLang="ja-JP" dirty="0"/>
          </a:p>
          <a:p>
            <a:r>
              <a:rPr lang="en-US" altLang="ja-JP" dirty="0" err="1"/>
              <a:t>sRGB</a:t>
            </a:r>
            <a:r>
              <a:rPr lang="en-US" altLang="ja-JP" dirty="0"/>
              <a:t> OETF</a:t>
            </a:r>
          </a:p>
          <a:p>
            <a:r>
              <a:rPr lang="en-US" altLang="ja-JP" dirty="0"/>
              <a:t>BT.1886(PC</a:t>
            </a:r>
            <a:r>
              <a:rPr lang="ja-JP" altLang="en-US" dirty="0"/>
              <a:t>では</a:t>
            </a:r>
            <a:r>
              <a:rPr lang="en-US" altLang="ja-JP" dirty="0"/>
              <a:t>γ2.2) EOTF</a:t>
            </a:r>
          </a:p>
          <a:p>
            <a:r>
              <a:rPr lang="en-US" altLang="ja-JP" dirty="0"/>
              <a:t>PQ</a:t>
            </a:r>
            <a:r>
              <a:rPr lang="ja-JP" altLang="en-US" dirty="0"/>
              <a:t> </a:t>
            </a:r>
            <a:r>
              <a:rPr lang="en-US" altLang="ja-JP" dirty="0"/>
              <a:t>OETF</a:t>
            </a:r>
          </a:p>
          <a:p>
            <a:r>
              <a:rPr lang="ja-JP" altLang="en-US" dirty="0"/>
              <a:t>ディザリング</a:t>
            </a:r>
            <a:endParaRPr lang="en-US" altLang="ja-JP" dirty="0"/>
          </a:p>
          <a:p>
            <a:pPr lvl="5"/>
            <a:endParaRPr lang="en-US" altLang="ja-JP" dirty="0"/>
          </a:p>
          <a:p>
            <a:r>
              <a:rPr lang="ja-JP" altLang="en-US" dirty="0">
                <a:solidFill>
                  <a:srgbClr val="FF5050"/>
                </a:solidFill>
              </a:rPr>
              <a:t>過去の</a:t>
            </a:r>
            <a:r>
              <a:rPr lang="en-US" altLang="ja-JP" dirty="0">
                <a:solidFill>
                  <a:srgbClr val="FF5050"/>
                </a:solidFill>
              </a:rPr>
              <a:t>SDR</a:t>
            </a:r>
            <a:r>
              <a:rPr lang="ja-JP" altLang="en-US" dirty="0">
                <a:solidFill>
                  <a:srgbClr val="FF5050"/>
                </a:solidFill>
              </a:rPr>
              <a:t>との互換性重視フローよりも全体的にシンプル</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F1440DF1-B3AC-41F1-B71B-8978123DFB54}"/>
              </a:ext>
            </a:extLst>
          </p:cNvPr>
          <p:cNvSpPr>
            <a:spLocks noGrp="1"/>
          </p:cNvSpPr>
          <p:nvPr>
            <p:ph type="sldNum" sz="quarter" idx="12"/>
          </p:nvPr>
        </p:nvSpPr>
        <p:spPr/>
        <p:txBody>
          <a:bodyPr/>
          <a:lstStyle/>
          <a:p>
            <a:fld id="{0BF772E3-9003-47C6-93B4-058D5A19ECE5}" type="slidenum">
              <a:rPr lang="ja-JP" altLang="en-US" smtClean="0"/>
              <a:pPr/>
              <a:t>205</a:t>
            </a:fld>
            <a:endParaRPr lang="ja-JP" altLang="en-US" dirty="0"/>
          </a:p>
        </p:txBody>
      </p:sp>
    </p:spTree>
    <p:extLst>
      <p:ext uri="{BB962C8B-B14F-4D97-AF65-F5344CB8AC3E}">
        <p14:creationId xmlns:p14="http://schemas.microsoft.com/office/powerpoint/2010/main" val="361931087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即時</a:t>
            </a:r>
            <a:r>
              <a:rPr lang="en-US" altLang="ja-JP" dirty="0"/>
              <a:t>OETF</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85000" lnSpcReduction="20000"/>
          </a:bodyPr>
          <a:lstStyle/>
          <a:p>
            <a:r>
              <a:rPr lang="en-US" altLang="ja-JP" dirty="0">
                <a:solidFill>
                  <a:srgbClr val="FF5050"/>
                </a:solidFill>
              </a:rPr>
              <a:t>HDR10</a:t>
            </a:r>
            <a:r>
              <a:rPr lang="ja-JP" altLang="en-US" dirty="0">
                <a:solidFill>
                  <a:srgbClr val="FF5050"/>
                </a:solidFill>
              </a:rPr>
              <a:t>等</a:t>
            </a:r>
            <a:endParaRPr lang="en-US" altLang="ja-JP" dirty="0">
              <a:solidFill>
                <a:srgbClr val="FF5050"/>
              </a:solidFill>
            </a:endParaRPr>
          </a:p>
          <a:p>
            <a:pPr lvl="1"/>
            <a:r>
              <a:rPr lang="en-US" altLang="ja-JP" dirty="0">
                <a:solidFill>
                  <a:srgbClr val="FF5050"/>
                </a:solidFill>
              </a:rPr>
              <a:t>BT.2020 PQ</a:t>
            </a:r>
            <a:r>
              <a:rPr lang="ja-JP" altLang="en-US" dirty="0">
                <a:solidFill>
                  <a:srgbClr val="FF5050"/>
                </a:solidFill>
              </a:rPr>
              <a:t> 非線形色空間での書き出し</a:t>
            </a:r>
            <a:endParaRPr lang="en-US" altLang="ja-JP" dirty="0">
              <a:solidFill>
                <a:srgbClr val="FF5050"/>
              </a:solidFill>
            </a:endParaRPr>
          </a:p>
          <a:p>
            <a:pPr lvl="2"/>
            <a:r>
              <a:rPr lang="en-US" altLang="ja-JP" dirty="0">
                <a:solidFill>
                  <a:srgbClr val="FF5050"/>
                </a:solidFill>
              </a:rPr>
              <a:t>RGB10_A2/RGBA16_UNORM</a:t>
            </a:r>
            <a:r>
              <a:rPr lang="ja-JP" altLang="en-US" dirty="0">
                <a:solidFill>
                  <a:srgbClr val="FF5050"/>
                </a:solidFill>
              </a:rPr>
              <a:t>フォーマットに出力</a:t>
            </a:r>
            <a:endParaRPr lang="en-US" altLang="ja-JP" dirty="0">
              <a:solidFill>
                <a:srgbClr val="FF5050"/>
              </a:solidFill>
            </a:endParaRPr>
          </a:p>
          <a:p>
            <a:pPr lvl="1"/>
            <a:r>
              <a:rPr lang="en-US" altLang="ja-JP" dirty="0" err="1"/>
              <a:t>scRGB</a:t>
            </a:r>
            <a:r>
              <a:rPr lang="ja-JP" altLang="en-US" dirty="0"/>
              <a:t> 線形色空間での書き出し</a:t>
            </a:r>
            <a:endParaRPr lang="en-US" altLang="ja-JP" dirty="0"/>
          </a:p>
          <a:p>
            <a:pPr lvl="2"/>
            <a:r>
              <a:rPr lang="en-US" altLang="ja-JP" dirty="0"/>
              <a:t>RGBA16_FLOAT</a:t>
            </a:r>
            <a:r>
              <a:rPr lang="ja-JP" altLang="en-US" dirty="0"/>
              <a:t>フォーマットに出力</a:t>
            </a:r>
            <a:endParaRPr lang="en-US" altLang="ja-JP" dirty="0"/>
          </a:p>
          <a:p>
            <a:r>
              <a:rPr lang="en-US" altLang="ja-JP" dirty="0">
                <a:solidFill>
                  <a:schemeClr val="accent2"/>
                </a:solidFill>
              </a:rPr>
              <a:t>HLG</a:t>
            </a:r>
          </a:p>
          <a:p>
            <a:pPr lvl="1"/>
            <a:r>
              <a:rPr lang="ja-JP" altLang="en-US" dirty="0">
                <a:solidFill>
                  <a:schemeClr val="accent2"/>
                </a:solidFill>
              </a:rPr>
              <a:t>現状ではリアルタイムコンテンツにおける対応無し</a:t>
            </a:r>
            <a:endParaRPr lang="en-US" altLang="ja-JP" dirty="0">
              <a:solidFill>
                <a:schemeClr val="accent2"/>
              </a:solidFill>
            </a:endParaRPr>
          </a:p>
          <a:p>
            <a:pPr lvl="2"/>
            <a:r>
              <a:rPr lang="ja-JP" altLang="en-US" dirty="0">
                <a:solidFill>
                  <a:schemeClr val="accent2"/>
                </a:solidFill>
              </a:rPr>
              <a:t>対応する場合は</a:t>
            </a:r>
            <a:r>
              <a:rPr lang="en-US" altLang="ja-JP" dirty="0">
                <a:solidFill>
                  <a:schemeClr val="accent2"/>
                </a:solidFill>
              </a:rPr>
              <a:t>RGB10_A2/RGBA16_UNORM</a:t>
            </a:r>
            <a:r>
              <a:rPr lang="ja-JP" altLang="en-US" dirty="0">
                <a:solidFill>
                  <a:schemeClr val="accent2"/>
                </a:solidFill>
              </a:rPr>
              <a:t>に出力</a:t>
            </a:r>
            <a:endParaRPr lang="en-US" altLang="ja-JP" dirty="0">
              <a:solidFill>
                <a:schemeClr val="accent2"/>
              </a:solidFill>
            </a:endParaRPr>
          </a:p>
          <a:p>
            <a:r>
              <a:rPr kumimoji="1" lang="en-US" altLang="ja-JP" dirty="0"/>
              <a:t>Dolby Vision</a:t>
            </a:r>
            <a:r>
              <a:rPr lang="ja-JP" altLang="en-US" dirty="0"/>
              <a:t> </a:t>
            </a:r>
            <a:endParaRPr kumimoji="1" lang="en-US" altLang="ja-JP" dirty="0"/>
          </a:p>
          <a:p>
            <a:pPr lvl="1"/>
            <a:r>
              <a:rPr kumimoji="1" lang="en-US" altLang="ja-JP" dirty="0"/>
              <a:t>RGBA8_UNORM</a:t>
            </a:r>
            <a:r>
              <a:rPr kumimoji="1" lang="ja-JP" altLang="en-US" dirty="0"/>
              <a:t>フォーマットに出力</a:t>
            </a:r>
            <a:endParaRPr kumimoji="1" lang="en-US" altLang="ja-JP" dirty="0"/>
          </a:p>
          <a:p>
            <a:pPr lvl="2"/>
            <a:r>
              <a:rPr lang="ja-JP" altLang="en-US" dirty="0"/>
              <a:t>内部データとしては</a:t>
            </a:r>
            <a:r>
              <a:rPr lang="en-US" altLang="ja-JP" dirty="0"/>
              <a:t>12-bit </a:t>
            </a:r>
            <a:r>
              <a:rPr lang="en-US" altLang="ja-JP" dirty="0" err="1"/>
              <a:t>YCbCr</a:t>
            </a:r>
            <a:r>
              <a:rPr lang="en-US" altLang="ja-JP" dirty="0"/>
              <a:t> 4:2:2</a:t>
            </a:r>
          </a:p>
          <a:p>
            <a:r>
              <a:rPr kumimoji="1" lang="en-US" altLang="ja-JP" dirty="0"/>
              <a:t>etc.</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206</a:t>
            </a:fld>
            <a:endParaRPr kumimoji="1" lang="ja-JP" altLang="en-US" dirty="0"/>
          </a:p>
        </p:txBody>
      </p:sp>
    </p:spTree>
    <p:extLst>
      <p:ext uri="{BB962C8B-B14F-4D97-AF65-F5344CB8AC3E}">
        <p14:creationId xmlns:p14="http://schemas.microsoft.com/office/powerpoint/2010/main" val="281563101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1FCC5E87-9C56-4B82-B970-5665F25D9A80}"/>
              </a:ext>
            </a:extLst>
          </p:cNvPr>
          <p:cNvGrpSpPr/>
          <p:nvPr/>
        </p:nvGrpSpPr>
        <p:grpSpPr>
          <a:xfrm>
            <a:off x="1257079" y="1188973"/>
            <a:ext cx="9923585" cy="5591908"/>
            <a:chOff x="1257079" y="1188973"/>
            <a:chExt cx="9923585" cy="5591908"/>
          </a:xfrm>
        </p:grpSpPr>
        <p:sp>
          <p:nvSpPr>
            <p:cNvPr id="56" name="角丸四角形 9"/>
            <p:cNvSpPr/>
            <p:nvPr/>
          </p:nvSpPr>
          <p:spPr>
            <a:xfrm>
              <a:off x="1257079" y="1188973"/>
              <a:ext cx="3392975"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(BT.2020)</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8" name="角丸四角形 9"/>
            <p:cNvSpPr/>
            <p:nvPr/>
          </p:nvSpPr>
          <p:spPr>
            <a:xfrm>
              <a:off x="4650054" y="1188973"/>
              <a:ext cx="653061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grpSp>
      <p:grpSp>
        <p:nvGrpSpPr>
          <p:cNvPr id="5" name="グループ化 4">
            <a:extLst>
              <a:ext uri="{FF2B5EF4-FFF2-40B4-BE49-F238E27FC236}">
                <a16:creationId xmlns:a16="http://schemas.microsoft.com/office/drawing/2014/main" id="{99AEE472-3337-4257-9360-3986C407E898}"/>
              </a:ext>
            </a:extLst>
          </p:cNvPr>
          <p:cNvGrpSpPr/>
          <p:nvPr/>
        </p:nvGrpSpPr>
        <p:grpSpPr>
          <a:xfrm>
            <a:off x="609769" y="2126062"/>
            <a:ext cx="10449402" cy="4404267"/>
            <a:chOff x="609769" y="2222695"/>
            <a:chExt cx="10449402" cy="4404267"/>
          </a:xfrm>
        </p:grpSpPr>
        <p:sp>
          <p:nvSpPr>
            <p:cNvPr id="48" name="角丸四角形 9">
              <a:extLst>
                <a:ext uri="{FF2B5EF4-FFF2-40B4-BE49-F238E27FC236}">
                  <a16:creationId xmlns:a16="http://schemas.microsoft.com/office/drawing/2014/main" id="{76A9DEB6-136D-49FD-BD83-BE99F80CEE88}"/>
                </a:ext>
              </a:extLst>
            </p:cNvPr>
            <p:cNvSpPr/>
            <p:nvPr/>
          </p:nvSpPr>
          <p:spPr>
            <a:xfrm>
              <a:off x="1350499" y="2222695"/>
              <a:ext cx="7314966" cy="4404267"/>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59" name="角丸四角形 9"/>
            <p:cNvSpPr/>
            <p:nvPr/>
          </p:nvSpPr>
          <p:spPr>
            <a:xfrm>
              <a:off x="8674041" y="2222695"/>
              <a:ext cx="2385130" cy="4404266"/>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grpSp>
          <p:nvGrpSpPr>
            <p:cNvPr id="30" name="グループ化 29"/>
            <p:cNvGrpSpPr/>
            <p:nvPr/>
          </p:nvGrpSpPr>
          <p:grpSpPr>
            <a:xfrm>
              <a:off x="609769" y="2858550"/>
              <a:ext cx="10347012" cy="3550415"/>
              <a:chOff x="190890" y="2935669"/>
              <a:chExt cx="10347012" cy="3550415"/>
            </a:xfrm>
          </p:grpSpPr>
          <p:grpSp>
            <p:nvGrpSpPr>
              <p:cNvPr id="24" name="グループ化 23"/>
              <p:cNvGrpSpPr/>
              <p:nvPr/>
            </p:nvGrpSpPr>
            <p:grpSpPr>
              <a:xfrm>
                <a:off x="204516" y="2935669"/>
                <a:ext cx="10333386" cy="1443541"/>
                <a:chOff x="204516" y="2688191"/>
                <a:chExt cx="10333386" cy="1443541"/>
              </a:xfrm>
            </p:grpSpPr>
            <p:grpSp>
              <p:nvGrpSpPr>
                <p:cNvPr id="102" name="グループ化 101"/>
                <p:cNvGrpSpPr/>
                <p:nvPr/>
              </p:nvGrpSpPr>
              <p:grpSpPr>
                <a:xfrm>
                  <a:off x="1002572" y="2688191"/>
                  <a:ext cx="9535330" cy="1443541"/>
                  <a:chOff x="749185" y="650070"/>
                  <a:chExt cx="9535330" cy="1443541"/>
                </a:xfrm>
              </p:grpSpPr>
              <p:grpSp>
                <p:nvGrpSpPr>
                  <p:cNvPr id="4" name="グループ化 3"/>
                  <p:cNvGrpSpPr/>
                  <p:nvPr/>
                </p:nvGrpSpPr>
                <p:grpSpPr>
                  <a:xfrm>
                    <a:off x="749185" y="654594"/>
                    <a:ext cx="7179832" cy="1439017"/>
                    <a:chOff x="955845" y="1727919"/>
                    <a:chExt cx="7179832" cy="1439017"/>
                  </a:xfrm>
                </p:grpSpPr>
                <p:sp>
                  <p:nvSpPr>
                    <p:cNvPr id="6" name="角丸四角形 5"/>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HDR</a:t>
                      </a:r>
                    </a:p>
                  </p:txBody>
                </p:sp>
                <p:sp>
                  <p:nvSpPr>
                    <p:cNvPr id="7" name="角丸四角形 6"/>
                    <p:cNvSpPr/>
                    <p:nvPr/>
                  </p:nvSpPr>
                  <p:spPr>
                    <a:xfrm>
                      <a:off x="4931529" y="229570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kumimoji="1" lang="ja-JP" altLang="en-US" sz="1400" dirty="0">
                        <a:solidFill>
                          <a:schemeClr val="tx1"/>
                        </a:solidFill>
                      </a:endParaRPr>
                    </a:p>
                  </p:txBody>
                </p:sp>
                <p:cxnSp>
                  <p:nvCxnSpPr>
                    <p:cNvPr id="8" name="直線矢印コネクタ 7"/>
                    <p:cNvCxnSpPr>
                      <a:stCxn id="6" idx="3"/>
                      <a:endCxn id="7"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lang="en-US" altLang="ja-JP" sz="1200" dirty="0">
                          <a:solidFill>
                            <a:schemeClr val="tx1"/>
                          </a:solidFill>
                        </a:rPr>
                        <a:t>BT.709</a:t>
                      </a:r>
                      <a:r>
                        <a:rPr lang="ja-JP" altLang="en-US" sz="1200" dirty="0">
                          <a:solidFill>
                            <a:schemeClr val="tx1"/>
                          </a:solidFill>
                        </a:rPr>
                        <a:t>圧縮変換</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err="1">
                          <a:solidFill>
                            <a:schemeClr val="tx1"/>
                          </a:solidFill>
                        </a:rPr>
                        <a:t>sRGB</a:t>
                      </a:r>
                      <a:r>
                        <a:rPr kumimoji="1" lang="en-US" altLang="ja-JP" sz="1200" dirty="0">
                          <a:solidFill>
                            <a:schemeClr val="tx1"/>
                          </a:solidFill>
                        </a:rPr>
                        <a:t> OETF</a:t>
                      </a:r>
                    </a:p>
                  </p:txBody>
                </p:sp>
                <p:sp>
                  <p:nvSpPr>
                    <p:cNvPr id="11" name="角丸四角形 10"/>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en-US" altLang="ja-JP" sz="1400" dirty="0" err="1">
                          <a:solidFill>
                            <a:schemeClr val="tx1"/>
                          </a:solidFill>
                        </a:rPr>
                        <a:t>sRGB</a:t>
                      </a:r>
                      <a:r>
                        <a:rPr kumimoji="1" lang="ja-JP" altLang="en-US" sz="1400" dirty="0">
                          <a:solidFill>
                            <a:schemeClr val="tx1"/>
                          </a:solidFill>
                        </a:rPr>
                        <a:t>出力</a:t>
                      </a:r>
                      <a:endParaRPr kumimoji="1" lang="en-US" altLang="ja-JP" sz="1400" dirty="0">
                        <a:solidFill>
                          <a:schemeClr val="tx1"/>
                        </a:solidFill>
                      </a:endParaRPr>
                    </a:p>
                    <a:p>
                      <a:pPr algn="ctr"/>
                      <a:r>
                        <a:rPr kumimoji="1" lang="en-US" altLang="ja-JP" sz="1400" dirty="0">
                          <a:solidFill>
                            <a:schemeClr val="tx1"/>
                          </a:solidFill>
                        </a:rPr>
                        <a:t> </a:t>
                      </a:r>
                      <a:r>
                        <a:rPr lang="en-US" altLang="ja-JP" sz="1400" dirty="0">
                          <a:solidFill>
                            <a:schemeClr val="tx1"/>
                          </a:solidFill>
                        </a:rPr>
                        <a:t>(</a:t>
                      </a:r>
                      <a:r>
                        <a:rPr lang="ja-JP" altLang="en-US" sz="1400" dirty="0">
                          <a:solidFill>
                            <a:schemeClr val="tx1"/>
                          </a:solidFill>
                        </a:rPr>
                        <a:t>非線形</a:t>
                      </a:r>
                      <a:r>
                        <a:rPr lang="en-US" altLang="ja-JP" sz="1400" dirty="0">
                          <a:solidFill>
                            <a:schemeClr val="tx1"/>
                          </a:solidFill>
                        </a:rPr>
                        <a:t>)</a:t>
                      </a:r>
                    </a:p>
                  </p:txBody>
                </p:sp>
                <p:cxnSp>
                  <p:nvCxnSpPr>
                    <p:cNvPr id="12" name="直線矢印コネクタ 11"/>
                    <p:cNvCxnSpPr>
                      <a:stCxn id="7" idx="3"/>
                      <a:endCxn id="13"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7170824" y="230284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grpSp>
              <p:sp>
                <p:nvSpPr>
                  <p:cNvPr id="14" name="Freeform 10"/>
                  <p:cNvSpPr/>
                  <p:nvPr/>
                </p:nvSpPr>
                <p:spPr>
                  <a:xfrm>
                    <a:off x="495427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15" name="Straight Connector 30"/>
                  <p:cNvCxnSpPr/>
                  <p:nvPr/>
                </p:nvCxnSpPr>
                <p:spPr>
                  <a:xfrm flipH="1">
                    <a:off x="2431761" y="650070"/>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719109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9177466" y="1229515"/>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9366821" y="988084"/>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8095589" y="654594"/>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7929017" y="1661563"/>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grpSp>
            <p:sp>
              <p:nvSpPr>
                <p:cNvPr id="92" name="テキスト ボックス 91"/>
                <p:cNvSpPr txBox="1"/>
                <p:nvPr/>
              </p:nvSpPr>
              <p:spPr>
                <a:xfrm>
                  <a:off x="204516" y="2940097"/>
                  <a:ext cx="654346" cy="369332"/>
                </a:xfrm>
                <a:prstGeom prst="rect">
                  <a:avLst/>
                </a:prstGeom>
                <a:noFill/>
              </p:spPr>
              <p:txBody>
                <a:bodyPr wrap="none" rtlCol="0">
                  <a:spAutoFit/>
                </a:bodyPr>
                <a:lstStyle/>
                <a:p>
                  <a:r>
                    <a:rPr kumimoji="1" lang="en-US" altLang="ja-JP" dirty="0"/>
                    <a:t>SDR</a:t>
                  </a:r>
                  <a:endParaRPr kumimoji="1" lang="ja-JP" altLang="en-US" dirty="0"/>
                </a:p>
              </p:txBody>
            </p:sp>
          </p:grpSp>
          <p:grpSp>
            <p:nvGrpSpPr>
              <p:cNvPr id="25" name="グループ化 24"/>
              <p:cNvGrpSpPr/>
              <p:nvPr/>
            </p:nvGrpSpPr>
            <p:grpSpPr>
              <a:xfrm>
                <a:off x="190890" y="5039305"/>
                <a:ext cx="10347012" cy="1446779"/>
                <a:chOff x="190890" y="4791827"/>
                <a:chExt cx="10347012" cy="1446779"/>
              </a:xfrm>
            </p:grpSpPr>
            <p:grpSp>
              <p:nvGrpSpPr>
                <p:cNvPr id="104" name="グループ化 103"/>
                <p:cNvGrpSpPr/>
                <p:nvPr/>
              </p:nvGrpSpPr>
              <p:grpSpPr>
                <a:xfrm>
                  <a:off x="1002572" y="4791827"/>
                  <a:ext cx="9535330" cy="1446779"/>
                  <a:chOff x="749185" y="2753706"/>
                  <a:chExt cx="9535330" cy="1446779"/>
                </a:xfrm>
              </p:grpSpPr>
              <p:grpSp>
                <p:nvGrpSpPr>
                  <p:cNvPr id="83" name="グループ化 82"/>
                  <p:cNvGrpSpPr/>
                  <p:nvPr/>
                </p:nvGrpSpPr>
                <p:grpSpPr>
                  <a:xfrm>
                    <a:off x="749185" y="2761468"/>
                    <a:ext cx="7179832" cy="1439017"/>
                    <a:chOff x="955845" y="1727919"/>
                    <a:chExt cx="7179832" cy="1439017"/>
                  </a:xfrm>
                </p:grpSpPr>
                <p:sp>
                  <p:nvSpPr>
                    <p:cNvPr id="84" name="角丸四角形 83"/>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931529" y="229570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PQ OETF</a:t>
                      </a:r>
                    </a:p>
                  </p:txBody>
                </p:sp>
                <p:sp>
                  <p:nvSpPr>
                    <p:cNvPr id="89" name="角丸四角形 88"/>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en-US" altLang="ja-JP" sz="1400" dirty="0">
                          <a:solidFill>
                            <a:schemeClr val="tx1"/>
                          </a:solidFill>
                        </a:rPr>
                        <a:t>PQ</a:t>
                      </a:r>
                      <a:r>
                        <a:rPr kumimoji="1" lang="ja-JP" altLang="en-US" sz="1400" dirty="0">
                          <a:solidFill>
                            <a:schemeClr val="tx1"/>
                          </a:solidFill>
                        </a:rPr>
                        <a:t>出力</a:t>
                      </a:r>
                      <a:endParaRPr kumimoji="1" lang="en-US" altLang="ja-JP" sz="1400" dirty="0">
                        <a:solidFill>
                          <a:schemeClr val="tx1"/>
                        </a:solidFill>
                      </a:endParaRPr>
                    </a:p>
                    <a:p>
                      <a:pPr algn="ctr"/>
                      <a:r>
                        <a:rPr kumimoji="1" lang="en-US" altLang="ja-JP" sz="1400" dirty="0">
                          <a:solidFill>
                            <a:schemeClr val="tx1"/>
                          </a:solidFill>
                        </a:rPr>
                        <a:t>(</a:t>
                      </a:r>
                      <a:r>
                        <a:rPr kumimoji="1" lang="ja-JP" altLang="en-US" sz="1400" dirty="0">
                          <a:solidFill>
                            <a:schemeClr val="tx1"/>
                          </a:solidFill>
                        </a:rPr>
                        <a:t>非線形</a:t>
                      </a:r>
                      <a:r>
                        <a:rPr kumimoji="1" lang="en-US" altLang="ja-JP" sz="1400" dirty="0">
                          <a:solidFill>
                            <a:schemeClr val="tx1"/>
                          </a:solidFill>
                        </a:rPr>
                        <a:t>)</a:t>
                      </a:r>
                    </a:p>
                  </p:txBody>
                </p:sp>
                <p:cxnSp>
                  <p:nvCxnSpPr>
                    <p:cNvPr id="90" name="直線矢印コネクタ 89"/>
                    <p:cNvCxnSpPr>
                      <a:stCxn id="85" idx="3"/>
                      <a:endCxn id="91"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7170824" y="230284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grpSp>
              <p:cxnSp>
                <p:nvCxnSpPr>
                  <p:cNvPr id="93" name="Straight Connector 30"/>
                  <p:cNvCxnSpPr/>
                  <p:nvPr/>
                </p:nvCxnSpPr>
                <p:spPr>
                  <a:xfrm flipH="1">
                    <a:off x="2431761" y="2753706"/>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9177466" y="3336389"/>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8095589" y="2761468"/>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7929017" y="3768437"/>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Freeform 32"/>
                  <p:cNvSpPr/>
                  <p:nvPr/>
                </p:nvSpPr>
                <p:spPr>
                  <a:xfrm>
                    <a:off x="4942641" y="291201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0" name="Freeform 32"/>
                  <p:cNvSpPr/>
                  <p:nvPr/>
                </p:nvSpPr>
                <p:spPr>
                  <a:xfrm>
                    <a:off x="7191096" y="2912015"/>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9366821" y="2907098"/>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grpSp>
            <p:sp>
              <p:nvSpPr>
                <p:cNvPr id="94" name="テキスト ボックス 93"/>
                <p:cNvSpPr txBox="1"/>
                <p:nvPr/>
              </p:nvSpPr>
              <p:spPr>
                <a:xfrm>
                  <a:off x="190890" y="5046971"/>
                  <a:ext cx="681597" cy="369332"/>
                </a:xfrm>
                <a:prstGeom prst="rect">
                  <a:avLst/>
                </a:prstGeom>
                <a:noFill/>
              </p:spPr>
              <p:txBody>
                <a:bodyPr wrap="none" rtlCol="0">
                  <a:spAutoFit/>
                </a:bodyPr>
                <a:lstStyle/>
                <a:p>
                  <a:r>
                    <a:rPr kumimoji="1" lang="en-US" altLang="ja-JP" dirty="0"/>
                    <a:t>HDR</a:t>
                  </a:r>
                  <a:endParaRPr kumimoji="1" lang="ja-JP" altLang="en-US" dirty="0"/>
                </a:p>
              </p:txBody>
            </p:sp>
          </p:grpSp>
        </p:grpSp>
      </p:grpSp>
      <p:sp>
        <p:nvSpPr>
          <p:cNvPr id="2" name="タイトル 1"/>
          <p:cNvSpPr>
            <a:spLocks noGrp="1"/>
          </p:cNvSpPr>
          <p:nvPr>
            <p:ph type="title"/>
          </p:nvPr>
        </p:nvSpPr>
        <p:spPr/>
        <p:txBody>
          <a:bodyPr>
            <a:normAutofit fontScale="90000"/>
          </a:bodyPr>
          <a:lstStyle/>
          <a:p>
            <a:r>
              <a:rPr kumimoji="1" lang="ja-JP" altLang="en-US" dirty="0"/>
              <a:t>再掲：</a:t>
            </a:r>
            <a:r>
              <a:rPr kumimoji="1" lang="en-US" altLang="ja-JP" dirty="0"/>
              <a:t>BT.2020</a:t>
            </a:r>
            <a:r>
              <a:rPr kumimoji="1" lang="ja-JP" altLang="en-US" dirty="0"/>
              <a:t>ベース</a:t>
            </a:r>
            <a:r>
              <a:rPr kumimoji="1" lang="en-US" altLang="ja-JP" dirty="0"/>
              <a:t>(UI</a:t>
            </a:r>
            <a:r>
              <a:rPr kumimoji="1" lang="ja-JP" altLang="en-US" dirty="0"/>
              <a:t>描画は出力色空間</a:t>
            </a:r>
            <a:r>
              <a:rPr lang="ja-JP" altLang="en-US" dirty="0"/>
              <a:t>別</a:t>
            </a:r>
            <a:r>
              <a:rPr kumimoji="1" lang="en-US" altLang="ja-JP" dirty="0"/>
              <a:t>)</a:t>
            </a:r>
            <a:endParaRPr kumimoji="1" lang="ja-JP" altLang="en-US" dirty="0"/>
          </a:p>
        </p:txBody>
      </p:sp>
      <p:sp>
        <p:nvSpPr>
          <p:cNvPr id="3" name="スライド番号プレースホルダー 2"/>
          <p:cNvSpPr>
            <a:spLocks noGrp="1"/>
          </p:cNvSpPr>
          <p:nvPr>
            <p:ph type="sldNum" sz="quarter" idx="12"/>
          </p:nvPr>
        </p:nvSpPr>
        <p:spPr/>
        <p:txBody>
          <a:bodyPr/>
          <a:lstStyle/>
          <a:p>
            <a:fld id="{0BF772E3-9003-47C6-93B4-058D5A19ECE5}" type="slidenum">
              <a:rPr kumimoji="1" lang="ja-JP" altLang="en-US" smtClean="0"/>
              <a:t>207</a:t>
            </a:fld>
            <a:endParaRPr kumimoji="1" lang="ja-JP" altLang="en-US"/>
          </a:p>
        </p:txBody>
      </p:sp>
    </p:spTree>
    <p:extLst>
      <p:ext uri="{BB962C8B-B14F-4D97-AF65-F5344CB8AC3E}">
        <p14:creationId xmlns:p14="http://schemas.microsoft.com/office/powerpoint/2010/main" val="52102157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1FCC5E87-9C56-4B82-B970-5665F25D9A80}"/>
              </a:ext>
            </a:extLst>
          </p:cNvPr>
          <p:cNvGrpSpPr/>
          <p:nvPr/>
        </p:nvGrpSpPr>
        <p:grpSpPr>
          <a:xfrm>
            <a:off x="1257079" y="1188973"/>
            <a:ext cx="9923585" cy="5591908"/>
            <a:chOff x="1257079" y="1188973"/>
            <a:chExt cx="9923585" cy="5591908"/>
          </a:xfrm>
        </p:grpSpPr>
        <p:sp>
          <p:nvSpPr>
            <p:cNvPr id="56" name="角丸四角形 9"/>
            <p:cNvSpPr/>
            <p:nvPr/>
          </p:nvSpPr>
          <p:spPr>
            <a:xfrm>
              <a:off x="1257079" y="1188973"/>
              <a:ext cx="3392975"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(BT.2020)</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8" name="角丸四角形 9"/>
            <p:cNvSpPr/>
            <p:nvPr/>
          </p:nvSpPr>
          <p:spPr>
            <a:xfrm>
              <a:off x="4650054" y="1188973"/>
              <a:ext cx="653061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grpSp>
      <p:grpSp>
        <p:nvGrpSpPr>
          <p:cNvPr id="5" name="グループ化 4">
            <a:extLst>
              <a:ext uri="{FF2B5EF4-FFF2-40B4-BE49-F238E27FC236}">
                <a16:creationId xmlns:a16="http://schemas.microsoft.com/office/drawing/2014/main" id="{99AEE472-3337-4257-9360-3986C407E898}"/>
              </a:ext>
            </a:extLst>
          </p:cNvPr>
          <p:cNvGrpSpPr/>
          <p:nvPr/>
        </p:nvGrpSpPr>
        <p:grpSpPr>
          <a:xfrm>
            <a:off x="609769" y="2126062"/>
            <a:ext cx="10449402" cy="4404267"/>
            <a:chOff x="609769" y="2222695"/>
            <a:chExt cx="10449402" cy="4404267"/>
          </a:xfrm>
        </p:grpSpPr>
        <p:sp>
          <p:nvSpPr>
            <p:cNvPr id="48" name="角丸四角形 9">
              <a:extLst>
                <a:ext uri="{FF2B5EF4-FFF2-40B4-BE49-F238E27FC236}">
                  <a16:creationId xmlns:a16="http://schemas.microsoft.com/office/drawing/2014/main" id="{76A9DEB6-136D-49FD-BD83-BE99F80CEE88}"/>
                </a:ext>
              </a:extLst>
            </p:cNvPr>
            <p:cNvSpPr/>
            <p:nvPr/>
          </p:nvSpPr>
          <p:spPr>
            <a:xfrm>
              <a:off x="1350499" y="2222695"/>
              <a:ext cx="7314966" cy="4404267"/>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59" name="角丸四角形 9"/>
            <p:cNvSpPr/>
            <p:nvPr/>
          </p:nvSpPr>
          <p:spPr>
            <a:xfrm>
              <a:off x="8674041" y="2222695"/>
              <a:ext cx="2385130" cy="4404266"/>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grpSp>
          <p:nvGrpSpPr>
            <p:cNvPr id="30" name="グループ化 29"/>
            <p:cNvGrpSpPr/>
            <p:nvPr/>
          </p:nvGrpSpPr>
          <p:grpSpPr>
            <a:xfrm>
              <a:off x="609769" y="2858550"/>
              <a:ext cx="10347012" cy="3550415"/>
              <a:chOff x="190890" y="2935669"/>
              <a:chExt cx="10347012" cy="3550415"/>
            </a:xfrm>
          </p:grpSpPr>
          <p:grpSp>
            <p:nvGrpSpPr>
              <p:cNvPr id="24" name="グループ化 23"/>
              <p:cNvGrpSpPr/>
              <p:nvPr/>
            </p:nvGrpSpPr>
            <p:grpSpPr>
              <a:xfrm>
                <a:off x="204516" y="2935669"/>
                <a:ext cx="10333386" cy="1443541"/>
                <a:chOff x="204516" y="2688191"/>
                <a:chExt cx="10333386" cy="1443541"/>
              </a:xfrm>
            </p:grpSpPr>
            <p:grpSp>
              <p:nvGrpSpPr>
                <p:cNvPr id="102" name="グループ化 101"/>
                <p:cNvGrpSpPr/>
                <p:nvPr/>
              </p:nvGrpSpPr>
              <p:grpSpPr>
                <a:xfrm>
                  <a:off x="1002572" y="2688191"/>
                  <a:ext cx="9535330" cy="1443541"/>
                  <a:chOff x="749185" y="650070"/>
                  <a:chExt cx="9535330" cy="1443541"/>
                </a:xfrm>
              </p:grpSpPr>
              <p:grpSp>
                <p:nvGrpSpPr>
                  <p:cNvPr id="4" name="グループ化 3"/>
                  <p:cNvGrpSpPr/>
                  <p:nvPr/>
                </p:nvGrpSpPr>
                <p:grpSpPr>
                  <a:xfrm>
                    <a:off x="749185" y="654594"/>
                    <a:ext cx="7179832" cy="1439017"/>
                    <a:chOff x="955845" y="1727919"/>
                    <a:chExt cx="7179832" cy="1439017"/>
                  </a:xfrm>
                </p:grpSpPr>
                <p:sp>
                  <p:nvSpPr>
                    <p:cNvPr id="6" name="角丸四角形 5"/>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HDR</a:t>
                      </a:r>
                    </a:p>
                  </p:txBody>
                </p:sp>
                <p:sp>
                  <p:nvSpPr>
                    <p:cNvPr id="7" name="角丸四角形 6"/>
                    <p:cNvSpPr/>
                    <p:nvPr/>
                  </p:nvSpPr>
                  <p:spPr>
                    <a:xfrm>
                      <a:off x="4931529" y="229570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endParaRPr kumimoji="1" lang="ja-JP" altLang="en-US" sz="1400" dirty="0">
                        <a:solidFill>
                          <a:schemeClr val="tx1"/>
                        </a:solidFill>
                      </a:endParaRPr>
                    </a:p>
                  </p:txBody>
                </p:sp>
                <p:cxnSp>
                  <p:nvCxnSpPr>
                    <p:cNvPr id="8" name="直線矢印コネクタ 7"/>
                    <p:cNvCxnSpPr>
                      <a:stCxn id="6" idx="3"/>
                      <a:endCxn id="7"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lang="en-US" altLang="ja-JP" sz="1200" dirty="0">
                          <a:solidFill>
                            <a:schemeClr val="tx1"/>
                          </a:solidFill>
                        </a:rPr>
                        <a:t>BT.709</a:t>
                      </a:r>
                      <a:r>
                        <a:rPr lang="ja-JP" altLang="en-US" sz="1200" dirty="0">
                          <a:solidFill>
                            <a:schemeClr val="tx1"/>
                          </a:solidFill>
                        </a:rPr>
                        <a:t>圧縮変換</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err="1">
                          <a:solidFill>
                            <a:schemeClr val="tx1"/>
                          </a:solidFill>
                        </a:rPr>
                        <a:t>sRGB</a:t>
                      </a:r>
                      <a:r>
                        <a:rPr kumimoji="1" lang="en-US" altLang="ja-JP" sz="1200" dirty="0">
                          <a:solidFill>
                            <a:schemeClr val="tx1"/>
                          </a:solidFill>
                        </a:rPr>
                        <a:t> OETF</a:t>
                      </a:r>
                    </a:p>
                  </p:txBody>
                </p:sp>
                <p:sp>
                  <p:nvSpPr>
                    <p:cNvPr id="11" name="角丸四角形 10"/>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en-US" altLang="ja-JP" sz="1400" dirty="0" err="1">
                          <a:solidFill>
                            <a:schemeClr val="tx1"/>
                          </a:solidFill>
                        </a:rPr>
                        <a:t>sRGB</a:t>
                      </a:r>
                      <a:r>
                        <a:rPr kumimoji="1" lang="ja-JP" altLang="en-US" sz="1400" dirty="0">
                          <a:solidFill>
                            <a:schemeClr val="tx1"/>
                          </a:solidFill>
                        </a:rPr>
                        <a:t>出力</a:t>
                      </a:r>
                      <a:endParaRPr kumimoji="1" lang="en-US" altLang="ja-JP" sz="1400" dirty="0">
                        <a:solidFill>
                          <a:schemeClr val="tx1"/>
                        </a:solidFill>
                      </a:endParaRPr>
                    </a:p>
                    <a:p>
                      <a:pPr algn="ctr"/>
                      <a:r>
                        <a:rPr kumimoji="1" lang="en-US" altLang="ja-JP" sz="1400" dirty="0">
                          <a:solidFill>
                            <a:schemeClr val="tx1"/>
                          </a:solidFill>
                        </a:rPr>
                        <a:t> </a:t>
                      </a:r>
                      <a:r>
                        <a:rPr lang="en-US" altLang="ja-JP" sz="1400" dirty="0">
                          <a:solidFill>
                            <a:schemeClr val="tx1"/>
                          </a:solidFill>
                        </a:rPr>
                        <a:t>(</a:t>
                      </a:r>
                      <a:r>
                        <a:rPr lang="ja-JP" altLang="en-US" sz="1400" dirty="0">
                          <a:solidFill>
                            <a:schemeClr val="tx1"/>
                          </a:solidFill>
                        </a:rPr>
                        <a:t>非線形</a:t>
                      </a:r>
                      <a:r>
                        <a:rPr lang="en-US" altLang="ja-JP" sz="1400" dirty="0">
                          <a:solidFill>
                            <a:schemeClr val="tx1"/>
                          </a:solidFill>
                        </a:rPr>
                        <a:t>)</a:t>
                      </a:r>
                    </a:p>
                  </p:txBody>
                </p:sp>
                <p:cxnSp>
                  <p:nvCxnSpPr>
                    <p:cNvPr id="12" name="直線矢印コネクタ 11"/>
                    <p:cNvCxnSpPr>
                      <a:stCxn id="7" idx="3"/>
                      <a:endCxn id="13"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7170824" y="2302840"/>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grpSp>
              <p:sp>
                <p:nvSpPr>
                  <p:cNvPr id="14" name="Freeform 10"/>
                  <p:cNvSpPr/>
                  <p:nvPr/>
                </p:nvSpPr>
                <p:spPr>
                  <a:xfrm>
                    <a:off x="495427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15" name="Straight Connector 30"/>
                  <p:cNvCxnSpPr/>
                  <p:nvPr/>
                </p:nvCxnSpPr>
                <p:spPr>
                  <a:xfrm flipH="1">
                    <a:off x="2431761" y="650070"/>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7191096" y="988084"/>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9177466" y="1229515"/>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9366821" y="988084"/>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8095589" y="654594"/>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7929017" y="1661563"/>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grpSp>
            <p:sp>
              <p:nvSpPr>
                <p:cNvPr id="92" name="テキスト ボックス 91"/>
                <p:cNvSpPr txBox="1"/>
                <p:nvPr/>
              </p:nvSpPr>
              <p:spPr>
                <a:xfrm>
                  <a:off x="204516" y="2940097"/>
                  <a:ext cx="654346" cy="369332"/>
                </a:xfrm>
                <a:prstGeom prst="rect">
                  <a:avLst/>
                </a:prstGeom>
                <a:noFill/>
              </p:spPr>
              <p:txBody>
                <a:bodyPr wrap="none" rtlCol="0">
                  <a:spAutoFit/>
                </a:bodyPr>
                <a:lstStyle/>
                <a:p>
                  <a:r>
                    <a:rPr kumimoji="1" lang="en-US" altLang="ja-JP" dirty="0"/>
                    <a:t>SDR</a:t>
                  </a:r>
                  <a:endParaRPr kumimoji="1" lang="ja-JP" altLang="en-US" dirty="0"/>
                </a:p>
              </p:txBody>
            </p:sp>
          </p:grpSp>
          <p:grpSp>
            <p:nvGrpSpPr>
              <p:cNvPr id="25" name="グループ化 24"/>
              <p:cNvGrpSpPr/>
              <p:nvPr/>
            </p:nvGrpSpPr>
            <p:grpSpPr>
              <a:xfrm>
                <a:off x="190890" y="5039305"/>
                <a:ext cx="10347012" cy="1446779"/>
                <a:chOff x="190890" y="4791827"/>
                <a:chExt cx="10347012" cy="1446779"/>
              </a:xfrm>
            </p:grpSpPr>
            <p:grpSp>
              <p:nvGrpSpPr>
                <p:cNvPr id="104" name="グループ化 103"/>
                <p:cNvGrpSpPr/>
                <p:nvPr/>
              </p:nvGrpSpPr>
              <p:grpSpPr>
                <a:xfrm>
                  <a:off x="1002572" y="4791827"/>
                  <a:ext cx="9535330" cy="1446779"/>
                  <a:chOff x="749185" y="2753706"/>
                  <a:chExt cx="9535330" cy="1446779"/>
                </a:xfrm>
              </p:grpSpPr>
              <p:grpSp>
                <p:nvGrpSpPr>
                  <p:cNvPr id="83" name="グループ化 82"/>
                  <p:cNvGrpSpPr/>
                  <p:nvPr/>
                </p:nvGrpSpPr>
                <p:grpSpPr>
                  <a:xfrm>
                    <a:off x="749185" y="2761468"/>
                    <a:ext cx="7179832" cy="1439017"/>
                    <a:chOff x="955845" y="1727919"/>
                    <a:chExt cx="7179832" cy="1439017"/>
                  </a:xfrm>
                </p:grpSpPr>
                <p:sp>
                  <p:nvSpPr>
                    <p:cNvPr id="84" name="角丸四角形 83"/>
                    <p:cNvSpPr/>
                    <p:nvPr/>
                  </p:nvSpPr>
                  <p:spPr>
                    <a:xfrm>
                      <a:off x="2425443" y="230284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931529" y="229570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3376790" y="272774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955845" y="172791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3520500" y="172791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PQ OETF</a:t>
                      </a:r>
                    </a:p>
                  </p:txBody>
                </p:sp>
                <p:sp>
                  <p:nvSpPr>
                    <p:cNvPr id="89" name="角丸四角形 88"/>
                    <p:cNvSpPr/>
                    <p:nvPr/>
                  </p:nvSpPr>
                  <p:spPr>
                    <a:xfrm>
                      <a:off x="6049069" y="172791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en-US" altLang="ja-JP" sz="1400" dirty="0">
                          <a:solidFill>
                            <a:schemeClr val="tx1"/>
                          </a:solidFill>
                        </a:rPr>
                        <a:t>PQ</a:t>
                      </a:r>
                      <a:r>
                        <a:rPr kumimoji="1" lang="ja-JP" altLang="en-US" sz="1400" dirty="0">
                          <a:solidFill>
                            <a:schemeClr val="tx1"/>
                          </a:solidFill>
                        </a:rPr>
                        <a:t>出力</a:t>
                      </a:r>
                      <a:endParaRPr kumimoji="1" lang="en-US" altLang="ja-JP" sz="1400" dirty="0">
                        <a:solidFill>
                          <a:schemeClr val="tx1"/>
                        </a:solidFill>
                      </a:endParaRPr>
                    </a:p>
                    <a:p>
                      <a:pPr algn="ctr"/>
                      <a:r>
                        <a:rPr kumimoji="1" lang="en-US" altLang="ja-JP" sz="1400" dirty="0">
                          <a:solidFill>
                            <a:schemeClr val="tx1"/>
                          </a:solidFill>
                        </a:rPr>
                        <a:t>(</a:t>
                      </a:r>
                      <a:r>
                        <a:rPr kumimoji="1" lang="ja-JP" altLang="en-US" sz="1400" dirty="0">
                          <a:solidFill>
                            <a:schemeClr val="tx1"/>
                          </a:solidFill>
                        </a:rPr>
                        <a:t>非線形</a:t>
                      </a:r>
                      <a:r>
                        <a:rPr kumimoji="1" lang="en-US" altLang="ja-JP" sz="1400" dirty="0">
                          <a:solidFill>
                            <a:schemeClr val="tx1"/>
                          </a:solidFill>
                        </a:rPr>
                        <a:t>)</a:t>
                      </a:r>
                    </a:p>
                  </p:txBody>
                </p:sp>
                <p:cxnSp>
                  <p:nvCxnSpPr>
                    <p:cNvPr id="90" name="直線矢印コネクタ 89"/>
                    <p:cNvCxnSpPr>
                      <a:stCxn id="85" idx="3"/>
                      <a:endCxn id="91" idx="1"/>
                    </p:cNvCxnSpPr>
                    <p:nvPr/>
                  </p:nvCxnSpPr>
                  <p:spPr>
                    <a:xfrm>
                      <a:off x="5896382" y="2727748"/>
                      <a:ext cx="1274442"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7170824" y="230284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grpSp>
              <p:cxnSp>
                <p:nvCxnSpPr>
                  <p:cNvPr id="93" name="Straight Connector 30"/>
                  <p:cNvCxnSpPr/>
                  <p:nvPr/>
                </p:nvCxnSpPr>
                <p:spPr>
                  <a:xfrm flipH="1">
                    <a:off x="2431761" y="2753706"/>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9177466" y="3336389"/>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8095589" y="2761468"/>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7929017" y="3768437"/>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Freeform 32"/>
                  <p:cNvSpPr/>
                  <p:nvPr/>
                </p:nvSpPr>
                <p:spPr>
                  <a:xfrm>
                    <a:off x="4942641" y="291201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0" name="Freeform 32"/>
                  <p:cNvSpPr/>
                  <p:nvPr/>
                </p:nvSpPr>
                <p:spPr>
                  <a:xfrm>
                    <a:off x="7191096" y="2912015"/>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9366821" y="2907098"/>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grpSp>
            <p:sp>
              <p:nvSpPr>
                <p:cNvPr id="94" name="テキスト ボックス 93"/>
                <p:cNvSpPr txBox="1"/>
                <p:nvPr/>
              </p:nvSpPr>
              <p:spPr>
                <a:xfrm>
                  <a:off x="190890" y="5046971"/>
                  <a:ext cx="681597" cy="369332"/>
                </a:xfrm>
                <a:prstGeom prst="rect">
                  <a:avLst/>
                </a:prstGeom>
                <a:noFill/>
              </p:spPr>
              <p:txBody>
                <a:bodyPr wrap="none" rtlCol="0">
                  <a:spAutoFit/>
                </a:bodyPr>
                <a:lstStyle/>
                <a:p>
                  <a:r>
                    <a:rPr kumimoji="1" lang="en-US" altLang="ja-JP" dirty="0"/>
                    <a:t>HDR</a:t>
                  </a:r>
                  <a:endParaRPr kumimoji="1" lang="ja-JP" altLang="en-US" dirty="0"/>
                </a:p>
              </p:txBody>
            </p:sp>
          </p:grpSp>
        </p:grpSp>
      </p:grpSp>
      <p:sp>
        <p:nvSpPr>
          <p:cNvPr id="2" name="タイトル 1"/>
          <p:cNvSpPr>
            <a:spLocks noGrp="1"/>
          </p:cNvSpPr>
          <p:nvPr>
            <p:ph type="title"/>
          </p:nvPr>
        </p:nvSpPr>
        <p:spPr/>
        <p:txBody>
          <a:bodyPr>
            <a:normAutofit fontScale="90000"/>
          </a:bodyPr>
          <a:lstStyle/>
          <a:p>
            <a:r>
              <a:rPr lang="ja-JP" altLang="en-US" dirty="0"/>
              <a:t>詳細：</a:t>
            </a:r>
            <a:r>
              <a:rPr lang="en-US" altLang="ja-JP" dirty="0"/>
              <a:t>BT.2020</a:t>
            </a:r>
            <a:r>
              <a:rPr lang="ja-JP" altLang="en-US" dirty="0"/>
              <a:t>ベース</a:t>
            </a:r>
            <a:r>
              <a:rPr lang="en-US" altLang="ja-JP" dirty="0"/>
              <a:t>(UI</a:t>
            </a:r>
            <a:r>
              <a:rPr lang="ja-JP" altLang="en-US" dirty="0"/>
              <a:t>描画は出力色空間別</a:t>
            </a:r>
            <a:r>
              <a:rPr lang="en-US" altLang="ja-JP" dirty="0"/>
              <a:t>)</a:t>
            </a:r>
            <a:endParaRPr kumimoji="1" lang="ja-JP" altLang="en-US" dirty="0"/>
          </a:p>
        </p:txBody>
      </p:sp>
      <p:sp>
        <p:nvSpPr>
          <p:cNvPr id="3" name="スライド番号プレースホルダー 2"/>
          <p:cNvSpPr>
            <a:spLocks noGrp="1"/>
          </p:cNvSpPr>
          <p:nvPr>
            <p:ph type="sldNum" sz="quarter" idx="12"/>
          </p:nvPr>
        </p:nvSpPr>
        <p:spPr/>
        <p:txBody>
          <a:bodyPr/>
          <a:lstStyle/>
          <a:p>
            <a:fld id="{0BF772E3-9003-47C6-93B4-058D5A19ECE5}" type="slidenum">
              <a:rPr kumimoji="1" lang="ja-JP" altLang="en-US" smtClean="0"/>
              <a:t>208</a:t>
            </a:fld>
            <a:endParaRPr kumimoji="1" lang="ja-JP" altLang="en-US"/>
          </a:p>
        </p:txBody>
      </p:sp>
      <p:sp>
        <p:nvSpPr>
          <p:cNvPr id="49" name="角丸四角形 9">
            <a:extLst>
              <a:ext uri="{FF2B5EF4-FFF2-40B4-BE49-F238E27FC236}">
                <a16:creationId xmlns:a16="http://schemas.microsoft.com/office/drawing/2014/main" id="{309AEFA0-3014-4E06-AD0C-117348989289}"/>
              </a:ext>
            </a:extLst>
          </p:cNvPr>
          <p:cNvSpPr/>
          <p:nvPr/>
        </p:nvSpPr>
        <p:spPr>
          <a:xfrm>
            <a:off x="7356936" y="2057979"/>
            <a:ext cx="3111052" cy="22810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ポストプロセス</a:t>
            </a:r>
            <a:endParaRPr kumimoji="1" lang="en-US" altLang="ja-JP" sz="1600" dirty="0">
              <a:solidFill>
                <a:schemeClr val="tx1"/>
              </a:solidFill>
            </a:endParaRPr>
          </a:p>
          <a:p>
            <a:pPr algn="ctr"/>
            <a:r>
              <a:rPr kumimoji="1" lang="en-US" altLang="ja-JP" sz="1600" dirty="0">
                <a:solidFill>
                  <a:schemeClr val="tx1"/>
                </a:solidFill>
              </a:rPr>
              <a:t>HDR LUT</a:t>
            </a:r>
            <a:r>
              <a:rPr kumimoji="1" lang="ja-JP" altLang="en-US" sz="1600" dirty="0">
                <a:solidFill>
                  <a:schemeClr val="tx1"/>
                </a:solidFill>
              </a:rPr>
              <a:t>入力色空間へ変換</a:t>
            </a:r>
            <a:endParaRPr kumimoji="1" lang="en-US" altLang="ja-JP" sz="1600" dirty="0">
              <a:solidFill>
                <a:schemeClr val="tx1"/>
              </a:solidFill>
            </a:endParaRPr>
          </a:p>
          <a:p>
            <a:pPr algn="ctr"/>
            <a:r>
              <a:rPr kumimoji="1" lang="en-US" altLang="ja-JP" sz="1600" dirty="0">
                <a:solidFill>
                  <a:schemeClr val="tx1"/>
                </a:solidFill>
              </a:rPr>
              <a:t>HDR</a:t>
            </a:r>
            <a:r>
              <a:rPr kumimoji="1" lang="ja-JP" altLang="en-US" sz="1600" dirty="0">
                <a:solidFill>
                  <a:schemeClr val="tx1"/>
                </a:solidFill>
              </a:rPr>
              <a:t> </a:t>
            </a:r>
            <a:r>
              <a:rPr kumimoji="1" lang="en-US" altLang="ja-JP" sz="1600" dirty="0">
                <a:solidFill>
                  <a:schemeClr val="tx1"/>
                </a:solidFill>
              </a:rPr>
              <a:t>LUT</a:t>
            </a:r>
            <a:r>
              <a:rPr kumimoji="1" lang="ja-JP" altLang="en-US" sz="1600" dirty="0">
                <a:solidFill>
                  <a:schemeClr val="tx1"/>
                </a:solidFill>
              </a:rPr>
              <a:t>適用で線形に戻す</a:t>
            </a:r>
            <a:endParaRPr kumimoji="1" lang="en-US" altLang="ja-JP" sz="1600" dirty="0">
              <a:solidFill>
                <a:schemeClr val="tx1"/>
              </a:solidFill>
            </a:endParaRPr>
          </a:p>
          <a:p>
            <a:pPr algn="ctr"/>
            <a:r>
              <a:rPr lang="en-US" altLang="ja-JP" sz="1600" dirty="0">
                <a:solidFill>
                  <a:schemeClr val="tx1"/>
                </a:solidFill>
              </a:rPr>
              <a:t>BT.709</a:t>
            </a:r>
            <a:r>
              <a:rPr kumimoji="1" lang="ja-JP" altLang="en-US" sz="1600" dirty="0">
                <a:solidFill>
                  <a:schemeClr val="tx1"/>
                </a:solidFill>
              </a:rPr>
              <a:t>色域</a:t>
            </a:r>
            <a:r>
              <a:rPr lang="ja-JP" altLang="en-US" sz="1600" dirty="0">
                <a:solidFill>
                  <a:schemeClr val="tx1"/>
                </a:solidFill>
              </a:rPr>
              <a:t>へ非線形圧縮／変換</a:t>
            </a:r>
            <a:endParaRPr kumimoji="1" lang="en-US" altLang="ja-JP" sz="1600" dirty="0">
              <a:solidFill>
                <a:schemeClr val="tx1"/>
              </a:solidFill>
            </a:endParaRPr>
          </a:p>
          <a:p>
            <a:pPr algn="ctr"/>
            <a:r>
              <a:rPr kumimoji="1" lang="ja-JP" altLang="en-US" sz="1600" dirty="0">
                <a:solidFill>
                  <a:schemeClr val="tx1"/>
                </a:solidFill>
              </a:rPr>
              <a:t>最大輝度解析</a:t>
            </a:r>
            <a:endParaRPr kumimoji="1" lang="en-US" altLang="ja-JP" sz="1600" dirty="0">
              <a:solidFill>
                <a:schemeClr val="tx1"/>
              </a:solidFill>
            </a:endParaRPr>
          </a:p>
          <a:p>
            <a:pPr algn="ctr"/>
            <a:r>
              <a:rPr kumimoji="1" lang="en-US" altLang="ja-JP" sz="1600" dirty="0">
                <a:solidFill>
                  <a:schemeClr val="tx1"/>
                </a:solidFill>
              </a:rPr>
              <a:t>SDR</a:t>
            </a:r>
            <a:r>
              <a:rPr kumimoji="1" lang="ja-JP" altLang="en-US" sz="1600" dirty="0">
                <a:solidFill>
                  <a:schemeClr val="tx1"/>
                </a:solidFill>
              </a:rPr>
              <a:t>トーンマップ</a:t>
            </a:r>
            <a:endParaRPr kumimoji="1" lang="en-US" altLang="ja-JP" sz="1600" dirty="0">
              <a:solidFill>
                <a:schemeClr val="tx1"/>
              </a:solidFill>
            </a:endParaRPr>
          </a:p>
          <a:p>
            <a:pPr algn="ctr"/>
            <a:r>
              <a:rPr kumimoji="1" lang="en-US" altLang="ja-JP" sz="1600" dirty="0" err="1">
                <a:solidFill>
                  <a:schemeClr val="tx1"/>
                </a:solidFill>
              </a:rPr>
              <a:t>sRGB</a:t>
            </a:r>
            <a:r>
              <a:rPr kumimoji="1" lang="en-US" altLang="ja-JP" sz="1600" dirty="0">
                <a:solidFill>
                  <a:schemeClr val="tx1"/>
                </a:solidFill>
              </a:rPr>
              <a:t> OETF</a:t>
            </a:r>
          </a:p>
          <a:p>
            <a:pPr algn="ctr"/>
            <a:r>
              <a:rPr kumimoji="1" lang="ja-JP" altLang="en-US" sz="1600" dirty="0">
                <a:solidFill>
                  <a:schemeClr val="tx1"/>
                </a:solidFill>
              </a:rPr>
              <a:t>ディザリング</a:t>
            </a:r>
            <a:endParaRPr kumimoji="1" lang="en-US" altLang="ja-JP" sz="1600" dirty="0">
              <a:solidFill>
                <a:schemeClr val="tx1"/>
              </a:solidFill>
            </a:endParaRPr>
          </a:p>
        </p:txBody>
      </p:sp>
      <p:sp>
        <p:nvSpPr>
          <p:cNvPr id="50" name="角丸四角形 87">
            <a:extLst>
              <a:ext uri="{FF2B5EF4-FFF2-40B4-BE49-F238E27FC236}">
                <a16:creationId xmlns:a16="http://schemas.microsoft.com/office/drawing/2014/main" id="{91780689-9E85-4A16-846F-A558042167E9}"/>
              </a:ext>
            </a:extLst>
          </p:cNvPr>
          <p:cNvSpPr/>
          <p:nvPr/>
        </p:nvSpPr>
        <p:spPr>
          <a:xfrm>
            <a:off x="7356936" y="4398315"/>
            <a:ext cx="3111052" cy="2324871"/>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ポストプロセス</a:t>
            </a:r>
            <a:endParaRPr kumimoji="1" lang="en-US" altLang="ja-JP" sz="1600" dirty="0">
              <a:solidFill>
                <a:schemeClr val="tx1"/>
              </a:solidFill>
            </a:endParaRPr>
          </a:p>
          <a:p>
            <a:pPr algn="ctr"/>
            <a:r>
              <a:rPr kumimoji="1" lang="en-US" altLang="ja-JP" sz="1600" dirty="0">
                <a:solidFill>
                  <a:schemeClr val="tx1"/>
                </a:solidFill>
              </a:rPr>
              <a:t>HDR LUT</a:t>
            </a:r>
            <a:r>
              <a:rPr kumimoji="1" lang="ja-JP" altLang="en-US" sz="1600" dirty="0">
                <a:solidFill>
                  <a:schemeClr val="tx1"/>
                </a:solidFill>
              </a:rPr>
              <a:t>入力色空間へ変換</a:t>
            </a:r>
            <a:endParaRPr kumimoji="1" lang="en-US" altLang="ja-JP" sz="1600" dirty="0">
              <a:solidFill>
                <a:schemeClr val="tx1"/>
              </a:solidFill>
            </a:endParaRPr>
          </a:p>
          <a:p>
            <a:pPr algn="ctr"/>
            <a:r>
              <a:rPr kumimoji="1" lang="en-US" altLang="ja-JP" sz="1600" dirty="0">
                <a:solidFill>
                  <a:schemeClr val="tx1"/>
                </a:solidFill>
              </a:rPr>
              <a:t>HDR</a:t>
            </a:r>
            <a:r>
              <a:rPr kumimoji="1" lang="ja-JP" altLang="en-US" sz="1600" dirty="0">
                <a:solidFill>
                  <a:schemeClr val="tx1"/>
                </a:solidFill>
              </a:rPr>
              <a:t> </a:t>
            </a:r>
            <a:r>
              <a:rPr kumimoji="1" lang="en-US" altLang="ja-JP" sz="1600" dirty="0">
                <a:solidFill>
                  <a:schemeClr val="tx1"/>
                </a:solidFill>
              </a:rPr>
              <a:t>LUT</a:t>
            </a:r>
            <a:r>
              <a:rPr kumimoji="1" lang="ja-JP" altLang="en-US" sz="1600" dirty="0">
                <a:solidFill>
                  <a:schemeClr val="tx1"/>
                </a:solidFill>
              </a:rPr>
              <a:t>適用で線形に戻す</a:t>
            </a:r>
            <a:endParaRPr kumimoji="1" lang="en-US" altLang="ja-JP" sz="1600" dirty="0">
              <a:solidFill>
                <a:schemeClr val="tx1"/>
              </a:solidFill>
            </a:endParaRPr>
          </a:p>
          <a:p>
            <a:pPr algn="ctr"/>
            <a:r>
              <a:rPr kumimoji="1" lang="ja-JP" altLang="en-US" sz="1600" dirty="0">
                <a:solidFill>
                  <a:schemeClr val="tx1"/>
                </a:solidFill>
              </a:rPr>
              <a:t>最大輝度解析</a:t>
            </a:r>
            <a:endParaRPr kumimoji="1" lang="en-US" altLang="ja-JP" sz="1600" dirty="0">
              <a:solidFill>
                <a:schemeClr val="tx1"/>
              </a:solidFill>
            </a:endParaRPr>
          </a:p>
          <a:p>
            <a:pPr algn="ctr"/>
            <a:r>
              <a:rPr kumimoji="1" lang="en-US" altLang="ja-JP" sz="1600" dirty="0">
                <a:solidFill>
                  <a:schemeClr val="tx1"/>
                </a:solidFill>
              </a:rPr>
              <a:t>HDR</a:t>
            </a:r>
            <a:r>
              <a:rPr kumimoji="1" lang="ja-JP" altLang="en-US" sz="1600" dirty="0">
                <a:solidFill>
                  <a:schemeClr val="tx1"/>
                </a:solidFill>
              </a:rPr>
              <a:t>拡張トーンマップ</a:t>
            </a:r>
            <a:endParaRPr kumimoji="1" lang="en-US" altLang="ja-JP" sz="1600" dirty="0">
              <a:solidFill>
                <a:schemeClr val="tx1"/>
              </a:solidFill>
            </a:endParaRPr>
          </a:p>
          <a:p>
            <a:pPr algn="ctr"/>
            <a:r>
              <a:rPr kumimoji="1" lang="en-US" altLang="ja-JP" sz="1600" dirty="0" err="1">
                <a:solidFill>
                  <a:schemeClr val="tx1"/>
                </a:solidFill>
              </a:rPr>
              <a:t>sRGB</a:t>
            </a:r>
            <a:r>
              <a:rPr kumimoji="1" lang="en-US" altLang="ja-JP" sz="1600" dirty="0">
                <a:solidFill>
                  <a:schemeClr val="tx1"/>
                </a:solidFill>
              </a:rPr>
              <a:t> OETF</a:t>
            </a:r>
          </a:p>
          <a:p>
            <a:pPr algn="ctr"/>
            <a:r>
              <a:rPr kumimoji="1" lang="en-US" altLang="ja-JP" sz="1600" dirty="0">
                <a:solidFill>
                  <a:schemeClr val="tx1"/>
                </a:solidFill>
              </a:rPr>
              <a:t>BT.1886(PC</a:t>
            </a:r>
            <a:r>
              <a:rPr kumimoji="1" lang="ja-JP" altLang="en-US" sz="1600" dirty="0">
                <a:solidFill>
                  <a:schemeClr val="tx1"/>
                </a:solidFill>
              </a:rPr>
              <a:t>では</a:t>
            </a:r>
            <a:r>
              <a:rPr kumimoji="1" lang="en-US" altLang="ja-JP" sz="1600" dirty="0">
                <a:solidFill>
                  <a:schemeClr val="tx1"/>
                </a:solidFill>
              </a:rPr>
              <a:t>γ2.2) EOTF</a:t>
            </a:r>
          </a:p>
          <a:p>
            <a:pPr algn="ctr"/>
            <a:r>
              <a:rPr kumimoji="1" lang="en-US" altLang="ja-JP" sz="1600" dirty="0">
                <a:solidFill>
                  <a:schemeClr val="tx1"/>
                </a:solidFill>
              </a:rPr>
              <a:t>PQ</a:t>
            </a:r>
            <a:r>
              <a:rPr kumimoji="1" lang="ja-JP" altLang="en-US" sz="1600" dirty="0">
                <a:solidFill>
                  <a:schemeClr val="tx1"/>
                </a:solidFill>
              </a:rPr>
              <a:t> </a:t>
            </a:r>
            <a:r>
              <a:rPr kumimoji="1" lang="en-US" altLang="ja-JP" sz="1600" dirty="0">
                <a:solidFill>
                  <a:schemeClr val="tx1"/>
                </a:solidFill>
              </a:rPr>
              <a:t>OETF</a:t>
            </a:r>
          </a:p>
          <a:p>
            <a:pPr algn="ctr"/>
            <a:r>
              <a:rPr kumimoji="1" lang="ja-JP" altLang="en-US" sz="1600" dirty="0">
                <a:solidFill>
                  <a:schemeClr val="tx1"/>
                </a:solidFill>
              </a:rPr>
              <a:t>ディザリング</a:t>
            </a:r>
            <a:endParaRPr kumimoji="1" lang="en-US" altLang="ja-JP" sz="1600" dirty="0">
              <a:solidFill>
                <a:schemeClr val="tx1"/>
              </a:solidFill>
            </a:endParaRPr>
          </a:p>
        </p:txBody>
      </p:sp>
      <p:cxnSp>
        <p:nvCxnSpPr>
          <p:cNvPr id="51" name="直線コネクタ 50">
            <a:extLst>
              <a:ext uri="{FF2B5EF4-FFF2-40B4-BE49-F238E27FC236}">
                <a16:creationId xmlns:a16="http://schemas.microsoft.com/office/drawing/2014/main" id="{3ACE124B-2229-4A2B-9801-94BC0A50A8DE}"/>
              </a:ext>
            </a:extLst>
          </p:cNvPr>
          <p:cNvCxnSpPr>
            <a:cxnSpLocks/>
            <a:stCxn id="10" idx="0"/>
            <a:endCxn id="49" idx="0"/>
          </p:cNvCxnSpPr>
          <p:nvPr/>
        </p:nvCxnSpPr>
        <p:spPr>
          <a:xfrm flipV="1">
            <a:off x="4624705" y="2057979"/>
            <a:ext cx="4287757" cy="708462"/>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07A9189E-16BA-4D41-860B-276B4F378BCA}"/>
              </a:ext>
            </a:extLst>
          </p:cNvPr>
          <p:cNvCxnSpPr>
            <a:cxnSpLocks/>
            <a:stCxn id="10" idx="2"/>
            <a:endCxn id="49" idx="2"/>
          </p:cNvCxnSpPr>
          <p:nvPr/>
        </p:nvCxnSpPr>
        <p:spPr>
          <a:xfrm>
            <a:off x="4624705" y="3630537"/>
            <a:ext cx="4287757" cy="708462"/>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F4FD65CE-03D0-44B8-AB6F-E623F6CFFE12}"/>
              </a:ext>
            </a:extLst>
          </p:cNvPr>
          <p:cNvCxnSpPr>
            <a:cxnSpLocks/>
            <a:stCxn id="88" idx="0"/>
            <a:endCxn id="50" idx="0"/>
          </p:cNvCxnSpPr>
          <p:nvPr/>
        </p:nvCxnSpPr>
        <p:spPr>
          <a:xfrm flipV="1">
            <a:off x="4624705" y="4398315"/>
            <a:ext cx="4287757" cy="475000"/>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5A4B5D08-3DFC-4845-B8D7-04E6F91199EE}"/>
              </a:ext>
            </a:extLst>
          </p:cNvPr>
          <p:cNvCxnSpPr>
            <a:cxnSpLocks/>
            <a:stCxn id="88" idx="2"/>
            <a:endCxn id="50" idx="2"/>
          </p:cNvCxnSpPr>
          <p:nvPr/>
        </p:nvCxnSpPr>
        <p:spPr>
          <a:xfrm>
            <a:off x="4624705" y="5737411"/>
            <a:ext cx="4287757" cy="985775"/>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47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即時</a:t>
            </a:r>
            <a:r>
              <a:rPr lang="en-US" altLang="ja-JP" dirty="0"/>
              <a:t>OETF</a:t>
            </a:r>
            <a:r>
              <a:rPr lang="ja-JP" altLang="en-US" dirty="0"/>
              <a:t>まとめ</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a:bodyPr>
          <a:lstStyle/>
          <a:p>
            <a:r>
              <a:rPr lang="ja-JP" altLang="en-US" dirty="0"/>
              <a:t>パフォーマンス重視</a:t>
            </a:r>
            <a:endParaRPr lang="en-US" altLang="ja-JP" dirty="0"/>
          </a:p>
          <a:p>
            <a:r>
              <a:rPr lang="ja-JP" altLang="en-US" dirty="0"/>
              <a:t>チェッカーボードレンダリングが効率的</a:t>
            </a:r>
            <a:endParaRPr lang="en-US" altLang="ja-JP" dirty="0"/>
          </a:p>
          <a:p>
            <a:pPr lvl="1"/>
            <a:r>
              <a:rPr lang="ja-JP" altLang="en-US" dirty="0"/>
              <a:t>ポストプロセスに制限あり</a:t>
            </a:r>
            <a:endParaRPr lang="en-US" altLang="ja-JP" dirty="0"/>
          </a:p>
          <a:p>
            <a:r>
              <a:rPr lang="en-US" altLang="ja-JP" dirty="0"/>
              <a:t>UI</a:t>
            </a:r>
            <a:r>
              <a:rPr lang="ja-JP" altLang="en-US" dirty="0"/>
              <a:t>描画</a:t>
            </a:r>
            <a:r>
              <a:rPr kumimoji="1" lang="ja-JP" altLang="en-US" dirty="0"/>
              <a:t>の色空間が異なる</a:t>
            </a:r>
            <a:endParaRPr kumimoji="1" lang="en-US" altLang="ja-JP" dirty="0"/>
          </a:p>
          <a:p>
            <a:pPr lvl="1"/>
            <a:r>
              <a:rPr kumimoji="1" lang="en-US" altLang="ja-JP" dirty="0"/>
              <a:t>HDR</a:t>
            </a:r>
            <a:r>
              <a:rPr kumimoji="1" lang="ja-JP" altLang="en-US" dirty="0"/>
              <a:t>時の</a:t>
            </a:r>
            <a:r>
              <a:rPr kumimoji="1" lang="en-US" altLang="ja-JP" dirty="0"/>
              <a:t>UI</a:t>
            </a:r>
            <a:r>
              <a:rPr kumimoji="1" lang="ja-JP" altLang="en-US" dirty="0"/>
              <a:t>ブレンドが不正確</a:t>
            </a:r>
            <a:endParaRPr kumimoji="1" lang="en-US" altLang="ja-JP" dirty="0"/>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209</a:t>
            </a:fld>
            <a:endParaRPr kumimoji="1" lang="ja-JP" altLang="en-US" dirty="0"/>
          </a:p>
        </p:txBody>
      </p:sp>
    </p:spTree>
    <p:extLst>
      <p:ext uri="{BB962C8B-B14F-4D97-AF65-F5344CB8AC3E}">
        <p14:creationId xmlns:p14="http://schemas.microsoft.com/office/powerpoint/2010/main" val="2564160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暗部の比較</a:t>
            </a:r>
            <a:r>
              <a:rPr lang="en-US" altLang="ja-JP" dirty="0"/>
              <a:t>(BT.709, γ1.9, </a:t>
            </a:r>
            <a:r>
              <a:rPr lang="en-US" altLang="ja-JP" dirty="0" err="1"/>
              <a:t>sRGB</a:t>
            </a:r>
            <a:r>
              <a:rPr lang="en-US" altLang="ja-JP" dirty="0"/>
              <a:t>, γ2.2, </a:t>
            </a:r>
            <a:r>
              <a:rPr kumimoji="1" lang="en-US" altLang="ja-JP" dirty="0"/>
              <a:t>DCI-P3)</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21</a:t>
            </a:fld>
            <a:endParaRPr kumimoji="1" lang="ja-JP" altLang="en-US" dirty="0"/>
          </a:p>
        </p:txBody>
      </p:sp>
      <p:pic>
        <p:nvPicPr>
          <p:cNvPr id="6" name="図 5"/>
          <p:cNvPicPr>
            <a:picLocks noChangeAspect="1"/>
          </p:cNvPicPr>
          <p:nvPr/>
        </p:nvPicPr>
        <p:blipFill>
          <a:blip r:embed="rId3"/>
          <a:stretch>
            <a:fillRect/>
          </a:stretch>
        </p:blipFill>
        <p:spPr>
          <a:xfrm>
            <a:off x="6373091" y="1296528"/>
            <a:ext cx="5209142" cy="5208662"/>
          </a:xfrm>
          <a:prstGeom prst="rect">
            <a:avLst/>
          </a:prstGeom>
        </p:spPr>
      </p:pic>
      <p:pic>
        <p:nvPicPr>
          <p:cNvPr id="7" name="図 6"/>
          <p:cNvPicPr>
            <a:picLocks noChangeAspect="1"/>
          </p:cNvPicPr>
          <p:nvPr/>
        </p:nvPicPr>
        <p:blipFill>
          <a:blip r:embed="rId4"/>
          <a:stretch>
            <a:fillRect/>
          </a:stretch>
        </p:blipFill>
        <p:spPr>
          <a:xfrm>
            <a:off x="609770" y="1296529"/>
            <a:ext cx="5208662" cy="5208662"/>
          </a:xfrm>
          <a:prstGeom prst="rect">
            <a:avLst/>
          </a:prstGeom>
        </p:spPr>
      </p:pic>
    </p:spTree>
    <p:extLst>
      <p:ext uri="{BB962C8B-B14F-4D97-AF65-F5344CB8AC3E}">
        <p14:creationId xmlns:p14="http://schemas.microsoft.com/office/powerpoint/2010/main" val="319263890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アプリ側遅延</a:t>
            </a:r>
            <a:r>
              <a:rPr lang="en-US" altLang="ja-JP" dirty="0"/>
              <a:t>OETF</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85000" lnSpcReduction="20000"/>
          </a:bodyPr>
          <a:lstStyle/>
          <a:p>
            <a:r>
              <a:rPr lang="en-US" altLang="ja-JP" dirty="0">
                <a:solidFill>
                  <a:srgbClr val="FF5050"/>
                </a:solidFill>
              </a:rPr>
              <a:t>HDR10</a:t>
            </a:r>
            <a:r>
              <a:rPr lang="ja-JP" altLang="en-US" dirty="0">
                <a:solidFill>
                  <a:srgbClr val="FF5050"/>
                </a:solidFill>
              </a:rPr>
              <a:t>等</a:t>
            </a:r>
            <a:endParaRPr lang="en-US" altLang="ja-JP" dirty="0">
              <a:solidFill>
                <a:srgbClr val="FF5050"/>
              </a:solidFill>
            </a:endParaRPr>
          </a:p>
          <a:p>
            <a:pPr lvl="1"/>
            <a:r>
              <a:rPr lang="en-US" altLang="ja-JP" dirty="0">
                <a:solidFill>
                  <a:srgbClr val="FF5050"/>
                </a:solidFill>
              </a:rPr>
              <a:t>BT.2020 PQ</a:t>
            </a:r>
            <a:r>
              <a:rPr lang="ja-JP" altLang="en-US" dirty="0">
                <a:solidFill>
                  <a:srgbClr val="FF5050"/>
                </a:solidFill>
              </a:rPr>
              <a:t> 非線形色空間での書き出し</a:t>
            </a:r>
            <a:endParaRPr lang="en-US" altLang="ja-JP" dirty="0">
              <a:solidFill>
                <a:srgbClr val="FF5050"/>
              </a:solidFill>
            </a:endParaRPr>
          </a:p>
          <a:p>
            <a:pPr lvl="2"/>
            <a:r>
              <a:rPr lang="en-US" altLang="ja-JP" dirty="0">
                <a:solidFill>
                  <a:srgbClr val="FF5050"/>
                </a:solidFill>
              </a:rPr>
              <a:t>RGB10_A2/RGBA16_UNORM</a:t>
            </a:r>
            <a:r>
              <a:rPr lang="ja-JP" altLang="en-US" dirty="0">
                <a:solidFill>
                  <a:srgbClr val="FF5050"/>
                </a:solidFill>
              </a:rPr>
              <a:t>フォーマットに出力</a:t>
            </a:r>
            <a:endParaRPr lang="en-US" altLang="ja-JP" dirty="0">
              <a:solidFill>
                <a:srgbClr val="FF5050"/>
              </a:solidFill>
            </a:endParaRPr>
          </a:p>
          <a:p>
            <a:pPr lvl="1"/>
            <a:r>
              <a:rPr lang="en-US" altLang="ja-JP" dirty="0" err="1"/>
              <a:t>scRGB</a:t>
            </a:r>
            <a:r>
              <a:rPr lang="ja-JP" altLang="en-US" dirty="0"/>
              <a:t> 線形色空間での書き出し</a:t>
            </a:r>
            <a:endParaRPr lang="en-US" altLang="ja-JP" dirty="0"/>
          </a:p>
          <a:p>
            <a:pPr lvl="2"/>
            <a:r>
              <a:rPr lang="en-US" altLang="ja-JP" dirty="0"/>
              <a:t>RGBA16_FLOAT</a:t>
            </a:r>
            <a:r>
              <a:rPr lang="ja-JP" altLang="en-US" dirty="0"/>
              <a:t>フォーマットに出力</a:t>
            </a:r>
            <a:endParaRPr lang="en-US" altLang="ja-JP" dirty="0"/>
          </a:p>
          <a:p>
            <a:r>
              <a:rPr lang="en-US" altLang="ja-JP" dirty="0">
                <a:solidFill>
                  <a:schemeClr val="accent2"/>
                </a:solidFill>
              </a:rPr>
              <a:t>HLG</a:t>
            </a:r>
          </a:p>
          <a:p>
            <a:pPr lvl="1"/>
            <a:r>
              <a:rPr lang="ja-JP" altLang="en-US" dirty="0">
                <a:solidFill>
                  <a:schemeClr val="accent2"/>
                </a:solidFill>
              </a:rPr>
              <a:t>現状ではリアルタイムコンテンツにおける対応無し</a:t>
            </a:r>
            <a:endParaRPr lang="en-US" altLang="ja-JP" dirty="0">
              <a:solidFill>
                <a:schemeClr val="accent2"/>
              </a:solidFill>
            </a:endParaRPr>
          </a:p>
          <a:p>
            <a:pPr lvl="2"/>
            <a:r>
              <a:rPr lang="ja-JP" altLang="en-US" dirty="0">
                <a:solidFill>
                  <a:schemeClr val="accent2"/>
                </a:solidFill>
              </a:rPr>
              <a:t>対応する場合は</a:t>
            </a:r>
            <a:r>
              <a:rPr lang="en-US" altLang="ja-JP" dirty="0">
                <a:solidFill>
                  <a:schemeClr val="accent2"/>
                </a:solidFill>
              </a:rPr>
              <a:t>RGB10_A2/RGBA16_UNORM</a:t>
            </a:r>
            <a:r>
              <a:rPr lang="ja-JP" altLang="en-US" dirty="0">
                <a:solidFill>
                  <a:schemeClr val="accent2"/>
                </a:solidFill>
              </a:rPr>
              <a:t>に出力</a:t>
            </a:r>
            <a:endParaRPr lang="en-US" altLang="ja-JP" dirty="0">
              <a:solidFill>
                <a:schemeClr val="accent2"/>
              </a:solidFill>
            </a:endParaRPr>
          </a:p>
          <a:p>
            <a:r>
              <a:rPr kumimoji="1" lang="en-US" altLang="ja-JP" dirty="0">
                <a:solidFill>
                  <a:srgbClr val="FF5050"/>
                </a:solidFill>
              </a:rPr>
              <a:t>Dolby Vision</a:t>
            </a:r>
            <a:r>
              <a:rPr lang="ja-JP" altLang="en-US" dirty="0">
                <a:solidFill>
                  <a:srgbClr val="FF5050"/>
                </a:solidFill>
              </a:rPr>
              <a:t> </a:t>
            </a:r>
            <a:endParaRPr kumimoji="1" lang="en-US" altLang="ja-JP" dirty="0">
              <a:solidFill>
                <a:srgbClr val="FF5050"/>
              </a:solidFill>
            </a:endParaRPr>
          </a:p>
          <a:p>
            <a:pPr lvl="1"/>
            <a:r>
              <a:rPr kumimoji="1" lang="en-US" altLang="ja-JP" dirty="0">
                <a:solidFill>
                  <a:srgbClr val="FF5050"/>
                </a:solidFill>
              </a:rPr>
              <a:t>RGBA8_UNORM</a:t>
            </a:r>
            <a:r>
              <a:rPr kumimoji="1" lang="ja-JP" altLang="en-US" dirty="0">
                <a:solidFill>
                  <a:srgbClr val="FF5050"/>
                </a:solidFill>
              </a:rPr>
              <a:t>フォーマットに出力</a:t>
            </a:r>
            <a:endParaRPr kumimoji="1" lang="en-US" altLang="ja-JP" dirty="0">
              <a:solidFill>
                <a:srgbClr val="FF5050"/>
              </a:solidFill>
            </a:endParaRPr>
          </a:p>
          <a:p>
            <a:pPr lvl="2"/>
            <a:r>
              <a:rPr lang="ja-JP" altLang="en-US" dirty="0">
                <a:solidFill>
                  <a:srgbClr val="FF5050"/>
                </a:solidFill>
              </a:rPr>
              <a:t>内部データとしては</a:t>
            </a:r>
            <a:r>
              <a:rPr lang="en-US" altLang="ja-JP" dirty="0">
                <a:solidFill>
                  <a:srgbClr val="FF5050"/>
                </a:solidFill>
              </a:rPr>
              <a:t>12-bit </a:t>
            </a:r>
            <a:r>
              <a:rPr lang="en-US" altLang="ja-JP" dirty="0" err="1">
                <a:solidFill>
                  <a:srgbClr val="FF5050"/>
                </a:solidFill>
              </a:rPr>
              <a:t>YCbCr</a:t>
            </a:r>
            <a:r>
              <a:rPr lang="en-US" altLang="ja-JP" dirty="0">
                <a:solidFill>
                  <a:srgbClr val="FF5050"/>
                </a:solidFill>
              </a:rPr>
              <a:t> 4:2:2</a:t>
            </a:r>
          </a:p>
          <a:p>
            <a:r>
              <a:rPr kumimoji="1" lang="en-US" altLang="ja-JP" dirty="0"/>
              <a:t>etc.</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210</a:t>
            </a:fld>
            <a:endParaRPr kumimoji="1" lang="ja-JP" altLang="en-US" dirty="0"/>
          </a:p>
        </p:txBody>
      </p:sp>
    </p:spTree>
    <p:extLst>
      <p:ext uri="{BB962C8B-B14F-4D97-AF65-F5344CB8AC3E}">
        <p14:creationId xmlns:p14="http://schemas.microsoft.com/office/powerpoint/2010/main" val="125594465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角丸四角形 9"/>
          <p:cNvSpPr/>
          <p:nvPr/>
        </p:nvSpPr>
        <p:spPr>
          <a:xfrm>
            <a:off x="8207861" y="1090500"/>
            <a:ext cx="3881623" cy="5690382"/>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sp>
        <p:nvSpPr>
          <p:cNvPr id="126" name="角丸四角形 9"/>
          <p:cNvSpPr/>
          <p:nvPr/>
        </p:nvSpPr>
        <p:spPr>
          <a:xfrm>
            <a:off x="717641" y="1090500"/>
            <a:ext cx="7490220" cy="5690382"/>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共通の色空間</a:t>
            </a:r>
            <a:endParaRPr lang="en-US" altLang="ja-JP" dirty="0">
              <a:solidFill>
                <a:schemeClr val="tx1"/>
              </a:solidFill>
            </a:endParaRPr>
          </a:p>
          <a:p>
            <a:pPr algn="ctr"/>
            <a:r>
              <a:rPr lang="en-US" altLang="ja-JP" dirty="0">
                <a:solidFill>
                  <a:schemeClr val="tx1"/>
                </a:solidFill>
              </a:rPr>
              <a:t>(BT.2020</a:t>
            </a:r>
            <a:r>
              <a:rPr lang="ja-JP" altLang="en-US" dirty="0">
                <a:solidFill>
                  <a:schemeClr val="tx1"/>
                </a:solidFill>
              </a:rPr>
              <a:t> 線形</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9" name="角丸四角形 9">
            <a:extLst>
              <a:ext uri="{FF2B5EF4-FFF2-40B4-BE49-F238E27FC236}">
                <a16:creationId xmlns:a16="http://schemas.microsoft.com/office/drawing/2014/main" id="{DB9B35FA-7950-4220-8E80-768D9FC15E08}"/>
              </a:ext>
            </a:extLst>
          </p:cNvPr>
          <p:cNvSpPr/>
          <p:nvPr/>
        </p:nvSpPr>
        <p:spPr>
          <a:xfrm>
            <a:off x="784114" y="2222694"/>
            <a:ext cx="9071592"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dirty="0">
                <a:solidFill>
                  <a:schemeClr val="tx1"/>
                </a:solidFill>
              </a:rPr>
              <a:t>アプリケーション層</a:t>
            </a:r>
            <a:endParaRPr kumimoji="1" lang="en-US" altLang="ja-JP" sz="1600" dirty="0">
              <a:solidFill>
                <a:schemeClr val="tx1"/>
              </a:solidFill>
            </a:endParaRPr>
          </a:p>
        </p:txBody>
      </p:sp>
      <p:sp>
        <p:nvSpPr>
          <p:cNvPr id="33" name="タイトル 32"/>
          <p:cNvSpPr>
            <a:spLocks noGrp="1"/>
          </p:cNvSpPr>
          <p:nvPr>
            <p:ph type="title"/>
          </p:nvPr>
        </p:nvSpPr>
        <p:spPr/>
        <p:txBody>
          <a:bodyPr>
            <a:normAutofit fontScale="90000"/>
          </a:bodyPr>
          <a:lstStyle/>
          <a:p>
            <a:r>
              <a:rPr lang="ja-JP" altLang="en-US" dirty="0"/>
              <a:t>再掲：</a:t>
            </a:r>
            <a:r>
              <a:rPr lang="en-US" altLang="ja-JP" dirty="0"/>
              <a:t>BT.2020</a:t>
            </a:r>
            <a:r>
              <a:rPr lang="ja-JP" altLang="en-US" dirty="0"/>
              <a:t>ベース</a:t>
            </a:r>
            <a:r>
              <a:rPr lang="en-US" altLang="ja-JP" dirty="0"/>
              <a:t>(UI</a:t>
            </a:r>
            <a:r>
              <a:rPr lang="ja-JP" altLang="en-US" dirty="0"/>
              <a:t>描画も</a:t>
            </a:r>
            <a:r>
              <a:rPr lang="en-US" altLang="ja-JP" dirty="0"/>
              <a:t>BT.2020</a:t>
            </a:r>
            <a:r>
              <a:rPr lang="ja-JP" altLang="en-US" dirty="0"/>
              <a:t>線形</a:t>
            </a:r>
            <a:r>
              <a:rPr lang="en-US" altLang="ja-JP" dirty="0"/>
              <a:t>)</a:t>
            </a:r>
            <a:endParaRPr kumimoji="1" lang="ja-JP" altLang="en-US" dirty="0"/>
          </a:p>
        </p:txBody>
      </p:sp>
      <p:sp>
        <p:nvSpPr>
          <p:cNvPr id="128" name="角丸四角形 9"/>
          <p:cNvSpPr/>
          <p:nvPr/>
        </p:nvSpPr>
        <p:spPr>
          <a:xfrm>
            <a:off x="9855706" y="2222694"/>
            <a:ext cx="2168411"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4" name="角丸四角形 63"/>
          <p:cNvSpPr/>
          <p:nvPr/>
        </p:nvSpPr>
        <p:spPr>
          <a:xfrm>
            <a:off x="2164966" y="574327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a:solidFill>
                <a:schemeClr val="tx1"/>
              </a:solidFill>
            </a:endParaRPr>
          </a:p>
          <a:p>
            <a:pPr algn="ctr"/>
            <a:r>
              <a:rPr lang="en-US" altLang="ja-JP" sz="1400">
                <a:solidFill>
                  <a:schemeClr val="tx1"/>
                </a:solidFill>
              </a:rPr>
              <a:t>HDR</a:t>
            </a:r>
            <a:endParaRPr lang="en-US" altLang="ja-JP" sz="1400" dirty="0">
              <a:solidFill>
                <a:schemeClr val="tx1"/>
              </a:solidFill>
            </a:endParaRPr>
          </a:p>
        </p:txBody>
      </p:sp>
      <p:sp>
        <p:nvSpPr>
          <p:cNvPr id="65" name="角丸四角形 64"/>
          <p:cNvSpPr/>
          <p:nvPr/>
        </p:nvSpPr>
        <p:spPr>
          <a:xfrm>
            <a:off x="4580849" y="5743276"/>
            <a:ext cx="937474"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r>
              <a:rPr lang="en-US" altLang="ja-JP" sz="1400" dirty="0">
                <a:solidFill>
                  <a:schemeClr val="tx1"/>
                </a:solidFill>
              </a:rPr>
              <a:t>MDR</a:t>
            </a:r>
          </a:p>
        </p:txBody>
      </p:sp>
      <p:cxnSp>
        <p:nvCxnSpPr>
          <p:cNvPr id="66" name="直線矢印コネクタ 65"/>
          <p:cNvCxnSpPr>
            <a:stCxn id="64" idx="3"/>
            <a:endCxn id="65" idx="1"/>
          </p:cNvCxnSpPr>
          <p:nvPr/>
        </p:nvCxnSpPr>
        <p:spPr>
          <a:xfrm>
            <a:off x="3113607" y="614493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7" name="角丸四角形 66"/>
          <p:cNvSpPr/>
          <p:nvPr/>
        </p:nvSpPr>
        <p:spPr>
          <a:xfrm>
            <a:off x="859024" y="520879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68" name="角丸四角形 67"/>
          <p:cNvSpPr/>
          <p:nvPr/>
        </p:nvSpPr>
        <p:spPr>
          <a:xfrm>
            <a:off x="3248446" y="520879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p:txBody>
      </p:sp>
      <p:sp>
        <p:nvSpPr>
          <p:cNvPr id="69" name="角丸四角形 68"/>
          <p:cNvSpPr/>
          <p:nvPr/>
        </p:nvSpPr>
        <p:spPr>
          <a:xfrm>
            <a:off x="5599168" y="520879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70" name="直線矢印コネクタ 69"/>
          <p:cNvCxnSpPr>
            <a:stCxn id="65" idx="3"/>
            <a:endCxn id="71" idx="1"/>
          </p:cNvCxnSpPr>
          <p:nvPr/>
        </p:nvCxnSpPr>
        <p:spPr>
          <a:xfrm>
            <a:off x="5518323" y="614493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1" name="角丸四角形 70"/>
          <p:cNvSpPr/>
          <p:nvPr/>
        </p:nvSpPr>
        <p:spPr>
          <a:xfrm>
            <a:off x="6641392" y="5743276"/>
            <a:ext cx="937668"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endParaRPr kumimoji="1" lang="ja-JP" altLang="en-US" sz="1400" dirty="0">
              <a:solidFill>
                <a:schemeClr val="tx1"/>
              </a:solidFill>
            </a:endParaRPr>
          </a:p>
          <a:p>
            <a:pPr algn="ctr"/>
            <a:r>
              <a:rPr lang="ja-JP" altLang="en-US" sz="1400" dirty="0">
                <a:solidFill>
                  <a:schemeClr val="tx1"/>
                </a:solidFill>
              </a:rPr>
              <a:t>線形</a:t>
            </a:r>
            <a:r>
              <a:rPr lang="en-US" altLang="ja-JP" sz="1400" dirty="0">
                <a:solidFill>
                  <a:schemeClr val="tx1"/>
                </a:solidFill>
              </a:rPr>
              <a:t>MDR</a:t>
            </a:r>
          </a:p>
        </p:txBody>
      </p:sp>
      <p:sp>
        <p:nvSpPr>
          <p:cNvPr id="72" name="角丸四角形 71"/>
          <p:cNvSpPr/>
          <p:nvPr/>
        </p:nvSpPr>
        <p:spPr>
          <a:xfrm>
            <a:off x="7697208" y="520879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PQ OETF</a:t>
            </a:r>
          </a:p>
        </p:txBody>
      </p:sp>
      <p:cxnSp>
        <p:nvCxnSpPr>
          <p:cNvPr id="73" name="直線矢印コネクタ 72"/>
          <p:cNvCxnSpPr>
            <a:stCxn id="71" idx="3"/>
            <a:endCxn id="74" idx="1"/>
          </p:cNvCxnSpPr>
          <p:nvPr/>
        </p:nvCxnSpPr>
        <p:spPr>
          <a:xfrm>
            <a:off x="7579060" y="614493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4" name="角丸四角形 73"/>
          <p:cNvSpPr/>
          <p:nvPr/>
        </p:nvSpPr>
        <p:spPr>
          <a:xfrm>
            <a:off x="8882014" y="5743276"/>
            <a:ext cx="961740"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p>
          <a:p>
            <a:pPr algn="ctr"/>
            <a:r>
              <a:rPr lang="en-US" altLang="ja-JP" sz="1400">
                <a:solidFill>
                  <a:schemeClr val="tx1"/>
                </a:solidFill>
              </a:rPr>
              <a:t>PQ</a:t>
            </a:r>
            <a:endParaRPr lang="ja-JP" altLang="en-US" sz="1400" dirty="0">
              <a:solidFill>
                <a:schemeClr val="tx1"/>
              </a:solidFill>
            </a:endParaRPr>
          </a:p>
          <a:p>
            <a:pPr algn="ctr"/>
            <a:r>
              <a:rPr lang="en-US" altLang="ja-JP" sz="1400">
                <a:solidFill>
                  <a:schemeClr val="tx1"/>
                </a:solidFill>
              </a:rPr>
              <a:t>MDR</a:t>
            </a:r>
            <a:endParaRPr lang="en-US" altLang="ja-JP" sz="1400" dirty="0">
              <a:solidFill>
                <a:schemeClr val="tx1"/>
              </a:solidFill>
            </a:endParaRPr>
          </a:p>
        </p:txBody>
      </p:sp>
      <p:cxnSp>
        <p:nvCxnSpPr>
          <p:cNvPr id="75" name="Straight Connector 31"/>
          <p:cNvCxnSpPr/>
          <p:nvPr/>
        </p:nvCxnSpPr>
        <p:spPr>
          <a:xfrm flipH="1">
            <a:off x="2389401" y="520879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76" name="Freeform 32"/>
          <p:cNvSpPr/>
          <p:nvPr/>
        </p:nvSpPr>
        <p:spPr>
          <a:xfrm>
            <a:off x="9102012" y="534015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7" name="Freeform 35"/>
          <p:cNvSpPr/>
          <p:nvPr/>
        </p:nvSpPr>
        <p:spPr>
          <a:xfrm>
            <a:off x="4772869"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8" name="Freeform 36"/>
          <p:cNvSpPr/>
          <p:nvPr/>
        </p:nvSpPr>
        <p:spPr>
          <a:xfrm>
            <a:off x="6840432"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9" name="角丸四角形 78"/>
          <p:cNvSpPr/>
          <p:nvPr/>
        </p:nvSpPr>
        <p:spPr>
          <a:xfrm>
            <a:off x="10919207" y="5743276"/>
            <a:ext cx="1025571"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MDR</a:t>
            </a:r>
          </a:p>
        </p:txBody>
      </p:sp>
      <p:sp>
        <p:nvSpPr>
          <p:cNvPr id="80" name="角丸四角形 79"/>
          <p:cNvSpPr/>
          <p:nvPr/>
        </p:nvSpPr>
        <p:spPr>
          <a:xfrm>
            <a:off x="9905840" y="520879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a:solidFill>
                <a:schemeClr val="tx1"/>
              </a:solidFill>
            </a:endParaRPr>
          </a:p>
          <a:p>
            <a:pPr algn="ctr"/>
            <a:r>
              <a:rPr lang="en-US" altLang="ja-JP" sz="1600">
                <a:solidFill>
                  <a:schemeClr val="tx1"/>
                </a:solidFill>
              </a:rPr>
              <a:t>PQ</a:t>
            </a:r>
            <a:endParaRPr kumimoji="1" lang="en-US" altLang="ja-JP" sz="1600">
              <a:solidFill>
                <a:schemeClr val="tx1"/>
              </a:solidFill>
            </a:endParaRPr>
          </a:p>
          <a:p>
            <a:pPr algn="ctr"/>
            <a:r>
              <a:rPr kumimoji="1" lang="en-US" altLang="ja-JP" sz="1600">
                <a:solidFill>
                  <a:schemeClr val="tx1"/>
                </a:solidFill>
              </a:rPr>
              <a:t>EOTF</a:t>
            </a:r>
            <a:endParaRPr kumimoji="1" lang="en-US" altLang="ja-JP" sz="1600" dirty="0">
              <a:solidFill>
                <a:schemeClr val="tx1"/>
              </a:solidFill>
            </a:endParaRPr>
          </a:p>
        </p:txBody>
      </p:sp>
      <p:cxnSp>
        <p:nvCxnSpPr>
          <p:cNvPr id="81" name="直線矢印コネクタ 80"/>
          <p:cNvCxnSpPr>
            <a:stCxn id="74" idx="3"/>
            <a:endCxn id="79" idx="1"/>
          </p:cNvCxnSpPr>
          <p:nvPr/>
        </p:nvCxnSpPr>
        <p:spPr>
          <a:xfrm>
            <a:off x="9843754" y="614493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2" name="Freeform 36"/>
          <p:cNvSpPr/>
          <p:nvPr/>
        </p:nvSpPr>
        <p:spPr>
          <a:xfrm>
            <a:off x="11108257" y="5314031"/>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9" name="テキスト ボックス 108"/>
          <p:cNvSpPr txBox="1"/>
          <p:nvPr/>
        </p:nvSpPr>
        <p:spPr>
          <a:xfrm>
            <a:off x="102517" y="5425786"/>
            <a:ext cx="681597" cy="369332"/>
          </a:xfrm>
          <a:prstGeom prst="rect">
            <a:avLst/>
          </a:prstGeom>
          <a:noFill/>
        </p:spPr>
        <p:txBody>
          <a:bodyPr wrap="none" rtlCol="0">
            <a:spAutoFit/>
          </a:bodyPr>
          <a:lstStyle/>
          <a:p>
            <a:r>
              <a:rPr kumimoji="1" lang="en-US" altLang="ja-JP"/>
              <a:t>HDR</a:t>
            </a:r>
            <a:endParaRPr kumimoji="1" lang="ja-JP" altLang="en-US" dirty="0"/>
          </a:p>
        </p:txBody>
      </p:sp>
      <p:sp>
        <p:nvSpPr>
          <p:cNvPr id="112" name="角丸四角形 63"/>
          <p:cNvSpPr/>
          <p:nvPr/>
        </p:nvSpPr>
        <p:spPr>
          <a:xfrm>
            <a:off x="2164966" y="323666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a:solidFill>
                <a:schemeClr val="tx1"/>
              </a:solidFill>
            </a:endParaRPr>
          </a:p>
          <a:p>
            <a:pPr algn="ctr"/>
            <a:r>
              <a:rPr lang="en-US" altLang="ja-JP" sz="1400">
                <a:solidFill>
                  <a:schemeClr val="tx1"/>
                </a:solidFill>
              </a:rPr>
              <a:t>HDR</a:t>
            </a:r>
            <a:endParaRPr lang="en-US" altLang="ja-JP" sz="1400" dirty="0">
              <a:solidFill>
                <a:schemeClr val="tx1"/>
              </a:solidFill>
            </a:endParaRPr>
          </a:p>
        </p:txBody>
      </p:sp>
      <p:sp>
        <p:nvSpPr>
          <p:cNvPr id="113" name="角丸四角形 64"/>
          <p:cNvSpPr/>
          <p:nvPr/>
        </p:nvSpPr>
        <p:spPr>
          <a:xfrm>
            <a:off x="4580849" y="3236666"/>
            <a:ext cx="937474"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SDR</a:t>
            </a:r>
          </a:p>
        </p:txBody>
      </p:sp>
      <p:cxnSp>
        <p:nvCxnSpPr>
          <p:cNvPr id="114" name="直線矢印コネクタ 113"/>
          <p:cNvCxnSpPr>
            <a:stCxn id="112" idx="3"/>
            <a:endCxn id="113" idx="1"/>
          </p:cNvCxnSpPr>
          <p:nvPr/>
        </p:nvCxnSpPr>
        <p:spPr>
          <a:xfrm>
            <a:off x="3113607" y="363832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5" name="角丸四角形 66"/>
          <p:cNvSpPr/>
          <p:nvPr/>
        </p:nvSpPr>
        <p:spPr>
          <a:xfrm>
            <a:off x="859024" y="270218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116" name="角丸四角形 67"/>
          <p:cNvSpPr/>
          <p:nvPr/>
        </p:nvSpPr>
        <p:spPr>
          <a:xfrm>
            <a:off x="3248446" y="270218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en-US" altLang="ja-JP" sz="1100" dirty="0">
                <a:solidFill>
                  <a:schemeClr val="tx1"/>
                </a:solidFill>
              </a:rPr>
              <a:t>BT.709</a:t>
            </a:r>
            <a:r>
              <a:rPr kumimoji="1" lang="ja-JP" altLang="en-US" sz="1100" dirty="0">
                <a:solidFill>
                  <a:schemeClr val="tx1"/>
                </a:solidFill>
              </a:rPr>
              <a:t>圧縮変換</a:t>
            </a:r>
            <a:endParaRPr kumimoji="1" lang="en-US" altLang="ja-JP" sz="110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に戻す</a:t>
            </a:r>
            <a:endParaRPr kumimoji="1" lang="en-US" altLang="ja-JP" sz="1100" dirty="0">
              <a:solidFill>
                <a:schemeClr val="tx1"/>
              </a:solidFill>
            </a:endParaRPr>
          </a:p>
        </p:txBody>
      </p:sp>
      <p:sp>
        <p:nvSpPr>
          <p:cNvPr id="117" name="角丸四角形 68"/>
          <p:cNvSpPr/>
          <p:nvPr/>
        </p:nvSpPr>
        <p:spPr>
          <a:xfrm>
            <a:off x="5599168" y="270218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118" name="直線矢印コネクタ 117"/>
          <p:cNvCxnSpPr>
            <a:stCxn id="113" idx="3"/>
            <a:endCxn id="119" idx="1"/>
          </p:cNvCxnSpPr>
          <p:nvPr/>
        </p:nvCxnSpPr>
        <p:spPr>
          <a:xfrm>
            <a:off x="5518323" y="363832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9" name="角丸四角形 70"/>
          <p:cNvSpPr/>
          <p:nvPr/>
        </p:nvSpPr>
        <p:spPr>
          <a:xfrm>
            <a:off x="6641392" y="3236666"/>
            <a:ext cx="937668"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endParaRPr lang="ja-JP" altLang="en-US" sz="1400" dirty="0">
              <a:solidFill>
                <a:schemeClr val="tx1"/>
              </a:solidFill>
            </a:endParaRP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SDR</a:t>
            </a:r>
          </a:p>
        </p:txBody>
      </p:sp>
      <p:sp>
        <p:nvSpPr>
          <p:cNvPr id="120" name="角丸四角形 71"/>
          <p:cNvSpPr/>
          <p:nvPr/>
        </p:nvSpPr>
        <p:spPr>
          <a:xfrm>
            <a:off x="7697208" y="270218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色域変換</a:t>
            </a:r>
            <a:endParaRPr kumimoji="1" lang="en-US" altLang="ja-JP" sz="1400" dirty="0">
              <a:solidFill>
                <a:schemeClr val="tx1"/>
              </a:solidFill>
            </a:endParaRPr>
          </a:p>
          <a:p>
            <a:pPr algn="ctr"/>
            <a:r>
              <a:rPr kumimoji="1" lang="en-US" altLang="ja-JP" sz="1400" dirty="0" err="1">
                <a:solidFill>
                  <a:schemeClr val="tx1"/>
                </a:solidFill>
              </a:rPr>
              <a:t>sRGB</a:t>
            </a:r>
            <a:r>
              <a:rPr kumimoji="1" lang="en-US" altLang="ja-JP" sz="1400" dirty="0">
                <a:solidFill>
                  <a:schemeClr val="tx1"/>
                </a:solidFill>
              </a:rPr>
              <a:t> OETF</a:t>
            </a:r>
          </a:p>
        </p:txBody>
      </p:sp>
      <p:cxnSp>
        <p:nvCxnSpPr>
          <p:cNvPr id="121" name="直線矢印コネクタ 120"/>
          <p:cNvCxnSpPr>
            <a:stCxn id="119" idx="3"/>
            <a:endCxn id="122" idx="1"/>
          </p:cNvCxnSpPr>
          <p:nvPr/>
        </p:nvCxnSpPr>
        <p:spPr>
          <a:xfrm>
            <a:off x="7579060" y="363832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22" name="角丸四角形 73"/>
          <p:cNvSpPr/>
          <p:nvPr/>
        </p:nvSpPr>
        <p:spPr>
          <a:xfrm>
            <a:off x="8882014" y="3236666"/>
            <a:ext cx="961740"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a:solidFill>
                  <a:schemeClr val="tx1"/>
                </a:solidFill>
              </a:rPr>
              <a:t>BT.709</a:t>
            </a:r>
          </a:p>
          <a:p>
            <a:pPr algn="ctr"/>
            <a:r>
              <a:rPr lang="en-US" altLang="ja-JP" sz="1400">
                <a:solidFill>
                  <a:schemeClr val="tx1"/>
                </a:solidFill>
              </a:rPr>
              <a:t>sRGB</a:t>
            </a:r>
          </a:p>
          <a:p>
            <a:pPr algn="ctr"/>
            <a:r>
              <a:rPr lang="en-US" altLang="ja-JP" sz="1400">
                <a:solidFill>
                  <a:schemeClr val="tx1"/>
                </a:solidFill>
              </a:rPr>
              <a:t>SDR</a:t>
            </a:r>
            <a:endParaRPr lang="en-US" altLang="ja-JP" sz="1400" dirty="0">
              <a:solidFill>
                <a:schemeClr val="tx1"/>
              </a:solidFill>
            </a:endParaRPr>
          </a:p>
        </p:txBody>
      </p:sp>
      <p:cxnSp>
        <p:nvCxnSpPr>
          <p:cNvPr id="101" name="Straight Connector 31"/>
          <p:cNvCxnSpPr/>
          <p:nvPr/>
        </p:nvCxnSpPr>
        <p:spPr>
          <a:xfrm flipH="1">
            <a:off x="2389401" y="270218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03" name="Freeform 32"/>
          <p:cNvSpPr/>
          <p:nvPr/>
        </p:nvSpPr>
        <p:spPr>
          <a:xfrm>
            <a:off x="9102012" y="283354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7" name="角丸四角形 78"/>
          <p:cNvSpPr/>
          <p:nvPr/>
        </p:nvSpPr>
        <p:spPr>
          <a:xfrm>
            <a:off x="10919207" y="3236666"/>
            <a:ext cx="1025571"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08" name="角丸四角形 79"/>
          <p:cNvSpPr/>
          <p:nvPr/>
        </p:nvSpPr>
        <p:spPr>
          <a:xfrm>
            <a:off x="9905840" y="270218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モニタ</a:t>
            </a:r>
            <a:endParaRPr kumimoji="1" lang="en-US" altLang="ja-JP" sz="1400" dirty="0">
              <a:solidFill>
                <a:schemeClr val="tx1"/>
              </a:solidFill>
            </a:endParaRPr>
          </a:p>
          <a:p>
            <a:pPr algn="ctr"/>
            <a:r>
              <a:rPr lang="en-US" altLang="ja-JP" sz="1400" dirty="0">
                <a:solidFill>
                  <a:schemeClr val="tx1"/>
                </a:solidFill>
              </a:rPr>
              <a:t>2.2</a:t>
            </a:r>
            <a:r>
              <a:rPr lang="ja-JP" altLang="en-US" sz="1400" dirty="0">
                <a:solidFill>
                  <a:schemeClr val="tx1"/>
                </a:solidFill>
              </a:rPr>
              <a:t>～</a:t>
            </a:r>
            <a:r>
              <a:rPr lang="en-US" altLang="ja-JP" sz="1400" dirty="0">
                <a:solidFill>
                  <a:schemeClr val="tx1"/>
                </a:solidFill>
              </a:rPr>
              <a:t>2.4</a:t>
            </a:r>
          </a:p>
          <a:p>
            <a:pPr algn="ctr"/>
            <a:r>
              <a:rPr kumimoji="1" lang="en-US" altLang="ja-JP" sz="1400" dirty="0">
                <a:solidFill>
                  <a:schemeClr val="tx1"/>
                </a:solidFill>
              </a:rPr>
              <a:t>EOTF</a:t>
            </a:r>
          </a:p>
        </p:txBody>
      </p:sp>
      <p:cxnSp>
        <p:nvCxnSpPr>
          <p:cNvPr id="110" name="直線矢印コネクタ 109"/>
          <p:cNvCxnSpPr>
            <a:stCxn id="122" idx="3"/>
            <a:endCxn id="107" idx="1"/>
          </p:cNvCxnSpPr>
          <p:nvPr/>
        </p:nvCxnSpPr>
        <p:spPr>
          <a:xfrm>
            <a:off x="9843754" y="363832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テキスト ボックス 98"/>
          <p:cNvSpPr txBox="1"/>
          <p:nvPr/>
        </p:nvSpPr>
        <p:spPr>
          <a:xfrm>
            <a:off x="102517" y="2919176"/>
            <a:ext cx="654346" cy="369332"/>
          </a:xfrm>
          <a:prstGeom prst="rect">
            <a:avLst/>
          </a:prstGeom>
          <a:noFill/>
        </p:spPr>
        <p:txBody>
          <a:bodyPr wrap="none" rtlCol="0">
            <a:spAutoFit/>
          </a:bodyPr>
          <a:lstStyle/>
          <a:p>
            <a:r>
              <a:rPr lang="en-US" altLang="ja-JP"/>
              <a:t>S</a:t>
            </a:r>
            <a:r>
              <a:rPr kumimoji="1" lang="en-US" altLang="ja-JP"/>
              <a:t>DR</a:t>
            </a:r>
            <a:endParaRPr kumimoji="1" lang="ja-JP" altLang="en-US" dirty="0"/>
          </a:p>
        </p:txBody>
      </p:sp>
      <p:sp>
        <p:nvSpPr>
          <p:cNvPr id="123" name="Freeform 36"/>
          <p:cNvSpPr/>
          <p:nvPr/>
        </p:nvSpPr>
        <p:spPr>
          <a:xfrm>
            <a:off x="11094615" y="299588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4" name="Freeform 36"/>
          <p:cNvSpPr/>
          <p:nvPr/>
        </p:nvSpPr>
        <p:spPr>
          <a:xfrm>
            <a:off x="6801907"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5" name="Freeform 36"/>
          <p:cNvSpPr/>
          <p:nvPr/>
        </p:nvSpPr>
        <p:spPr>
          <a:xfrm>
            <a:off x="4724803"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211</a:t>
            </a:fld>
            <a:endParaRPr kumimoji="1" lang="ja-JP" altLang="en-US"/>
          </a:p>
        </p:txBody>
      </p:sp>
    </p:spTree>
    <p:extLst>
      <p:ext uri="{BB962C8B-B14F-4D97-AF65-F5344CB8AC3E}">
        <p14:creationId xmlns:p14="http://schemas.microsoft.com/office/powerpoint/2010/main" val="416410269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角丸四角形 9"/>
          <p:cNvSpPr/>
          <p:nvPr/>
        </p:nvSpPr>
        <p:spPr>
          <a:xfrm>
            <a:off x="8207861" y="1090500"/>
            <a:ext cx="3881623" cy="5690382"/>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en-US" altLang="ja-JP" dirty="0">
                <a:solidFill>
                  <a:schemeClr val="tx1"/>
                </a:solidFill>
              </a:rPr>
              <a:t>SDR</a:t>
            </a:r>
            <a:r>
              <a:rPr lang="ja-JP" altLang="en-US" dirty="0">
                <a:solidFill>
                  <a:schemeClr val="tx1"/>
                </a:solidFill>
              </a:rPr>
              <a:t>は</a:t>
            </a:r>
            <a:r>
              <a:rPr lang="en-US" altLang="ja-JP" dirty="0">
                <a:solidFill>
                  <a:schemeClr val="tx1"/>
                </a:solidFill>
              </a:rPr>
              <a:t>BT.709 </a:t>
            </a:r>
            <a:r>
              <a:rPr lang="en-US" altLang="ja-JP" dirty="0" err="1">
                <a:solidFill>
                  <a:schemeClr val="tx1"/>
                </a:solidFill>
              </a:rPr>
              <a:t>sRGB</a:t>
            </a:r>
            <a:endParaRPr lang="en-US" altLang="ja-JP" dirty="0">
              <a:solidFill>
                <a:schemeClr val="tx1"/>
              </a:solidFill>
            </a:endParaRPr>
          </a:p>
          <a:p>
            <a:pPr algn="ctr"/>
            <a:r>
              <a:rPr lang="en-US" altLang="ja-JP" dirty="0">
                <a:solidFill>
                  <a:schemeClr val="tx1"/>
                </a:solidFill>
              </a:rPr>
              <a:t>HDR</a:t>
            </a:r>
            <a:r>
              <a:rPr lang="ja-JP" altLang="en-US" dirty="0">
                <a:solidFill>
                  <a:schemeClr val="tx1"/>
                </a:solidFill>
              </a:rPr>
              <a:t>は</a:t>
            </a:r>
            <a:r>
              <a:rPr lang="en-US" altLang="ja-JP" dirty="0">
                <a:solidFill>
                  <a:schemeClr val="tx1"/>
                </a:solidFill>
              </a:rPr>
              <a:t>BT.2020 PQ</a:t>
            </a:r>
          </a:p>
        </p:txBody>
      </p:sp>
      <p:sp>
        <p:nvSpPr>
          <p:cNvPr id="126" name="角丸四角形 9"/>
          <p:cNvSpPr/>
          <p:nvPr/>
        </p:nvSpPr>
        <p:spPr>
          <a:xfrm>
            <a:off x="717641" y="1090500"/>
            <a:ext cx="7490220" cy="5690382"/>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共通の色空間</a:t>
            </a:r>
            <a:endParaRPr lang="en-US" altLang="ja-JP" dirty="0">
              <a:solidFill>
                <a:schemeClr val="tx1"/>
              </a:solidFill>
            </a:endParaRPr>
          </a:p>
          <a:p>
            <a:pPr algn="ctr"/>
            <a:r>
              <a:rPr lang="en-US" altLang="ja-JP" dirty="0">
                <a:solidFill>
                  <a:schemeClr val="tx1"/>
                </a:solidFill>
              </a:rPr>
              <a:t>(BT.2020</a:t>
            </a:r>
            <a:r>
              <a:rPr lang="ja-JP" altLang="en-US" dirty="0">
                <a:solidFill>
                  <a:schemeClr val="tx1"/>
                </a:solidFill>
              </a:rPr>
              <a:t> 線形</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59" name="角丸四角形 9">
            <a:extLst>
              <a:ext uri="{FF2B5EF4-FFF2-40B4-BE49-F238E27FC236}">
                <a16:creationId xmlns:a16="http://schemas.microsoft.com/office/drawing/2014/main" id="{DB9B35FA-7950-4220-8E80-768D9FC15E08}"/>
              </a:ext>
            </a:extLst>
          </p:cNvPr>
          <p:cNvSpPr/>
          <p:nvPr/>
        </p:nvSpPr>
        <p:spPr>
          <a:xfrm>
            <a:off x="784114" y="2222694"/>
            <a:ext cx="9071592"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dirty="0">
                <a:solidFill>
                  <a:schemeClr val="tx1"/>
                </a:solidFill>
              </a:rPr>
              <a:t>アプリケーション層</a:t>
            </a:r>
            <a:endParaRPr kumimoji="1" lang="en-US" altLang="ja-JP" sz="1600" dirty="0">
              <a:solidFill>
                <a:schemeClr val="tx1"/>
              </a:solidFill>
            </a:endParaRPr>
          </a:p>
        </p:txBody>
      </p:sp>
      <p:sp>
        <p:nvSpPr>
          <p:cNvPr id="33" name="タイトル 32"/>
          <p:cNvSpPr>
            <a:spLocks noGrp="1"/>
          </p:cNvSpPr>
          <p:nvPr>
            <p:ph type="title"/>
          </p:nvPr>
        </p:nvSpPr>
        <p:spPr/>
        <p:txBody>
          <a:bodyPr>
            <a:normAutofit fontScale="90000"/>
          </a:bodyPr>
          <a:lstStyle/>
          <a:p>
            <a:r>
              <a:rPr lang="ja-JP" altLang="en-US" dirty="0"/>
              <a:t>詳細：</a:t>
            </a:r>
            <a:r>
              <a:rPr lang="en-US" altLang="ja-JP" dirty="0"/>
              <a:t>BT.2020</a:t>
            </a:r>
            <a:r>
              <a:rPr lang="ja-JP" altLang="en-US" dirty="0"/>
              <a:t>ベース</a:t>
            </a:r>
            <a:r>
              <a:rPr lang="en-US" altLang="ja-JP" dirty="0"/>
              <a:t>(UI</a:t>
            </a:r>
            <a:r>
              <a:rPr lang="ja-JP" altLang="en-US" dirty="0"/>
              <a:t>描画も</a:t>
            </a:r>
            <a:r>
              <a:rPr lang="en-US" altLang="ja-JP" dirty="0"/>
              <a:t>BT.2020</a:t>
            </a:r>
            <a:r>
              <a:rPr lang="ja-JP" altLang="en-US" dirty="0"/>
              <a:t>線形</a:t>
            </a:r>
            <a:r>
              <a:rPr lang="en-US" altLang="ja-JP" dirty="0"/>
              <a:t>)</a:t>
            </a:r>
            <a:endParaRPr kumimoji="1" lang="ja-JP" altLang="en-US" dirty="0"/>
          </a:p>
        </p:txBody>
      </p:sp>
      <p:sp>
        <p:nvSpPr>
          <p:cNvPr id="128" name="角丸四角形 9"/>
          <p:cNvSpPr/>
          <p:nvPr/>
        </p:nvSpPr>
        <p:spPr>
          <a:xfrm>
            <a:off x="9855706" y="2222694"/>
            <a:ext cx="2168411" cy="4404268"/>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4" name="角丸四角形 63"/>
          <p:cNvSpPr/>
          <p:nvPr/>
        </p:nvSpPr>
        <p:spPr>
          <a:xfrm>
            <a:off x="2164966" y="574327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a:solidFill>
                <a:schemeClr val="tx1"/>
              </a:solidFill>
            </a:endParaRPr>
          </a:p>
          <a:p>
            <a:pPr algn="ctr"/>
            <a:r>
              <a:rPr lang="en-US" altLang="ja-JP" sz="1400">
                <a:solidFill>
                  <a:schemeClr val="tx1"/>
                </a:solidFill>
              </a:rPr>
              <a:t>HDR</a:t>
            </a:r>
            <a:endParaRPr lang="en-US" altLang="ja-JP" sz="1400" dirty="0">
              <a:solidFill>
                <a:schemeClr val="tx1"/>
              </a:solidFill>
            </a:endParaRPr>
          </a:p>
        </p:txBody>
      </p:sp>
      <p:sp>
        <p:nvSpPr>
          <p:cNvPr id="65" name="角丸四角形 64"/>
          <p:cNvSpPr/>
          <p:nvPr/>
        </p:nvSpPr>
        <p:spPr>
          <a:xfrm>
            <a:off x="4580849" y="5743276"/>
            <a:ext cx="937474"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r>
              <a:rPr lang="en-US" altLang="ja-JP" sz="1400" dirty="0">
                <a:solidFill>
                  <a:schemeClr val="tx1"/>
                </a:solidFill>
              </a:rPr>
              <a:t>MDR</a:t>
            </a:r>
          </a:p>
        </p:txBody>
      </p:sp>
      <p:cxnSp>
        <p:nvCxnSpPr>
          <p:cNvPr id="66" name="直線矢印コネクタ 65"/>
          <p:cNvCxnSpPr>
            <a:stCxn id="64" idx="3"/>
            <a:endCxn id="65" idx="1"/>
          </p:cNvCxnSpPr>
          <p:nvPr/>
        </p:nvCxnSpPr>
        <p:spPr>
          <a:xfrm>
            <a:off x="3113607" y="614493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7" name="角丸四角形 66"/>
          <p:cNvSpPr/>
          <p:nvPr/>
        </p:nvSpPr>
        <p:spPr>
          <a:xfrm>
            <a:off x="859024" y="520879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68" name="角丸四角形 67"/>
          <p:cNvSpPr/>
          <p:nvPr/>
        </p:nvSpPr>
        <p:spPr>
          <a:xfrm>
            <a:off x="3248446" y="520879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p:txBody>
      </p:sp>
      <p:sp>
        <p:nvSpPr>
          <p:cNvPr id="69" name="角丸四角形 68"/>
          <p:cNvSpPr/>
          <p:nvPr/>
        </p:nvSpPr>
        <p:spPr>
          <a:xfrm>
            <a:off x="5599168" y="520879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70" name="直線矢印コネクタ 69"/>
          <p:cNvCxnSpPr>
            <a:stCxn id="65" idx="3"/>
            <a:endCxn id="71" idx="1"/>
          </p:cNvCxnSpPr>
          <p:nvPr/>
        </p:nvCxnSpPr>
        <p:spPr>
          <a:xfrm>
            <a:off x="5518323" y="614493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1" name="角丸四角形 70"/>
          <p:cNvSpPr/>
          <p:nvPr/>
        </p:nvSpPr>
        <p:spPr>
          <a:xfrm>
            <a:off x="6641392" y="5743276"/>
            <a:ext cx="937668"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endParaRPr kumimoji="1" lang="ja-JP" altLang="en-US" sz="1400" dirty="0">
              <a:solidFill>
                <a:schemeClr val="tx1"/>
              </a:solidFill>
            </a:endParaRPr>
          </a:p>
          <a:p>
            <a:pPr algn="ctr"/>
            <a:r>
              <a:rPr lang="ja-JP" altLang="en-US" sz="1400" dirty="0">
                <a:solidFill>
                  <a:schemeClr val="tx1"/>
                </a:solidFill>
              </a:rPr>
              <a:t>線形</a:t>
            </a:r>
            <a:r>
              <a:rPr lang="en-US" altLang="ja-JP" sz="1400" dirty="0">
                <a:solidFill>
                  <a:schemeClr val="tx1"/>
                </a:solidFill>
              </a:rPr>
              <a:t>MDR</a:t>
            </a:r>
          </a:p>
        </p:txBody>
      </p:sp>
      <p:sp>
        <p:nvSpPr>
          <p:cNvPr id="72" name="角丸四角形 71"/>
          <p:cNvSpPr/>
          <p:nvPr/>
        </p:nvSpPr>
        <p:spPr>
          <a:xfrm>
            <a:off x="7697208" y="520879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PQ OETF</a:t>
            </a:r>
          </a:p>
        </p:txBody>
      </p:sp>
      <p:cxnSp>
        <p:nvCxnSpPr>
          <p:cNvPr id="73" name="直線矢印コネクタ 72"/>
          <p:cNvCxnSpPr>
            <a:stCxn id="71" idx="3"/>
            <a:endCxn id="74" idx="1"/>
          </p:cNvCxnSpPr>
          <p:nvPr/>
        </p:nvCxnSpPr>
        <p:spPr>
          <a:xfrm>
            <a:off x="7579060" y="614493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74" name="角丸四角形 73"/>
          <p:cNvSpPr/>
          <p:nvPr/>
        </p:nvSpPr>
        <p:spPr>
          <a:xfrm>
            <a:off x="8882014" y="5743276"/>
            <a:ext cx="961740"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p>
          <a:p>
            <a:pPr algn="ctr"/>
            <a:r>
              <a:rPr lang="en-US" altLang="ja-JP" sz="1400">
                <a:solidFill>
                  <a:schemeClr val="tx1"/>
                </a:solidFill>
              </a:rPr>
              <a:t>PQ</a:t>
            </a:r>
            <a:endParaRPr lang="ja-JP" altLang="en-US" sz="1400" dirty="0">
              <a:solidFill>
                <a:schemeClr val="tx1"/>
              </a:solidFill>
            </a:endParaRPr>
          </a:p>
          <a:p>
            <a:pPr algn="ctr"/>
            <a:r>
              <a:rPr lang="en-US" altLang="ja-JP" sz="1400">
                <a:solidFill>
                  <a:schemeClr val="tx1"/>
                </a:solidFill>
              </a:rPr>
              <a:t>MDR</a:t>
            </a:r>
            <a:endParaRPr lang="en-US" altLang="ja-JP" sz="1400" dirty="0">
              <a:solidFill>
                <a:schemeClr val="tx1"/>
              </a:solidFill>
            </a:endParaRPr>
          </a:p>
        </p:txBody>
      </p:sp>
      <p:cxnSp>
        <p:nvCxnSpPr>
          <p:cNvPr id="75" name="Straight Connector 31"/>
          <p:cNvCxnSpPr/>
          <p:nvPr/>
        </p:nvCxnSpPr>
        <p:spPr>
          <a:xfrm flipH="1">
            <a:off x="2389401" y="520879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76" name="Freeform 32"/>
          <p:cNvSpPr/>
          <p:nvPr/>
        </p:nvSpPr>
        <p:spPr>
          <a:xfrm>
            <a:off x="9102012" y="534015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7" name="Freeform 35"/>
          <p:cNvSpPr/>
          <p:nvPr/>
        </p:nvSpPr>
        <p:spPr>
          <a:xfrm>
            <a:off x="4772869"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8" name="Freeform 36"/>
          <p:cNvSpPr/>
          <p:nvPr/>
        </p:nvSpPr>
        <p:spPr>
          <a:xfrm>
            <a:off x="6840432" y="5321814"/>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79" name="角丸四角形 78"/>
          <p:cNvSpPr/>
          <p:nvPr/>
        </p:nvSpPr>
        <p:spPr>
          <a:xfrm>
            <a:off x="10919207" y="5743276"/>
            <a:ext cx="1025571" cy="803320"/>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MDR</a:t>
            </a:r>
          </a:p>
        </p:txBody>
      </p:sp>
      <p:sp>
        <p:nvSpPr>
          <p:cNvPr id="80" name="角丸四角形 79"/>
          <p:cNvSpPr/>
          <p:nvPr/>
        </p:nvSpPr>
        <p:spPr>
          <a:xfrm>
            <a:off x="9905840" y="520879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a:solidFill>
                <a:schemeClr val="tx1"/>
              </a:solidFill>
            </a:endParaRPr>
          </a:p>
          <a:p>
            <a:pPr algn="ctr"/>
            <a:r>
              <a:rPr lang="en-US" altLang="ja-JP" sz="1600">
                <a:solidFill>
                  <a:schemeClr val="tx1"/>
                </a:solidFill>
              </a:rPr>
              <a:t>PQ</a:t>
            </a:r>
            <a:endParaRPr kumimoji="1" lang="en-US" altLang="ja-JP" sz="1600">
              <a:solidFill>
                <a:schemeClr val="tx1"/>
              </a:solidFill>
            </a:endParaRPr>
          </a:p>
          <a:p>
            <a:pPr algn="ctr"/>
            <a:r>
              <a:rPr kumimoji="1" lang="en-US" altLang="ja-JP" sz="1600">
                <a:solidFill>
                  <a:schemeClr val="tx1"/>
                </a:solidFill>
              </a:rPr>
              <a:t>EOTF</a:t>
            </a:r>
            <a:endParaRPr kumimoji="1" lang="en-US" altLang="ja-JP" sz="1600" dirty="0">
              <a:solidFill>
                <a:schemeClr val="tx1"/>
              </a:solidFill>
            </a:endParaRPr>
          </a:p>
        </p:txBody>
      </p:sp>
      <p:cxnSp>
        <p:nvCxnSpPr>
          <p:cNvPr id="81" name="直線矢印コネクタ 80"/>
          <p:cNvCxnSpPr>
            <a:stCxn id="74" idx="3"/>
            <a:endCxn id="79" idx="1"/>
          </p:cNvCxnSpPr>
          <p:nvPr/>
        </p:nvCxnSpPr>
        <p:spPr>
          <a:xfrm>
            <a:off x="9843754" y="614493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2" name="Freeform 36"/>
          <p:cNvSpPr/>
          <p:nvPr/>
        </p:nvSpPr>
        <p:spPr>
          <a:xfrm>
            <a:off x="11108257" y="5314031"/>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9" name="テキスト ボックス 108"/>
          <p:cNvSpPr txBox="1"/>
          <p:nvPr/>
        </p:nvSpPr>
        <p:spPr>
          <a:xfrm>
            <a:off x="102517" y="5425786"/>
            <a:ext cx="681597" cy="369332"/>
          </a:xfrm>
          <a:prstGeom prst="rect">
            <a:avLst/>
          </a:prstGeom>
          <a:noFill/>
        </p:spPr>
        <p:txBody>
          <a:bodyPr wrap="none" rtlCol="0">
            <a:spAutoFit/>
          </a:bodyPr>
          <a:lstStyle/>
          <a:p>
            <a:r>
              <a:rPr kumimoji="1" lang="en-US" altLang="ja-JP"/>
              <a:t>HDR</a:t>
            </a:r>
            <a:endParaRPr kumimoji="1" lang="ja-JP" altLang="en-US" dirty="0"/>
          </a:p>
        </p:txBody>
      </p:sp>
      <p:sp>
        <p:nvSpPr>
          <p:cNvPr id="112" name="角丸四角形 63"/>
          <p:cNvSpPr/>
          <p:nvPr/>
        </p:nvSpPr>
        <p:spPr>
          <a:xfrm>
            <a:off x="2164966" y="3236666"/>
            <a:ext cx="948641" cy="803320"/>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BT.2020</a:t>
            </a:r>
            <a:endParaRPr kumimoji="1" lang="ja-JP" altLang="en-US" sz="1400" dirty="0">
              <a:solidFill>
                <a:schemeClr val="tx1"/>
              </a:solidFill>
            </a:endParaRPr>
          </a:p>
          <a:p>
            <a:pPr algn="ctr"/>
            <a:r>
              <a:rPr kumimoji="1" lang="ja-JP" altLang="en-US" sz="1400" dirty="0">
                <a:solidFill>
                  <a:schemeClr val="tx1"/>
                </a:solidFill>
              </a:rPr>
              <a:t>線形</a:t>
            </a:r>
            <a:endParaRPr kumimoji="1" lang="en-US" altLang="ja-JP" sz="1400">
              <a:solidFill>
                <a:schemeClr val="tx1"/>
              </a:solidFill>
            </a:endParaRPr>
          </a:p>
          <a:p>
            <a:pPr algn="ctr"/>
            <a:r>
              <a:rPr lang="en-US" altLang="ja-JP" sz="1400">
                <a:solidFill>
                  <a:schemeClr val="tx1"/>
                </a:solidFill>
              </a:rPr>
              <a:t>HDR</a:t>
            </a:r>
            <a:endParaRPr lang="en-US" altLang="ja-JP" sz="1400" dirty="0">
              <a:solidFill>
                <a:schemeClr val="tx1"/>
              </a:solidFill>
            </a:endParaRPr>
          </a:p>
        </p:txBody>
      </p:sp>
      <p:sp>
        <p:nvSpPr>
          <p:cNvPr id="113" name="角丸四角形 64"/>
          <p:cNvSpPr/>
          <p:nvPr/>
        </p:nvSpPr>
        <p:spPr>
          <a:xfrm>
            <a:off x="4580849" y="3236666"/>
            <a:ext cx="937474"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SDR</a:t>
            </a:r>
          </a:p>
        </p:txBody>
      </p:sp>
      <p:cxnSp>
        <p:nvCxnSpPr>
          <p:cNvPr id="114" name="直線矢印コネクタ 113"/>
          <p:cNvCxnSpPr>
            <a:stCxn id="112" idx="3"/>
            <a:endCxn id="113" idx="1"/>
          </p:cNvCxnSpPr>
          <p:nvPr/>
        </p:nvCxnSpPr>
        <p:spPr>
          <a:xfrm>
            <a:off x="3113607" y="3638326"/>
            <a:ext cx="1467242"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5" name="角丸四角形 66"/>
          <p:cNvSpPr/>
          <p:nvPr/>
        </p:nvSpPr>
        <p:spPr>
          <a:xfrm>
            <a:off x="859024" y="2702182"/>
            <a:ext cx="126488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シーン描画</a:t>
            </a:r>
            <a:endParaRPr kumimoji="1" lang="en-US" altLang="ja-JP" sz="1600" dirty="0">
              <a:solidFill>
                <a:schemeClr val="tx1"/>
              </a:solidFill>
            </a:endParaRPr>
          </a:p>
        </p:txBody>
      </p:sp>
      <p:sp>
        <p:nvSpPr>
          <p:cNvPr id="116" name="角丸四角形 67"/>
          <p:cNvSpPr/>
          <p:nvPr/>
        </p:nvSpPr>
        <p:spPr>
          <a:xfrm>
            <a:off x="3248446" y="2702182"/>
            <a:ext cx="118736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ポストプロセス</a:t>
            </a:r>
            <a:endParaRPr kumimoji="1" lang="en-US" altLang="ja-JP" sz="1100" dirty="0">
              <a:solidFill>
                <a:schemeClr val="tx1"/>
              </a:solidFill>
            </a:endParaRPr>
          </a:p>
          <a:p>
            <a:pPr algn="ctr"/>
            <a:r>
              <a:rPr kumimoji="1" lang="en-US" altLang="ja-JP" sz="1100" dirty="0">
                <a:solidFill>
                  <a:schemeClr val="tx1"/>
                </a:solidFill>
              </a:rPr>
              <a:t>BT.709</a:t>
            </a:r>
            <a:r>
              <a:rPr kumimoji="1" lang="ja-JP" altLang="en-US" sz="1100" dirty="0">
                <a:solidFill>
                  <a:schemeClr val="tx1"/>
                </a:solidFill>
              </a:rPr>
              <a:t>圧縮変換</a:t>
            </a:r>
            <a:endParaRPr kumimoji="1" lang="en-US" altLang="ja-JP" sz="1100" dirty="0">
              <a:solidFill>
                <a:schemeClr val="tx1"/>
              </a:solidFill>
            </a:endParaRPr>
          </a:p>
          <a:p>
            <a:pPr algn="ctr"/>
            <a:r>
              <a:rPr kumimoji="1" lang="ja-JP" altLang="en-US" sz="1100" dirty="0">
                <a:solidFill>
                  <a:schemeClr val="tx1"/>
                </a:solidFill>
              </a:rPr>
              <a:t>トーンマップ</a:t>
            </a:r>
            <a:endParaRPr kumimoji="1" lang="en-US" altLang="ja-JP" sz="1100" dirty="0">
              <a:solidFill>
                <a:schemeClr val="tx1"/>
              </a:solidFill>
            </a:endParaRPr>
          </a:p>
          <a:p>
            <a:pPr algn="ctr"/>
            <a:r>
              <a:rPr kumimoji="1" lang="en-US" altLang="ja-JP" sz="1100" dirty="0">
                <a:solidFill>
                  <a:schemeClr val="tx1"/>
                </a:solidFill>
              </a:rPr>
              <a:t>BT.2020</a:t>
            </a:r>
            <a:r>
              <a:rPr kumimoji="1" lang="ja-JP" altLang="en-US" sz="1100" dirty="0">
                <a:solidFill>
                  <a:schemeClr val="tx1"/>
                </a:solidFill>
              </a:rPr>
              <a:t>に戻す</a:t>
            </a:r>
            <a:endParaRPr kumimoji="1" lang="en-US" altLang="ja-JP" sz="1100" dirty="0">
              <a:solidFill>
                <a:schemeClr val="tx1"/>
              </a:solidFill>
            </a:endParaRPr>
          </a:p>
        </p:txBody>
      </p:sp>
      <p:sp>
        <p:nvSpPr>
          <p:cNvPr id="117" name="角丸四角形 68"/>
          <p:cNvSpPr/>
          <p:nvPr/>
        </p:nvSpPr>
        <p:spPr>
          <a:xfrm>
            <a:off x="5599168" y="2702182"/>
            <a:ext cx="924076"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BT.2020</a:t>
            </a:r>
          </a:p>
          <a:p>
            <a:pPr algn="ctr"/>
            <a:r>
              <a:rPr kumimoji="1" lang="ja-JP" altLang="en-US" sz="1400" dirty="0">
                <a:solidFill>
                  <a:schemeClr val="tx1"/>
                </a:solidFill>
              </a:rPr>
              <a:t>線形出力</a:t>
            </a:r>
            <a:endParaRPr kumimoji="1" lang="en-US" altLang="ja-JP" sz="1400" dirty="0">
              <a:solidFill>
                <a:schemeClr val="tx1"/>
              </a:solidFill>
            </a:endParaRPr>
          </a:p>
        </p:txBody>
      </p:sp>
      <p:cxnSp>
        <p:nvCxnSpPr>
          <p:cNvPr id="118" name="直線矢印コネクタ 117"/>
          <p:cNvCxnSpPr>
            <a:stCxn id="113" idx="3"/>
            <a:endCxn id="119" idx="1"/>
          </p:cNvCxnSpPr>
          <p:nvPr/>
        </p:nvCxnSpPr>
        <p:spPr>
          <a:xfrm>
            <a:off x="5518323" y="3638326"/>
            <a:ext cx="112306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19" name="角丸四角形 70"/>
          <p:cNvSpPr/>
          <p:nvPr/>
        </p:nvSpPr>
        <p:spPr>
          <a:xfrm>
            <a:off x="6641392" y="3236666"/>
            <a:ext cx="937668"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endParaRPr lang="ja-JP" altLang="en-US" sz="1400" dirty="0">
              <a:solidFill>
                <a:schemeClr val="tx1"/>
              </a:solidFill>
            </a:endParaRP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SDR</a:t>
            </a:r>
          </a:p>
        </p:txBody>
      </p:sp>
      <p:sp>
        <p:nvSpPr>
          <p:cNvPr id="120" name="角丸四角形 71"/>
          <p:cNvSpPr/>
          <p:nvPr/>
        </p:nvSpPr>
        <p:spPr>
          <a:xfrm>
            <a:off x="7697208" y="2702182"/>
            <a:ext cx="1025980"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BT.709</a:t>
            </a:r>
          </a:p>
          <a:p>
            <a:pPr algn="ctr"/>
            <a:r>
              <a:rPr kumimoji="1" lang="ja-JP" altLang="en-US" sz="1400" dirty="0">
                <a:solidFill>
                  <a:schemeClr val="tx1"/>
                </a:solidFill>
              </a:rPr>
              <a:t>色域変換</a:t>
            </a:r>
            <a:endParaRPr kumimoji="1" lang="en-US" altLang="ja-JP" sz="1400" dirty="0">
              <a:solidFill>
                <a:schemeClr val="tx1"/>
              </a:solidFill>
            </a:endParaRPr>
          </a:p>
          <a:p>
            <a:pPr algn="ctr"/>
            <a:r>
              <a:rPr kumimoji="1" lang="en-US" altLang="ja-JP" sz="1400" dirty="0" err="1">
                <a:solidFill>
                  <a:schemeClr val="tx1"/>
                </a:solidFill>
              </a:rPr>
              <a:t>sRGB</a:t>
            </a:r>
            <a:r>
              <a:rPr kumimoji="1" lang="en-US" altLang="ja-JP" sz="1400" dirty="0">
                <a:solidFill>
                  <a:schemeClr val="tx1"/>
                </a:solidFill>
              </a:rPr>
              <a:t> OETF</a:t>
            </a:r>
          </a:p>
        </p:txBody>
      </p:sp>
      <p:cxnSp>
        <p:nvCxnSpPr>
          <p:cNvPr id="121" name="直線矢印コネクタ 120"/>
          <p:cNvCxnSpPr>
            <a:stCxn id="119" idx="3"/>
            <a:endCxn id="122" idx="1"/>
          </p:cNvCxnSpPr>
          <p:nvPr/>
        </p:nvCxnSpPr>
        <p:spPr>
          <a:xfrm>
            <a:off x="7579060" y="3638326"/>
            <a:ext cx="1302954"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22" name="角丸四角形 73"/>
          <p:cNvSpPr/>
          <p:nvPr/>
        </p:nvSpPr>
        <p:spPr>
          <a:xfrm>
            <a:off x="8882014" y="3236666"/>
            <a:ext cx="961740"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a:solidFill>
                  <a:schemeClr val="tx1"/>
                </a:solidFill>
              </a:rPr>
              <a:t>BT.709</a:t>
            </a:r>
          </a:p>
          <a:p>
            <a:pPr algn="ctr"/>
            <a:r>
              <a:rPr lang="en-US" altLang="ja-JP" sz="1400">
                <a:solidFill>
                  <a:schemeClr val="tx1"/>
                </a:solidFill>
              </a:rPr>
              <a:t>sRGB</a:t>
            </a:r>
          </a:p>
          <a:p>
            <a:pPr algn="ctr"/>
            <a:r>
              <a:rPr lang="en-US" altLang="ja-JP" sz="1400">
                <a:solidFill>
                  <a:schemeClr val="tx1"/>
                </a:solidFill>
              </a:rPr>
              <a:t>SDR</a:t>
            </a:r>
            <a:endParaRPr lang="en-US" altLang="ja-JP" sz="1400" dirty="0">
              <a:solidFill>
                <a:schemeClr val="tx1"/>
              </a:solidFill>
            </a:endParaRPr>
          </a:p>
        </p:txBody>
      </p:sp>
      <p:cxnSp>
        <p:nvCxnSpPr>
          <p:cNvPr id="101" name="Straight Connector 31"/>
          <p:cNvCxnSpPr/>
          <p:nvPr/>
        </p:nvCxnSpPr>
        <p:spPr>
          <a:xfrm flipH="1">
            <a:off x="2389401" y="2702182"/>
            <a:ext cx="488436" cy="45604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03" name="Freeform 32"/>
          <p:cNvSpPr/>
          <p:nvPr/>
        </p:nvSpPr>
        <p:spPr>
          <a:xfrm>
            <a:off x="9102012" y="283354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7" name="角丸四角形 78"/>
          <p:cNvSpPr/>
          <p:nvPr/>
        </p:nvSpPr>
        <p:spPr>
          <a:xfrm>
            <a:off x="10919207" y="3236666"/>
            <a:ext cx="1025571" cy="803320"/>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08" name="角丸四角形 79"/>
          <p:cNvSpPr/>
          <p:nvPr/>
        </p:nvSpPr>
        <p:spPr>
          <a:xfrm>
            <a:off x="9905840" y="2702183"/>
            <a:ext cx="904439" cy="8033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モニタ</a:t>
            </a:r>
            <a:endParaRPr kumimoji="1" lang="en-US" altLang="ja-JP" sz="1400" dirty="0">
              <a:solidFill>
                <a:schemeClr val="tx1"/>
              </a:solidFill>
            </a:endParaRPr>
          </a:p>
          <a:p>
            <a:pPr algn="ctr"/>
            <a:r>
              <a:rPr lang="en-US" altLang="ja-JP" sz="1400" dirty="0">
                <a:solidFill>
                  <a:schemeClr val="tx1"/>
                </a:solidFill>
              </a:rPr>
              <a:t>2.2</a:t>
            </a:r>
            <a:r>
              <a:rPr lang="ja-JP" altLang="en-US" sz="1400" dirty="0">
                <a:solidFill>
                  <a:schemeClr val="tx1"/>
                </a:solidFill>
              </a:rPr>
              <a:t>～</a:t>
            </a:r>
            <a:r>
              <a:rPr lang="en-US" altLang="ja-JP" sz="1400" dirty="0">
                <a:solidFill>
                  <a:schemeClr val="tx1"/>
                </a:solidFill>
              </a:rPr>
              <a:t>2.4</a:t>
            </a:r>
          </a:p>
          <a:p>
            <a:pPr algn="ctr"/>
            <a:r>
              <a:rPr kumimoji="1" lang="en-US" altLang="ja-JP" sz="1400" dirty="0">
                <a:solidFill>
                  <a:schemeClr val="tx1"/>
                </a:solidFill>
              </a:rPr>
              <a:t>EOTF</a:t>
            </a:r>
          </a:p>
        </p:txBody>
      </p:sp>
      <p:cxnSp>
        <p:nvCxnSpPr>
          <p:cNvPr id="110" name="直線矢印コネクタ 109"/>
          <p:cNvCxnSpPr>
            <a:stCxn id="122" idx="3"/>
            <a:endCxn id="107" idx="1"/>
          </p:cNvCxnSpPr>
          <p:nvPr/>
        </p:nvCxnSpPr>
        <p:spPr>
          <a:xfrm>
            <a:off x="9843754" y="3638326"/>
            <a:ext cx="1075453"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9" name="テキスト ボックス 98"/>
          <p:cNvSpPr txBox="1"/>
          <p:nvPr/>
        </p:nvSpPr>
        <p:spPr>
          <a:xfrm>
            <a:off x="102517" y="2919176"/>
            <a:ext cx="654346" cy="369332"/>
          </a:xfrm>
          <a:prstGeom prst="rect">
            <a:avLst/>
          </a:prstGeom>
          <a:noFill/>
        </p:spPr>
        <p:txBody>
          <a:bodyPr wrap="none" rtlCol="0">
            <a:spAutoFit/>
          </a:bodyPr>
          <a:lstStyle/>
          <a:p>
            <a:r>
              <a:rPr lang="en-US" altLang="ja-JP"/>
              <a:t>S</a:t>
            </a:r>
            <a:r>
              <a:rPr kumimoji="1" lang="en-US" altLang="ja-JP"/>
              <a:t>DR</a:t>
            </a:r>
            <a:endParaRPr kumimoji="1" lang="ja-JP" altLang="en-US" dirty="0"/>
          </a:p>
        </p:txBody>
      </p:sp>
      <p:sp>
        <p:nvSpPr>
          <p:cNvPr id="123" name="Freeform 36"/>
          <p:cNvSpPr/>
          <p:nvPr/>
        </p:nvSpPr>
        <p:spPr>
          <a:xfrm>
            <a:off x="11094615" y="299588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4" name="Freeform 36"/>
          <p:cNvSpPr/>
          <p:nvPr/>
        </p:nvSpPr>
        <p:spPr>
          <a:xfrm>
            <a:off x="6801907"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5" name="Freeform 36"/>
          <p:cNvSpPr/>
          <p:nvPr/>
        </p:nvSpPr>
        <p:spPr>
          <a:xfrm>
            <a:off x="4724803" y="3006872"/>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212</a:t>
            </a:fld>
            <a:endParaRPr kumimoji="1" lang="ja-JP" altLang="en-US"/>
          </a:p>
        </p:txBody>
      </p:sp>
      <p:sp>
        <p:nvSpPr>
          <p:cNvPr id="48" name="角丸四角形 9">
            <a:extLst>
              <a:ext uri="{FF2B5EF4-FFF2-40B4-BE49-F238E27FC236}">
                <a16:creationId xmlns:a16="http://schemas.microsoft.com/office/drawing/2014/main" id="{DF527C2C-02F3-4148-90D3-892D3D6F1772}"/>
              </a:ext>
            </a:extLst>
          </p:cNvPr>
          <p:cNvSpPr/>
          <p:nvPr/>
        </p:nvSpPr>
        <p:spPr>
          <a:xfrm>
            <a:off x="4752386" y="1831492"/>
            <a:ext cx="3111052" cy="256285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ポストプロセス</a:t>
            </a:r>
            <a:endParaRPr kumimoji="1" lang="en-US" altLang="ja-JP" sz="1600" dirty="0">
              <a:solidFill>
                <a:schemeClr val="tx1"/>
              </a:solidFill>
            </a:endParaRPr>
          </a:p>
          <a:p>
            <a:pPr algn="ctr"/>
            <a:r>
              <a:rPr kumimoji="1" lang="en-US" altLang="ja-JP" sz="1600" dirty="0">
                <a:solidFill>
                  <a:schemeClr val="tx1"/>
                </a:solidFill>
              </a:rPr>
              <a:t>HDR LUT</a:t>
            </a:r>
            <a:r>
              <a:rPr kumimoji="1" lang="ja-JP" altLang="en-US" sz="1600" dirty="0">
                <a:solidFill>
                  <a:schemeClr val="tx1"/>
                </a:solidFill>
              </a:rPr>
              <a:t>入力色空間へ変換</a:t>
            </a:r>
            <a:endParaRPr kumimoji="1" lang="en-US" altLang="ja-JP" sz="1600" dirty="0">
              <a:solidFill>
                <a:schemeClr val="tx1"/>
              </a:solidFill>
            </a:endParaRPr>
          </a:p>
          <a:p>
            <a:pPr algn="ctr"/>
            <a:r>
              <a:rPr kumimoji="1" lang="en-US" altLang="ja-JP" sz="1600" dirty="0">
                <a:solidFill>
                  <a:schemeClr val="tx1"/>
                </a:solidFill>
              </a:rPr>
              <a:t>HDR</a:t>
            </a:r>
            <a:r>
              <a:rPr kumimoji="1" lang="ja-JP" altLang="en-US" sz="1600" dirty="0">
                <a:solidFill>
                  <a:schemeClr val="tx1"/>
                </a:solidFill>
              </a:rPr>
              <a:t> </a:t>
            </a:r>
            <a:r>
              <a:rPr kumimoji="1" lang="en-US" altLang="ja-JP" sz="1600" dirty="0">
                <a:solidFill>
                  <a:schemeClr val="tx1"/>
                </a:solidFill>
              </a:rPr>
              <a:t>LUT</a:t>
            </a:r>
            <a:r>
              <a:rPr kumimoji="1" lang="ja-JP" altLang="en-US" sz="1600" dirty="0">
                <a:solidFill>
                  <a:schemeClr val="tx1"/>
                </a:solidFill>
              </a:rPr>
              <a:t>適用で線形に戻す</a:t>
            </a:r>
            <a:endParaRPr kumimoji="1" lang="en-US" altLang="ja-JP" sz="1600" dirty="0">
              <a:solidFill>
                <a:schemeClr val="tx1"/>
              </a:solidFill>
            </a:endParaRPr>
          </a:p>
          <a:p>
            <a:pPr algn="ctr"/>
            <a:r>
              <a:rPr lang="en-US" altLang="ja-JP" sz="1600" dirty="0">
                <a:solidFill>
                  <a:schemeClr val="tx1"/>
                </a:solidFill>
              </a:rPr>
              <a:t>BT.709</a:t>
            </a:r>
            <a:r>
              <a:rPr kumimoji="1" lang="ja-JP" altLang="en-US" sz="1600" dirty="0">
                <a:solidFill>
                  <a:schemeClr val="tx1"/>
                </a:solidFill>
              </a:rPr>
              <a:t>色域</a:t>
            </a:r>
            <a:r>
              <a:rPr lang="ja-JP" altLang="en-US" sz="1600" dirty="0">
                <a:solidFill>
                  <a:schemeClr val="tx1"/>
                </a:solidFill>
              </a:rPr>
              <a:t>へ非線形圧縮／変換</a:t>
            </a:r>
            <a:endParaRPr kumimoji="1" lang="en-US" altLang="ja-JP" sz="1600" dirty="0">
              <a:solidFill>
                <a:schemeClr val="tx1"/>
              </a:solidFill>
            </a:endParaRPr>
          </a:p>
          <a:p>
            <a:pPr algn="ctr"/>
            <a:r>
              <a:rPr kumimoji="1" lang="ja-JP" altLang="en-US" sz="1600" dirty="0">
                <a:solidFill>
                  <a:schemeClr val="tx1"/>
                </a:solidFill>
              </a:rPr>
              <a:t>最大輝度解析</a:t>
            </a:r>
            <a:endParaRPr kumimoji="1" lang="en-US" altLang="ja-JP" sz="1600" dirty="0">
              <a:solidFill>
                <a:schemeClr val="tx1"/>
              </a:solidFill>
            </a:endParaRPr>
          </a:p>
          <a:p>
            <a:pPr algn="ctr"/>
            <a:r>
              <a:rPr kumimoji="1" lang="en-US" altLang="ja-JP" sz="1600" dirty="0">
                <a:solidFill>
                  <a:schemeClr val="tx1"/>
                </a:solidFill>
              </a:rPr>
              <a:t>SDR</a:t>
            </a:r>
            <a:r>
              <a:rPr kumimoji="1" lang="ja-JP" altLang="en-US" sz="1600" dirty="0">
                <a:solidFill>
                  <a:schemeClr val="tx1"/>
                </a:solidFill>
              </a:rPr>
              <a:t>トーンマップ</a:t>
            </a:r>
            <a:endParaRPr kumimoji="1" lang="en-US" altLang="ja-JP" sz="1600" dirty="0">
              <a:solidFill>
                <a:schemeClr val="tx1"/>
              </a:solidFill>
            </a:endParaRPr>
          </a:p>
          <a:p>
            <a:pPr algn="ctr"/>
            <a:r>
              <a:rPr kumimoji="1" lang="en-US" altLang="ja-JP" sz="1600" dirty="0">
                <a:solidFill>
                  <a:schemeClr val="tx1"/>
                </a:solidFill>
              </a:rPr>
              <a:t>BT.2020</a:t>
            </a:r>
            <a:r>
              <a:rPr kumimoji="1" lang="ja-JP" altLang="en-US" sz="1600" dirty="0">
                <a:solidFill>
                  <a:schemeClr val="tx1"/>
                </a:solidFill>
              </a:rPr>
              <a:t>色域に線形変換で戻す</a:t>
            </a:r>
            <a:endParaRPr kumimoji="1" lang="en-US" altLang="ja-JP" sz="1600" dirty="0">
              <a:solidFill>
                <a:schemeClr val="tx1"/>
              </a:solidFill>
            </a:endParaRPr>
          </a:p>
        </p:txBody>
      </p:sp>
      <p:sp>
        <p:nvSpPr>
          <p:cNvPr id="49" name="角丸四角形 87">
            <a:extLst>
              <a:ext uri="{FF2B5EF4-FFF2-40B4-BE49-F238E27FC236}">
                <a16:creationId xmlns:a16="http://schemas.microsoft.com/office/drawing/2014/main" id="{23B9D67B-6CAA-4DF0-BB8D-AFBE30C806E8}"/>
              </a:ext>
            </a:extLst>
          </p:cNvPr>
          <p:cNvSpPr/>
          <p:nvPr/>
        </p:nvSpPr>
        <p:spPr>
          <a:xfrm>
            <a:off x="4752386" y="4574470"/>
            <a:ext cx="3111052" cy="1930720"/>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ポストプロセス</a:t>
            </a:r>
            <a:endParaRPr kumimoji="1" lang="en-US" altLang="ja-JP" sz="1600" dirty="0">
              <a:solidFill>
                <a:schemeClr val="tx1"/>
              </a:solidFill>
            </a:endParaRPr>
          </a:p>
          <a:p>
            <a:pPr algn="ctr"/>
            <a:r>
              <a:rPr kumimoji="1" lang="en-US" altLang="ja-JP" sz="1600" dirty="0">
                <a:solidFill>
                  <a:schemeClr val="tx1"/>
                </a:solidFill>
              </a:rPr>
              <a:t>HDR LUT</a:t>
            </a:r>
            <a:r>
              <a:rPr kumimoji="1" lang="ja-JP" altLang="en-US" sz="1600" dirty="0">
                <a:solidFill>
                  <a:schemeClr val="tx1"/>
                </a:solidFill>
              </a:rPr>
              <a:t>入力色空間へ変換</a:t>
            </a:r>
            <a:endParaRPr kumimoji="1" lang="en-US" altLang="ja-JP" sz="1600" dirty="0">
              <a:solidFill>
                <a:schemeClr val="tx1"/>
              </a:solidFill>
            </a:endParaRPr>
          </a:p>
          <a:p>
            <a:pPr algn="ctr"/>
            <a:r>
              <a:rPr kumimoji="1" lang="en-US" altLang="ja-JP" sz="1600" dirty="0">
                <a:solidFill>
                  <a:schemeClr val="tx1"/>
                </a:solidFill>
              </a:rPr>
              <a:t>HDR</a:t>
            </a:r>
            <a:r>
              <a:rPr kumimoji="1" lang="ja-JP" altLang="en-US" sz="1600" dirty="0">
                <a:solidFill>
                  <a:schemeClr val="tx1"/>
                </a:solidFill>
              </a:rPr>
              <a:t> </a:t>
            </a:r>
            <a:r>
              <a:rPr kumimoji="1" lang="en-US" altLang="ja-JP" sz="1600" dirty="0">
                <a:solidFill>
                  <a:schemeClr val="tx1"/>
                </a:solidFill>
              </a:rPr>
              <a:t>LUT</a:t>
            </a:r>
            <a:r>
              <a:rPr kumimoji="1" lang="ja-JP" altLang="en-US" sz="1600" dirty="0">
                <a:solidFill>
                  <a:schemeClr val="tx1"/>
                </a:solidFill>
              </a:rPr>
              <a:t>適用で線形に戻す</a:t>
            </a:r>
            <a:endParaRPr kumimoji="1" lang="en-US" altLang="ja-JP" sz="1600" dirty="0">
              <a:solidFill>
                <a:schemeClr val="tx1"/>
              </a:solidFill>
            </a:endParaRPr>
          </a:p>
          <a:p>
            <a:pPr algn="ctr"/>
            <a:r>
              <a:rPr kumimoji="1" lang="ja-JP" altLang="en-US" sz="1600" dirty="0">
                <a:solidFill>
                  <a:schemeClr val="tx1"/>
                </a:solidFill>
              </a:rPr>
              <a:t>最大輝度解析</a:t>
            </a:r>
            <a:endParaRPr kumimoji="1" lang="en-US" altLang="ja-JP" sz="1600" dirty="0">
              <a:solidFill>
                <a:schemeClr val="tx1"/>
              </a:solidFill>
            </a:endParaRPr>
          </a:p>
          <a:p>
            <a:pPr algn="ctr"/>
            <a:r>
              <a:rPr kumimoji="1" lang="en-US" altLang="ja-JP" sz="1600" dirty="0">
                <a:solidFill>
                  <a:schemeClr val="tx1"/>
                </a:solidFill>
              </a:rPr>
              <a:t>HDR</a:t>
            </a:r>
            <a:r>
              <a:rPr kumimoji="1" lang="ja-JP" altLang="en-US" sz="1600" dirty="0">
                <a:solidFill>
                  <a:schemeClr val="tx1"/>
                </a:solidFill>
              </a:rPr>
              <a:t>拡張トーンマップ</a:t>
            </a:r>
            <a:endParaRPr kumimoji="1" lang="en-US" altLang="ja-JP" sz="1600" dirty="0">
              <a:solidFill>
                <a:schemeClr val="tx1"/>
              </a:solidFill>
            </a:endParaRPr>
          </a:p>
        </p:txBody>
      </p:sp>
      <p:cxnSp>
        <p:nvCxnSpPr>
          <p:cNvPr id="50" name="直線コネクタ 49">
            <a:extLst>
              <a:ext uri="{FF2B5EF4-FFF2-40B4-BE49-F238E27FC236}">
                <a16:creationId xmlns:a16="http://schemas.microsoft.com/office/drawing/2014/main" id="{1BB55C44-CC8D-4C1A-BD86-154FCF603A1F}"/>
              </a:ext>
            </a:extLst>
          </p:cNvPr>
          <p:cNvCxnSpPr>
            <a:cxnSpLocks/>
            <a:stCxn id="116" idx="0"/>
            <a:endCxn id="48" idx="0"/>
          </p:cNvCxnSpPr>
          <p:nvPr/>
        </p:nvCxnSpPr>
        <p:spPr>
          <a:xfrm flipV="1">
            <a:off x="3842129" y="1831492"/>
            <a:ext cx="2465783" cy="870690"/>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7DBE62B2-ADAD-4D36-96AF-3336BCCCFEF0}"/>
              </a:ext>
            </a:extLst>
          </p:cNvPr>
          <p:cNvCxnSpPr>
            <a:cxnSpLocks/>
            <a:stCxn id="116" idx="2"/>
            <a:endCxn id="48" idx="2"/>
          </p:cNvCxnSpPr>
          <p:nvPr/>
        </p:nvCxnSpPr>
        <p:spPr>
          <a:xfrm>
            <a:off x="3842129" y="3505502"/>
            <a:ext cx="2465783" cy="888840"/>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840FB4BB-2EF3-4982-80EE-6855D3C9A343}"/>
              </a:ext>
            </a:extLst>
          </p:cNvPr>
          <p:cNvCxnSpPr>
            <a:cxnSpLocks/>
            <a:stCxn id="68" idx="0"/>
            <a:endCxn id="49" idx="0"/>
          </p:cNvCxnSpPr>
          <p:nvPr/>
        </p:nvCxnSpPr>
        <p:spPr>
          <a:xfrm flipV="1">
            <a:off x="3842129" y="4574470"/>
            <a:ext cx="2465783" cy="634322"/>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CB831DB9-1EBE-405A-AF4F-DC3BDAA02C8F}"/>
              </a:ext>
            </a:extLst>
          </p:cNvPr>
          <p:cNvCxnSpPr>
            <a:cxnSpLocks/>
            <a:stCxn id="68" idx="2"/>
            <a:endCxn id="49" idx="2"/>
          </p:cNvCxnSpPr>
          <p:nvPr/>
        </p:nvCxnSpPr>
        <p:spPr>
          <a:xfrm>
            <a:off x="3842129" y="6012112"/>
            <a:ext cx="2465783" cy="493078"/>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2" name="角丸四角形 71">
            <a:extLst>
              <a:ext uri="{FF2B5EF4-FFF2-40B4-BE49-F238E27FC236}">
                <a16:creationId xmlns:a16="http://schemas.microsoft.com/office/drawing/2014/main" id="{E0128E02-F90A-45AB-8187-C77D47D2469D}"/>
              </a:ext>
            </a:extLst>
          </p:cNvPr>
          <p:cNvSpPr/>
          <p:nvPr/>
        </p:nvSpPr>
        <p:spPr>
          <a:xfrm>
            <a:off x="9006158" y="4906232"/>
            <a:ext cx="2611340" cy="1418832"/>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err="1">
                <a:solidFill>
                  <a:schemeClr val="tx1"/>
                </a:solidFill>
              </a:rPr>
              <a:t>sRGB</a:t>
            </a:r>
            <a:r>
              <a:rPr kumimoji="1" lang="en-US" altLang="ja-JP" sz="1600" dirty="0">
                <a:solidFill>
                  <a:schemeClr val="tx1"/>
                </a:solidFill>
              </a:rPr>
              <a:t> OETF</a:t>
            </a:r>
          </a:p>
          <a:p>
            <a:pPr algn="ctr"/>
            <a:r>
              <a:rPr kumimoji="1" lang="en-US" altLang="ja-JP" sz="1600" dirty="0">
                <a:solidFill>
                  <a:schemeClr val="tx1"/>
                </a:solidFill>
              </a:rPr>
              <a:t>BT.1886(PC</a:t>
            </a:r>
            <a:r>
              <a:rPr kumimoji="1" lang="ja-JP" altLang="en-US" sz="1600" dirty="0">
                <a:solidFill>
                  <a:schemeClr val="tx1"/>
                </a:solidFill>
              </a:rPr>
              <a:t>では</a:t>
            </a:r>
            <a:r>
              <a:rPr kumimoji="1" lang="en-US" altLang="ja-JP" sz="1600" dirty="0">
                <a:solidFill>
                  <a:schemeClr val="tx1"/>
                </a:solidFill>
              </a:rPr>
              <a:t>γ2.2) EOTF</a:t>
            </a:r>
          </a:p>
          <a:p>
            <a:pPr algn="ctr"/>
            <a:r>
              <a:rPr kumimoji="1" lang="en-US" altLang="ja-JP" sz="1600" dirty="0">
                <a:solidFill>
                  <a:schemeClr val="tx1"/>
                </a:solidFill>
              </a:rPr>
              <a:t>PQ OETF</a:t>
            </a:r>
          </a:p>
          <a:p>
            <a:pPr algn="ctr"/>
            <a:r>
              <a:rPr kumimoji="1" lang="ja-JP" altLang="en-US" sz="1600" dirty="0">
                <a:solidFill>
                  <a:schemeClr val="tx1"/>
                </a:solidFill>
              </a:rPr>
              <a:t>ディザリグ</a:t>
            </a:r>
            <a:endParaRPr kumimoji="1" lang="en-US" altLang="ja-JP" sz="1600" dirty="0">
              <a:solidFill>
                <a:schemeClr val="tx1"/>
              </a:solidFill>
            </a:endParaRPr>
          </a:p>
        </p:txBody>
      </p:sp>
      <p:cxnSp>
        <p:nvCxnSpPr>
          <p:cNvPr id="63" name="直線コネクタ 62">
            <a:extLst>
              <a:ext uri="{FF2B5EF4-FFF2-40B4-BE49-F238E27FC236}">
                <a16:creationId xmlns:a16="http://schemas.microsoft.com/office/drawing/2014/main" id="{D1149341-9BE0-4DF2-A34C-BDC870E32039}"/>
              </a:ext>
            </a:extLst>
          </p:cNvPr>
          <p:cNvCxnSpPr>
            <a:cxnSpLocks/>
            <a:stCxn id="72" idx="0"/>
            <a:endCxn id="62" idx="0"/>
          </p:cNvCxnSpPr>
          <p:nvPr/>
        </p:nvCxnSpPr>
        <p:spPr>
          <a:xfrm flipV="1">
            <a:off x="8210198" y="4906232"/>
            <a:ext cx="2101630" cy="302560"/>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0D6454F8-5EB5-45A7-B6D2-A79E929F8B98}"/>
              </a:ext>
            </a:extLst>
          </p:cNvPr>
          <p:cNvCxnSpPr>
            <a:cxnSpLocks/>
            <a:stCxn id="72" idx="2"/>
            <a:endCxn id="62" idx="2"/>
          </p:cNvCxnSpPr>
          <p:nvPr/>
        </p:nvCxnSpPr>
        <p:spPr>
          <a:xfrm>
            <a:off x="8210198" y="6012112"/>
            <a:ext cx="2101630" cy="312952"/>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7" name="角丸四角形 71">
            <a:extLst>
              <a:ext uri="{FF2B5EF4-FFF2-40B4-BE49-F238E27FC236}">
                <a16:creationId xmlns:a16="http://schemas.microsoft.com/office/drawing/2014/main" id="{1341ECEB-3ADE-4BB5-94AC-25AFB5DFACC6}"/>
              </a:ext>
            </a:extLst>
          </p:cNvPr>
          <p:cNvSpPr/>
          <p:nvPr/>
        </p:nvSpPr>
        <p:spPr>
          <a:xfrm>
            <a:off x="8997450" y="2362095"/>
            <a:ext cx="2620048" cy="1418832"/>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r>
              <a:rPr kumimoji="1" lang="ja-JP" altLang="en-US" sz="1600" dirty="0">
                <a:solidFill>
                  <a:schemeClr val="tx1"/>
                </a:solidFill>
              </a:rPr>
              <a:t>色域</a:t>
            </a:r>
            <a:r>
              <a:rPr lang="ja-JP" altLang="en-US" sz="1600" dirty="0">
                <a:solidFill>
                  <a:schemeClr val="tx1"/>
                </a:solidFill>
              </a:rPr>
              <a:t>へ</a:t>
            </a:r>
            <a:r>
              <a:rPr kumimoji="1" lang="ja-JP" altLang="en-US" sz="1600" dirty="0">
                <a:solidFill>
                  <a:schemeClr val="tx1"/>
                </a:solidFill>
              </a:rPr>
              <a:t>線形変換</a:t>
            </a:r>
            <a:endParaRPr kumimoji="1" lang="en-US" altLang="ja-JP" sz="1600" dirty="0">
              <a:solidFill>
                <a:schemeClr val="tx1"/>
              </a:solidFill>
            </a:endParaRPr>
          </a:p>
          <a:p>
            <a:pPr algn="ctr"/>
            <a:r>
              <a:rPr kumimoji="1" lang="en-US" altLang="ja-JP" sz="1600" dirty="0" err="1">
                <a:solidFill>
                  <a:schemeClr val="tx1"/>
                </a:solidFill>
              </a:rPr>
              <a:t>sRGB</a:t>
            </a:r>
            <a:r>
              <a:rPr kumimoji="1" lang="en-US" altLang="ja-JP" sz="1600" dirty="0">
                <a:solidFill>
                  <a:schemeClr val="tx1"/>
                </a:solidFill>
              </a:rPr>
              <a:t> OETF</a:t>
            </a:r>
          </a:p>
          <a:p>
            <a:pPr algn="ctr"/>
            <a:r>
              <a:rPr kumimoji="1" lang="ja-JP" altLang="en-US" sz="1600" dirty="0">
                <a:solidFill>
                  <a:schemeClr val="tx1"/>
                </a:solidFill>
              </a:rPr>
              <a:t>ディザリグ</a:t>
            </a:r>
            <a:endParaRPr kumimoji="1" lang="en-US" altLang="ja-JP" sz="1600" dirty="0">
              <a:solidFill>
                <a:schemeClr val="tx1"/>
              </a:solidFill>
            </a:endParaRPr>
          </a:p>
        </p:txBody>
      </p:sp>
      <p:cxnSp>
        <p:nvCxnSpPr>
          <p:cNvPr id="88" name="直線コネクタ 87">
            <a:extLst>
              <a:ext uri="{FF2B5EF4-FFF2-40B4-BE49-F238E27FC236}">
                <a16:creationId xmlns:a16="http://schemas.microsoft.com/office/drawing/2014/main" id="{823D0D15-EE37-49FF-93C4-F47486690A5A}"/>
              </a:ext>
            </a:extLst>
          </p:cNvPr>
          <p:cNvCxnSpPr>
            <a:cxnSpLocks/>
            <a:stCxn id="120" idx="0"/>
            <a:endCxn id="87" idx="0"/>
          </p:cNvCxnSpPr>
          <p:nvPr/>
        </p:nvCxnSpPr>
        <p:spPr>
          <a:xfrm flipV="1">
            <a:off x="8210198" y="2362095"/>
            <a:ext cx="2097276" cy="340087"/>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39D78A01-3B67-4B05-8CF2-5B632D622CA4}"/>
              </a:ext>
            </a:extLst>
          </p:cNvPr>
          <p:cNvCxnSpPr>
            <a:cxnSpLocks/>
            <a:stCxn id="120" idx="2"/>
            <a:endCxn id="87" idx="2"/>
          </p:cNvCxnSpPr>
          <p:nvPr/>
        </p:nvCxnSpPr>
        <p:spPr>
          <a:xfrm>
            <a:off x="8210198" y="3505502"/>
            <a:ext cx="2097276" cy="275425"/>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95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ja-JP" altLang="en-US" dirty="0"/>
              <a:t>アプリ側</a:t>
            </a:r>
            <a:r>
              <a:rPr lang="ja-JP" altLang="en-US"/>
              <a:t>遅延</a:t>
            </a:r>
            <a:r>
              <a:rPr lang="en-US" altLang="ja-JP"/>
              <a:t>OETF</a:t>
            </a:r>
            <a:r>
              <a:rPr lang="ja-JP" altLang="en-US"/>
              <a:t>まとめ</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lnSpcReduction="10000"/>
          </a:bodyPr>
          <a:lstStyle/>
          <a:p>
            <a:r>
              <a:rPr lang="en-US" altLang="ja-JP" dirty="0"/>
              <a:t>SDR</a:t>
            </a:r>
            <a:r>
              <a:rPr lang="ja-JP" altLang="en-US" dirty="0"/>
              <a:t>との互換性重視</a:t>
            </a:r>
            <a:endParaRPr lang="en-US" altLang="ja-JP" dirty="0"/>
          </a:p>
          <a:p>
            <a:pPr lvl="1"/>
            <a:r>
              <a:rPr lang="ja-JP" altLang="en-US" dirty="0"/>
              <a:t>フローを通して色空間が同じ</a:t>
            </a:r>
            <a:endParaRPr kumimoji="1" lang="en-US" altLang="ja-JP" dirty="0"/>
          </a:p>
          <a:p>
            <a:pPr lvl="1"/>
            <a:r>
              <a:rPr kumimoji="1" lang="en-US" altLang="ja-JP" dirty="0"/>
              <a:t>UI</a:t>
            </a:r>
            <a:r>
              <a:rPr kumimoji="1" lang="ja-JP" altLang="en-US" dirty="0"/>
              <a:t>ブレンドが正しい</a:t>
            </a:r>
            <a:endParaRPr kumimoji="1" lang="en-US" altLang="ja-JP" dirty="0"/>
          </a:p>
          <a:p>
            <a:r>
              <a:rPr lang="ja-JP" altLang="en-US" dirty="0"/>
              <a:t>パフォーマンスはやや劣る</a:t>
            </a:r>
            <a:endParaRPr lang="en-US" altLang="ja-JP" dirty="0"/>
          </a:p>
          <a:p>
            <a:pPr lvl="1"/>
            <a:r>
              <a:rPr lang="ja-JP" altLang="en-US" dirty="0"/>
              <a:t>最後に変換パスが必要</a:t>
            </a:r>
            <a:endParaRPr lang="en-US" altLang="ja-JP" dirty="0"/>
          </a:p>
          <a:p>
            <a:pPr lvl="1"/>
            <a:r>
              <a:rPr lang="ja-JP" altLang="en-US" dirty="0"/>
              <a:t>チェッカーボードレンダリングが非効率</a:t>
            </a:r>
            <a:endParaRPr lang="en-US" altLang="ja-JP" dirty="0"/>
          </a:p>
          <a:p>
            <a:pPr lvl="5"/>
            <a:endParaRPr lang="en-US" altLang="ja-JP" dirty="0"/>
          </a:p>
          <a:p>
            <a:r>
              <a:rPr lang="en-US" altLang="ja-JP" dirty="0">
                <a:solidFill>
                  <a:srgbClr val="FF5050"/>
                </a:solidFill>
              </a:rPr>
              <a:t>Dolby</a:t>
            </a:r>
            <a:r>
              <a:rPr lang="ja-JP" altLang="en-US" dirty="0">
                <a:solidFill>
                  <a:srgbClr val="FF5050"/>
                </a:solidFill>
              </a:rPr>
              <a:t> </a:t>
            </a:r>
            <a:r>
              <a:rPr lang="en-US" altLang="ja-JP" dirty="0">
                <a:solidFill>
                  <a:srgbClr val="FF5050"/>
                </a:solidFill>
              </a:rPr>
              <a:t>Vision</a:t>
            </a:r>
            <a:r>
              <a:rPr lang="ja-JP" altLang="en-US" dirty="0">
                <a:solidFill>
                  <a:srgbClr val="FF5050"/>
                </a:solidFill>
              </a:rPr>
              <a:t>では必ずこのフロー</a:t>
            </a:r>
            <a:endParaRPr lang="en-US" altLang="ja-JP" dirty="0">
              <a:solidFill>
                <a:srgbClr val="FF5050"/>
              </a:solidFill>
            </a:endParaRPr>
          </a:p>
          <a:p>
            <a:pPr lvl="1"/>
            <a:r>
              <a:rPr lang="ja-JP" altLang="en-US" dirty="0">
                <a:solidFill>
                  <a:srgbClr val="FF5050"/>
                </a:solidFill>
              </a:rPr>
              <a:t>必ず描画完了後にエンコードが必要になるため</a:t>
            </a:r>
            <a:endParaRPr kumimoji="1"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213</a:t>
            </a:fld>
            <a:endParaRPr kumimoji="1" lang="ja-JP" altLang="en-US" dirty="0"/>
          </a:p>
        </p:txBody>
      </p:sp>
    </p:spTree>
    <p:extLst>
      <p:ext uri="{BB962C8B-B14F-4D97-AF65-F5344CB8AC3E}">
        <p14:creationId xmlns:p14="http://schemas.microsoft.com/office/powerpoint/2010/main" val="190452940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en-US" altLang="ja-JP" dirty="0"/>
              <a:t>OS</a:t>
            </a:r>
            <a:r>
              <a:rPr lang="ja-JP" altLang="en-US" dirty="0"/>
              <a:t>側遅延</a:t>
            </a:r>
            <a:r>
              <a:rPr lang="en-US" altLang="ja-JP" dirty="0"/>
              <a:t>OETF(</a:t>
            </a:r>
            <a:r>
              <a:rPr lang="en-US" altLang="ja-JP" dirty="0" err="1"/>
              <a:t>scRGB</a:t>
            </a:r>
            <a:r>
              <a:rPr lang="ja-JP" altLang="en-US" dirty="0"/>
              <a:t>出力</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85000" lnSpcReduction="20000"/>
          </a:bodyPr>
          <a:lstStyle/>
          <a:p>
            <a:r>
              <a:rPr lang="en-US" altLang="ja-JP" dirty="0"/>
              <a:t>HDR10</a:t>
            </a:r>
            <a:r>
              <a:rPr lang="ja-JP" altLang="en-US" dirty="0"/>
              <a:t>等</a:t>
            </a:r>
            <a:endParaRPr lang="en-US" altLang="ja-JP" dirty="0"/>
          </a:p>
          <a:p>
            <a:pPr lvl="1"/>
            <a:r>
              <a:rPr lang="en-US" altLang="ja-JP" dirty="0"/>
              <a:t>BT.2020 PQ</a:t>
            </a:r>
            <a:r>
              <a:rPr lang="ja-JP" altLang="en-US" dirty="0"/>
              <a:t> 非線形色空間での書き出し</a:t>
            </a:r>
            <a:endParaRPr lang="en-US" altLang="ja-JP" dirty="0"/>
          </a:p>
          <a:p>
            <a:pPr lvl="2"/>
            <a:r>
              <a:rPr lang="en-US" altLang="ja-JP" dirty="0"/>
              <a:t>RGB10_A2/RGBA16_UNORM</a:t>
            </a:r>
            <a:r>
              <a:rPr lang="ja-JP" altLang="en-US" dirty="0"/>
              <a:t>フォーマットに出力</a:t>
            </a:r>
            <a:endParaRPr lang="en-US" altLang="ja-JP" dirty="0"/>
          </a:p>
          <a:p>
            <a:pPr lvl="1"/>
            <a:r>
              <a:rPr lang="en-US" altLang="ja-JP" dirty="0" err="1">
                <a:solidFill>
                  <a:srgbClr val="FF5050"/>
                </a:solidFill>
              </a:rPr>
              <a:t>scRGB</a:t>
            </a:r>
            <a:r>
              <a:rPr lang="ja-JP" altLang="en-US" dirty="0">
                <a:solidFill>
                  <a:srgbClr val="FF5050"/>
                </a:solidFill>
              </a:rPr>
              <a:t> 線形色空間での書き出し</a:t>
            </a:r>
            <a:endParaRPr lang="en-US" altLang="ja-JP" dirty="0">
              <a:solidFill>
                <a:srgbClr val="FF5050"/>
              </a:solidFill>
            </a:endParaRPr>
          </a:p>
          <a:p>
            <a:pPr lvl="2"/>
            <a:r>
              <a:rPr lang="en-US" altLang="ja-JP" dirty="0">
                <a:solidFill>
                  <a:srgbClr val="FF5050"/>
                </a:solidFill>
              </a:rPr>
              <a:t>RGBA16_FLOAT</a:t>
            </a:r>
            <a:r>
              <a:rPr lang="ja-JP" altLang="en-US" dirty="0">
                <a:solidFill>
                  <a:srgbClr val="FF5050"/>
                </a:solidFill>
              </a:rPr>
              <a:t>フォーマットに出力</a:t>
            </a:r>
            <a:endParaRPr lang="en-US" altLang="ja-JP" dirty="0">
              <a:solidFill>
                <a:srgbClr val="FF5050"/>
              </a:solidFill>
            </a:endParaRPr>
          </a:p>
          <a:p>
            <a:r>
              <a:rPr lang="en-US" altLang="ja-JP" dirty="0">
                <a:solidFill>
                  <a:schemeClr val="accent2"/>
                </a:solidFill>
              </a:rPr>
              <a:t>HLG</a:t>
            </a:r>
          </a:p>
          <a:p>
            <a:pPr lvl="1"/>
            <a:r>
              <a:rPr lang="ja-JP" altLang="en-US" dirty="0">
                <a:solidFill>
                  <a:schemeClr val="accent2"/>
                </a:solidFill>
              </a:rPr>
              <a:t>現状ではリアルタイムコンテンツにおける対応無し</a:t>
            </a:r>
            <a:endParaRPr lang="en-US" altLang="ja-JP" dirty="0">
              <a:solidFill>
                <a:schemeClr val="accent2"/>
              </a:solidFill>
            </a:endParaRPr>
          </a:p>
          <a:p>
            <a:pPr lvl="2"/>
            <a:r>
              <a:rPr lang="ja-JP" altLang="en-US" dirty="0">
                <a:solidFill>
                  <a:schemeClr val="accent2"/>
                </a:solidFill>
              </a:rPr>
              <a:t>対応する場合は</a:t>
            </a:r>
            <a:r>
              <a:rPr lang="en-US" altLang="ja-JP" dirty="0">
                <a:solidFill>
                  <a:schemeClr val="accent2"/>
                </a:solidFill>
              </a:rPr>
              <a:t>RGB10_A2/RGBA16_UNORM</a:t>
            </a:r>
            <a:r>
              <a:rPr lang="ja-JP" altLang="en-US" dirty="0">
                <a:solidFill>
                  <a:schemeClr val="accent2"/>
                </a:solidFill>
              </a:rPr>
              <a:t>に出力</a:t>
            </a:r>
            <a:endParaRPr lang="en-US" altLang="ja-JP" dirty="0">
              <a:solidFill>
                <a:schemeClr val="accent2"/>
              </a:solidFill>
            </a:endParaRPr>
          </a:p>
          <a:p>
            <a:r>
              <a:rPr kumimoji="1" lang="en-US" altLang="ja-JP" dirty="0"/>
              <a:t>Dolby Vision</a:t>
            </a:r>
            <a:r>
              <a:rPr lang="ja-JP" altLang="en-US" dirty="0"/>
              <a:t> </a:t>
            </a:r>
            <a:endParaRPr kumimoji="1" lang="en-US" altLang="ja-JP" dirty="0"/>
          </a:p>
          <a:p>
            <a:pPr lvl="1"/>
            <a:r>
              <a:rPr kumimoji="1" lang="en-US" altLang="ja-JP" dirty="0"/>
              <a:t>RGBA8_UNORM</a:t>
            </a:r>
            <a:r>
              <a:rPr kumimoji="1" lang="ja-JP" altLang="en-US" dirty="0"/>
              <a:t>フォーマットに出力</a:t>
            </a:r>
            <a:endParaRPr kumimoji="1" lang="en-US" altLang="ja-JP" dirty="0"/>
          </a:p>
          <a:p>
            <a:pPr lvl="2"/>
            <a:r>
              <a:rPr lang="ja-JP" altLang="en-US" dirty="0"/>
              <a:t>内部データとしては</a:t>
            </a:r>
            <a:r>
              <a:rPr lang="en-US" altLang="ja-JP" dirty="0"/>
              <a:t>12-bit </a:t>
            </a:r>
            <a:r>
              <a:rPr lang="en-US" altLang="ja-JP" dirty="0" err="1"/>
              <a:t>YCbCr</a:t>
            </a:r>
            <a:r>
              <a:rPr lang="en-US" altLang="ja-JP" dirty="0"/>
              <a:t> 4:2:2</a:t>
            </a:r>
          </a:p>
          <a:p>
            <a:r>
              <a:rPr kumimoji="1" lang="en-US" altLang="ja-JP" dirty="0"/>
              <a:t>etc.</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214</a:t>
            </a:fld>
            <a:endParaRPr kumimoji="1" lang="ja-JP" altLang="en-US" dirty="0"/>
          </a:p>
        </p:txBody>
      </p:sp>
    </p:spTree>
    <p:extLst>
      <p:ext uri="{BB962C8B-B14F-4D97-AF65-F5344CB8AC3E}">
        <p14:creationId xmlns:p14="http://schemas.microsoft.com/office/powerpoint/2010/main" val="215355666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角丸四角形 9">
            <a:extLst>
              <a:ext uri="{FF2B5EF4-FFF2-40B4-BE49-F238E27FC236}">
                <a16:creationId xmlns:a16="http://schemas.microsoft.com/office/drawing/2014/main" id="{8F225A7E-E349-440F-861A-A134A9B7A700}"/>
              </a:ext>
            </a:extLst>
          </p:cNvPr>
          <p:cNvSpPr/>
          <p:nvPr/>
        </p:nvSpPr>
        <p:spPr>
          <a:xfrm>
            <a:off x="3383341" y="1188974"/>
            <a:ext cx="3967045" cy="5591908"/>
          </a:xfrm>
          <a:prstGeom prst="roundRect">
            <a:avLst>
              <a:gd name="adj" fmla="val 0"/>
            </a:avLst>
          </a:prstGeom>
          <a:solidFill>
            <a:srgbClr val="FFC0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6" name="角丸四角形 9"/>
          <p:cNvSpPr/>
          <p:nvPr/>
        </p:nvSpPr>
        <p:spPr>
          <a:xfrm>
            <a:off x="50883" y="1188974"/>
            <a:ext cx="3332459"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(BT.2020)</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7350390" y="1188974"/>
            <a:ext cx="479073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ja-JP" altLang="en-US" dirty="0">
                <a:solidFill>
                  <a:schemeClr val="tx1"/>
                </a:solidFill>
              </a:rPr>
              <a:t>アプリケーション側は関知しない</a:t>
            </a:r>
            <a:endParaRPr lang="en-US" altLang="ja-JP" dirty="0">
              <a:solidFill>
                <a:schemeClr val="tx1"/>
              </a:solidFill>
            </a:endParaRPr>
          </a:p>
        </p:txBody>
      </p:sp>
      <p:sp>
        <p:nvSpPr>
          <p:cNvPr id="53" name="角丸四角形 9">
            <a:extLst>
              <a:ext uri="{FF2B5EF4-FFF2-40B4-BE49-F238E27FC236}">
                <a16:creationId xmlns:a16="http://schemas.microsoft.com/office/drawing/2014/main" id="{BF922BC9-A37F-463A-AC8B-CAD9F5D3C038}"/>
              </a:ext>
            </a:extLst>
          </p:cNvPr>
          <p:cNvSpPr/>
          <p:nvPr/>
        </p:nvSpPr>
        <p:spPr>
          <a:xfrm>
            <a:off x="79752" y="2222694"/>
            <a:ext cx="7248314"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49" name="角丸四角形 9">
            <a:extLst>
              <a:ext uri="{FF2B5EF4-FFF2-40B4-BE49-F238E27FC236}">
                <a16:creationId xmlns:a16="http://schemas.microsoft.com/office/drawing/2014/main" id="{7EBFBF39-5E42-4FD5-A2A8-82FB7ACBE4D9}"/>
              </a:ext>
            </a:extLst>
          </p:cNvPr>
          <p:cNvSpPr/>
          <p:nvPr/>
        </p:nvSpPr>
        <p:spPr>
          <a:xfrm>
            <a:off x="7410139" y="2222694"/>
            <a:ext cx="2209162" cy="4404267"/>
          </a:xfrm>
          <a:prstGeom prst="roundRect">
            <a:avLst>
              <a:gd name="adj" fmla="val 13443"/>
            </a:avLst>
          </a:prstGeom>
          <a:solidFill>
            <a:srgbClr val="D5D2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en-US" altLang="ja-JP" sz="1600" dirty="0">
                <a:solidFill>
                  <a:schemeClr val="tx1"/>
                </a:solidFill>
              </a:rPr>
              <a:t>OS</a:t>
            </a:r>
            <a:r>
              <a:rPr kumimoji="1" lang="ja-JP" altLang="en-US" sz="1600">
                <a:solidFill>
                  <a:schemeClr val="tx1"/>
                </a:solidFill>
              </a:rPr>
              <a:t>／ドライバ層</a:t>
            </a:r>
            <a:endParaRPr kumimoji="1" lang="en-US" altLang="ja-JP" sz="1600" dirty="0">
              <a:solidFill>
                <a:schemeClr val="tx1"/>
              </a:solidFill>
            </a:endParaRPr>
          </a:p>
        </p:txBody>
      </p:sp>
      <p:sp>
        <p:nvSpPr>
          <p:cNvPr id="108" name="角丸四角形 9"/>
          <p:cNvSpPr/>
          <p:nvPr/>
        </p:nvSpPr>
        <p:spPr>
          <a:xfrm>
            <a:off x="9693606" y="2222694"/>
            <a:ext cx="2326022" cy="4404267"/>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1631192" y="3437996"/>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HDR</a:t>
            </a:r>
          </a:p>
        </p:txBody>
      </p:sp>
      <p:sp>
        <p:nvSpPr>
          <p:cNvPr id="7" name="角丸四角形 6"/>
          <p:cNvSpPr/>
          <p:nvPr/>
        </p:nvSpPr>
        <p:spPr>
          <a:xfrm>
            <a:off x="4137278" y="3430856"/>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cxnSp>
        <p:nvCxnSpPr>
          <p:cNvPr id="8" name="直線矢印コネクタ 7"/>
          <p:cNvCxnSpPr>
            <a:stCxn id="6" idx="3"/>
            <a:endCxn id="7" idx="1"/>
          </p:cNvCxnSpPr>
          <p:nvPr/>
        </p:nvCxnSpPr>
        <p:spPr>
          <a:xfrm flipV="1">
            <a:off x="2582539" y="3862904"/>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161594" y="2863075"/>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2726249" y="2863075"/>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色域変換</a:t>
            </a:r>
            <a:endParaRPr kumimoji="1" lang="en-US" altLang="ja-JP" sz="1200" dirty="0">
              <a:solidFill>
                <a:schemeClr val="tx1"/>
              </a:solidFill>
            </a:endParaRPr>
          </a:p>
          <a:p>
            <a:pPr algn="ctr"/>
            <a:r>
              <a:rPr kumimoji="1" lang="en-US" altLang="ja-JP" sz="1200" dirty="0">
                <a:solidFill>
                  <a:schemeClr val="tx1"/>
                </a:solidFill>
              </a:rPr>
              <a:t>(</a:t>
            </a:r>
            <a:r>
              <a:rPr kumimoji="1" lang="ja-JP" altLang="en-US" sz="1200" dirty="0">
                <a:solidFill>
                  <a:schemeClr val="tx1"/>
                </a:solidFill>
              </a:rPr>
              <a:t>色域圧縮付</a:t>
            </a:r>
            <a:r>
              <a:rPr kumimoji="1" lang="en-US" altLang="ja-JP" sz="1200" dirty="0">
                <a:solidFill>
                  <a:schemeClr val="tx1"/>
                </a:solidFill>
              </a:rPr>
              <a:t>)</a:t>
            </a:r>
          </a:p>
          <a:p>
            <a:pPr algn="ctr"/>
            <a:r>
              <a:rPr kumimoji="1" lang="ja-JP" altLang="en-US" sz="1200" dirty="0">
                <a:solidFill>
                  <a:schemeClr val="tx1"/>
                </a:solidFill>
              </a:rPr>
              <a:t>トーンマップ</a:t>
            </a:r>
            <a:endParaRPr kumimoji="1" lang="en-US" altLang="ja-JP" sz="1200" dirty="0">
              <a:solidFill>
                <a:schemeClr val="tx1"/>
              </a:solidFill>
            </a:endParaRPr>
          </a:p>
        </p:txBody>
      </p:sp>
      <p:sp>
        <p:nvSpPr>
          <p:cNvPr id="11" name="角丸四角形 10"/>
          <p:cNvSpPr/>
          <p:nvPr/>
        </p:nvSpPr>
        <p:spPr>
          <a:xfrm>
            <a:off x="525481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lang="ja-JP" altLang="en-US" sz="1400" dirty="0">
                <a:solidFill>
                  <a:schemeClr val="tx1"/>
                </a:solidFill>
              </a:rPr>
              <a:t>線形出力</a:t>
            </a:r>
            <a:endParaRPr lang="en-US" altLang="ja-JP" sz="1400" dirty="0">
              <a:solidFill>
                <a:schemeClr val="tx1"/>
              </a:solidFill>
            </a:endParaRPr>
          </a:p>
        </p:txBody>
      </p:sp>
      <p:cxnSp>
        <p:nvCxnSpPr>
          <p:cNvPr id="12" name="直線矢印コネクタ 11"/>
          <p:cNvCxnSpPr>
            <a:cxnSpLocks/>
            <a:stCxn id="7" idx="3"/>
            <a:endCxn id="50" idx="1"/>
          </p:cNvCxnSpPr>
          <p:nvPr/>
        </p:nvCxnSpPr>
        <p:spPr>
          <a:xfrm flipV="1">
            <a:off x="5102131" y="3859066"/>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8596887" y="3437996"/>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5" name="Straight Connector 30"/>
          <p:cNvCxnSpPr/>
          <p:nvPr/>
        </p:nvCxnSpPr>
        <p:spPr>
          <a:xfrm flipH="1">
            <a:off x="1844170" y="2857653"/>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8823819" y="3196565"/>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10810189" y="3437996"/>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0999544" y="3196565"/>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75644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9561740" y="3870044"/>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2" name="テキスト ボックス 91"/>
          <p:cNvSpPr txBox="1"/>
          <p:nvPr/>
        </p:nvSpPr>
        <p:spPr>
          <a:xfrm>
            <a:off x="93741" y="2485981"/>
            <a:ext cx="654346" cy="369332"/>
          </a:xfrm>
          <a:prstGeom prst="rect">
            <a:avLst/>
          </a:prstGeom>
          <a:noFill/>
        </p:spPr>
        <p:txBody>
          <a:bodyPr wrap="none" rtlCol="0">
            <a:spAutoFit/>
          </a:bodyPr>
          <a:lstStyle/>
          <a:p>
            <a:r>
              <a:rPr kumimoji="1" lang="en-US" altLang="ja-JP" dirty="0"/>
              <a:t>SDR</a:t>
            </a:r>
            <a:endParaRPr kumimoji="1" lang="ja-JP" altLang="en-US" dirty="0"/>
          </a:p>
        </p:txBody>
      </p:sp>
      <p:sp>
        <p:nvSpPr>
          <p:cNvPr id="84" name="角丸四角形 83"/>
          <p:cNvSpPr/>
          <p:nvPr/>
        </p:nvSpPr>
        <p:spPr>
          <a:xfrm>
            <a:off x="1631192" y="554487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137278" y="553773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2582539" y="596977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161594" y="496994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2726249" y="496994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色域変換</a:t>
            </a:r>
            <a:endParaRPr kumimoji="1" lang="en-US" altLang="ja-JP" sz="1200" dirty="0">
              <a:solidFill>
                <a:schemeClr val="tx1"/>
              </a:solidFill>
            </a:endParaRPr>
          </a:p>
        </p:txBody>
      </p:sp>
      <p:sp>
        <p:nvSpPr>
          <p:cNvPr id="89" name="角丸四角形 88"/>
          <p:cNvSpPr/>
          <p:nvPr/>
        </p:nvSpPr>
        <p:spPr>
          <a:xfrm>
            <a:off x="525481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a:t>
            </a:r>
            <a:r>
              <a:rPr lang="ja-JP" altLang="en-US" sz="1400" dirty="0">
                <a:solidFill>
                  <a:schemeClr val="tx1"/>
                </a:solidFill>
              </a:rPr>
              <a:t>出力</a:t>
            </a:r>
            <a:endParaRPr kumimoji="1" lang="en-US" altLang="ja-JP" sz="1400" dirty="0">
              <a:solidFill>
                <a:schemeClr val="tx1"/>
              </a:solidFill>
            </a:endParaRPr>
          </a:p>
        </p:txBody>
      </p:sp>
      <p:cxnSp>
        <p:nvCxnSpPr>
          <p:cNvPr id="90" name="直線矢印コネクタ 89"/>
          <p:cNvCxnSpPr>
            <a:cxnSpLocks/>
            <a:stCxn id="85" idx="3"/>
            <a:endCxn id="51" idx="1"/>
          </p:cNvCxnSpPr>
          <p:nvPr/>
        </p:nvCxnSpPr>
        <p:spPr>
          <a:xfrm flipV="1">
            <a:off x="5102131" y="5965940"/>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8596887" y="554487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93" name="Straight Connector 30"/>
          <p:cNvCxnSpPr/>
          <p:nvPr/>
        </p:nvCxnSpPr>
        <p:spPr>
          <a:xfrm flipH="1">
            <a:off x="1844169" y="4962187"/>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10810189" y="5544870"/>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975644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9561740" y="5976918"/>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0" name="Freeform 32"/>
          <p:cNvSpPr/>
          <p:nvPr/>
        </p:nvSpPr>
        <p:spPr>
          <a:xfrm>
            <a:off x="8823819" y="512049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10999544"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94" name="テキスト ボックス 93"/>
          <p:cNvSpPr txBox="1"/>
          <p:nvPr/>
        </p:nvSpPr>
        <p:spPr>
          <a:xfrm>
            <a:off x="80115" y="4592855"/>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26" name="タイトル 25"/>
          <p:cNvSpPr>
            <a:spLocks noGrp="1"/>
          </p:cNvSpPr>
          <p:nvPr>
            <p:ph type="title"/>
          </p:nvPr>
        </p:nvSpPr>
        <p:spPr/>
        <p:txBody>
          <a:bodyPr/>
          <a:lstStyle/>
          <a:p>
            <a:r>
              <a:rPr lang="ja-JP" altLang="en-US" dirty="0"/>
              <a:t>再掲：</a:t>
            </a:r>
            <a:r>
              <a:rPr kumimoji="1" lang="en-US" altLang="ja-JP" dirty="0"/>
              <a:t>BT.2020</a:t>
            </a:r>
            <a:r>
              <a:rPr kumimoji="1" lang="ja-JP" altLang="en-US" dirty="0"/>
              <a:t>ベース</a:t>
            </a:r>
            <a:r>
              <a:rPr lang="en-US" altLang="ja-JP" dirty="0"/>
              <a:t>(UI</a:t>
            </a:r>
            <a:r>
              <a:rPr lang="ja-JP" altLang="en-US" dirty="0"/>
              <a:t>描画は</a:t>
            </a:r>
            <a:r>
              <a:rPr lang="en-US" altLang="ja-JP" dirty="0" err="1"/>
              <a:t>scRGB</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215</a:t>
            </a:fld>
            <a:endParaRPr kumimoji="1" lang="ja-JP" altLang="en-US"/>
          </a:p>
        </p:txBody>
      </p:sp>
      <p:sp>
        <p:nvSpPr>
          <p:cNvPr id="47" name="Freeform 36">
            <a:extLst>
              <a:ext uri="{FF2B5EF4-FFF2-40B4-BE49-F238E27FC236}">
                <a16:creationId xmlns:a16="http://schemas.microsoft.com/office/drawing/2014/main" id="{F68B9D1F-512E-4DD5-AA3D-3347441B7131}"/>
              </a:ext>
            </a:extLst>
          </p:cNvPr>
          <p:cNvSpPr/>
          <p:nvPr/>
        </p:nvSpPr>
        <p:spPr>
          <a:xfrm>
            <a:off x="4314377"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8" name="Freeform 36">
            <a:extLst>
              <a:ext uri="{FF2B5EF4-FFF2-40B4-BE49-F238E27FC236}">
                <a16:creationId xmlns:a16="http://schemas.microsoft.com/office/drawing/2014/main" id="{25AEB39F-25D5-49DD-9D20-F04D084D672D}"/>
              </a:ext>
            </a:extLst>
          </p:cNvPr>
          <p:cNvSpPr/>
          <p:nvPr/>
        </p:nvSpPr>
        <p:spPr>
          <a:xfrm>
            <a:off x="4348195"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50" name="角丸四角形 6">
            <a:extLst>
              <a:ext uri="{FF2B5EF4-FFF2-40B4-BE49-F238E27FC236}">
                <a16:creationId xmlns:a16="http://schemas.microsoft.com/office/drawing/2014/main" id="{718D8DEE-F1CB-45E1-B14B-1E1E206BFF17}"/>
              </a:ext>
            </a:extLst>
          </p:cNvPr>
          <p:cNvSpPr/>
          <p:nvPr/>
        </p:nvSpPr>
        <p:spPr>
          <a:xfrm>
            <a:off x="6343333" y="3427018"/>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sp>
        <p:nvSpPr>
          <p:cNvPr id="51" name="角丸四角形 84">
            <a:extLst>
              <a:ext uri="{FF2B5EF4-FFF2-40B4-BE49-F238E27FC236}">
                <a16:creationId xmlns:a16="http://schemas.microsoft.com/office/drawing/2014/main" id="{550B7DA7-0390-4F05-AEC4-A140DE513713}"/>
              </a:ext>
            </a:extLst>
          </p:cNvPr>
          <p:cNvSpPr/>
          <p:nvPr/>
        </p:nvSpPr>
        <p:spPr>
          <a:xfrm>
            <a:off x="6343333" y="5533892"/>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54" name="Freeform 36">
            <a:extLst>
              <a:ext uri="{FF2B5EF4-FFF2-40B4-BE49-F238E27FC236}">
                <a16:creationId xmlns:a16="http://schemas.microsoft.com/office/drawing/2014/main" id="{411FB688-9521-41B6-8664-B92494E108BD}"/>
              </a:ext>
            </a:extLst>
          </p:cNvPr>
          <p:cNvSpPr/>
          <p:nvPr/>
        </p:nvSpPr>
        <p:spPr>
          <a:xfrm>
            <a:off x="6550344"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55" name="Freeform 36">
            <a:extLst>
              <a:ext uri="{FF2B5EF4-FFF2-40B4-BE49-F238E27FC236}">
                <a16:creationId xmlns:a16="http://schemas.microsoft.com/office/drawing/2014/main" id="{502E4348-5C94-4BA8-B149-4DF7F6BB0C65}"/>
              </a:ext>
            </a:extLst>
          </p:cNvPr>
          <p:cNvSpPr/>
          <p:nvPr/>
        </p:nvSpPr>
        <p:spPr>
          <a:xfrm>
            <a:off x="6584162"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cxnSp>
        <p:nvCxnSpPr>
          <p:cNvPr id="59" name="直線矢印コネクタ 58">
            <a:extLst>
              <a:ext uri="{FF2B5EF4-FFF2-40B4-BE49-F238E27FC236}">
                <a16:creationId xmlns:a16="http://schemas.microsoft.com/office/drawing/2014/main" id="{F32B55C1-FE28-4D8C-972C-9017FD638500}"/>
              </a:ext>
            </a:extLst>
          </p:cNvPr>
          <p:cNvCxnSpPr>
            <a:cxnSpLocks/>
            <a:stCxn id="50" idx="3"/>
            <a:endCxn id="13" idx="1"/>
          </p:cNvCxnSpPr>
          <p:nvPr/>
        </p:nvCxnSpPr>
        <p:spPr>
          <a:xfrm>
            <a:off x="7308186" y="3859066"/>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60" name="直線矢印コネクタ 59">
            <a:extLst>
              <a:ext uri="{FF2B5EF4-FFF2-40B4-BE49-F238E27FC236}">
                <a16:creationId xmlns:a16="http://schemas.microsoft.com/office/drawing/2014/main" id="{13D452D2-D332-417E-A9BC-F79C9705AD65}"/>
              </a:ext>
            </a:extLst>
          </p:cNvPr>
          <p:cNvCxnSpPr>
            <a:cxnSpLocks/>
            <a:stCxn id="51" idx="3"/>
            <a:endCxn id="91" idx="1"/>
          </p:cNvCxnSpPr>
          <p:nvPr/>
        </p:nvCxnSpPr>
        <p:spPr>
          <a:xfrm>
            <a:off x="7308186" y="5965940"/>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8" name="角丸四角形 10">
            <a:extLst>
              <a:ext uri="{FF2B5EF4-FFF2-40B4-BE49-F238E27FC236}">
                <a16:creationId xmlns:a16="http://schemas.microsoft.com/office/drawing/2014/main" id="{C945AC45-7397-4994-A3AC-A1D0440E26C4}"/>
              </a:ext>
            </a:extLst>
          </p:cNvPr>
          <p:cNvSpPr/>
          <p:nvPr/>
        </p:nvSpPr>
        <p:spPr>
          <a:xfrm>
            <a:off x="7487205" y="2856341"/>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OS</a:t>
            </a:r>
          </a:p>
          <a:p>
            <a:pPr algn="ctr"/>
            <a:r>
              <a:rPr lang="en-US" altLang="ja-JP" sz="1600" dirty="0" err="1">
                <a:solidFill>
                  <a:schemeClr val="tx1"/>
                </a:solidFill>
              </a:rPr>
              <a:t>sRGB</a:t>
            </a:r>
            <a:r>
              <a:rPr lang="en-US" altLang="ja-JP" sz="1600" dirty="0">
                <a:solidFill>
                  <a:schemeClr val="tx1"/>
                </a:solidFill>
              </a:rPr>
              <a:t> OETF</a:t>
            </a:r>
          </a:p>
        </p:txBody>
      </p:sp>
      <p:sp>
        <p:nvSpPr>
          <p:cNvPr id="69" name="角丸四角形 10">
            <a:extLst>
              <a:ext uri="{FF2B5EF4-FFF2-40B4-BE49-F238E27FC236}">
                <a16:creationId xmlns:a16="http://schemas.microsoft.com/office/drawing/2014/main" id="{7647F9E6-6389-43E2-BF95-D37F1559EBAF}"/>
              </a:ext>
            </a:extLst>
          </p:cNvPr>
          <p:cNvSpPr/>
          <p:nvPr/>
        </p:nvSpPr>
        <p:spPr>
          <a:xfrm>
            <a:off x="7487204"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OS</a:t>
            </a:r>
          </a:p>
          <a:p>
            <a:pPr algn="ctr"/>
            <a:r>
              <a:rPr lang="en-US" altLang="ja-JP" sz="1600" dirty="0">
                <a:solidFill>
                  <a:schemeClr val="tx1"/>
                </a:solidFill>
              </a:rPr>
              <a:t>BT.2020</a:t>
            </a:r>
          </a:p>
          <a:p>
            <a:pPr algn="ctr"/>
            <a:r>
              <a:rPr lang="en-US" altLang="ja-JP" sz="1600" dirty="0">
                <a:solidFill>
                  <a:schemeClr val="tx1"/>
                </a:solidFill>
              </a:rPr>
              <a:t>PQ OETF</a:t>
            </a:r>
          </a:p>
        </p:txBody>
      </p:sp>
    </p:spTree>
    <p:extLst>
      <p:ext uri="{BB962C8B-B14F-4D97-AF65-F5344CB8AC3E}">
        <p14:creationId xmlns:p14="http://schemas.microsoft.com/office/powerpoint/2010/main" val="234222983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角丸四角形 9">
            <a:extLst>
              <a:ext uri="{FF2B5EF4-FFF2-40B4-BE49-F238E27FC236}">
                <a16:creationId xmlns:a16="http://schemas.microsoft.com/office/drawing/2014/main" id="{8F225A7E-E349-440F-861A-A134A9B7A700}"/>
              </a:ext>
            </a:extLst>
          </p:cNvPr>
          <p:cNvSpPr/>
          <p:nvPr/>
        </p:nvSpPr>
        <p:spPr>
          <a:xfrm>
            <a:off x="3383341" y="1188974"/>
            <a:ext cx="3967045" cy="5591908"/>
          </a:xfrm>
          <a:prstGeom prst="roundRect">
            <a:avLst>
              <a:gd name="adj" fmla="val 0"/>
            </a:avLst>
          </a:prstGeom>
          <a:solidFill>
            <a:srgbClr val="FFC0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(BT.709 </a:t>
            </a:r>
            <a:r>
              <a:rPr lang="en-US" altLang="ja-JP" dirty="0" err="1">
                <a:solidFill>
                  <a:schemeClr val="tx1"/>
                </a:solidFill>
              </a:rPr>
              <a:t>scRGB</a:t>
            </a:r>
            <a:r>
              <a:rPr lang="en-US" altLang="ja-JP" dirty="0">
                <a:solidFill>
                  <a:schemeClr val="tx1"/>
                </a:solidFill>
              </a:rPr>
              <a:t>)</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6" name="角丸四角形 9"/>
          <p:cNvSpPr/>
          <p:nvPr/>
        </p:nvSpPr>
        <p:spPr>
          <a:xfrm>
            <a:off x="50883" y="1188974"/>
            <a:ext cx="3332459" cy="5591908"/>
          </a:xfrm>
          <a:prstGeom prst="roundRect">
            <a:avLst>
              <a:gd name="adj" fmla="val 0"/>
            </a:avLst>
          </a:prstGeom>
          <a:solidFill>
            <a:srgbClr val="FFFF0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共通の線形色空間</a:t>
            </a:r>
            <a:endParaRPr lang="en-US" altLang="ja-JP" dirty="0">
              <a:solidFill>
                <a:schemeClr val="tx1"/>
              </a:solidFill>
            </a:endParaRPr>
          </a:p>
          <a:p>
            <a:pPr algn="ctr"/>
            <a:r>
              <a:rPr lang="en-US" altLang="ja-JP" dirty="0">
                <a:solidFill>
                  <a:schemeClr val="tx1"/>
                </a:solidFill>
              </a:rPr>
              <a:t>(BT.2020)</a:t>
            </a:r>
            <a:r>
              <a:rPr lang="ja-JP" altLang="en-US" dirty="0" err="1">
                <a:solidFill>
                  <a:schemeClr val="tx1"/>
                </a:solidFill>
              </a:rPr>
              <a:t>での</a:t>
            </a:r>
            <a:r>
              <a:rPr lang="ja-JP" altLang="en-US" dirty="0">
                <a:solidFill>
                  <a:schemeClr val="tx1"/>
                </a:solidFill>
              </a:rPr>
              <a:t>処理</a:t>
            </a:r>
            <a:endParaRPr lang="en-US" altLang="ja-JP" dirty="0">
              <a:solidFill>
                <a:schemeClr val="tx1"/>
              </a:solidFill>
            </a:endParaRPr>
          </a:p>
        </p:txBody>
      </p:sp>
      <p:sp>
        <p:nvSpPr>
          <p:cNvPr id="107" name="角丸四角形 9"/>
          <p:cNvSpPr/>
          <p:nvPr/>
        </p:nvSpPr>
        <p:spPr>
          <a:xfrm>
            <a:off x="7350390" y="1188974"/>
            <a:ext cx="4790730" cy="5591908"/>
          </a:xfrm>
          <a:prstGeom prst="roundRect">
            <a:avLst>
              <a:gd name="adj" fmla="val 0"/>
            </a:avLst>
          </a:prstGeom>
          <a:solidFill>
            <a:srgbClr val="92D050">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dirty="0">
                <a:solidFill>
                  <a:schemeClr val="tx1"/>
                </a:solidFill>
              </a:rPr>
              <a:t>異なる非線形出力色空間での処理</a:t>
            </a:r>
            <a:endParaRPr lang="en-US" altLang="ja-JP" dirty="0">
              <a:solidFill>
                <a:schemeClr val="tx1"/>
              </a:solidFill>
            </a:endParaRPr>
          </a:p>
          <a:p>
            <a:pPr algn="ctr"/>
            <a:r>
              <a:rPr lang="ja-JP" altLang="en-US" dirty="0">
                <a:solidFill>
                  <a:schemeClr val="tx1"/>
                </a:solidFill>
              </a:rPr>
              <a:t>アプリケーション側は関知しない</a:t>
            </a:r>
            <a:endParaRPr lang="en-US" altLang="ja-JP" dirty="0">
              <a:solidFill>
                <a:schemeClr val="tx1"/>
              </a:solidFill>
            </a:endParaRPr>
          </a:p>
        </p:txBody>
      </p:sp>
      <p:sp>
        <p:nvSpPr>
          <p:cNvPr id="53" name="角丸四角形 9">
            <a:extLst>
              <a:ext uri="{FF2B5EF4-FFF2-40B4-BE49-F238E27FC236}">
                <a16:creationId xmlns:a16="http://schemas.microsoft.com/office/drawing/2014/main" id="{BF922BC9-A37F-463A-AC8B-CAD9F5D3C038}"/>
              </a:ext>
            </a:extLst>
          </p:cNvPr>
          <p:cNvSpPr/>
          <p:nvPr/>
        </p:nvSpPr>
        <p:spPr>
          <a:xfrm>
            <a:off x="79752" y="2222694"/>
            <a:ext cx="7248314" cy="4404268"/>
          </a:xfrm>
          <a:prstGeom prst="roundRect">
            <a:avLst>
              <a:gd name="adj" fmla="val 13443"/>
            </a:avLst>
          </a:prstGeom>
          <a:solidFill>
            <a:srgbClr val="D6BD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600">
                <a:solidFill>
                  <a:schemeClr val="tx1"/>
                </a:solidFill>
              </a:rPr>
              <a:t>アプリケーション層</a:t>
            </a:r>
            <a:endParaRPr kumimoji="1" lang="en-US" altLang="ja-JP" sz="1600" dirty="0">
              <a:solidFill>
                <a:schemeClr val="tx1"/>
              </a:solidFill>
            </a:endParaRPr>
          </a:p>
        </p:txBody>
      </p:sp>
      <p:sp>
        <p:nvSpPr>
          <p:cNvPr id="49" name="角丸四角形 9">
            <a:extLst>
              <a:ext uri="{FF2B5EF4-FFF2-40B4-BE49-F238E27FC236}">
                <a16:creationId xmlns:a16="http://schemas.microsoft.com/office/drawing/2014/main" id="{7EBFBF39-5E42-4FD5-A2A8-82FB7ACBE4D9}"/>
              </a:ext>
            </a:extLst>
          </p:cNvPr>
          <p:cNvSpPr/>
          <p:nvPr/>
        </p:nvSpPr>
        <p:spPr>
          <a:xfrm>
            <a:off x="7410139" y="2222694"/>
            <a:ext cx="2209162" cy="4404267"/>
          </a:xfrm>
          <a:prstGeom prst="roundRect">
            <a:avLst>
              <a:gd name="adj" fmla="val 13443"/>
            </a:avLst>
          </a:prstGeom>
          <a:solidFill>
            <a:srgbClr val="D5D252">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en-US" altLang="ja-JP" sz="1600" dirty="0">
                <a:solidFill>
                  <a:schemeClr val="tx1"/>
                </a:solidFill>
              </a:rPr>
              <a:t>OS</a:t>
            </a:r>
            <a:r>
              <a:rPr kumimoji="1" lang="ja-JP" altLang="en-US" sz="1600">
                <a:solidFill>
                  <a:schemeClr val="tx1"/>
                </a:solidFill>
              </a:rPr>
              <a:t>／ドライバ層</a:t>
            </a:r>
            <a:endParaRPr kumimoji="1" lang="en-US" altLang="ja-JP" sz="1600" dirty="0">
              <a:solidFill>
                <a:schemeClr val="tx1"/>
              </a:solidFill>
            </a:endParaRPr>
          </a:p>
        </p:txBody>
      </p:sp>
      <p:sp>
        <p:nvSpPr>
          <p:cNvPr id="108" name="角丸四角形 9"/>
          <p:cNvSpPr/>
          <p:nvPr/>
        </p:nvSpPr>
        <p:spPr>
          <a:xfrm>
            <a:off x="9693606" y="2222694"/>
            <a:ext cx="2326022" cy="4404267"/>
          </a:xfrm>
          <a:prstGeom prst="roundRect">
            <a:avLst>
              <a:gd name="adj" fmla="val 13443"/>
            </a:avLst>
          </a:prstGeom>
          <a:solidFill>
            <a:srgbClr val="92D050">
              <a:alpha val="4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a:solidFill>
                  <a:schemeClr val="tx1"/>
                </a:solidFill>
              </a:rPr>
              <a:t>モニタ出力</a:t>
            </a:r>
            <a:endParaRPr lang="en-US" altLang="ja-JP" sz="1600" dirty="0">
              <a:solidFill>
                <a:schemeClr val="tx1"/>
              </a:solidFill>
            </a:endParaRPr>
          </a:p>
        </p:txBody>
      </p:sp>
      <p:sp>
        <p:nvSpPr>
          <p:cNvPr id="6" name="角丸四角形 5"/>
          <p:cNvSpPr/>
          <p:nvPr/>
        </p:nvSpPr>
        <p:spPr>
          <a:xfrm>
            <a:off x="1631192" y="3437996"/>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BT.2020</a:t>
            </a:r>
          </a:p>
          <a:p>
            <a:pPr algn="ctr"/>
            <a:r>
              <a:rPr kumimoji="1" lang="ja-JP" altLang="en-US" sz="1400" dirty="0">
                <a:solidFill>
                  <a:schemeClr val="tx1"/>
                </a:solidFill>
              </a:rPr>
              <a:t>線形</a:t>
            </a:r>
            <a:endParaRPr kumimoji="1" lang="en-US" altLang="ja-JP" sz="1400" dirty="0">
              <a:solidFill>
                <a:schemeClr val="tx1"/>
              </a:solidFill>
            </a:endParaRPr>
          </a:p>
          <a:p>
            <a:pPr algn="ctr"/>
            <a:r>
              <a:rPr lang="en-US" altLang="ja-JP" sz="1400" dirty="0">
                <a:solidFill>
                  <a:schemeClr val="tx1"/>
                </a:solidFill>
              </a:rPr>
              <a:t>HDR</a:t>
            </a:r>
          </a:p>
        </p:txBody>
      </p:sp>
      <p:sp>
        <p:nvSpPr>
          <p:cNvPr id="7" name="角丸四角形 6"/>
          <p:cNvSpPr/>
          <p:nvPr/>
        </p:nvSpPr>
        <p:spPr>
          <a:xfrm>
            <a:off x="4137278" y="3430856"/>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cxnSp>
        <p:nvCxnSpPr>
          <p:cNvPr id="8" name="直線矢印コネクタ 7"/>
          <p:cNvCxnSpPr>
            <a:stCxn id="6" idx="3"/>
            <a:endCxn id="7" idx="1"/>
          </p:cNvCxnSpPr>
          <p:nvPr/>
        </p:nvCxnSpPr>
        <p:spPr>
          <a:xfrm flipV="1">
            <a:off x="2582539" y="3862904"/>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 name="角丸四角形 8"/>
          <p:cNvSpPr/>
          <p:nvPr/>
        </p:nvSpPr>
        <p:spPr>
          <a:xfrm>
            <a:off x="161594" y="2863075"/>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10" name="角丸四角形 9"/>
          <p:cNvSpPr/>
          <p:nvPr/>
        </p:nvSpPr>
        <p:spPr>
          <a:xfrm>
            <a:off x="2726249" y="2863075"/>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色域変換</a:t>
            </a:r>
            <a:endParaRPr kumimoji="1" lang="en-US" altLang="ja-JP" sz="1200" dirty="0">
              <a:solidFill>
                <a:schemeClr val="tx1"/>
              </a:solidFill>
            </a:endParaRPr>
          </a:p>
          <a:p>
            <a:pPr algn="ctr"/>
            <a:r>
              <a:rPr kumimoji="1" lang="en-US" altLang="ja-JP" sz="1200" dirty="0">
                <a:solidFill>
                  <a:schemeClr val="tx1"/>
                </a:solidFill>
              </a:rPr>
              <a:t>(</a:t>
            </a:r>
            <a:r>
              <a:rPr kumimoji="1" lang="ja-JP" altLang="en-US" sz="1200" dirty="0">
                <a:solidFill>
                  <a:schemeClr val="tx1"/>
                </a:solidFill>
              </a:rPr>
              <a:t>色域圧縮付</a:t>
            </a:r>
            <a:r>
              <a:rPr kumimoji="1" lang="en-US" altLang="ja-JP" sz="1200" dirty="0">
                <a:solidFill>
                  <a:schemeClr val="tx1"/>
                </a:solidFill>
              </a:rPr>
              <a:t>)</a:t>
            </a:r>
          </a:p>
          <a:p>
            <a:pPr algn="ctr"/>
            <a:r>
              <a:rPr kumimoji="1" lang="ja-JP" altLang="en-US" sz="1200" dirty="0">
                <a:solidFill>
                  <a:schemeClr val="tx1"/>
                </a:solidFill>
              </a:rPr>
              <a:t>トーンマップ</a:t>
            </a:r>
            <a:endParaRPr kumimoji="1" lang="en-US" altLang="ja-JP" sz="1200" dirty="0">
              <a:solidFill>
                <a:schemeClr val="tx1"/>
              </a:solidFill>
            </a:endParaRPr>
          </a:p>
        </p:txBody>
      </p:sp>
      <p:sp>
        <p:nvSpPr>
          <p:cNvPr id="11" name="角丸四角形 10"/>
          <p:cNvSpPr/>
          <p:nvPr/>
        </p:nvSpPr>
        <p:spPr>
          <a:xfrm>
            <a:off x="525481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lang="ja-JP" altLang="en-US" sz="1400" dirty="0">
                <a:solidFill>
                  <a:schemeClr val="tx1"/>
                </a:solidFill>
              </a:rPr>
              <a:t>線形出力</a:t>
            </a:r>
            <a:endParaRPr lang="en-US" altLang="ja-JP" sz="1400" dirty="0">
              <a:solidFill>
                <a:schemeClr val="tx1"/>
              </a:solidFill>
            </a:endParaRPr>
          </a:p>
        </p:txBody>
      </p:sp>
      <p:cxnSp>
        <p:nvCxnSpPr>
          <p:cNvPr id="12" name="直線矢印コネクタ 11"/>
          <p:cNvCxnSpPr>
            <a:cxnSpLocks/>
            <a:stCxn id="7" idx="3"/>
            <a:endCxn id="50" idx="1"/>
          </p:cNvCxnSpPr>
          <p:nvPr/>
        </p:nvCxnSpPr>
        <p:spPr>
          <a:xfrm flipV="1">
            <a:off x="5102131" y="3859066"/>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3" name="角丸四角形 12"/>
          <p:cNvSpPr/>
          <p:nvPr/>
        </p:nvSpPr>
        <p:spPr>
          <a:xfrm>
            <a:off x="8596887" y="3437996"/>
            <a:ext cx="964853"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en-US" altLang="ja-JP" sz="1400" dirty="0" err="1">
                <a:solidFill>
                  <a:schemeClr val="tx1"/>
                </a:solidFill>
              </a:rPr>
              <a:t>sRGB</a:t>
            </a:r>
            <a:endParaRPr lang="en-US" altLang="ja-JP" sz="1400" dirty="0">
              <a:solidFill>
                <a:schemeClr val="tx1"/>
              </a:solidFill>
            </a:endParaRPr>
          </a:p>
          <a:p>
            <a:pPr algn="ctr"/>
            <a:r>
              <a:rPr lang="en-US" altLang="ja-JP" sz="1400" dirty="0">
                <a:solidFill>
                  <a:schemeClr val="tx1"/>
                </a:solidFill>
              </a:rPr>
              <a:t>SDR</a:t>
            </a:r>
          </a:p>
        </p:txBody>
      </p:sp>
      <p:cxnSp>
        <p:nvCxnSpPr>
          <p:cNvPr id="15" name="Straight Connector 30"/>
          <p:cNvCxnSpPr/>
          <p:nvPr/>
        </p:nvCxnSpPr>
        <p:spPr>
          <a:xfrm flipH="1">
            <a:off x="1844170" y="2857653"/>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Freeform 32"/>
          <p:cNvSpPr/>
          <p:nvPr/>
        </p:nvSpPr>
        <p:spPr>
          <a:xfrm>
            <a:off x="8823819" y="3196565"/>
            <a:ext cx="506038" cy="14889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43" h="460240">
                <a:moveTo>
                  <a:pt x="1781143" y="10369"/>
                </a:moveTo>
                <a:lnTo>
                  <a:pt x="634731" y="1"/>
                </a:lnTo>
                <a:cubicBezTo>
                  <a:pt x="414021" y="22827"/>
                  <a:pt x="267153" y="60805"/>
                  <a:pt x="161365" y="137511"/>
                </a:cubicBezTo>
                <a:cubicBezTo>
                  <a:pt x="55577" y="214217"/>
                  <a:pt x="35858" y="325770"/>
                  <a:pt x="0" y="460240"/>
                </a:cubicBezTo>
                <a:lnTo>
                  <a:pt x="0" y="46024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7" name="角丸四角形 16"/>
          <p:cNvSpPr/>
          <p:nvPr/>
        </p:nvSpPr>
        <p:spPr>
          <a:xfrm>
            <a:off x="10810189" y="3437996"/>
            <a:ext cx="1107049" cy="864096"/>
          </a:xfrm>
          <a:prstGeom prst="roundRect">
            <a:avLst/>
          </a:prstGeom>
          <a:solidFill>
            <a:srgbClr val="99B698"/>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BT.709</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SDR</a:t>
            </a:r>
          </a:p>
        </p:txBody>
      </p:sp>
      <p:sp>
        <p:nvSpPr>
          <p:cNvPr id="18" name="Freeform 36"/>
          <p:cNvSpPr/>
          <p:nvPr/>
        </p:nvSpPr>
        <p:spPr>
          <a:xfrm>
            <a:off x="10999544" y="3196565"/>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角丸四角形 18"/>
          <p:cNvSpPr/>
          <p:nvPr/>
        </p:nvSpPr>
        <p:spPr>
          <a:xfrm>
            <a:off x="9756448" y="2863075"/>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2.2</a:t>
            </a:r>
            <a:r>
              <a:rPr lang="ja-JP" altLang="en-US" sz="1600" dirty="0">
                <a:solidFill>
                  <a:schemeClr val="tx1"/>
                </a:solidFill>
              </a:rPr>
              <a:t>～</a:t>
            </a:r>
            <a:r>
              <a:rPr lang="en-US" altLang="ja-JP" sz="1600" dirty="0">
                <a:solidFill>
                  <a:schemeClr val="tx1"/>
                </a:solidFill>
              </a:rPr>
              <a:t>2.4</a:t>
            </a:r>
          </a:p>
          <a:p>
            <a:pPr algn="ctr"/>
            <a:r>
              <a:rPr kumimoji="1" lang="en-US" altLang="ja-JP" sz="1600" dirty="0">
                <a:solidFill>
                  <a:schemeClr val="tx1"/>
                </a:solidFill>
              </a:rPr>
              <a:t>EOTF</a:t>
            </a:r>
          </a:p>
        </p:txBody>
      </p:sp>
      <p:cxnSp>
        <p:nvCxnSpPr>
          <p:cNvPr id="20" name="直線矢印コネクタ 19"/>
          <p:cNvCxnSpPr>
            <a:stCxn id="13" idx="3"/>
            <a:endCxn id="17" idx="1"/>
          </p:cNvCxnSpPr>
          <p:nvPr/>
        </p:nvCxnSpPr>
        <p:spPr>
          <a:xfrm>
            <a:off x="9561740" y="3870044"/>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2" name="テキスト ボックス 91"/>
          <p:cNvSpPr txBox="1"/>
          <p:nvPr/>
        </p:nvSpPr>
        <p:spPr>
          <a:xfrm>
            <a:off x="93741" y="2485981"/>
            <a:ext cx="654346" cy="369332"/>
          </a:xfrm>
          <a:prstGeom prst="rect">
            <a:avLst/>
          </a:prstGeom>
          <a:noFill/>
        </p:spPr>
        <p:txBody>
          <a:bodyPr wrap="none" rtlCol="0">
            <a:spAutoFit/>
          </a:bodyPr>
          <a:lstStyle/>
          <a:p>
            <a:r>
              <a:rPr kumimoji="1" lang="en-US" altLang="ja-JP" dirty="0"/>
              <a:t>SDR</a:t>
            </a:r>
            <a:endParaRPr kumimoji="1" lang="ja-JP" altLang="en-US" dirty="0"/>
          </a:p>
        </p:txBody>
      </p:sp>
      <p:sp>
        <p:nvSpPr>
          <p:cNvPr id="84" name="角丸四角形 83"/>
          <p:cNvSpPr/>
          <p:nvPr/>
        </p:nvSpPr>
        <p:spPr>
          <a:xfrm>
            <a:off x="1631192" y="5544870"/>
            <a:ext cx="951347" cy="864096"/>
          </a:xfrm>
          <a:prstGeom prst="roundRect">
            <a:avLst/>
          </a:prstGeom>
          <a:solidFill>
            <a:srgbClr val="8FED9A"/>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HDR</a:t>
            </a:r>
          </a:p>
        </p:txBody>
      </p:sp>
      <p:sp>
        <p:nvSpPr>
          <p:cNvPr id="85" name="角丸四角形 84"/>
          <p:cNvSpPr/>
          <p:nvPr/>
        </p:nvSpPr>
        <p:spPr>
          <a:xfrm>
            <a:off x="4137278" y="553773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cxnSp>
        <p:nvCxnSpPr>
          <p:cNvPr id="86" name="直線矢印コネクタ 85"/>
          <p:cNvCxnSpPr>
            <a:stCxn id="84" idx="3"/>
            <a:endCxn id="85" idx="1"/>
          </p:cNvCxnSpPr>
          <p:nvPr/>
        </p:nvCxnSpPr>
        <p:spPr>
          <a:xfrm flipV="1">
            <a:off x="2582539" y="5969778"/>
            <a:ext cx="1554739" cy="714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87" name="角丸四角形 86"/>
          <p:cNvSpPr/>
          <p:nvPr/>
        </p:nvSpPr>
        <p:spPr>
          <a:xfrm>
            <a:off x="161594" y="4969949"/>
            <a:ext cx="1360586"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シーン描画</a:t>
            </a:r>
            <a:endParaRPr kumimoji="1" lang="en-US" altLang="ja-JP" dirty="0">
              <a:solidFill>
                <a:schemeClr val="tx1"/>
              </a:solidFill>
            </a:endParaRPr>
          </a:p>
        </p:txBody>
      </p:sp>
      <p:sp>
        <p:nvSpPr>
          <p:cNvPr id="88" name="角丸四角形 87"/>
          <p:cNvSpPr/>
          <p:nvPr/>
        </p:nvSpPr>
        <p:spPr>
          <a:xfrm>
            <a:off x="2726249" y="4969949"/>
            <a:ext cx="1277197"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ポストプロセス</a:t>
            </a:r>
            <a:endParaRPr kumimoji="1" lang="en-US" altLang="ja-JP" sz="1200" dirty="0">
              <a:solidFill>
                <a:schemeClr val="tx1"/>
              </a:solidFill>
            </a:endParaRPr>
          </a:p>
          <a:p>
            <a:pPr algn="ctr"/>
            <a:r>
              <a:rPr kumimoji="1" lang="ja-JP" altLang="en-US" sz="1200" dirty="0">
                <a:solidFill>
                  <a:schemeClr val="tx1"/>
                </a:solidFill>
              </a:rPr>
              <a:t>トーンマップ</a:t>
            </a:r>
            <a:endParaRPr kumimoji="1" lang="en-US" altLang="ja-JP" sz="1200" dirty="0">
              <a:solidFill>
                <a:schemeClr val="tx1"/>
              </a:solidFill>
            </a:endParaRPr>
          </a:p>
          <a:p>
            <a:pPr algn="ctr"/>
            <a:r>
              <a:rPr kumimoji="1" lang="en-US" altLang="ja-JP" sz="1200" dirty="0">
                <a:solidFill>
                  <a:schemeClr val="tx1"/>
                </a:solidFill>
              </a:rPr>
              <a:t>BT.709</a:t>
            </a:r>
            <a:r>
              <a:rPr kumimoji="1" lang="ja-JP" altLang="en-US" sz="1200" dirty="0">
                <a:solidFill>
                  <a:schemeClr val="tx1"/>
                </a:solidFill>
              </a:rPr>
              <a:t>色域変換</a:t>
            </a:r>
            <a:endParaRPr kumimoji="1" lang="en-US" altLang="ja-JP" sz="1200" dirty="0">
              <a:solidFill>
                <a:schemeClr val="tx1"/>
              </a:solidFill>
            </a:endParaRPr>
          </a:p>
        </p:txBody>
      </p:sp>
      <p:sp>
        <p:nvSpPr>
          <p:cNvPr id="89" name="角丸四角形 88"/>
          <p:cNvSpPr/>
          <p:nvPr/>
        </p:nvSpPr>
        <p:spPr>
          <a:xfrm>
            <a:off x="525481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UI</a:t>
            </a:r>
            <a:r>
              <a:rPr kumimoji="1" lang="ja-JP" altLang="en-US" sz="1400" dirty="0">
                <a:solidFill>
                  <a:schemeClr val="tx1"/>
                </a:solidFill>
              </a:rPr>
              <a:t> 描画</a:t>
            </a:r>
            <a:endParaRPr kumimoji="1" lang="en-US" altLang="ja-JP" sz="1400" dirty="0">
              <a:solidFill>
                <a:schemeClr val="tx1"/>
              </a:solidFill>
            </a:endParaRPr>
          </a:p>
          <a:p>
            <a:pPr algn="ctr"/>
            <a:r>
              <a:rPr kumimoji="1" lang="en-US" altLang="ja-JP" sz="1400" dirty="0">
                <a:solidFill>
                  <a:schemeClr val="tx1"/>
                </a:solidFill>
              </a:rPr>
              <a:t>BT.709</a:t>
            </a:r>
          </a:p>
          <a:p>
            <a:pPr algn="ctr"/>
            <a:r>
              <a:rPr kumimoji="1" lang="ja-JP" altLang="en-US" sz="1400" dirty="0">
                <a:solidFill>
                  <a:schemeClr val="tx1"/>
                </a:solidFill>
              </a:rPr>
              <a:t>線形</a:t>
            </a:r>
            <a:r>
              <a:rPr lang="ja-JP" altLang="en-US" sz="1400" dirty="0">
                <a:solidFill>
                  <a:schemeClr val="tx1"/>
                </a:solidFill>
              </a:rPr>
              <a:t>出力</a:t>
            </a:r>
            <a:endParaRPr kumimoji="1" lang="en-US" altLang="ja-JP" sz="1400" dirty="0">
              <a:solidFill>
                <a:schemeClr val="tx1"/>
              </a:solidFill>
            </a:endParaRPr>
          </a:p>
        </p:txBody>
      </p:sp>
      <p:cxnSp>
        <p:nvCxnSpPr>
          <p:cNvPr id="90" name="直線矢印コネクタ 89"/>
          <p:cNvCxnSpPr>
            <a:cxnSpLocks/>
            <a:stCxn id="85" idx="3"/>
            <a:endCxn id="51" idx="1"/>
          </p:cNvCxnSpPr>
          <p:nvPr/>
        </p:nvCxnSpPr>
        <p:spPr>
          <a:xfrm flipV="1">
            <a:off x="5102131" y="5965940"/>
            <a:ext cx="1241202" cy="383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91" name="角丸四角形 90"/>
          <p:cNvSpPr/>
          <p:nvPr/>
        </p:nvSpPr>
        <p:spPr>
          <a:xfrm>
            <a:off x="8596887" y="5544870"/>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BT.2020</a:t>
            </a:r>
          </a:p>
          <a:p>
            <a:pPr algn="ctr"/>
            <a:r>
              <a:rPr lang="en-US" altLang="ja-JP" sz="1400" dirty="0">
                <a:solidFill>
                  <a:schemeClr val="tx1"/>
                </a:solidFill>
              </a:rPr>
              <a:t>PQ</a:t>
            </a:r>
          </a:p>
          <a:p>
            <a:pPr algn="ctr"/>
            <a:r>
              <a:rPr lang="en-US" altLang="ja-JP" sz="1400" dirty="0">
                <a:solidFill>
                  <a:schemeClr val="tx1"/>
                </a:solidFill>
              </a:rPr>
              <a:t>MDR</a:t>
            </a:r>
          </a:p>
        </p:txBody>
      </p:sp>
      <p:cxnSp>
        <p:nvCxnSpPr>
          <p:cNvPr id="93" name="Straight Connector 30"/>
          <p:cNvCxnSpPr/>
          <p:nvPr/>
        </p:nvCxnSpPr>
        <p:spPr>
          <a:xfrm flipH="1">
            <a:off x="1844169" y="4962187"/>
            <a:ext cx="525389" cy="49054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95" name="角丸四角形 94"/>
          <p:cNvSpPr/>
          <p:nvPr/>
        </p:nvSpPr>
        <p:spPr>
          <a:xfrm>
            <a:off x="10810189" y="5544870"/>
            <a:ext cx="1107049"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BT.2020</a:t>
            </a:r>
          </a:p>
          <a:p>
            <a:pPr algn="ctr"/>
            <a:r>
              <a:rPr lang="ja-JP" altLang="en-US" sz="1600" dirty="0">
                <a:solidFill>
                  <a:schemeClr val="tx1"/>
                </a:solidFill>
              </a:rPr>
              <a:t>線形</a:t>
            </a:r>
            <a:endParaRPr lang="en-US" altLang="ja-JP" sz="1600" dirty="0">
              <a:solidFill>
                <a:schemeClr val="tx1"/>
              </a:solidFill>
            </a:endParaRPr>
          </a:p>
          <a:p>
            <a:pPr algn="ctr"/>
            <a:r>
              <a:rPr lang="en-US" altLang="ja-JP" sz="1600" dirty="0">
                <a:solidFill>
                  <a:schemeClr val="tx1"/>
                </a:solidFill>
              </a:rPr>
              <a:t>MDR</a:t>
            </a:r>
          </a:p>
        </p:txBody>
      </p:sp>
      <p:sp>
        <p:nvSpPr>
          <p:cNvPr id="97" name="角丸四角形 96"/>
          <p:cNvSpPr/>
          <p:nvPr/>
        </p:nvSpPr>
        <p:spPr>
          <a:xfrm>
            <a:off x="9756448"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モニタ</a:t>
            </a:r>
            <a:endParaRPr kumimoji="1" lang="en-US" altLang="ja-JP" sz="1600" dirty="0">
              <a:solidFill>
                <a:schemeClr val="tx1"/>
              </a:solidFill>
            </a:endParaRPr>
          </a:p>
          <a:p>
            <a:pPr algn="ctr"/>
            <a:r>
              <a:rPr lang="en-US" altLang="ja-JP" sz="1600" dirty="0">
                <a:solidFill>
                  <a:schemeClr val="tx1"/>
                </a:solidFill>
              </a:rPr>
              <a:t>PQ</a:t>
            </a:r>
            <a:endParaRPr kumimoji="1" lang="en-US" altLang="ja-JP" sz="1600" dirty="0">
              <a:solidFill>
                <a:schemeClr val="tx1"/>
              </a:solidFill>
            </a:endParaRPr>
          </a:p>
          <a:p>
            <a:pPr algn="ctr"/>
            <a:r>
              <a:rPr lang="en-US" altLang="ja-JP" sz="1600" dirty="0">
                <a:solidFill>
                  <a:schemeClr val="tx1"/>
                </a:solidFill>
              </a:rPr>
              <a:t>EOTF</a:t>
            </a:r>
            <a:endParaRPr kumimoji="1" lang="en-US" altLang="ja-JP" sz="1600" dirty="0">
              <a:solidFill>
                <a:schemeClr val="tx1"/>
              </a:solidFill>
            </a:endParaRPr>
          </a:p>
        </p:txBody>
      </p:sp>
      <p:cxnSp>
        <p:nvCxnSpPr>
          <p:cNvPr id="98" name="直線矢印コネクタ 97"/>
          <p:cNvCxnSpPr>
            <a:stCxn id="91" idx="3"/>
            <a:endCxn id="95" idx="1"/>
          </p:cNvCxnSpPr>
          <p:nvPr/>
        </p:nvCxnSpPr>
        <p:spPr>
          <a:xfrm>
            <a:off x="9561740" y="5976918"/>
            <a:ext cx="1248449" cy="0"/>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0" name="Freeform 32"/>
          <p:cNvSpPr/>
          <p:nvPr/>
        </p:nvSpPr>
        <p:spPr>
          <a:xfrm>
            <a:off x="8823819" y="5120496"/>
            <a:ext cx="465930" cy="324683"/>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718" h="453549">
                <a:moveTo>
                  <a:pt x="1772718" y="1449"/>
                </a:moveTo>
                <a:lnTo>
                  <a:pt x="1249587" y="0"/>
                </a:lnTo>
                <a:cubicBezTo>
                  <a:pt x="1003608" y="7216"/>
                  <a:pt x="521238" y="37390"/>
                  <a:pt x="287703" y="128590"/>
                </a:cubicBezTo>
                <a:cubicBezTo>
                  <a:pt x="54168" y="219790"/>
                  <a:pt x="47950" y="399389"/>
                  <a:pt x="0" y="453549"/>
                </a:cubicBezTo>
                <a:lnTo>
                  <a:pt x="0" y="453549"/>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101" name="Freeform 36"/>
          <p:cNvSpPr/>
          <p:nvPr/>
        </p:nvSpPr>
        <p:spPr>
          <a:xfrm>
            <a:off x="10999544"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94" name="テキスト ボックス 93"/>
          <p:cNvSpPr txBox="1"/>
          <p:nvPr/>
        </p:nvSpPr>
        <p:spPr>
          <a:xfrm>
            <a:off x="80115" y="4592855"/>
            <a:ext cx="681597" cy="369332"/>
          </a:xfrm>
          <a:prstGeom prst="rect">
            <a:avLst/>
          </a:prstGeom>
          <a:noFill/>
        </p:spPr>
        <p:txBody>
          <a:bodyPr wrap="none" rtlCol="0">
            <a:spAutoFit/>
          </a:bodyPr>
          <a:lstStyle/>
          <a:p>
            <a:r>
              <a:rPr kumimoji="1" lang="en-US" altLang="ja-JP" dirty="0"/>
              <a:t>HDR</a:t>
            </a:r>
            <a:endParaRPr kumimoji="1" lang="ja-JP" altLang="en-US" dirty="0"/>
          </a:p>
        </p:txBody>
      </p:sp>
      <p:sp>
        <p:nvSpPr>
          <p:cNvPr id="26" name="タイトル 25"/>
          <p:cNvSpPr>
            <a:spLocks noGrp="1"/>
          </p:cNvSpPr>
          <p:nvPr>
            <p:ph type="title"/>
          </p:nvPr>
        </p:nvSpPr>
        <p:spPr/>
        <p:txBody>
          <a:bodyPr/>
          <a:lstStyle/>
          <a:p>
            <a:r>
              <a:rPr lang="ja-JP" altLang="en-US" dirty="0"/>
              <a:t>詳細：</a:t>
            </a:r>
            <a:r>
              <a:rPr lang="en-US" altLang="ja-JP" dirty="0"/>
              <a:t>BT.2020</a:t>
            </a:r>
            <a:r>
              <a:rPr lang="ja-JP" altLang="en-US" dirty="0"/>
              <a:t>ベース</a:t>
            </a:r>
            <a:r>
              <a:rPr lang="en-US" altLang="ja-JP" dirty="0"/>
              <a:t>(UI</a:t>
            </a:r>
            <a:r>
              <a:rPr lang="ja-JP" altLang="en-US" dirty="0"/>
              <a:t>描画は</a:t>
            </a:r>
            <a:r>
              <a:rPr lang="en-US" altLang="ja-JP" dirty="0" err="1"/>
              <a:t>scRGB</a:t>
            </a:r>
            <a:r>
              <a:rPr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216</a:t>
            </a:fld>
            <a:endParaRPr kumimoji="1" lang="ja-JP" altLang="en-US"/>
          </a:p>
        </p:txBody>
      </p:sp>
      <p:sp>
        <p:nvSpPr>
          <p:cNvPr id="47" name="Freeform 36">
            <a:extLst>
              <a:ext uri="{FF2B5EF4-FFF2-40B4-BE49-F238E27FC236}">
                <a16:creationId xmlns:a16="http://schemas.microsoft.com/office/drawing/2014/main" id="{F68B9D1F-512E-4DD5-AA3D-3347441B7131}"/>
              </a:ext>
            </a:extLst>
          </p:cNvPr>
          <p:cNvSpPr/>
          <p:nvPr/>
        </p:nvSpPr>
        <p:spPr>
          <a:xfrm>
            <a:off x="4314377"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8" name="Freeform 36">
            <a:extLst>
              <a:ext uri="{FF2B5EF4-FFF2-40B4-BE49-F238E27FC236}">
                <a16:creationId xmlns:a16="http://schemas.microsoft.com/office/drawing/2014/main" id="{25AEB39F-25D5-49DD-9D20-F04D084D672D}"/>
              </a:ext>
            </a:extLst>
          </p:cNvPr>
          <p:cNvSpPr/>
          <p:nvPr/>
        </p:nvSpPr>
        <p:spPr>
          <a:xfrm>
            <a:off x="4348195"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sp>
        <p:nvSpPr>
          <p:cNvPr id="50" name="角丸四角形 6">
            <a:extLst>
              <a:ext uri="{FF2B5EF4-FFF2-40B4-BE49-F238E27FC236}">
                <a16:creationId xmlns:a16="http://schemas.microsoft.com/office/drawing/2014/main" id="{718D8DEE-F1CB-45E1-B14B-1E1E206BFF17}"/>
              </a:ext>
            </a:extLst>
          </p:cNvPr>
          <p:cNvSpPr/>
          <p:nvPr/>
        </p:nvSpPr>
        <p:spPr>
          <a:xfrm>
            <a:off x="6343333" y="3427018"/>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a:solidFill>
                  <a:schemeClr val="tx1"/>
                </a:solidFill>
              </a:rPr>
              <a:t>線形</a:t>
            </a:r>
            <a:endParaRPr lang="en-US" altLang="ja-JP" sz="1400" dirty="0">
              <a:solidFill>
                <a:schemeClr val="tx1"/>
              </a:solidFill>
            </a:endParaRPr>
          </a:p>
          <a:p>
            <a:pPr algn="ctr"/>
            <a:r>
              <a:rPr lang="en-US" altLang="ja-JP" sz="1400">
                <a:solidFill>
                  <a:schemeClr val="tx1"/>
                </a:solidFill>
              </a:rPr>
              <a:t>(scRGB</a:t>
            </a:r>
            <a:r>
              <a:rPr lang="en-US" altLang="ja-JP" sz="1400" dirty="0">
                <a:solidFill>
                  <a:schemeClr val="tx1"/>
                </a:solidFill>
              </a:rPr>
              <a:t>)</a:t>
            </a:r>
          </a:p>
          <a:p>
            <a:pPr algn="ctr"/>
            <a:r>
              <a:rPr lang="en-US" altLang="ja-JP" sz="1400" dirty="0">
                <a:solidFill>
                  <a:schemeClr val="tx1"/>
                </a:solidFill>
              </a:rPr>
              <a:t>SDR</a:t>
            </a:r>
            <a:endParaRPr lang="ja-JP" altLang="en-US" sz="1400" dirty="0">
              <a:solidFill>
                <a:schemeClr val="tx1"/>
              </a:solidFill>
            </a:endParaRPr>
          </a:p>
        </p:txBody>
      </p:sp>
      <p:sp>
        <p:nvSpPr>
          <p:cNvPr id="51" name="角丸四角形 84">
            <a:extLst>
              <a:ext uri="{FF2B5EF4-FFF2-40B4-BE49-F238E27FC236}">
                <a16:creationId xmlns:a16="http://schemas.microsoft.com/office/drawing/2014/main" id="{550B7DA7-0390-4F05-AEC4-A140DE513713}"/>
              </a:ext>
            </a:extLst>
          </p:cNvPr>
          <p:cNvSpPr/>
          <p:nvPr/>
        </p:nvSpPr>
        <p:spPr>
          <a:xfrm>
            <a:off x="6343333" y="5533892"/>
            <a:ext cx="964853" cy="864096"/>
          </a:xfrm>
          <a:prstGeom prst="roundRect">
            <a:avLst/>
          </a:prstGeom>
          <a:solidFill>
            <a:srgbClr val="86CC8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BT.709</a:t>
            </a:r>
          </a:p>
          <a:p>
            <a:pPr algn="ctr"/>
            <a:r>
              <a:rPr lang="ja-JP" altLang="en-US" sz="1400" dirty="0">
                <a:solidFill>
                  <a:schemeClr val="tx1"/>
                </a:solidFill>
              </a:rPr>
              <a:t>線形</a:t>
            </a:r>
            <a:endParaRPr lang="en-US" altLang="ja-JP" sz="1400" dirty="0">
              <a:solidFill>
                <a:schemeClr val="tx1"/>
              </a:solidFill>
            </a:endParaRPr>
          </a:p>
          <a:p>
            <a:pPr algn="ctr"/>
            <a:r>
              <a:rPr lang="en-US" altLang="ja-JP" sz="1400" dirty="0">
                <a:solidFill>
                  <a:schemeClr val="tx1"/>
                </a:solidFill>
              </a:rPr>
              <a:t>(</a:t>
            </a:r>
            <a:r>
              <a:rPr lang="en-US" altLang="ja-JP" sz="1400" dirty="0" err="1">
                <a:solidFill>
                  <a:schemeClr val="tx1"/>
                </a:solidFill>
              </a:rPr>
              <a:t>scRGB</a:t>
            </a:r>
            <a:r>
              <a:rPr lang="en-US" altLang="ja-JP" sz="1400" dirty="0">
                <a:solidFill>
                  <a:schemeClr val="tx1"/>
                </a:solidFill>
              </a:rPr>
              <a:t>)</a:t>
            </a:r>
          </a:p>
          <a:p>
            <a:pPr algn="ctr"/>
            <a:r>
              <a:rPr lang="en-US" altLang="ja-JP" sz="1400" dirty="0">
                <a:solidFill>
                  <a:schemeClr val="tx1"/>
                </a:solidFill>
              </a:rPr>
              <a:t>MDR</a:t>
            </a:r>
          </a:p>
        </p:txBody>
      </p:sp>
      <p:sp>
        <p:nvSpPr>
          <p:cNvPr id="54" name="Freeform 36">
            <a:extLst>
              <a:ext uri="{FF2B5EF4-FFF2-40B4-BE49-F238E27FC236}">
                <a16:creationId xmlns:a16="http://schemas.microsoft.com/office/drawing/2014/main" id="{411FB688-9521-41B6-8664-B92494E108BD}"/>
              </a:ext>
            </a:extLst>
          </p:cNvPr>
          <p:cNvSpPr/>
          <p:nvPr/>
        </p:nvSpPr>
        <p:spPr>
          <a:xfrm>
            <a:off x="6550344" y="3194357"/>
            <a:ext cx="576065" cy="143949"/>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68193"/>
              <a:gd name="connsiteY0" fmla="*/ 4044 h 423124"/>
              <a:gd name="connsiteX1" fmla="*/ 840104 w 868193"/>
              <a:gd name="connsiteY1" fmla="*/ 8049 h 423124"/>
              <a:gd name="connsiteX2" fmla="*/ 435119 w 868193"/>
              <a:gd name="connsiteY2" fmla="*/ 98904 h 423124"/>
              <a:gd name="connsiteX3" fmla="*/ 140726 w 868193"/>
              <a:gd name="connsiteY3" fmla="*/ 356820 h 423124"/>
              <a:gd name="connsiteX4" fmla="*/ 0 w 868193"/>
              <a:gd name="connsiteY4" fmla="*/ 423124 h 423124"/>
              <a:gd name="connsiteX5" fmla="*/ 0 w 868193"/>
              <a:gd name="connsiteY5" fmla="*/ 423124 h 423124"/>
              <a:gd name="connsiteX0" fmla="*/ 833412 w 1325367"/>
              <a:gd name="connsiteY0" fmla="*/ 0 h 419080"/>
              <a:gd name="connsiteX1" fmla="*/ 1319825 w 1325367"/>
              <a:gd name="connsiteY1" fmla="*/ 45280 h 419080"/>
              <a:gd name="connsiteX2" fmla="*/ 435119 w 1325367"/>
              <a:gd name="connsiteY2" fmla="*/ 94860 h 419080"/>
              <a:gd name="connsiteX3" fmla="*/ 140726 w 1325367"/>
              <a:gd name="connsiteY3" fmla="*/ 352776 h 419080"/>
              <a:gd name="connsiteX4" fmla="*/ 0 w 1325367"/>
              <a:gd name="connsiteY4" fmla="*/ 419080 h 419080"/>
              <a:gd name="connsiteX5" fmla="*/ 0 w 1325367"/>
              <a:gd name="connsiteY5" fmla="*/ 419080 h 419080"/>
              <a:gd name="connsiteX0" fmla="*/ 1588876 w 1588881"/>
              <a:gd name="connsiteY0" fmla="*/ 0 h 397067"/>
              <a:gd name="connsiteX1" fmla="*/ 1319825 w 1588881"/>
              <a:gd name="connsiteY1" fmla="*/ 23267 h 397067"/>
              <a:gd name="connsiteX2" fmla="*/ 435119 w 1588881"/>
              <a:gd name="connsiteY2" fmla="*/ 72847 h 397067"/>
              <a:gd name="connsiteX3" fmla="*/ 140726 w 1588881"/>
              <a:gd name="connsiteY3" fmla="*/ 330763 h 397067"/>
              <a:gd name="connsiteX4" fmla="*/ 0 w 1588881"/>
              <a:gd name="connsiteY4" fmla="*/ 397067 h 397067"/>
              <a:gd name="connsiteX5" fmla="*/ 0 w 1588881"/>
              <a:gd name="connsiteY5" fmla="*/ 397067 h 397067"/>
              <a:gd name="connsiteX0" fmla="*/ 1588876 w 1588876"/>
              <a:gd name="connsiteY0" fmla="*/ 17229 h 414296"/>
              <a:gd name="connsiteX1" fmla="*/ 802332 w 1588876"/>
              <a:gd name="connsiteY1" fmla="*/ 4725 h 414296"/>
              <a:gd name="connsiteX2" fmla="*/ 435119 w 1588876"/>
              <a:gd name="connsiteY2" fmla="*/ 90076 h 414296"/>
              <a:gd name="connsiteX3" fmla="*/ 140726 w 1588876"/>
              <a:gd name="connsiteY3" fmla="*/ 347992 h 414296"/>
              <a:gd name="connsiteX4" fmla="*/ 0 w 1588876"/>
              <a:gd name="connsiteY4" fmla="*/ 414296 h 414296"/>
              <a:gd name="connsiteX5" fmla="*/ 0 w 1588876"/>
              <a:gd name="connsiteY5" fmla="*/ 414296 h 414296"/>
              <a:gd name="connsiteX0" fmla="*/ 1588876 w 1588878"/>
              <a:gd name="connsiteY0" fmla="*/ 17229 h 414296"/>
              <a:gd name="connsiteX1" fmla="*/ 802332 w 1588878"/>
              <a:gd name="connsiteY1" fmla="*/ 4725 h 414296"/>
              <a:gd name="connsiteX2" fmla="*/ 435119 w 1588878"/>
              <a:gd name="connsiteY2" fmla="*/ 90076 h 414296"/>
              <a:gd name="connsiteX3" fmla="*/ 140726 w 1588878"/>
              <a:gd name="connsiteY3" fmla="*/ 347992 h 414296"/>
              <a:gd name="connsiteX4" fmla="*/ 0 w 1588878"/>
              <a:gd name="connsiteY4" fmla="*/ 414296 h 414296"/>
              <a:gd name="connsiteX5" fmla="*/ 0 w 1588878"/>
              <a:gd name="connsiteY5" fmla="*/ 414296 h 414296"/>
              <a:gd name="connsiteX0" fmla="*/ 1603986 w 1603987"/>
              <a:gd name="connsiteY0" fmla="*/ 4045 h 417621"/>
              <a:gd name="connsiteX1" fmla="*/ 802332 w 1603987"/>
              <a:gd name="connsiteY1" fmla="*/ 8050 h 417621"/>
              <a:gd name="connsiteX2" fmla="*/ 435119 w 1603987"/>
              <a:gd name="connsiteY2" fmla="*/ 93401 h 417621"/>
              <a:gd name="connsiteX3" fmla="*/ 140726 w 1603987"/>
              <a:gd name="connsiteY3" fmla="*/ 351317 h 417621"/>
              <a:gd name="connsiteX4" fmla="*/ 0 w 1603987"/>
              <a:gd name="connsiteY4" fmla="*/ 417621 h 417621"/>
              <a:gd name="connsiteX5" fmla="*/ 0 w 1603987"/>
              <a:gd name="connsiteY5" fmla="*/ 417621 h 417621"/>
              <a:gd name="connsiteX0" fmla="*/ 1486888 w 1486890"/>
              <a:gd name="connsiteY0" fmla="*/ 8023 h 416097"/>
              <a:gd name="connsiteX1" fmla="*/ 802332 w 1486890"/>
              <a:gd name="connsiteY1" fmla="*/ 6526 h 416097"/>
              <a:gd name="connsiteX2" fmla="*/ 435119 w 1486890"/>
              <a:gd name="connsiteY2" fmla="*/ 91877 h 416097"/>
              <a:gd name="connsiteX3" fmla="*/ 140726 w 1486890"/>
              <a:gd name="connsiteY3" fmla="*/ 349793 h 416097"/>
              <a:gd name="connsiteX4" fmla="*/ 0 w 1486890"/>
              <a:gd name="connsiteY4" fmla="*/ 416097 h 416097"/>
              <a:gd name="connsiteX5" fmla="*/ 0 w 1486890"/>
              <a:gd name="connsiteY5" fmla="*/ 416097 h 416097"/>
              <a:gd name="connsiteX0" fmla="*/ 1551104 w 1551106"/>
              <a:gd name="connsiteY0" fmla="*/ 4043 h 417620"/>
              <a:gd name="connsiteX1" fmla="*/ 802332 w 1551106"/>
              <a:gd name="connsiteY1" fmla="*/ 8049 h 417620"/>
              <a:gd name="connsiteX2" fmla="*/ 435119 w 1551106"/>
              <a:gd name="connsiteY2" fmla="*/ 93400 h 417620"/>
              <a:gd name="connsiteX3" fmla="*/ 140726 w 1551106"/>
              <a:gd name="connsiteY3" fmla="*/ 351316 h 417620"/>
              <a:gd name="connsiteX4" fmla="*/ 0 w 1551106"/>
              <a:gd name="connsiteY4" fmla="*/ 417620 h 417620"/>
              <a:gd name="connsiteX5" fmla="*/ 0 w 1551106"/>
              <a:gd name="connsiteY5" fmla="*/ 417620 h 417620"/>
              <a:gd name="connsiteX0" fmla="*/ 1551104 w 1551104"/>
              <a:gd name="connsiteY0" fmla="*/ 4043 h 417620"/>
              <a:gd name="connsiteX1" fmla="*/ 802332 w 1551104"/>
              <a:gd name="connsiteY1" fmla="*/ 8049 h 417620"/>
              <a:gd name="connsiteX2" fmla="*/ 435119 w 1551104"/>
              <a:gd name="connsiteY2" fmla="*/ 93400 h 417620"/>
              <a:gd name="connsiteX3" fmla="*/ 140726 w 1551104"/>
              <a:gd name="connsiteY3" fmla="*/ 351316 h 417620"/>
              <a:gd name="connsiteX4" fmla="*/ 0 w 1551104"/>
              <a:gd name="connsiteY4" fmla="*/ 417620 h 417620"/>
              <a:gd name="connsiteX5" fmla="*/ 0 w 1551104"/>
              <a:gd name="connsiteY5" fmla="*/ 417620 h 417620"/>
              <a:gd name="connsiteX0" fmla="*/ 1354683 w 1354683"/>
              <a:gd name="connsiteY0" fmla="*/ 2350 h 418678"/>
              <a:gd name="connsiteX1" fmla="*/ 802332 w 1354683"/>
              <a:gd name="connsiteY1" fmla="*/ 9107 h 418678"/>
              <a:gd name="connsiteX2" fmla="*/ 435119 w 1354683"/>
              <a:gd name="connsiteY2" fmla="*/ 94458 h 418678"/>
              <a:gd name="connsiteX3" fmla="*/ 140726 w 1354683"/>
              <a:gd name="connsiteY3" fmla="*/ 352374 h 418678"/>
              <a:gd name="connsiteX4" fmla="*/ 0 w 1354683"/>
              <a:gd name="connsiteY4" fmla="*/ 418678 h 418678"/>
              <a:gd name="connsiteX5" fmla="*/ 0 w 1354683"/>
              <a:gd name="connsiteY5" fmla="*/ 418678 h 418678"/>
              <a:gd name="connsiteX0" fmla="*/ 1543548 w 1543548"/>
              <a:gd name="connsiteY0" fmla="*/ 45 h 421877"/>
              <a:gd name="connsiteX1" fmla="*/ 802332 w 1543548"/>
              <a:gd name="connsiteY1" fmla="*/ 12306 h 421877"/>
              <a:gd name="connsiteX2" fmla="*/ 435119 w 1543548"/>
              <a:gd name="connsiteY2" fmla="*/ 97657 h 421877"/>
              <a:gd name="connsiteX3" fmla="*/ 140726 w 1543548"/>
              <a:gd name="connsiteY3" fmla="*/ 355573 h 421877"/>
              <a:gd name="connsiteX4" fmla="*/ 0 w 1543548"/>
              <a:gd name="connsiteY4" fmla="*/ 421877 h 421877"/>
              <a:gd name="connsiteX5" fmla="*/ 0 w 1543548"/>
              <a:gd name="connsiteY5" fmla="*/ 421877 h 421877"/>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43548 w 1543548"/>
              <a:gd name="connsiteY0" fmla="*/ 0 h 421832"/>
              <a:gd name="connsiteX1" fmla="*/ 753227 w 1543548"/>
              <a:gd name="connsiteY1" fmla="*/ 42529 h 421832"/>
              <a:gd name="connsiteX2" fmla="*/ 435119 w 1543548"/>
              <a:gd name="connsiteY2" fmla="*/ 97612 h 421832"/>
              <a:gd name="connsiteX3" fmla="*/ 140726 w 1543548"/>
              <a:gd name="connsiteY3" fmla="*/ 355528 h 421832"/>
              <a:gd name="connsiteX4" fmla="*/ 0 w 1543548"/>
              <a:gd name="connsiteY4" fmla="*/ 421832 h 421832"/>
              <a:gd name="connsiteX5" fmla="*/ 0 w 1543548"/>
              <a:gd name="connsiteY5" fmla="*/ 421832 h 421832"/>
              <a:gd name="connsiteX0" fmla="*/ 1543548 w 1543550"/>
              <a:gd name="connsiteY0" fmla="*/ 0 h 421832"/>
              <a:gd name="connsiteX1" fmla="*/ 753227 w 1543550"/>
              <a:gd name="connsiteY1" fmla="*/ 42529 h 421832"/>
              <a:gd name="connsiteX2" fmla="*/ 435119 w 1543550"/>
              <a:gd name="connsiteY2" fmla="*/ 97612 h 421832"/>
              <a:gd name="connsiteX3" fmla="*/ 140726 w 1543550"/>
              <a:gd name="connsiteY3" fmla="*/ 355528 h 421832"/>
              <a:gd name="connsiteX4" fmla="*/ 0 w 1543550"/>
              <a:gd name="connsiteY4" fmla="*/ 421832 h 421832"/>
              <a:gd name="connsiteX5" fmla="*/ 0 w 1543550"/>
              <a:gd name="connsiteY5" fmla="*/ 421832 h 421832"/>
              <a:gd name="connsiteX0" fmla="*/ 1551104 w 1551105"/>
              <a:gd name="connsiteY0" fmla="*/ 12694 h 379493"/>
              <a:gd name="connsiteX1" fmla="*/ 753227 w 1551105"/>
              <a:gd name="connsiteY1" fmla="*/ 190 h 379493"/>
              <a:gd name="connsiteX2" fmla="*/ 435119 w 1551105"/>
              <a:gd name="connsiteY2" fmla="*/ 55273 h 379493"/>
              <a:gd name="connsiteX3" fmla="*/ 140726 w 1551105"/>
              <a:gd name="connsiteY3" fmla="*/ 313189 h 379493"/>
              <a:gd name="connsiteX4" fmla="*/ 0 w 1551105"/>
              <a:gd name="connsiteY4" fmla="*/ 379493 h 379493"/>
              <a:gd name="connsiteX5" fmla="*/ 0 w 1551105"/>
              <a:gd name="connsiteY5" fmla="*/ 379493 h 379493"/>
              <a:gd name="connsiteX0" fmla="*/ 1551103 w 1551103"/>
              <a:gd name="connsiteY0" fmla="*/ 0 h 383309"/>
              <a:gd name="connsiteX1" fmla="*/ 753227 w 1551103"/>
              <a:gd name="connsiteY1" fmla="*/ 4006 h 383309"/>
              <a:gd name="connsiteX2" fmla="*/ 435119 w 1551103"/>
              <a:gd name="connsiteY2" fmla="*/ 59089 h 383309"/>
              <a:gd name="connsiteX3" fmla="*/ 140726 w 1551103"/>
              <a:gd name="connsiteY3" fmla="*/ 317005 h 383309"/>
              <a:gd name="connsiteX4" fmla="*/ 0 w 1551103"/>
              <a:gd name="connsiteY4" fmla="*/ 383309 h 383309"/>
              <a:gd name="connsiteX5" fmla="*/ 0 w 1551103"/>
              <a:gd name="connsiteY5" fmla="*/ 383309 h 383309"/>
              <a:gd name="connsiteX0" fmla="*/ 1558657 w 1558658"/>
              <a:gd name="connsiteY0" fmla="*/ 2066 h 379872"/>
              <a:gd name="connsiteX1" fmla="*/ 753227 w 1558658"/>
              <a:gd name="connsiteY1" fmla="*/ 569 h 379872"/>
              <a:gd name="connsiteX2" fmla="*/ 435119 w 1558658"/>
              <a:gd name="connsiteY2" fmla="*/ 55652 h 379872"/>
              <a:gd name="connsiteX3" fmla="*/ 140726 w 1558658"/>
              <a:gd name="connsiteY3" fmla="*/ 313568 h 379872"/>
              <a:gd name="connsiteX4" fmla="*/ 0 w 1558658"/>
              <a:gd name="connsiteY4" fmla="*/ 379872 h 379872"/>
              <a:gd name="connsiteX5" fmla="*/ 0 w 1558658"/>
              <a:gd name="connsiteY5" fmla="*/ 379872 h 3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658" h="379872">
                <a:moveTo>
                  <a:pt x="1558657" y="2066"/>
                </a:moveTo>
                <a:cubicBezTo>
                  <a:pt x="1559772" y="2734"/>
                  <a:pt x="838496" y="-1483"/>
                  <a:pt x="753227" y="569"/>
                </a:cubicBezTo>
                <a:cubicBezTo>
                  <a:pt x="679291" y="2621"/>
                  <a:pt x="551682" y="-2477"/>
                  <a:pt x="435119" y="55652"/>
                </a:cubicBezTo>
                <a:cubicBezTo>
                  <a:pt x="334177" y="115151"/>
                  <a:pt x="213246" y="259531"/>
                  <a:pt x="140726" y="313568"/>
                </a:cubicBezTo>
                <a:cubicBezTo>
                  <a:pt x="68206" y="367605"/>
                  <a:pt x="23454" y="368821"/>
                  <a:pt x="0" y="379872"/>
                </a:cubicBezTo>
                <a:lnTo>
                  <a:pt x="0" y="379872"/>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55" name="Freeform 36">
            <a:extLst>
              <a:ext uri="{FF2B5EF4-FFF2-40B4-BE49-F238E27FC236}">
                <a16:creationId xmlns:a16="http://schemas.microsoft.com/office/drawing/2014/main" id="{502E4348-5C94-4BA8-B149-4DF7F6BB0C65}"/>
              </a:ext>
            </a:extLst>
          </p:cNvPr>
          <p:cNvSpPr/>
          <p:nvPr/>
        </p:nvSpPr>
        <p:spPr>
          <a:xfrm>
            <a:off x="6584162" y="5115579"/>
            <a:ext cx="488436" cy="337157"/>
          </a:xfrm>
          <a:custGeom>
            <a:avLst/>
            <a:gdLst>
              <a:gd name="connsiteX0" fmla="*/ 510988 w 510988"/>
              <a:gd name="connsiteY0" fmla="*/ 0 h 493059"/>
              <a:gd name="connsiteX1" fmla="*/ 340659 w 510988"/>
              <a:gd name="connsiteY1" fmla="*/ 286871 h 493059"/>
              <a:gd name="connsiteX2" fmla="*/ 0 w 510988"/>
              <a:gd name="connsiteY2" fmla="*/ 493059 h 493059"/>
              <a:gd name="connsiteX3" fmla="*/ 0 w 510988"/>
              <a:gd name="connsiteY3" fmla="*/ 493059 h 493059"/>
              <a:gd name="connsiteX0" fmla="*/ 510988 w 510988"/>
              <a:gd name="connsiteY0" fmla="*/ 0 h 493059"/>
              <a:gd name="connsiteX1" fmla="*/ 313765 w 510988"/>
              <a:gd name="connsiteY1" fmla="*/ 3227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10988"/>
              <a:gd name="connsiteY0" fmla="*/ 0 h 493059"/>
              <a:gd name="connsiteX1" fmla="*/ 161365 w 510988"/>
              <a:gd name="connsiteY1" fmla="*/ 170330 h 493059"/>
              <a:gd name="connsiteX2" fmla="*/ 0 w 510988"/>
              <a:gd name="connsiteY2" fmla="*/ 493059 h 493059"/>
              <a:gd name="connsiteX3" fmla="*/ 0 w 510988"/>
              <a:gd name="connsiteY3" fmla="*/ 493059 h 493059"/>
              <a:gd name="connsiteX0" fmla="*/ 510988 w 528494"/>
              <a:gd name="connsiteY0" fmla="*/ 12032 h 505091"/>
              <a:gd name="connsiteX1" fmla="*/ 499853 w 528494"/>
              <a:gd name="connsiteY1" fmla="*/ 12786 h 505091"/>
              <a:gd name="connsiteX2" fmla="*/ 161365 w 528494"/>
              <a:gd name="connsiteY2" fmla="*/ 182362 h 505091"/>
              <a:gd name="connsiteX3" fmla="*/ 0 w 528494"/>
              <a:gd name="connsiteY3" fmla="*/ 505091 h 505091"/>
              <a:gd name="connsiteX4" fmla="*/ 0 w 528494"/>
              <a:gd name="connsiteY4" fmla="*/ 505091 h 505091"/>
              <a:gd name="connsiteX0" fmla="*/ 510988 w 956852"/>
              <a:gd name="connsiteY0" fmla="*/ 12032 h 505091"/>
              <a:gd name="connsiteX1" fmla="*/ 499853 w 956852"/>
              <a:gd name="connsiteY1" fmla="*/ 12786 h 505091"/>
              <a:gd name="connsiteX2" fmla="*/ 161365 w 956852"/>
              <a:gd name="connsiteY2" fmla="*/ 182362 h 505091"/>
              <a:gd name="connsiteX3" fmla="*/ 0 w 956852"/>
              <a:gd name="connsiteY3" fmla="*/ 505091 h 505091"/>
              <a:gd name="connsiteX4" fmla="*/ 0 w 956852"/>
              <a:gd name="connsiteY4" fmla="*/ 505091 h 505091"/>
              <a:gd name="connsiteX0" fmla="*/ 533550 w 2142151"/>
              <a:gd name="connsiteY0" fmla="*/ 12032 h 505091"/>
              <a:gd name="connsiteX1" fmla="*/ 1886656 w 2142151"/>
              <a:gd name="connsiteY1" fmla="*/ 12787 h 505091"/>
              <a:gd name="connsiteX2" fmla="*/ 183927 w 2142151"/>
              <a:gd name="connsiteY2" fmla="*/ 182362 h 505091"/>
              <a:gd name="connsiteX3" fmla="*/ 22562 w 2142151"/>
              <a:gd name="connsiteY3" fmla="*/ 505091 h 505091"/>
              <a:gd name="connsiteX4" fmla="*/ 22562 w 2142151"/>
              <a:gd name="connsiteY4" fmla="*/ 505091 h 505091"/>
              <a:gd name="connsiteX0" fmla="*/ 1662577 w 2289219"/>
              <a:gd name="connsiteY0" fmla="*/ 12032 h 505091"/>
              <a:gd name="connsiteX1" fmla="*/ 1886656 w 2289219"/>
              <a:gd name="connsiteY1" fmla="*/ 12787 h 505091"/>
              <a:gd name="connsiteX2" fmla="*/ 183927 w 2289219"/>
              <a:gd name="connsiteY2" fmla="*/ 182362 h 505091"/>
              <a:gd name="connsiteX3" fmla="*/ 22562 w 2289219"/>
              <a:gd name="connsiteY3" fmla="*/ 505091 h 505091"/>
              <a:gd name="connsiteX4" fmla="*/ 22562 w 2289219"/>
              <a:gd name="connsiteY4" fmla="*/ 505091 h 505091"/>
              <a:gd name="connsiteX0" fmla="*/ 1640015 w 1640015"/>
              <a:gd name="connsiteY0" fmla="*/ 12032 h 505091"/>
              <a:gd name="connsiteX1" fmla="*/ 405767 w 1640015"/>
              <a:gd name="connsiteY1" fmla="*/ 12787 h 505091"/>
              <a:gd name="connsiteX2" fmla="*/ 161365 w 1640015"/>
              <a:gd name="connsiteY2" fmla="*/ 182362 h 505091"/>
              <a:gd name="connsiteX3" fmla="*/ 0 w 1640015"/>
              <a:gd name="connsiteY3" fmla="*/ 505091 h 505091"/>
              <a:gd name="connsiteX4" fmla="*/ 0 w 1640015"/>
              <a:gd name="connsiteY4" fmla="*/ 505091 h 505091"/>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40015 w 1640015"/>
              <a:gd name="connsiteY0" fmla="*/ 633 h 493692"/>
              <a:gd name="connsiteX1" fmla="*/ 640981 w 1640015"/>
              <a:gd name="connsiteY1" fmla="*/ 22327 h 493692"/>
              <a:gd name="connsiteX2" fmla="*/ 161365 w 1640015"/>
              <a:gd name="connsiteY2" fmla="*/ 170963 h 493692"/>
              <a:gd name="connsiteX3" fmla="*/ 0 w 1640015"/>
              <a:gd name="connsiteY3" fmla="*/ 493692 h 493692"/>
              <a:gd name="connsiteX4" fmla="*/ 0 w 1640015"/>
              <a:gd name="connsiteY4" fmla="*/ 493692 h 493692"/>
              <a:gd name="connsiteX0" fmla="*/ 1616493 w 1616493"/>
              <a:gd name="connsiteY0" fmla="*/ 107937 h 475353"/>
              <a:gd name="connsiteX1" fmla="*/ 640981 w 1616493"/>
              <a:gd name="connsiteY1" fmla="*/ 3988 h 475353"/>
              <a:gd name="connsiteX2" fmla="*/ 161365 w 1616493"/>
              <a:gd name="connsiteY2" fmla="*/ 152624 h 475353"/>
              <a:gd name="connsiteX3" fmla="*/ 0 w 1616493"/>
              <a:gd name="connsiteY3" fmla="*/ 475353 h 475353"/>
              <a:gd name="connsiteX4" fmla="*/ 0 w 1616493"/>
              <a:gd name="connsiteY4" fmla="*/ 475353 h 475353"/>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616493 w 1616493"/>
              <a:gd name="connsiteY0" fmla="*/ 29075 h 480254"/>
              <a:gd name="connsiteX1" fmla="*/ 640981 w 1616493"/>
              <a:gd name="connsiteY1" fmla="*/ 8889 h 480254"/>
              <a:gd name="connsiteX2" fmla="*/ 161365 w 1616493"/>
              <a:gd name="connsiteY2" fmla="*/ 157525 h 480254"/>
              <a:gd name="connsiteX3" fmla="*/ 0 w 1616493"/>
              <a:gd name="connsiteY3" fmla="*/ 480254 h 480254"/>
              <a:gd name="connsiteX4" fmla="*/ 0 w 1616493"/>
              <a:gd name="connsiteY4" fmla="*/ 480254 h 480254"/>
              <a:gd name="connsiteX0" fmla="*/ 1781143 w 1781143"/>
              <a:gd name="connsiteY0" fmla="*/ 12030 h 484150"/>
              <a:gd name="connsiteX1" fmla="*/ 640981 w 1781143"/>
              <a:gd name="connsiteY1" fmla="*/ 12785 h 484150"/>
              <a:gd name="connsiteX2" fmla="*/ 161365 w 1781143"/>
              <a:gd name="connsiteY2" fmla="*/ 161421 h 484150"/>
              <a:gd name="connsiteX3" fmla="*/ 0 w 1781143"/>
              <a:gd name="connsiteY3" fmla="*/ 484150 h 484150"/>
              <a:gd name="connsiteX4" fmla="*/ 0 w 1781143"/>
              <a:gd name="connsiteY4" fmla="*/ 484150 h 484150"/>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8141 h 480261"/>
              <a:gd name="connsiteX1" fmla="*/ 659725 w 1781143"/>
              <a:gd name="connsiteY1" fmla="*/ 14457 h 480261"/>
              <a:gd name="connsiteX2" fmla="*/ 161365 w 1781143"/>
              <a:gd name="connsiteY2" fmla="*/ 157532 h 480261"/>
              <a:gd name="connsiteX3" fmla="*/ 0 w 1781143"/>
              <a:gd name="connsiteY3" fmla="*/ 480261 h 480261"/>
              <a:gd name="connsiteX4" fmla="*/ 0 w 1781143"/>
              <a:gd name="connsiteY4" fmla="*/ 480261 h 480261"/>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59725 w 1781143"/>
              <a:gd name="connsiteY1" fmla="*/ 6316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566006 w 1781143"/>
              <a:gd name="connsiteY1" fmla="*/ 754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594418 h 1066538"/>
              <a:gd name="connsiteX1" fmla="*/ 622237 w 1781143"/>
              <a:gd name="connsiteY1" fmla="*/ 0 h 1066538"/>
              <a:gd name="connsiteX2" fmla="*/ 161365 w 1781143"/>
              <a:gd name="connsiteY2" fmla="*/ 743809 h 1066538"/>
              <a:gd name="connsiteX3" fmla="*/ 0 w 1781143"/>
              <a:gd name="connsiteY3" fmla="*/ 1066538 h 1066538"/>
              <a:gd name="connsiteX4" fmla="*/ 0 w 1781143"/>
              <a:gd name="connsiteY4" fmla="*/ 1066538 h 1066538"/>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594451 h 1066571"/>
              <a:gd name="connsiteX1" fmla="*/ 622237 w 1781143"/>
              <a:gd name="connsiteY1" fmla="*/ 33 h 1066571"/>
              <a:gd name="connsiteX2" fmla="*/ 161365 w 1781143"/>
              <a:gd name="connsiteY2" fmla="*/ 743842 h 1066571"/>
              <a:gd name="connsiteX3" fmla="*/ 0 w 1781143"/>
              <a:gd name="connsiteY3" fmla="*/ 1066571 h 1066571"/>
              <a:gd name="connsiteX4" fmla="*/ 0 w 1781143"/>
              <a:gd name="connsiteY4" fmla="*/ 1066571 h 1066571"/>
              <a:gd name="connsiteX0" fmla="*/ 1781143 w 1781143"/>
              <a:gd name="connsiteY0" fmla="*/ 101964 h 574084"/>
              <a:gd name="connsiteX1" fmla="*/ 609739 w 1781143"/>
              <a:gd name="connsiteY1" fmla="*/ 52658 h 574084"/>
              <a:gd name="connsiteX2" fmla="*/ 161365 w 1781143"/>
              <a:gd name="connsiteY2" fmla="*/ 251355 h 574084"/>
              <a:gd name="connsiteX3" fmla="*/ 0 w 1781143"/>
              <a:gd name="connsiteY3" fmla="*/ 574084 h 574084"/>
              <a:gd name="connsiteX4" fmla="*/ 0 w 1781143"/>
              <a:gd name="connsiteY4" fmla="*/ 574084 h 574084"/>
              <a:gd name="connsiteX0" fmla="*/ 1781143 w 1781143"/>
              <a:gd name="connsiteY0" fmla="*/ 49460 h 521580"/>
              <a:gd name="connsiteX1" fmla="*/ 609739 w 1781143"/>
              <a:gd name="connsiteY1" fmla="*/ 154 h 521580"/>
              <a:gd name="connsiteX2" fmla="*/ 161365 w 1781143"/>
              <a:gd name="connsiteY2" fmla="*/ 198851 h 521580"/>
              <a:gd name="connsiteX3" fmla="*/ 0 w 1781143"/>
              <a:gd name="connsiteY3" fmla="*/ 521580 h 521580"/>
              <a:gd name="connsiteX4" fmla="*/ 0 w 1781143"/>
              <a:gd name="connsiteY4" fmla="*/ 521580 h 52158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0 h 472120"/>
              <a:gd name="connsiteX1" fmla="*/ 634731 w 1781143"/>
              <a:gd name="connsiteY1" fmla="*/ 11881 h 472120"/>
              <a:gd name="connsiteX2" fmla="*/ 161365 w 1781143"/>
              <a:gd name="connsiteY2" fmla="*/ 149391 h 472120"/>
              <a:gd name="connsiteX3" fmla="*/ 0 w 1781143"/>
              <a:gd name="connsiteY3" fmla="*/ 472120 h 472120"/>
              <a:gd name="connsiteX4" fmla="*/ 0 w 1781143"/>
              <a:gd name="connsiteY4" fmla="*/ 472120 h 472120"/>
              <a:gd name="connsiteX0" fmla="*/ 1781143 w 1781143"/>
              <a:gd name="connsiteY0" fmla="*/ 10369 h 460240"/>
              <a:gd name="connsiteX1" fmla="*/ 634731 w 1781143"/>
              <a:gd name="connsiteY1" fmla="*/ 1 h 460240"/>
              <a:gd name="connsiteX2" fmla="*/ 161365 w 1781143"/>
              <a:gd name="connsiteY2" fmla="*/ 137511 h 460240"/>
              <a:gd name="connsiteX3" fmla="*/ 0 w 1781143"/>
              <a:gd name="connsiteY3" fmla="*/ 460240 h 460240"/>
              <a:gd name="connsiteX4" fmla="*/ 0 w 1781143"/>
              <a:gd name="connsiteY4" fmla="*/ 460240 h 460240"/>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81143 w 1781143"/>
              <a:gd name="connsiteY0" fmla="*/ 3678 h 453549"/>
              <a:gd name="connsiteX1" fmla="*/ 1249587 w 1781143"/>
              <a:gd name="connsiteY1" fmla="*/ 0 h 453549"/>
              <a:gd name="connsiteX2" fmla="*/ 161365 w 1781143"/>
              <a:gd name="connsiteY2" fmla="*/ 130820 h 453549"/>
              <a:gd name="connsiteX3" fmla="*/ 0 w 1781143"/>
              <a:gd name="connsiteY3" fmla="*/ 453549 h 453549"/>
              <a:gd name="connsiteX4" fmla="*/ 0 w 1781143"/>
              <a:gd name="connsiteY4" fmla="*/ 453549 h 453549"/>
              <a:gd name="connsiteX0" fmla="*/ 1772718 w 1772718"/>
              <a:gd name="connsiteY0" fmla="*/ 1449 h 453549"/>
              <a:gd name="connsiteX1" fmla="*/ 1249587 w 1772718"/>
              <a:gd name="connsiteY1" fmla="*/ 0 h 453549"/>
              <a:gd name="connsiteX2" fmla="*/ 161365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37168 w 1772718"/>
              <a:gd name="connsiteY2" fmla="*/ 13082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1449 h 453549"/>
              <a:gd name="connsiteX1" fmla="*/ 1249587 w 1772718"/>
              <a:gd name="connsiteY1" fmla="*/ 0 h 453549"/>
              <a:gd name="connsiteX2" fmla="*/ 287703 w 1772718"/>
              <a:gd name="connsiteY2" fmla="*/ 128590 h 453549"/>
              <a:gd name="connsiteX3" fmla="*/ 0 w 1772718"/>
              <a:gd name="connsiteY3" fmla="*/ 453549 h 453549"/>
              <a:gd name="connsiteX4" fmla="*/ 0 w 1772718"/>
              <a:gd name="connsiteY4" fmla="*/ 453549 h 453549"/>
              <a:gd name="connsiteX0" fmla="*/ 1772718 w 1772718"/>
              <a:gd name="connsiteY0" fmla="*/ 0 h 452100"/>
              <a:gd name="connsiteX1" fmla="*/ 1129758 w 1772718"/>
              <a:gd name="connsiteY1" fmla="*/ 1302 h 452100"/>
              <a:gd name="connsiteX2" fmla="*/ 287703 w 1772718"/>
              <a:gd name="connsiteY2" fmla="*/ 127141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407533 w 1772718"/>
              <a:gd name="connsiteY2" fmla="*/ 26747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29721 w 1772718"/>
              <a:gd name="connsiteY2" fmla="*/ 333516 h 452100"/>
              <a:gd name="connsiteX3" fmla="*/ 0 w 1772718"/>
              <a:gd name="connsiteY3" fmla="*/ 452100 h 452100"/>
              <a:gd name="connsiteX4" fmla="*/ 0 w 1772718"/>
              <a:gd name="connsiteY4" fmla="*/ 452100 h 452100"/>
              <a:gd name="connsiteX0" fmla="*/ 1772718 w 1772718"/>
              <a:gd name="connsiteY0" fmla="*/ 0 h 452100"/>
              <a:gd name="connsiteX1" fmla="*/ 1129758 w 1772718"/>
              <a:gd name="connsiteY1" fmla="*/ 1302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785733 w 1772718"/>
              <a:gd name="connsiteY1" fmla="*/ 61839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808925 w 1772718"/>
              <a:gd name="connsiteY1" fmla="*/ 45330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0 h 452100"/>
              <a:gd name="connsiteX1" fmla="*/ 692962 w 1772718"/>
              <a:gd name="connsiteY1" fmla="*/ 37075 h 452100"/>
              <a:gd name="connsiteX2" fmla="*/ 218124 w 1772718"/>
              <a:gd name="connsiteY2" fmla="*/ 322509 h 452100"/>
              <a:gd name="connsiteX3" fmla="*/ 0 w 1772718"/>
              <a:gd name="connsiteY3" fmla="*/ 452100 h 452100"/>
              <a:gd name="connsiteX4" fmla="*/ 0 w 1772718"/>
              <a:gd name="connsiteY4" fmla="*/ 452100 h 452100"/>
              <a:gd name="connsiteX0" fmla="*/ 1772718 w 1772718"/>
              <a:gd name="connsiteY0" fmla="*/ 4616 h 456716"/>
              <a:gd name="connsiteX1" fmla="*/ 692962 w 1772718"/>
              <a:gd name="connsiteY1" fmla="*/ 41691 h 456716"/>
              <a:gd name="connsiteX2" fmla="*/ 218124 w 1772718"/>
              <a:gd name="connsiteY2" fmla="*/ 327125 h 456716"/>
              <a:gd name="connsiteX3" fmla="*/ 0 w 1772718"/>
              <a:gd name="connsiteY3" fmla="*/ 456716 h 456716"/>
              <a:gd name="connsiteX4" fmla="*/ 0 w 1772718"/>
              <a:gd name="connsiteY4" fmla="*/ 456716 h 456716"/>
              <a:gd name="connsiteX0" fmla="*/ 1772718 w 1772718"/>
              <a:gd name="connsiteY0" fmla="*/ 1196 h 453296"/>
              <a:gd name="connsiteX1" fmla="*/ 692962 w 1772718"/>
              <a:gd name="connsiteY1" fmla="*/ 38271 h 453296"/>
              <a:gd name="connsiteX2" fmla="*/ 218124 w 1772718"/>
              <a:gd name="connsiteY2" fmla="*/ 323705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48545 w 1772718"/>
              <a:gd name="connsiteY2" fmla="*/ 386994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1196 h 453296"/>
              <a:gd name="connsiteX1" fmla="*/ 692962 w 1772718"/>
              <a:gd name="connsiteY1" fmla="*/ 38271 h 453296"/>
              <a:gd name="connsiteX2" fmla="*/ 136950 w 1772718"/>
              <a:gd name="connsiteY2" fmla="*/ 384241 h 453296"/>
              <a:gd name="connsiteX3" fmla="*/ 0 w 1772718"/>
              <a:gd name="connsiteY3" fmla="*/ 453296 h 453296"/>
              <a:gd name="connsiteX4" fmla="*/ 0 w 1772718"/>
              <a:gd name="connsiteY4" fmla="*/ 453296 h 453296"/>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650442 w 1772718"/>
              <a:gd name="connsiteY1" fmla="*/ 72846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92459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75597 h 452100"/>
              <a:gd name="connsiteX2" fmla="*/ 136950 w 1772718"/>
              <a:gd name="connsiteY2" fmla="*/ 383045 h 452100"/>
              <a:gd name="connsiteX3" fmla="*/ 0 w 1772718"/>
              <a:gd name="connsiteY3" fmla="*/ 452100 h 452100"/>
              <a:gd name="connsiteX4" fmla="*/ 0 w 1772718"/>
              <a:gd name="connsiteY4" fmla="*/ 452100 h 452100"/>
              <a:gd name="connsiteX0" fmla="*/ 1772718 w 1772718"/>
              <a:gd name="connsiteY0" fmla="*/ 0 h 452100"/>
              <a:gd name="connsiteX1" fmla="*/ 588593 w 1772718"/>
              <a:gd name="connsiteY1" fmla="*/ 81101 h 452100"/>
              <a:gd name="connsiteX2" fmla="*/ 136950 w 1772718"/>
              <a:gd name="connsiteY2" fmla="*/ 383045 h 452100"/>
              <a:gd name="connsiteX3" fmla="*/ 0 w 1772718"/>
              <a:gd name="connsiteY3" fmla="*/ 452100 h 452100"/>
              <a:gd name="connsiteX4" fmla="*/ 0 w 1772718"/>
              <a:gd name="connsiteY4" fmla="*/ 452100 h 452100"/>
              <a:gd name="connsiteX0" fmla="*/ 833412 w 833412"/>
              <a:gd name="connsiteY0" fmla="*/ 1151 h 420231"/>
              <a:gd name="connsiteX1" fmla="*/ 588593 w 833412"/>
              <a:gd name="connsiteY1" fmla="*/ 49232 h 420231"/>
              <a:gd name="connsiteX2" fmla="*/ 136950 w 833412"/>
              <a:gd name="connsiteY2" fmla="*/ 351176 h 420231"/>
              <a:gd name="connsiteX3" fmla="*/ 0 w 833412"/>
              <a:gd name="connsiteY3" fmla="*/ 420231 h 420231"/>
              <a:gd name="connsiteX4" fmla="*/ 0 w 833412"/>
              <a:gd name="connsiteY4" fmla="*/ 420231 h 420231"/>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3490 h 422570"/>
              <a:gd name="connsiteX1" fmla="*/ 588593 w 833412"/>
              <a:gd name="connsiteY1" fmla="*/ 51571 h 422570"/>
              <a:gd name="connsiteX2" fmla="*/ 136950 w 833412"/>
              <a:gd name="connsiteY2" fmla="*/ 353515 h 422570"/>
              <a:gd name="connsiteX3" fmla="*/ 0 w 833412"/>
              <a:gd name="connsiteY3" fmla="*/ 422570 h 422570"/>
              <a:gd name="connsiteX4" fmla="*/ 0 w 833412"/>
              <a:gd name="connsiteY4" fmla="*/ 422570 h 42257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588593 w 833412"/>
              <a:gd name="connsiteY1" fmla="*/ 48081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45570 w 833412"/>
              <a:gd name="connsiteY1" fmla="*/ 122377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0 h 419080"/>
              <a:gd name="connsiteX1" fmla="*/ 484223 w 833412"/>
              <a:gd name="connsiteY1" fmla="*/ 83854 h 419080"/>
              <a:gd name="connsiteX2" fmla="*/ 136950 w 833412"/>
              <a:gd name="connsiteY2" fmla="*/ 350025 h 419080"/>
              <a:gd name="connsiteX3" fmla="*/ 0 w 833412"/>
              <a:gd name="connsiteY3" fmla="*/ 419080 h 419080"/>
              <a:gd name="connsiteX4" fmla="*/ 0 w 833412"/>
              <a:gd name="connsiteY4" fmla="*/ 419080 h 419080"/>
              <a:gd name="connsiteX0" fmla="*/ 833412 w 833412"/>
              <a:gd name="connsiteY0" fmla="*/ 34 h 419114"/>
              <a:gd name="connsiteX1" fmla="*/ 484223 w 833412"/>
              <a:gd name="connsiteY1" fmla="*/ 83888 h 419114"/>
              <a:gd name="connsiteX2" fmla="*/ 136950 w 833412"/>
              <a:gd name="connsiteY2" fmla="*/ 350059 h 419114"/>
              <a:gd name="connsiteX3" fmla="*/ 0 w 833412"/>
              <a:gd name="connsiteY3" fmla="*/ 419114 h 419114"/>
              <a:gd name="connsiteX4" fmla="*/ 0 w 833412"/>
              <a:gd name="connsiteY4" fmla="*/ 419114 h 419114"/>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48 h 419128"/>
              <a:gd name="connsiteX1" fmla="*/ 484223 w 833412"/>
              <a:gd name="connsiteY1" fmla="*/ 70143 h 419128"/>
              <a:gd name="connsiteX2" fmla="*/ 136950 w 833412"/>
              <a:gd name="connsiteY2" fmla="*/ 350073 h 419128"/>
              <a:gd name="connsiteX3" fmla="*/ 0 w 833412"/>
              <a:gd name="connsiteY3" fmla="*/ 419128 h 419128"/>
              <a:gd name="connsiteX4" fmla="*/ 0 w 833412"/>
              <a:gd name="connsiteY4" fmla="*/ 419128 h 419128"/>
              <a:gd name="connsiteX0" fmla="*/ 833412 w 833412"/>
              <a:gd name="connsiteY0" fmla="*/ 60 h 419140"/>
              <a:gd name="connsiteX1" fmla="*/ 484223 w 833412"/>
              <a:gd name="connsiteY1" fmla="*/ 70155 h 419140"/>
              <a:gd name="connsiteX2" fmla="*/ 136950 w 833412"/>
              <a:gd name="connsiteY2" fmla="*/ 350085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60 h 419140"/>
              <a:gd name="connsiteX1" fmla="*/ 484223 w 833412"/>
              <a:gd name="connsiteY1" fmla="*/ 70155 h 419140"/>
              <a:gd name="connsiteX2" fmla="*/ 140726 w 833412"/>
              <a:gd name="connsiteY2" fmla="*/ 352836 h 419140"/>
              <a:gd name="connsiteX3" fmla="*/ 0 w 833412"/>
              <a:gd name="connsiteY3" fmla="*/ 419140 h 419140"/>
              <a:gd name="connsiteX4" fmla="*/ 0 w 833412"/>
              <a:gd name="connsiteY4" fmla="*/ 419140 h 419140"/>
              <a:gd name="connsiteX0" fmla="*/ 833412 w 833412"/>
              <a:gd name="connsiteY0" fmla="*/ 32 h 419112"/>
              <a:gd name="connsiteX1" fmla="*/ 416232 w 833412"/>
              <a:gd name="connsiteY1" fmla="*/ 92140 h 419112"/>
              <a:gd name="connsiteX2" fmla="*/ 140726 w 833412"/>
              <a:gd name="connsiteY2" fmla="*/ 352808 h 419112"/>
              <a:gd name="connsiteX3" fmla="*/ 0 w 833412"/>
              <a:gd name="connsiteY3" fmla="*/ 419112 h 419112"/>
              <a:gd name="connsiteX4" fmla="*/ 0 w 833412"/>
              <a:gd name="connsiteY4" fmla="*/ 419112 h 419112"/>
              <a:gd name="connsiteX0" fmla="*/ 833412 w 833412"/>
              <a:gd name="connsiteY0" fmla="*/ 30 h 419110"/>
              <a:gd name="connsiteX1" fmla="*/ 435119 w 833412"/>
              <a:gd name="connsiteY1" fmla="*/ 94890 h 419110"/>
              <a:gd name="connsiteX2" fmla="*/ 140726 w 833412"/>
              <a:gd name="connsiteY2" fmla="*/ 352806 h 419110"/>
              <a:gd name="connsiteX3" fmla="*/ 0 w 833412"/>
              <a:gd name="connsiteY3" fmla="*/ 419110 h 419110"/>
              <a:gd name="connsiteX4" fmla="*/ 0 w 833412"/>
              <a:gd name="connsiteY4" fmla="*/ 419110 h 41911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 name="connsiteX0" fmla="*/ 833412 w 833412"/>
              <a:gd name="connsiteY0" fmla="*/ 0 h 419080"/>
              <a:gd name="connsiteX1" fmla="*/ 435119 w 833412"/>
              <a:gd name="connsiteY1" fmla="*/ 94860 h 419080"/>
              <a:gd name="connsiteX2" fmla="*/ 140726 w 833412"/>
              <a:gd name="connsiteY2" fmla="*/ 352776 h 419080"/>
              <a:gd name="connsiteX3" fmla="*/ 0 w 833412"/>
              <a:gd name="connsiteY3" fmla="*/ 419080 h 419080"/>
              <a:gd name="connsiteX4" fmla="*/ 0 w 833412"/>
              <a:gd name="connsiteY4" fmla="*/ 419080 h 4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12" h="419080">
                <a:moveTo>
                  <a:pt x="833412" y="0"/>
                </a:moveTo>
                <a:cubicBezTo>
                  <a:pt x="660444" y="6855"/>
                  <a:pt x="528409" y="24717"/>
                  <a:pt x="435119" y="94860"/>
                </a:cubicBezTo>
                <a:cubicBezTo>
                  <a:pt x="334177" y="154359"/>
                  <a:pt x="213246" y="298739"/>
                  <a:pt x="140726" y="352776"/>
                </a:cubicBezTo>
                <a:cubicBezTo>
                  <a:pt x="68206" y="406813"/>
                  <a:pt x="23454" y="408029"/>
                  <a:pt x="0" y="419080"/>
                </a:cubicBezTo>
                <a:lnTo>
                  <a:pt x="0" y="419080"/>
                </a:lnTo>
              </a:path>
            </a:pathLst>
          </a:cu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600"/>
          </a:p>
        </p:txBody>
      </p:sp>
      <p:cxnSp>
        <p:nvCxnSpPr>
          <p:cNvPr id="59" name="直線矢印コネクタ 58">
            <a:extLst>
              <a:ext uri="{FF2B5EF4-FFF2-40B4-BE49-F238E27FC236}">
                <a16:creationId xmlns:a16="http://schemas.microsoft.com/office/drawing/2014/main" id="{F32B55C1-FE28-4D8C-972C-9017FD638500}"/>
              </a:ext>
            </a:extLst>
          </p:cNvPr>
          <p:cNvCxnSpPr>
            <a:cxnSpLocks/>
            <a:stCxn id="50" idx="3"/>
            <a:endCxn id="13" idx="1"/>
          </p:cNvCxnSpPr>
          <p:nvPr/>
        </p:nvCxnSpPr>
        <p:spPr>
          <a:xfrm>
            <a:off x="7308186" y="3859066"/>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60" name="直線矢印コネクタ 59">
            <a:extLst>
              <a:ext uri="{FF2B5EF4-FFF2-40B4-BE49-F238E27FC236}">
                <a16:creationId xmlns:a16="http://schemas.microsoft.com/office/drawing/2014/main" id="{13D452D2-D332-417E-A9BC-F79C9705AD65}"/>
              </a:ext>
            </a:extLst>
          </p:cNvPr>
          <p:cNvCxnSpPr>
            <a:cxnSpLocks/>
            <a:stCxn id="51" idx="3"/>
            <a:endCxn id="91" idx="1"/>
          </p:cNvCxnSpPr>
          <p:nvPr/>
        </p:nvCxnSpPr>
        <p:spPr>
          <a:xfrm>
            <a:off x="7308186" y="5965940"/>
            <a:ext cx="1288701" cy="10978"/>
          </a:xfrm>
          <a:prstGeom prst="straightConnector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68" name="角丸四角形 10">
            <a:extLst>
              <a:ext uri="{FF2B5EF4-FFF2-40B4-BE49-F238E27FC236}">
                <a16:creationId xmlns:a16="http://schemas.microsoft.com/office/drawing/2014/main" id="{C945AC45-7397-4994-A3AC-A1D0440E26C4}"/>
              </a:ext>
            </a:extLst>
          </p:cNvPr>
          <p:cNvSpPr/>
          <p:nvPr/>
        </p:nvSpPr>
        <p:spPr>
          <a:xfrm>
            <a:off x="7487205" y="2856341"/>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OS</a:t>
            </a:r>
          </a:p>
          <a:p>
            <a:pPr algn="ctr"/>
            <a:r>
              <a:rPr lang="en-US" altLang="ja-JP" sz="1600" dirty="0" err="1">
                <a:solidFill>
                  <a:schemeClr val="tx1"/>
                </a:solidFill>
              </a:rPr>
              <a:t>sRGB</a:t>
            </a:r>
            <a:r>
              <a:rPr lang="en-US" altLang="ja-JP" sz="1600" dirty="0">
                <a:solidFill>
                  <a:schemeClr val="tx1"/>
                </a:solidFill>
              </a:rPr>
              <a:t> OETF</a:t>
            </a:r>
          </a:p>
        </p:txBody>
      </p:sp>
      <p:sp>
        <p:nvSpPr>
          <p:cNvPr id="69" name="角丸四角形 10">
            <a:extLst>
              <a:ext uri="{FF2B5EF4-FFF2-40B4-BE49-F238E27FC236}">
                <a16:creationId xmlns:a16="http://schemas.microsoft.com/office/drawing/2014/main" id="{7647F9E6-6389-43E2-BF95-D37F1559EBAF}"/>
              </a:ext>
            </a:extLst>
          </p:cNvPr>
          <p:cNvSpPr/>
          <p:nvPr/>
        </p:nvSpPr>
        <p:spPr>
          <a:xfrm>
            <a:off x="7487204" y="4969949"/>
            <a:ext cx="972865" cy="864096"/>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OS</a:t>
            </a:r>
          </a:p>
          <a:p>
            <a:pPr algn="ctr"/>
            <a:r>
              <a:rPr lang="en-US" altLang="ja-JP" sz="1600" dirty="0">
                <a:solidFill>
                  <a:schemeClr val="tx1"/>
                </a:solidFill>
              </a:rPr>
              <a:t>BT.2020</a:t>
            </a:r>
          </a:p>
          <a:p>
            <a:pPr algn="ctr"/>
            <a:r>
              <a:rPr lang="en-US" altLang="ja-JP" sz="1600" dirty="0">
                <a:solidFill>
                  <a:schemeClr val="tx1"/>
                </a:solidFill>
              </a:rPr>
              <a:t>PQ OETF</a:t>
            </a:r>
          </a:p>
        </p:txBody>
      </p:sp>
      <p:sp>
        <p:nvSpPr>
          <p:cNvPr id="56" name="角丸四角形 9">
            <a:extLst>
              <a:ext uri="{FF2B5EF4-FFF2-40B4-BE49-F238E27FC236}">
                <a16:creationId xmlns:a16="http://schemas.microsoft.com/office/drawing/2014/main" id="{11E928FB-15C2-45D2-A23B-86D0B4469633}"/>
              </a:ext>
            </a:extLst>
          </p:cNvPr>
          <p:cNvSpPr/>
          <p:nvPr/>
        </p:nvSpPr>
        <p:spPr>
          <a:xfrm>
            <a:off x="4594426" y="1297007"/>
            <a:ext cx="3111052" cy="2516859"/>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ポストプロセス</a:t>
            </a:r>
            <a:endParaRPr kumimoji="1" lang="en-US" altLang="ja-JP" sz="1400" dirty="0">
              <a:solidFill>
                <a:schemeClr val="tx1"/>
              </a:solidFill>
            </a:endParaRPr>
          </a:p>
          <a:p>
            <a:pPr algn="ctr"/>
            <a:r>
              <a:rPr kumimoji="1" lang="en-US" altLang="ja-JP" sz="1400" dirty="0">
                <a:solidFill>
                  <a:schemeClr val="tx1"/>
                </a:solidFill>
              </a:rPr>
              <a:t>HDR LUT</a:t>
            </a:r>
            <a:r>
              <a:rPr kumimoji="1" lang="ja-JP" altLang="en-US" sz="1400" dirty="0">
                <a:solidFill>
                  <a:schemeClr val="tx1"/>
                </a:solidFill>
              </a:rPr>
              <a:t>入力色空間へ変換</a:t>
            </a:r>
            <a:endParaRPr kumimoji="1" lang="en-US" altLang="ja-JP" sz="1400" dirty="0">
              <a:solidFill>
                <a:schemeClr val="tx1"/>
              </a:solidFill>
            </a:endParaRPr>
          </a:p>
          <a:p>
            <a:pPr algn="ctr"/>
            <a:r>
              <a:rPr kumimoji="1" lang="en-US" altLang="ja-JP" sz="1400" dirty="0">
                <a:solidFill>
                  <a:schemeClr val="tx1"/>
                </a:solidFill>
              </a:rPr>
              <a:t>HDR</a:t>
            </a:r>
            <a:r>
              <a:rPr kumimoji="1" lang="ja-JP" altLang="en-US" sz="1400" dirty="0">
                <a:solidFill>
                  <a:schemeClr val="tx1"/>
                </a:solidFill>
              </a:rPr>
              <a:t> </a:t>
            </a:r>
            <a:r>
              <a:rPr kumimoji="1" lang="en-US" altLang="ja-JP" sz="1400" dirty="0">
                <a:solidFill>
                  <a:schemeClr val="tx1"/>
                </a:solidFill>
              </a:rPr>
              <a:t>LUT</a:t>
            </a:r>
            <a:r>
              <a:rPr kumimoji="1" lang="ja-JP" altLang="en-US" sz="1400" dirty="0">
                <a:solidFill>
                  <a:schemeClr val="tx1"/>
                </a:solidFill>
              </a:rPr>
              <a:t>適用で線形に戻す</a:t>
            </a:r>
            <a:endParaRPr kumimoji="1" lang="en-US" altLang="ja-JP" sz="1400" dirty="0">
              <a:solidFill>
                <a:schemeClr val="tx1"/>
              </a:solidFill>
            </a:endParaRPr>
          </a:p>
          <a:p>
            <a:pPr algn="ctr"/>
            <a:r>
              <a:rPr lang="en-US" altLang="ja-JP" sz="1400" dirty="0">
                <a:solidFill>
                  <a:schemeClr val="tx1"/>
                </a:solidFill>
              </a:rPr>
              <a:t>BT.709</a:t>
            </a:r>
            <a:r>
              <a:rPr kumimoji="1" lang="ja-JP" altLang="en-US" sz="1400" dirty="0">
                <a:solidFill>
                  <a:schemeClr val="tx1"/>
                </a:solidFill>
              </a:rPr>
              <a:t>色域</a:t>
            </a:r>
            <a:r>
              <a:rPr lang="ja-JP" altLang="en-US" sz="1400" dirty="0">
                <a:solidFill>
                  <a:schemeClr val="tx1"/>
                </a:solidFill>
              </a:rPr>
              <a:t>へ非線形圧縮／変換</a:t>
            </a:r>
            <a:endParaRPr kumimoji="1" lang="en-US" altLang="ja-JP" sz="1400" dirty="0">
              <a:solidFill>
                <a:schemeClr val="tx1"/>
              </a:solidFill>
            </a:endParaRPr>
          </a:p>
          <a:p>
            <a:pPr algn="ctr"/>
            <a:r>
              <a:rPr kumimoji="1" lang="ja-JP" altLang="en-US" sz="1400" dirty="0">
                <a:solidFill>
                  <a:schemeClr val="tx1"/>
                </a:solidFill>
              </a:rPr>
              <a:t>最大輝度解析</a:t>
            </a:r>
            <a:endParaRPr kumimoji="1" lang="en-US" altLang="ja-JP" sz="1400" dirty="0">
              <a:solidFill>
                <a:schemeClr val="tx1"/>
              </a:solidFill>
            </a:endParaRPr>
          </a:p>
          <a:p>
            <a:pPr algn="ctr"/>
            <a:r>
              <a:rPr kumimoji="1" lang="en-US" altLang="ja-JP" sz="1400" dirty="0">
                <a:solidFill>
                  <a:schemeClr val="tx1"/>
                </a:solidFill>
              </a:rPr>
              <a:t>SDR</a:t>
            </a:r>
            <a:r>
              <a:rPr kumimoji="1" lang="ja-JP" altLang="en-US" sz="1400" dirty="0">
                <a:solidFill>
                  <a:schemeClr val="tx1"/>
                </a:solidFill>
              </a:rPr>
              <a:t>トーンマップ</a:t>
            </a:r>
            <a:endParaRPr kumimoji="1" lang="en-US" altLang="ja-JP" sz="1400" dirty="0">
              <a:solidFill>
                <a:schemeClr val="tx1"/>
              </a:solidFill>
            </a:endParaRPr>
          </a:p>
          <a:p>
            <a:pPr algn="ctr"/>
            <a:r>
              <a:rPr kumimoji="1" lang="en-US" altLang="ja-JP" sz="1400" dirty="0" err="1">
                <a:solidFill>
                  <a:schemeClr val="tx1"/>
                </a:solidFill>
              </a:rPr>
              <a:t>sRGB</a:t>
            </a:r>
            <a:r>
              <a:rPr kumimoji="1" lang="en-US" altLang="ja-JP" sz="1400" dirty="0">
                <a:solidFill>
                  <a:schemeClr val="tx1"/>
                </a:solidFill>
              </a:rPr>
              <a:t> OETF</a:t>
            </a:r>
          </a:p>
          <a:p>
            <a:pPr algn="ctr"/>
            <a:r>
              <a:rPr kumimoji="1" lang="ja-JP" altLang="en-US" sz="1400" dirty="0">
                <a:solidFill>
                  <a:schemeClr val="tx1"/>
                </a:solidFill>
              </a:rPr>
              <a:t>ディザリング</a:t>
            </a:r>
            <a:endParaRPr kumimoji="1" lang="en-US" altLang="ja-JP" sz="1400" dirty="0">
              <a:solidFill>
                <a:schemeClr val="tx1"/>
              </a:solidFill>
            </a:endParaRPr>
          </a:p>
          <a:p>
            <a:pPr algn="ctr"/>
            <a:r>
              <a:rPr kumimoji="1" lang="en-US" altLang="ja-JP" sz="1400" dirty="0" err="1">
                <a:solidFill>
                  <a:schemeClr val="tx1"/>
                </a:solidFill>
              </a:rPr>
              <a:t>sRGB</a:t>
            </a:r>
            <a:r>
              <a:rPr kumimoji="1" lang="en-US" altLang="ja-JP" sz="1400" dirty="0">
                <a:solidFill>
                  <a:schemeClr val="tx1"/>
                </a:solidFill>
              </a:rPr>
              <a:t> EOTF</a:t>
            </a:r>
          </a:p>
        </p:txBody>
      </p:sp>
      <p:sp>
        <p:nvSpPr>
          <p:cNvPr id="57" name="角丸四角形 87">
            <a:extLst>
              <a:ext uri="{FF2B5EF4-FFF2-40B4-BE49-F238E27FC236}">
                <a16:creationId xmlns:a16="http://schemas.microsoft.com/office/drawing/2014/main" id="{CBE05679-C904-4475-99B9-A1DE8D690EBB}"/>
              </a:ext>
            </a:extLst>
          </p:cNvPr>
          <p:cNvSpPr/>
          <p:nvPr/>
        </p:nvSpPr>
        <p:spPr>
          <a:xfrm>
            <a:off x="4592129" y="3915244"/>
            <a:ext cx="3111052" cy="2800429"/>
          </a:xfrm>
          <a:prstGeom prst="roundRect">
            <a:avLst>
              <a:gd name="adj" fmla="val 4945"/>
            </a:avLst>
          </a:prstGeom>
          <a:solidFill>
            <a:srgbClr val="FF9F9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ポストプロセス</a:t>
            </a:r>
            <a:endParaRPr kumimoji="1" lang="en-US" altLang="ja-JP" sz="1400" dirty="0">
              <a:solidFill>
                <a:schemeClr val="tx1"/>
              </a:solidFill>
            </a:endParaRPr>
          </a:p>
          <a:p>
            <a:pPr algn="ctr"/>
            <a:r>
              <a:rPr kumimoji="1" lang="en-US" altLang="ja-JP" sz="1400" dirty="0">
                <a:solidFill>
                  <a:schemeClr val="tx1"/>
                </a:solidFill>
              </a:rPr>
              <a:t>HDR LUT</a:t>
            </a:r>
            <a:r>
              <a:rPr kumimoji="1" lang="ja-JP" altLang="en-US" sz="1400" dirty="0">
                <a:solidFill>
                  <a:schemeClr val="tx1"/>
                </a:solidFill>
              </a:rPr>
              <a:t>入力色空間へ変換</a:t>
            </a:r>
            <a:endParaRPr kumimoji="1" lang="en-US" altLang="ja-JP" sz="1400" dirty="0">
              <a:solidFill>
                <a:schemeClr val="tx1"/>
              </a:solidFill>
            </a:endParaRPr>
          </a:p>
          <a:p>
            <a:pPr algn="ctr"/>
            <a:r>
              <a:rPr kumimoji="1" lang="en-US" altLang="ja-JP" sz="1400" dirty="0">
                <a:solidFill>
                  <a:schemeClr val="tx1"/>
                </a:solidFill>
              </a:rPr>
              <a:t>HDR</a:t>
            </a:r>
            <a:r>
              <a:rPr kumimoji="1" lang="ja-JP" altLang="en-US" sz="1400" dirty="0">
                <a:solidFill>
                  <a:schemeClr val="tx1"/>
                </a:solidFill>
              </a:rPr>
              <a:t> </a:t>
            </a:r>
            <a:r>
              <a:rPr kumimoji="1" lang="en-US" altLang="ja-JP" sz="1400" dirty="0">
                <a:solidFill>
                  <a:schemeClr val="tx1"/>
                </a:solidFill>
              </a:rPr>
              <a:t>LUT</a:t>
            </a:r>
            <a:r>
              <a:rPr kumimoji="1" lang="ja-JP" altLang="en-US" sz="1400" dirty="0">
                <a:solidFill>
                  <a:schemeClr val="tx1"/>
                </a:solidFill>
              </a:rPr>
              <a:t>適用で線形に戻す</a:t>
            </a:r>
            <a:endParaRPr kumimoji="1" lang="en-US" altLang="ja-JP" sz="1400" dirty="0">
              <a:solidFill>
                <a:schemeClr val="tx1"/>
              </a:solidFill>
            </a:endParaRPr>
          </a:p>
          <a:p>
            <a:pPr algn="ctr"/>
            <a:r>
              <a:rPr kumimoji="1" lang="ja-JP" altLang="en-US" sz="1400" dirty="0">
                <a:solidFill>
                  <a:schemeClr val="tx1"/>
                </a:solidFill>
              </a:rPr>
              <a:t>最大輝度解析</a:t>
            </a:r>
            <a:endParaRPr kumimoji="1" lang="en-US" altLang="ja-JP" sz="1400" dirty="0">
              <a:solidFill>
                <a:schemeClr val="tx1"/>
              </a:solidFill>
            </a:endParaRPr>
          </a:p>
          <a:p>
            <a:pPr algn="ctr"/>
            <a:r>
              <a:rPr kumimoji="1" lang="en-US" altLang="ja-JP" sz="1400" dirty="0">
                <a:solidFill>
                  <a:schemeClr val="tx1"/>
                </a:solidFill>
              </a:rPr>
              <a:t>HDR</a:t>
            </a:r>
            <a:r>
              <a:rPr kumimoji="1" lang="ja-JP" altLang="en-US" sz="1400" dirty="0">
                <a:solidFill>
                  <a:schemeClr val="tx1"/>
                </a:solidFill>
              </a:rPr>
              <a:t>拡張トーンマップ</a:t>
            </a:r>
            <a:endParaRPr kumimoji="1" lang="en-US" altLang="ja-JP" sz="1400" dirty="0">
              <a:solidFill>
                <a:schemeClr val="tx1"/>
              </a:solidFill>
            </a:endParaRPr>
          </a:p>
          <a:p>
            <a:pPr algn="ctr"/>
            <a:r>
              <a:rPr kumimoji="1" lang="en-US" altLang="ja-JP" sz="1400" dirty="0" err="1">
                <a:solidFill>
                  <a:schemeClr val="tx1"/>
                </a:solidFill>
              </a:rPr>
              <a:t>sRGB</a:t>
            </a:r>
            <a:r>
              <a:rPr kumimoji="1" lang="en-US" altLang="ja-JP" sz="1400" dirty="0">
                <a:solidFill>
                  <a:schemeClr val="tx1"/>
                </a:solidFill>
              </a:rPr>
              <a:t> OETF</a:t>
            </a:r>
          </a:p>
          <a:p>
            <a:pPr algn="ctr"/>
            <a:r>
              <a:rPr kumimoji="1" lang="en-US" altLang="ja-JP" sz="1400" dirty="0">
                <a:solidFill>
                  <a:schemeClr val="tx1"/>
                </a:solidFill>
              </a:rPr>
              <a:t>BT.1886(PC</a:t>
            </a:r>
            <a:r>
              <a:rPr kumimoji="1" lang="ja-JP" altLang="en-US" sz="1400" dirty="0">
                <a:solidFill>
                  <a:schemeClr val="tx1"/>
                </a:solidFill>
              </a:rPr>
              <a:t>では</a:t>
            </a:r>
            <a:r>
              <a:rPr kumimoji="1" lang="en-US" altLang="ja-JP" sz="1400" dirty="0">
                <a:solidFill>
                  <a:schemeClr val="tx1"/>
                </a:solidFill>
              </a:rPr>
              <a:t>γ2.2) EOTF</a:t>
            </a:r>
          </a:p>
          <a:p>
            <a:pPr algn="ctr"/>
            <a:r>
              <a:rPr kumimoji="1" lang="en-US" altLang="ja-JP" sz="1400" dirty="0">
                <a:solidFill>
                  <a:schemeClr val="tx1"/>
                </a:solidFill>
              </a:rPr>
              <a:t>PQ OETF</a:t>
            </a:r>
          </a:p>
          <a:p>
            <a:pPr algn="ctr"/>
            <a:r>
              <a:rPr kumimoji="1" lang="ja-JP" altLang="en-US" sz="1400" dirty="0">
                <a:solidFill>
                  <a:schemeClr val="tx1"/>
                </a:solidFill>
              </a:rPr>
              <a:t>ディザリング</a:t>
            </a:r>
            <a:endParaRPr kumimoji="1" lang="en-US" altLang="ja-JP" sz="1400" dirty="0">
              <a:solidFill>
                <a:schemeClr val="tx1"/>
              </a:solidFill>
            </a:endParaRPr>
          </a:p>
          <a:p>
            <a:pPr algn="ctr"/>
            <a:r>
              <a:rPr kumimoji="1" lang="en-US" altLang="ja-JP" sz="1400" dirty="0">
                <a:solidFill>
                  <a:schemeClr val="tx1"/>
                </a:solidFill>
              </a:rPr>
              <a:t>PQ EOTF</a:t>
            </a:r>
          </a:p>
          <a:p>
            <a:pPr algn="ctr"/>
            <a:r>
              <a:rPr kumimoji="1" lang="en-US" altLang="ja-JP" sz="1400" dirty="0">
                <a:solidFill>
                  <a:schemeClr val="tx1"/>
                </a:solidFill>
              </a:rPr>
              <a:t>BT.709</a:t>
            </a:r>
            <a:r>
              <a:rPr kumimoji="1" lang="ja-JP" altLang="en-US" sz="1400" dirty="0">
                <a:solidFill>
                  <a:schemeClr val="tx1"/>
                </a:solidFill>
              </a:rPr>
              <a:t>に線形変換で戻す</a:t>
            </a:r>
            <a:endParaRPr kumimoji="1" lang="en-US" altLang="ja-JP" sz="1400" dirty="0">
              <a:solidFill>
                <a:schemeClr val="tx1"/>
              </a:solidFill>
            </a:endParaRPr>
          </a:p>
        </p:txBody>
      </p:sp>
      <p:cxnSp>
        <p:nvCxnSpPr>
          <p:cNvPr id="58" name="直線コネクタ 57">
            <a:extLst>
              <a:ext uri="{FF2B5EF4-FFF2-40B4-BE49-F238E27FC236}">
                <a16:creationId xmlns:a16="http://schemas.microsoft.com/office/drawing/2014/main" id="{B0CFD0DD-3E88-4020-AA8D-03690DB60B74}"/>
              </a:ext>
            </a:extLst>
          </p:cNvPr>
          <p:cNvCxnSpPr>
            <a:cxnSpLocks/>
            <a:stCxn id="10" idx="0"/>
            <a:endCxn id="56" idx="0"/>
          </p:cNvCxnSpPr>
          <p:nvPr/>
        </p:nvCxnSpPr>
        <p:spPr>
          <a:xfrm flipV="1">
            <a:off x="3364848" y="1297007"/>
            <a:ext cx="2785104" cy="1566068"/>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D1EA80EB-2E26-4077-AFDA-DA0F0DA0E62E}"/>
              </a:ext>
            </a:extLst>
          </p:cNvPr>
          <p:cNvCxnSpPr>
            <a:cxnSpLocks/>
            <a:stCxn id="10" idx="2"/>
            <a:endCxn id="56" idx="2"/>
          </p:cNvCxnSpPr>
          <p:nvPr/>
        </p:nvCxnSpPr>
        <p:spPr>
          <a:xfrm>
            <a:off x="3364848" y="3727171"/>
            <a:ext cx="2785104" cy="86695"/>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FF9D0782-BF16-49BE-8365-C4AB0A98CE2C}"/>
              </a:ext>
            </a:extLst>
          </p:cNvPr>
          <p:cNvCxnSpPr>
            <a:cxnSpLocks/>
            <a:stCxn id="88" idx="0"/>
            <a:endCxn id="57" idx="0"/>
          </p:cNvCxnSpPr>
          <p:nvPr/>
        </p:nvCxnSpPr>
        <p:spPr>
          <a:xfrm flipV="1">
            <a:off x="3364848" y="3915244"/>
            <a:ext cx="2782807" cy="1054705"/>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F818CB64-3B13-4121-970E-ED1B56480F0F}"/>
              </a:ext>
            </a:extLst>
          </p:cNvPr>
          <p:cNvCxnSpPr>
            <a:cxnSpLocks/>
            <a:stCxn id="88" idx="2"/>
            <a:endCxn id="57" idx="2"/>
          </p:cNvCxnSpPr>
          <p:nvPr/>
        </p:nvCxnSpPr>
        <p:spPr>
          <a:xfrm>
            <a:off x="3364848" y="5834045"/>
            <a:ext cx="2782807" cy="881628"/>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43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lang="en-US" altLang="ja-JP" dirty="0"/>
              <a:t>OS</a:t>
            </a:r>
            <a:r>
              <a:rPr lang="ja-JP" altLang="en-US" dirty="0"/>
              <a:t>側遅延</a:t>
            </a:r>
            <a:r>
              <a:rPr lang="en-US" altLang="ja-JP" dirty="0"/>
              <a:t>OETF(</a:t>
            </a:r>
            <a:r>
              <a:rPr lang="en-US" altLang="ja-JP" dirty="0" err="1"/>
              <a:t>scRGB</a:t>
            </a:r>
            <a:r>
              <a:rPr lang="ja-JP" altLang="en-US" dirty="0"/>
              <a:t>出力</a:t>
            </a:r>
            <a:r>
              <a:rPr lang="en-US" altLang="ja-JP" dirty="0"/>
              <a:t>)</a:t>
            </a:r>
            <a:r>
              <a:rPr lang="ja-JP" altLang="en-US" dirty="0"/>
              <a:t>まとめ</a:t>
            </a:r>
            <a:endParaRPr kumimoji="1" lang="ja-JP" altLang="en-US" dirty="0"/>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fontScale="92500" lnSpcReduction="10000"/>
          </a:bodyPr>
          <a:lstStyle/>
          <a:p>
            <a:r>
              <a:rPr lang="ja-JP" altLang="en-US" dirty="0">
                <a:solidFill>
                  <a:srgbClr val="FF5050"/>
                </a:solidFill>
              </a:rPr>
              <a:t>全体的にやや非効率</a:t>
            </a:r>
            <a:endParaRPr lang="en-US" altLang="ja-JP" dirty="0">
              <a:solidFill>
                <a:srgbClr val="FF5050"/>
              </a:solidFill>
            </a:endParaRPr>
          </a:p>
          <a:p>
            <a:pPr lvl="1"/>
            <a:r>
              <a:rPr lang="en-US" altLang="ja-JP" dirty="0"/>
              <a:t>OS</a:t>
            </a:r>
            <a:r>
              <a:rPr lang="ja-JP" altLang="en-US" dirty="0"/>
              <a:t>／ドライバ層での変換が入る</a:t>
            </a:r>
            <a:endParaRPr lang="en-US" altLang="ja-JP" dirty="0"/>
          </a:p>
          <a:p>
            <a:pPr lvl="1"/>
            <a:r>
              <a:rPr lang="ja-JP" altLang="en-US" dirty="0"/>
              <a:t>互換性を重視すると無駄なパスが増える</a:t>
            </a:r>
            <a:endParaRPr lang="en-US" altLang="ja-JP" dirty="0"/>
          </a:p>
          <a:p>
            <a:pPr lvl="1"/>
            <a:r>
              <a:rPr lang="ja-JP" altLang="en-US" dirty="0"/>
              <a:t>チェッカーボードレンダリングが非効率</a:t>
            </a:r>
            <a:endParaRPr lang="en-US" altLang="ja-JP" dirty="0"/>
          </a:p>
          <a:p>
            <a:r>
              <a:rPr lang="en-US" altLang="ja-JP" dirty="0"/>
              <a:t>SDR</a:t>
            </a:r>
            <a:r>
              <a:rPr lang="ja-JP" altLang="en-US" dirty="0"/>
              <a:t>との互換性が高い</a:t>
            </a:r>
            <a:endParaRPr lang="en-US" altLang="ja-JP" dirty="0"/>
          </a:p>
          <a:p>
            <a:pPr lvl="1"/>
            <a:r>
              <a:rPr lang="ja-JP" altLang="en-US" dirty="0"/>
              <a:t>フローを通して色空間が同じ</a:t>
            </a:r>
            <a:endParaRPr lang="en-US" altLang="ja-JP" dirty="0"/>
          </a:p>
          <a:p>
            <a:pPr lvl="1"/>
            <a:r>
              <a:rPr lang="en-US" altLang="ja-JP" dirty="0"/>
              <a:t>UI</a:t>
            </a:r>
            <a:r>
              <a:rPr lang="ja-JP" altLang="en-US" dirty="0"/>
              <a:t>ブレンドは基本的には正しい</a:t>
            </a:r>
            <a:endParaRPr lang="en-US" altLang="ja-JP" dirty="0"/>
          </a:p>
          <a:p>
            <a:pPr lvl="2"/>
            <a:r>
              <a:rPr lang="ja-JP" altLang="en-US" dirty="0"/>
              <a:t>広色域のため</a:t>
            </a:r>
            <a:r>
              <a:rPr lang="en-US" altLang="ja-JP" dirty="0" err="1"/>
              <a:t>scRGB</a:t>
            </a:r>
            <a:r>
              <a:rPr lang="ja-JP" altLang="en-US" dirty="0"/>
              <a:t>で乗算ブレンド等を行うと不適切になる可能性あり</a:t>
            </a:r>
            <a:endParaRPr lang="en-US" altLang="ja-JP" dirty="0"/>
          </a:p>
          <a:p>
            <a:pPr lvl="5"/>
            <a:endParaRPr lang="en-US" altLang="ja-JP" dirty="0"/>
          </a:p>
          <a:p>
            <a:r>
              <a:rPr lang="en-US" altLang="ja-JP" dirty="0"/>
              <a:t>NVAPI</a:t>
            </a:r>
            <a:r>
              <a:rPr lang="ja-JP" altLang="en-US" dirty="0"/>
              <a:t>では必ずこのフロー</a:t>
            </a:r>
            <a:endParaRPr lang="en-US" altLang="ja-JP" dirty="0"/>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217</a:t>
            </a:fld>
            <a:endParaRPr kumimoji="1" lang="ja-JP" altLang="en-US" dirty="0"/>
          </a:p>
        </p:txBody>
      </p:sp>
    </p:spTree>
    <p:extLst>
      <p:ext uri="{BB962C8B-B14F-4D97-AF65-F5344CB8AC3E}">
        <p14:creationId xmlns:p14="http://schemas.microsoft.com/office/powerpoint/2010/main" val="294041309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まとめ</a:t>
            </a:r>
            <a:endParaRPr kumimoji="1" lang="ja-JP" altLang="en-US" dirty="0"/>
          </a:p>
        </p:txBody>
      </p:sp>
      <p:sp>
        <p:nvSpPr>
          <p:cNvPr id="3" name="サブタイトル 2"/>
          <p:cNvSpPr>
            <a:spLocks noGrp="1"/>
          </p:cNvSpPr>
          <p:nvPr>
            <p:ph type="subTitle" idx="1"/>
          </p:nvPr>
        </p:nvSpPr>
        <p:spPr/>
        <p:txBody>
          <a:bodyPr>
            <a:normAutofit fontScale="77500" lnSpcReduction="20000"/>
          </a:bodyPr>
          <a:lstStyle/>
          <a:p>
            <a:r>
              <a:rPr lang="ja-JP" altLang="en-US" dirty="0">
                <a:solidFill>
                  <a:schemeClr val="bg1">
                    <a:lumMod val="75000"/>
                  </a:schemeClr>
                </a:solidFill>
              </a:rPr>
              <a:t>本セッションの目的</a:t>
            </a:r>
            <a:endParaRPr lang="en-US" altLang="ja-JP" dirty="0">
              <a:solidFill>
                <a:schemeClr val="bg1">
                  <a:lumMod val="75000"/>
                </a:schemeClr>
              </a:solidFill>
            </a:endParaRPr>
          </a:p>
          <a:p>
            <a:r>
              <a:rPr lang="ja-JP" altLang="en-US" dirty="0">
                <a:solidFill>
                  <a:schemeClr val="bg1">
                    <a:lumMod val="75000"/>
                  </a:schemeClr>
                </a:solidFill>
              </a:rPr>
              <a:t>色空間</a:t>
            </a:r>
            <a:endParaRPr lang="en-US" altLang="ja-JP" dirty="0">
              <a:solidFill>
                <a:schemeClr val="bg1">
                  <a:lumMod val="75000"/>
                </a:schemeClr>
              </a:solidFill>
            </a:endParaRPr>
          </a:p>
          <a:p>
            <a:r>
              <a:rPr lang="ja-JP" altLang="en-US" dirty="0">
                <a:solidFill>
                  <a:schemeClr val="bg1">
                    <a:lumMod val="75000"/>
                  </a:schemeClr>
                </a:solidFill>
              </a:rPr>
              <a:t>前提として押さえておきたいこと</a:t>
            </a:r>
            <a:endParaRPr lang="en-US" altLang="ja-JP" dirty="0">
              <a:solidFill>
                <a:schemeClr val="bg1">
                  <a:lumMod val="75000"/>
                </a:schemeClr>
              </a:solidFill>
            </a:endParaRPr>
          </a:p>
          <a:p>
            <a:r>
              <a:rPr lang="ja-JP" altLang="en-US" dirty="0">
                <a:solidFill>
                  <a:schemeClr val="bg1">
                    <a:lumMod val="75000"/>
                  </a:schemeClr>
                </a:solidFill>
              </a:rPr>
              <a:t>基本的なレンダリングフローの検討</a:t>
            </a:r>
            <a:endParaRPr lang="en-US" altLang="ja-JP" dirty="0">
              <a:solidFill>
                <a:schemeClr val="bg1">
                  <a:lumMod val="75000"/>
                </a:schemeClr>
              </a:solidFill>
            </a:endParaRPr>
          </a:p>
          <a:p>
            <a:r>
              <a:rPr lang="ja-JP" altLang="en-US" dirty="0">
                <a:solidFill>
                  <a:schemeClr val="bg1">
                    <a:lumMod val="75000"/>
                  </a:schemeClr>
                </a:solidFill>
              </a:rPr>
              <a:t>その他の考慮すべきこと</a:t>
            </a:r>
            <a:endParaRPr lang="en-US" altLang="ja-JP" dirty="0">
              <a:solidFill>
                <a:schemeClr val="bg1">
                  <a:lumMod val="75000"/>
                </a:schemeClr>
              </a:solidFill>
            </a:endParaRPr>
          </a:p>
          <a:p>
            <a:r>
              <a:rPr lang="ja-JP" altLang="en-US" dirty="0">
                <a:solidFill>
                  <a:schemeClr val="bg1">
                    <a:lumMod val="75000"/>
                  </a:schemeClr>
                </a:solidFill>
              </a:rPr>
              <a:t>互換性重視レンダリングフローの構築</a:t>
            </a:r>
            <a:endParaRPr lang="en-US" altLang="ja-JP" dirty="0">
              <a:solidFill>
                <a:schemeClr val="bg1">
                  <a:lumMod val="75000"/>
                </a:schemeClr>
              </a:solidFill>
            </a:endParaRPr>
          </a:p>
          <a:p>
            <a:r>
              <a:rPr lang="ja-JP" altLang="en-US" dirty="0"/>
              <a:t>まとめ</a:t>
            </a:r>
            <a:endParaRPr lang="en-US" altLang="ja-JP" dirty="0"/>
          </a:p>
        </p:txBody>
      </p:sp>
    </p:spTree>
    <p:extLst>
      <p:ext uri="{BB962C8B-B14F-4D97-AF65-F5344CB8AC3E}">
        <p14:creationId xmlns:p14="http://schemas.microsoft.com/office/powerpoint/2010/main" val="316373585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SDR</a:t>
            </a:r>
            <a:r>
              <a:rPr lang="ja-JP" altLang="en-US" dirty="0"/>
              <a:t>と互換性を保つレンダリングフロー</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dirty="0">
                <a:solidFill>
                  <a:srgbClr val="FF5050"/>
                </a:solidFill>
              </a:rPr>
              <a:t>さまざまな要素の検討が必要</a:t>
            </a:r>
            <a:endParaRPr kumimoji="1" lang="en-US" altLang="ja-JP" dirty="0">
              <a:solidFill>
                <a:srgbClr val="FF5050"/>
              </a:solidFill>
            </a:endParaRPr>
          </a:p>
          <a:p>
            <a:pPr lvl="1"/>
            <a:r>
              <a:rPr lang="en-US" altLang="ja-JP" dirty="0"/>
              <a:t>SDR</a:t>
            </a:r>
            <a:r>
              <a:rPr lang="ja-JP" altLang="en-US" dirty="0"/>
              <a:t>出力時に何の処理がどの色空間で行われているか</a:t>
            </a:r>
            <a:endParaRPr lang="en-US" altLang="ja-JP" dirty="0"/>
          </a:p>
          <a:p>
            <a:pPr lvl="1"/>
            <a:r>
              <a:rPr lang="ja-JP" altLang="en-US" dirty="0"/>
              <a:t>順番等を入れ替えた場合の影響の考慮</a:t>
            </a:r>
            <a:endParaRPr lang="en-US" altLang="ja-JP" dirty="0"/>
          </a:p>
          <a:p>
            <a:pPr lvl="1"/>
            <a:r>
              <a:rPr kumimoji="1" lang="ja-JP" altLang="en-US" dirty="0"/>
              <a:t>異なる色空間での絵作りやパラメタの互換性をどう保つか</a:t>
            </a:r>
            <a:endParaRPr kumimoji="1" lang="en-US" altLang="ja-JP" dirty="0"/>
          </a:p>
          <a:p>
            <a:pPr lvl="5"/>
            <a:endParaRPr kumimoji="1" lang="en-US" altLang="ja-JP" dirty="0"/>
          </a:p>
          <a:p>
            <a:r>
              <a:rPr lang="ja-JP" altLang="en-US" dirty="0">
                <a:solidFill>
                  <a:srgbClr val="FF5050"/>
                </a:solidFill>
              </a:rPr>
              <a:t>とにかく色空間の遷移を正確に把握すること</a:t>
            </a:r>
            <a:endParaRPr lang="en-US" altLang="ja-JP" dirty="0">
              <a:solidFill>
                <a:srgbClr val="FF5050"/>
              </a:solidFill>
            </a:endParaRPr>
          </a:p>
          <a:p>
            <a:pPr lvl="1"/>
            <a:r>
              <a:rPr lang="ja-JP" altLang="en-US" dirty="0"/>
              <a:t>論理的に考察すると意外と複雑になる</a:t>
            </a:r>
            <a:r>
              <a:rPr lang="en-US" altLang="ja-JP" dirty="0"/>
              <a:t>…</a:t>
            </a: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219</a:t>
            </a:fld>
            <a:endParaRPr kumimoji="1" lang="ja-JP" altLang="en-US" dirty="0"/>
          </a:p>
        </p:txBody>
      </p:sp>
    </p:spTree>
    <p:extLst>
      <p:ext uri="{BB962C8B-B14F-4D97-AF65-F5344CB8AC3E}">
        <p14:creationId xmlns:p14="http://schemas.microsoft.com/office/powerpoint/2010/main" val="3271138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単一ガンマ近似</a:t>
            </a:r>
            <a:r>
              <a:rPr kumimoji="1" lang="ja-JP" altLang="en-US" dirty="0"/>
              <a:t>との比較：</a:t>
            </a:r>
            <a:r>
              <a:rPr kumimoji="1" lang="en-US" altLang="ja-JP" dirty="0" err="1"/>
              <a:t>sRGB</a:t>
            </a:r>
            <a:r>
              <a:rPr kumimoji="1" lang="ja-JP" altLang="en-US" dirty="0"/>
              <a:t>と</a:t>
            </a:r>
            <a:r>
              <a:rPr kumimoji="1" lang="en-US" altLang="ja-JP" dirty="0"/>
              <a:t>γ2.2</a:t>
            </a:r>
            <a:r>
              <a:rPr kumimoji="1" lang="ja-JP" altLang="en-US" dirty="0"/>
              <a:t>補正</a:t>
            </a:r>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22</a:t>
            </a:fld>
            <a:endParaRPr kumimoji="1" lang="ja-JP" altLang="en-US" dirty="0"/>
          </a:p>
        </p:txBody>
      </p:sp>
      <p:pic>
        <p:nvPicPr>
          <p:cNvPr id="8" name="図 7"/>
          <p:cNvPicPr>
            <a:picLocks noChangeAspect="1"/>
          </p:cNvPicPr>
          <p:nvPr/>
        </p:nvPicPr>
        <p:blipFill>
          <a:blip r:embed="rId3"/>
          <a:stretch>
            <a:fillRect/>
          </a:stretch>
        </p:blipFill>
        <p:spPr>
          <a:xfrm>
            <a:off x="6373091" y="1296048"/>
            <a:ext cx="5209142" cy="5209142"/>
          </a:xfrm>
          <a:prstGeom prst="rect">
            <a:avLst/>
          </a:prstGeom>
        </p:spPr>
      </p:pic>
      <p:pic>
        <p:nvPicPr>
          <p:cNvPr id="5" name="図 4"/>
          <p:cNvPicPr>
            <a:picLocks noChangeAspect="1"/>
          </p:cNvPicPr>
          <p:nvPr/>
        </p:nvPicPr>
        <p:blipFill>
          <a:blip r:embed="rId4"/>
          <a:stretch>
            <a:fillRect/>
          </a:stretch>
        </p:blipFill>
        <p:spPr>
          <a:xfrm>
            <a:off x="609768" y="1296528"/>
            <a:ext cx="5208662" cy="5208662"/>
          </a:xfrm>
          <a:prstGeom prst="rect">
            <a:avLst/>
          </a:prstGeom>
        </p:spPr>
      </p:pic>
    </p:spTree>
    <p:extLst>
      <p:ext uri="{BB962C8B-B14F-4D97-AF65-F5344CB8AC3E}">
        <p14:creationId xmlns:p14="http://schemas.microsoft.com/office/powerpoint/2010/main" val="372116240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SDR</a:t>
            </a:r>
            <a:r>
              <a:rPr lang="ja-JP" altLang="en-US" dirty="0"/>
              <a:t>と互換性を保つレンダリングフロー</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とりあえず最低限の対応なら</a:t>
            </a:r>
            <a:r>
              <a:rPr lang="en-US" altLang="ja-JP" dirty="0"/>
              <a:t>…</a:t>
            </a:r>
          </a:p>
          <a:p>
            <a:pPr lvl="1"/>
            <a:r>
              <a:rPr lang="ja-JP" altLang="en-US" dirty="0">
                <a:solidFill>
                  <a:srgbClr val="FF5050"/>
                </a:solidFill>
              </a:rPr>
              <a:t>アプリ側の遅延</a:t>
            </a:r>
            <a:r>
              <a:rPr lang="en-US" altLang="ja-JP" dirty="0">
                <a:solidFill>
                  <a:srgbClr val="FF5050"/>
                </a:solidFill>
              </a:rPr>
              <a:t>OETF</a:t>
            </a:r>
            <a:r>
              <a:rPr lang="ja-JP" altLang="en-US" dirty="0" err="1">
                <a:solidFill>
                  <a:srgbClr val="FF5050"/>
                </a:solidFill>
              </a:rPr>
              <a:t>だけ</a:t>
            </a:r>
            <a:r>
              <a:rPr lang="ja-JP" altLang="en-US" dirty="0">
                <a:solidFill>
                  <a:srgbClr val="FF5050"/>
                </a:solidFill>
              </a:rPr>
              <a:t>でも良い</a:t>
            </a:r>
            <a:endParaRPr lang="en-US" altLang="ja-JP" dirty="0">
              <a:solidFill>
                <a:srgbClr val="FF5050"/>
              </a:solidFill>
            </a:endParaRPr>
          </a:p>
          <a:p>
            <a:pPr lvl="2"/>
            <a:r>
              <a:rPr lang="ja-JP" altLang="en-US" dirty="0">
                <a:solidFill>
                  <a:srgbClr val="FF5050"/>
                </a:solidFill>
              </a:rPr>
              <a:t>パフォーマンス重視の即時</a:t>
            </a:r>
            <a:r>
              <a:rPr lang="en-US" altLang="ja-JP" dirty="0">
                <a:solidFill>
                  <a:srgbClr val="FF5050"/>
                </a:solidFill>
              </a:rPr>
              <a:t>OETF</a:t>
            </a:r>
            <a:r>
              <a:rPr lang="ja-JP" altLang="en-US" dirty="0">
                <a:solidFill>
                  <a:srgbClr val="FF5050"/>
                </a:solidFill>
              </a:rPr>
              <a:t>もあると選択肢は増える</a:t>
            </a:r>
            <a:endParaRPr lang="en-US" altLang="ja-JP" dirty="0">
              <a:solidFill>
                <a:srgbClr val="FF5050"/>
              </a:solidFill>
            </a:endParaRPr>
          </a:p>
          <a:p>
            <a:pPr lvl="1"/>
            <a:r>
              <a:rPr lang="en-US" altLang="ja-JP" dirty="0"/>
              <a:t>OS</a:t>
            </a:r>
            <a:r>
              <a:rPr lang="ja-JP" altLang="en-US" dirty="0"/>
              <a:t>層による遅延</a:t>
            </a:r>
            <a:r>
              <a:rPr lang="en-US" altLang="ja-JP" dirty="0"/>
              <a:t>OETF(</a:t>
            </a:r>
            <a:r>
              <a:rPr lang="ja-JP" altLang="en-US" dirty="0"/>
              <a:t>アプリ側</a:t>
            </a:r>
            <a:r>
              <a:rPr lang="en-US" altLang="ja-JP" dirty="0" err="1"/>
              <a:t>scRGB</a:t>
            </a:r>
            <a:r>
              <a:rPr lang="ja-JP" altLang="en-US" dirty="0"/>
              <a:t>出力</a:t>
            </a:r>
            <a:r>
              <a:rPr lang="en-US" altLang="ja-JP" dirty="0"/>
              <a:t>)</a:t>
            </a:r>
            <a:r>
              <a:rPr lang="ja-JP" altLang="en-US" dirty="0"/>
              <a:t>は</a:t>
            </a:r>
            <a:endParaRPr lang="en-US" altLang="ja-JP" dirty="0"/>
          </a:p>
          <a:p>
            <a:pPr lvl="2"/>
            <a:r>
              <a:rPr lang="ja-JP" altLang="en-US" dirty="0"/>
              <a:t>互換性その他を考慮すると無駄が多くなる</a:t>
            </a:r>
            <a:endParaRPr lang="en-US" altLang="ja-JP" dirty="0"/>
          </a:p>
          <a:p>
            <a:pPr lvl="2"/>
            <a:r>
              <a:rPr lang="ja-JP" altLang="en-US" dirty="0"/>
              <a:t>多くのケースでは他の選択肢があるため必須ではない</a:t>
            </a:r>
            <a:endParaRPr lang="en-US" altLang="ja-JP" dirty="0"/>
          </a:p>
          <a:p>
            <a:pPr lvl="2"/>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220</a:t>
            </a:fld>
            <a:endParaRPr kumimoji="1" lang="ja-JP" altLang="en-US" dirty="0"/>
          </a:p>
        </p:txBody>
      </p:sp>
    </p:spTree>
    <p:extLst>
      <p:ext uri="{BB962C8B-B14F-4D97-AF65-F5344CB8AC3E}">
        <p14:creationId xmlns:p14="http://schemas.microsoft.com/office/powerpoint/2010/main" val="406214048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SDR</a:t>
            </a:r>
            <a:r>
              <a:rPr lang="ja-JP" altLang="en-US" dirty="0"/>
              <a:t>と互換性を保つレンダリングフロー</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必ずしも紹介した方法が正解ではない</a:t>
            </a:r>
            <a:endParaRPr lang="en-US" altLang="ja-JP" dirty="0">
              <a:solidFill>
                <a:srgbClr val="FF5050"/>
              </a:solidFill>
            </a:endParaRPr>
          </a:p>
          <a:p>
            <a:pPr lvl="1"/>
            <a:r>
              <a:rPr lang="en-US" altLang="ja-JP" dirty="0"/>
              <a:t>SDR</a:t>
            </a:r>
            <a:r>
              <a:rPr lang="ja-JP" altLang="en-US" dirty="0"/>
              <a:t>レンダリング時の条件に依存</a:t>
            </a:r>
            <a:endParaRPr lang="en-US" altLang="ja-JP" dirty="0"/>
          </a:p>
          <a:p>
            <a:pPr lvl="1"/>
            <a:r>
              <a:rPr lang="ja-JP" altLang="en-US" dirty="0"/>
              <a:t>重要度の低い要素の省略</a:t>
            </a:r>
            <a:endParaRPr lang="en-US" altLang="ja-JP" dirty="0"/>
          </a:p>
          <a:p>
            <a:pPr lvl="1"/>
            <a:r>
              <a:rPr lang="ja-JP" altLang="en-US" dirty="0"/>
              <a:t>簡略化できる部分の検討</a:t>
            </a:r>
            <a:endParaRPr lang="en-US" altLang="ja-JP" dirty="0"/>
          </a:p>
          <a:p>
            <a:pPr lvl="5"/>
            <a:endParaRPr kumimoji="1" lang="en-US" altLang="ja-JP" dirty="0"/>
          </a:p>
          <a:p>
            <a:r>
              <a:rPr kumimoji="1" lang="ja-JP" altLang="en-US" dirty="0">
                <a:solidFill>
                  <a:srgbClr val="FF5050"/>
                </a:solidFill>
              </a:rPr>
              <a:t>重要なのはフロー構築のための考え方</a:t>
            </a:r>
            <a:endParaRPr lang="en-US" altLang="ja-JP" dirty="0">
              <a:solidFill>
                <a:srgbClr val="FF5050"/>
              </a:solidFill>
            </a:endParaRPr>
          </a:p>
          <a:p>
            <a:pPr lvl="1"/>
            <a:r>
              <a:rPr lang="ja-JP" altLang="en-US" dirty="0"/>
              <a:t>各々に最適なフローを考察してみてください</a:t>
            </a:r>
            <a:endParaRPr lang="en-US" altLang="ja-JP" dirty="0"/>
          </a:p>
          <a:p>
            <a:pPr lvl="1"/>
            <a:r>
              <a:rPr lang="ja-JP" altLang="en-US" dirty="0"/>
              <a:t>紹介した内容がヒントになれば幸いです</a:t>
            </a:r>
            <a:endParaRPr kumimoji="1" lang="ja-JP" altLang="en-US"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221</a:t>
            </a:fld>
            <a:endParaRPr kumimoji="1" lang="ja-JP" altLang="en-US" dirty="0"/>
          </a:p>
        </p:txBody>
      </p:sp>
    </p:spTree>
    <p:extLst>
      <p:ext uri="{BB962C8B-B14F-4D97-AF65-F5344CB8AC3E}">
        <p14:creationId xmlns:p14="http://schemas.microsoft.com/office/powerpoint/2010/main" val="20959240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a:t>References</a:t>
            </a:r>
            <a:endParaRPr kumimoji="1" lang="ja-JP" altLang="en-US" dirty="0"/>
          </a:p>
        </p:txBody>
      </p:sp>
      <p:sp>
        <p:nvSpPr>
          <p:cNvPr id="3" name="サブタイトル 2"/>
          <p:cNvSpPr>
            <a:spLocks noGrp="1"/>
          </p:cNvSpPr>
          <p:nvPr>
            <p:ph type="subTitle" idx="1"/>
          </p:nvPr>
        </p:nvSpPr>
        <p:spPr/>
        <p:txBody>
          <a:bodyPr/>
          <a:lstStyle/>
          <a:p>
            <a:endParaRPr kumimoji="1" lang="ja-JP" altLang="en-US" dirty="0"/>
          </a:p>
        </p:txBody>
      </p:sp>
    </p:spTree>
    <p:extLst>
      <p:ext uri="{BB962C8B-B14F-4D97-AF65-F5344CB8AC3E}">
        <p14:creationId xmlns:p14="http://schemas.microsoft.com/office/powerpoint/2010/main" val="225940654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References</a:t>
            </a:r>
            <a:endParaRPr kumimoji="1" lang="ja-JP" altLang="en-US" dirty="0"/>
          </a:p>
        </p:txBody>
      </p:sp>
      <p:sp>
        <p:nvSpPr>
          <p:cNvPr id="3" name="コンテンツ プレースホルダー 2"/>
          <p:cNvSpPr>
            <a:spLocks noGrp="1"/>
          </p:cNvSpPr>
          <p:nvPr>
            <p:ph idx="1"/>
          </p:nvPr>
        </p:nvSpPr>
        <p:spPr/>
        <p:txBody>
          <a:bodyPr>
            <a:normAutofit fontScale="92500"/>
          </a:bodyPr>
          <a:lstStyle/>
          <a:p>
            <a:r>
              <a:rPr lang="en-US" altLang="ja-JP" sz="1481" dirty="0">
                <a:effectLst/>
              </a:rPr>
              <a:t>Recommendation ITU-R BT.601 “Studio encoding parameters of digital television for standard 4:3 and wide-screen 16:9 aspect ratios.” </a:t>
            </a:r>
            <a:r>
              <a:rPr lang="en-US" altLang="ja-JP" sz="1481" dirty="0">
                <a:effectLst/>
                <a:hlinkClick r:id="rId3"/>
              </a:rPr>
              <a:t>http://www.itu.int/rec/R-REC-BT.601/</a:t>
            </a:r>
            <a:r>
              <a:rPr lang="en-US" altLang="ja-JP" sz="1481" dirty="0">
                <a:effectLst/>
              </a:rPr>
              <a:t>, 2011.</a:t>
            </a:r>
          </a:p>
          <a:p>
            <a:r>
              <a:rPr lang="en-US" altLang="ja-JP" sz="1481" dirty="0">
                <a:effectLst/>
              </a:rPr>
              <a:t>Recommendation ITU-R BT.709 “Parameter values for the HDTV standards for production and international </a:t>
            </a:r>
            <a:r>
              <a:rPr lang="en-US" altLang="ja-JP" sz="1481" dirty="0" err="1">
                <a:effectLst/>
              </a:rPr>
              <a:t>programme</a:t>
            </a:r>
            <a:r>
              <a:rPr lang="en-US" altLang="ja-JP" sz="1481" dirty="0">
                <a:effectLst/>
              </a:rPr>
              <a:t> exchange.” </a:t>
            </a:r>
            <a:r>
              <a:rPr lang="en-US" altLang="ja-JP" sz="1481" dirty="0">
                <a:effectLst/>
                <a:hlinkClick r:id="rId4"/>
              </a:rPr>
              <a:t>http://www.itu.int/rec/R-REC-BT.709/</a:t>
            </a:r>
            <a:r>
              <a:rPr lang="en-US" altLang="ja-JP" sz="1481" dirty="0">
                <a:effectLst/>
              </a:rPr>
              <a:t>, 2015.</a:t>
            </a:r>
          </a:p>
          <a:p>
            <a:r>
              <a:rPr lang="en-US" altLang="ja-JP" sz="1481" dirty="0">
                <a:effectLst/>
              </a:rPr>
              <a:t>Recommendation ITU-R BT.1886 “Reference electro-optical transfer function for flat panel displays used in HDTV studio production.” </a:t>
            </a:r>
            <a:r>
              <a:rPr lang="en-US" altLang="ja-JP" sz="1481" dirty="0">
                <a:effectLst/>
                <a:hlinkClick r:id="rId5"/>
              </a:rPr>
              <a:t>http://www.itu.int/rec/R-REC-BT.1886/</a:t>
            </a:r>
            <a:r>
              <a:rPr lang="en-US" altLang="ja-JP" sz="1481" dirty="0">
                <a:effectLst/>
              </a:rPr>
              <a:t>, 2011.</a:t>
            </a:r>
          </a:p>
          <a:p>
            <a:r>
              <a:rPr lang="en-US" altLang="ja-JP" sz="1481" dirty="0">
                <a:effectLst/>
              </a:rPr>
              <a:t>Recommendation ITU-R BT.2020 “Parameter values for ultra-high definition television systems for production and international </a:t>
            </a:r>
            <a:r>
              <a:rPr lang="en-US" altLang="ja-JP" sz="1481" dirty="0" err="1">
                <a:effectLst/>
              </a:rPr>
              <a:t>programme</a:t>
            </a:r>
            <a:r>
              <a:rPr lang="en-US" altLang="ja-JP" sz="1481" dirty="0">
                <a:effectLst/>
              </a:rPr>
              <a:t> exchange.” </a:t>
            </a:r>
            <a:r>
              <a:rPr lang="en-US" altLang="ja-JP" sz="1481" dirty="0">
                <a:effectLst/>
                <a:hlinkClick r:id="rId6"/>
              </a:rPr>
              <a:t>http://www.itu.int/rec/R-REC-BT.2020/</a:t>
            </a:r>
            <a:r>
              <a:rPr lang="en-US" altLang="ja-JP" sz="1481" dirty="0">
                <a:effectLst/>
              </a:rPr>
              <a:t>, 2015.</a:t>
            </a:r>
          </a:p>
          <a:p>
            <a:r>
              <a:rPr lang="en-US" altLang="ja-JP" sz="1481" dirty="0">
                <a:effectLst/>
              </a:rPr>
              <a:t>Recommendation ITU-R BT.2100 “Image parameter values for high dynamic range television for use in production and international </a:t>
            </a:r>
            <a:r>
              <a:rPr lang="en-US" altLang="ja-JP" sz="1481" dirty="0" err="1">
                <a:effectLst/>
              </a:rPr>
              <a:t>programme</a:t>
            </a:r>
            <a:r>
              <a:rPr lang="en-US" altLang="ja-JP" sz="1481" dirty="0">
                <a:effectLst/>
              </a:rPr>
              <a:t> exchange.” </a:t>
            </a:r>
            <a:r>
              <a:rPr lang="en-US" altLang="ja-JP" sz="1481" dirty="0">
                <a:effectLst/>
                <a:hlinkClick r:id="rId7"/>
              </a:rPr>
              <a:t>http://www.itu.int/rec/R-REC-BT.2100/</a:t>
            </a:r>
            <a:r>
              <a:rPr lang="en-US" altLang="ja-JP" sz="1481" dirty="0">
                <a:effectLst/>
              </a:rPr>
              <a:t>, 2016.</a:t>
            </a:r>
          </a:p>
          <a:p>
            <a:r>
              <a:rPr lang="en-US" altLang="ja-JP" sz="1481" dirty="0">
                <a:effectLst/>
              </a:rPr>
              <a:t>Report ITU-R BT.2390 “High dynamic range television for production and international </a:t>
            </a:r>
            <a:r>
              <a:rPr lang="en-US" altLang="ja-JP" sz="1481" dirty="0" err="1">
                <a:effectLst/>
              </a:rPr>
              <a:t>programme</a:t>
            </a:r>
            <a:r>
              <a:rPr lang="en-US" altLang="ja-JP" sz="1481" dirty="0">
                <a:effectLst/>
              </a:rPr>
              <a:t> exchange.” </a:t>
            </a:r>
            <a:r>
              <a:rPr lang="en-US" altLang="ja-JP" sz="1481" dirty="0">
                <a:effectLst/>
                <a:hlinkClick r:id="rId8"/>
              </a:rPr>
              <a:t>https://www.itu.int/pub/R-REP-BT.2390/</a:t>
            </a:r>
            <a:r>
              <a:rPr lang="en-US" altLang="ja-JP" sz="1481" dirty="0">
                <a:effectLst/>
              </a:rPr>
              <a:t>, 2016.</a:t>
            </a:r>
          </a:p>
          <a:p>
            <a:r>
              <a:rPr lang="en-US" altLang="ja-JP" sz="1481" dirty="0">
                <a:effectLst/>
              </a:rPr>
              <a:t>BBC Research &amp; Development, “Perceptual </a:t>
            </a:r>
            <a:r>
              <a:rPr lang="en-US" altLang="ja-JP" sz="1481" dirty="0" err="1">
                <a:effectLst/>
              </a:rPr>
              <a:t>Quantiser</a:t>
            </a:r>
            <a:r>
              <a:rPr lang="en-US" altLang="ja-JP" sz="1481" dirty="0">
                <a:effectLst/>
              </a:rPr>
              <a:t> (PQ) to Hybrid Log-Gamma (HLG) Transcoding.” </a:t>
            </a:r>
            <a:r>
              <a:rPr lang="en-US" altLang="ja-JP" sz="1481" dirty="0">
                <a:effectLst/>
                <a:hlinkClick r:id="rId9"/>
              </a:rPr>
              <a:t>http://www.bbc.co.uk/rd/sites/50335ff370b5c262af000004/assets/592eea8006d63e5e5200f90d/BBC_HDRTV_PQ_HLG_Transcode_v2.pdf</a:t>
            </a:r>
            <a:r>
              <a:rPr lang="en-US" altLang="ja-JP" sz="1481" dirty="0">
                <a:effectLst/>
              </a:rPr>
              <a:t>, HDR-TV, 2017.</a:t>
            </a:r>
          </a:p>
          <a:p>
            <a:pPr lvl="3"/>
            <a:endParaRPr lang="en-US" altLang="ja-JP" sz="212" dirty="0">
              <a:effectLst/>
            </a:endParaRPr>
          </a:p>
          <a:p>
            <a:r>
              <a:rPr lang="en-US" altLang="ja-JP" sz="1481" dirty="0">
                <a:effectLst/>
              </a:rPr>
              <a:t>ARIB STD-B67 “ESSENTIAL PARAMETER VALUES FOR THE EXTENDED IMAGE DYNAMIC RANGE TELEVISION (EIDRTV) SYSTEM FOR PROGRAMME PRODUCTION ARIB STANDARD.” </a:t>
            </a:r>
            <a:r>
              <a:rPr lang="en-US" altLang="ja-JP" sz="1481" dirty="0">
                <a:effectLst/>
                <a:hlinkClick r:id="rId10"/>
              </a:rPr>
              <a:t>http://www.arib.or.jp/tyosakenkyu/kikaku_hoso/hoso_std-b067.html</a:t>
            </a:r>
            <a:r>
              <a:rPr lang="en-US" altLang="ja-JP" sz="1481" dirty="0">
                <a:effectLst/>
              </a:rPr>
              <a:t>, 2015.</a:t>
            </a:r>
          </a:p>
          <a:p>
            <a:pPr lvl="2"/>
            <a:endParaRPr lang="en-US" altLang="ja-JP" sz="635" dirty="0">
              <a:effectLst/>
            </a:endParaRPr>
          </a:p>
          <a:p>
            <a:r>
              <a:rPr lang="en-US" altLang="ja-JP" sz="1481" dirty="0">
                <a:effectLst/>
              </a:rPr>
              <a:t>MSDN, “High Dynamic Range and Wide Color Gamut” </a:t>
            </a:r>
            <a:r>
              <a:rPr lang="en-US" altLang="ja-JP" sz="1481" dirty="0">
                <a:effectLst/>
                <a:hlinkClick r:id="rId11"/>
              </a:rPr>
              <a:t>https://msdn.microsoft.com/en-us/library/windows/desktop/mt742103(v=vs.85).aspx</a:t>
            </a:r>
            <a:endParaRPr lang="en-US" altLang="ja-JP" sz="1481" dirty="0">
              <a:effectLst/>
            </a:endParaRPr>
          </a:p>
          <a:p>
            <a:r>
              <a:rPr lang="en-US" altLang="ja-JP" sz="1481" dirty="0">
                <a:effectLst/>
              </a:rPr>
              <a:t>NVIDIA </a:t>
            </a:r>
            <a:r>
              <a:rPr lang="en-US" altLang="ja-JP" sz="1481" dirty="0" err="1">
                <a:effectLst/>
              </a:rPr>
              <a:t>GameWorks</a:t>
            </a:r>
            <a:r>
              <a:rPr lang="en-US" altLang="ja-JP" sz="1481" dirty="0">
                <a:effectLst/>
              </a:rPr>
              <a:t>, “High Dynamic Range Display Development.” </a:t>
            </a:r>
            <a:r>
              <a:rPr lang="en-US" altLang="ja-JP" sz="1481" dirty="0">
                <a:effectLst/>
                <a:hlinkClick r:id="rId12"/>
              </a:rPr>
              <a:t>https://developer.nvidia.com/high-dynamic-range-display-development</a:t>
            </a:r>
            <a:endParaRPr lang="en-US" altLang="ja-JP" sz="1481" dirty="0">
              <a:effectLst/>
            </a:endParaRPr>
          </a:p>
          <a:p>
            <a:pPr lvl="2"/>
            <a:endParaRPr lang="en-US" altLang="ja-JP" sz="634" dirty="0">
              <a:effectLst/>
            </a:endParaRPr>
          </a:p>
        </p:txBody>
      </p:sp>
      <p:sp>
        <p:nvSpPr>
          <p:cNvPr id="4" name="スライド番号プレースホルダー 3"/>
          <p:cNvSpPr>
            <a:spLocks noGrp="1"/>
          </p:cNvSpPr>
          <p:nvPr>
            <p:ph type="sldNum" sz="quarter" idx="12"/>
          </p:nvPr>
        </p:nvSpPr>
        <p:spPr/>
        <p:txBody>
          <a:bodyPr/>
          <a:lstStyle/>
          <a:p>
            <a:pPr>
              <a:defRPr/>
            </a:pPr>
            <a:fld id="{3FE789AA-3D43-4764-BE68-9923F5C500BE}" type="slidenum">
              <a:rPr lang="en-US" altLang="ja-JP" smtClean="0"/>
              <a:pPr>
                <a:defRPr/>
              </a:pPr>
              <a:t>223</a:t>
            </a:fld>
            <a:endParaRPr lang="en-US" altLang="ja-JP"/>
          </a:p>
        </p:txBody>
      </p:sp>
    </p:spTree>
    <p:extLst>
      <p:ext uri="{BB962C8B-B14F-4D97-AF65-F5344CB8AC3E}">
        <p14:creationId xmlns:p14="http://schemas.microsoft.com/office/powerpoint/2010/main" val="110718095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References</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sz="1500" dirty="0">
                <a:effectLst/>
              </a:rPr>
              <a:t>[Kawase16]	Kawase, M. “</a:t>
            </a:r>
            <a:r>
              <a:rPr lang="ja-JP" altLang="en-US" sz="1500" dirty="0">
                <a:effectLst/>
              </a:rPr>
              <a:t>シリコンスタジオによる</a:t>
            </a:r>
            <a:r>
              <a:rPr lang="en-US" altLang="ja-JP" sz="1500" dirty="0">
                <a:effectLst/>
              </a:rPr>
              <a:t>HDR</a:t>
            </a:r>
            <a:r>
              <a:rPr lang="ja-JP" altLang="en-US" sz="1500" dirty="0">
                <a:effectLst/>
              </a:rPr>
              <a:t>出力対応の理論と実践</a:t>
            </a:r>
            <a:r>
              <a:rPr lang="en-US" altLang="ja-JP" sz="1500" dirty="0">
                <a:effectLst/>
              </a:rPr>
              <a:t>” </a:t>
            </a:r>
            <a:r>
              <a:rPr lang="en-US" altLang="ja-JP" sz="1500" dirty="0">
                <a:effectLst/>
                <a:hlinkClick r:id="rId3"/>
              </a:rPr>
              <a:t>http://www.siliconstudio.co.jp/rd/presentations/#CEDEC2016</a:t>
            </a:r>
            <a:r>
              <a:rPr lang="en-US" altLang="ja-JP" sz="1500" dirty="0">
                <a:effectLst/>
              </a:rPr>
              <a:t> Computer Entertainment Developers Conference 2016.</a:t>
            </a:r>
          </a:p>
          <a:p>
            <a:r>
              <a:rPr lang="en-US" altLang="ja-JP" sz="1500" dirty="0">
                <a:effectLst/>
              </a:rPr>
              <a:t>[Uchimura17]	</a:t>
            </a:r>
            <a:r>
              <a:rPr lang="en-US" altLang="ja-JP" sz="1500" dirty="0" err="1">
                <a:effectLst/>
              </a:rPr>
              <a:t>Uchimura</a:t>
            </a:r>
            <a:r>
              <a:rPr lang="en-US" altLang="ja-JP" sz="1500" dirty="0">
                <a:effectLst/>
              </a:rPr>
              <a:t>, H. “HDR</a:t>
            </a:r>
            <a:r>
              <a:rPr lang="ja-JP" altLang="en-US" sz="1500" dirty="0">
                <a:effectLst/>
              </a:rPr>
              <a:t> 理論と実践</a:t>
            </a:r>
            <a:r>
              <a:rPr lang="en-US" altLang="ja-JP" sz="1500" dirty="0">
                <a:effectLst/>
              </a:rPr>
              <a:t>” </a:t>
            </a:r>
            <a:r>
              <a:rPr lang="en-US" altLang="ja-JP" sz="1500" dirty="0">
                <a:effectLst/>
                <a:hlinkClick r:id="rId4"/>
              </a:rPr>
              <a:t>https://www.slideshare.net/nikuque/hdr-theory-and-practicce-jp</a:t>
            </a:r>
            <a:r>
              <a:rPr lang="en-US" altLang="ja-JP" sz="1500" dirty="0">
                <a:effectLst/>
              </a:rPr>
              <a:t> Computer Entertainment Developers Conference 2017.</a:t>
            </a:r>
          </a:p>
          <a:p>
            <a:r>
              <a:rPr lang="en-US" altLang="ja-JP" sz="1500" dirty="0">
                <a:effectLst/>
              </a:rPr>
              <a:t>[Gotanda07]	</a:t>
            </a:r>
            <a:r>
              <a:rPr lang="en-US" altLang="ja-JP" sz="1500" dirty="0" err="1">
                <a:effectLst/>
              </a:rPr>
              <a:t>Gotanda</a:t>
            </a:r>
            <a:r>
              <a:rPr lang="en-US" altLang="ja-JP" sz="1500" dirty="0">
                <a:effectLst/>
              </a:rPr>
              <a:t>, Y. “</a:t>
            </a:r>
            <a:r>
              <a:rPr lang="ja-JP" altLang="en-US" sz="1500" dirty="0">
                <a:effectLst/>
              </a:rPr>
              <a:t>レンダリストのためのカメラ（光学）理論とポストエフェクト</a:t>
            </a:r>
            <a:r>
              <a:rPr lang="en-US" altLang="ja-JP" sz="1500" dirty="0">
                <a:effectLst/>
              </a:rPr>
              <a:t>” </a:t>
            </a:r>
            <a:r>
              <a:rPr lang="en-US" altLang="ja-JP" sz="1500" dirty="0">
                <a:effectLst/>
                <a:hlinkClick r:id="rId5"/>
              </a:rPr>
              <a:t>http://research.tri-ace.com/</a:t>
            </a:r>
            <a:r>
              <a:rPr lang="en-US" altLang="ja-JP" sz="1500" dirty="0">
                <a:effectLst/>
              </a:rPr>
              <a:t> </a:t>
            </a:r>
            <a:r>
              <a:rPr lang="ja-JP" altLang="ja-JP" sz="1500" dirty="0">
                <a:effectLst/>
              </a:rPr>
              <a:t>CESA Developers Conference </a:t>
            </a:r>
            <a:r>
              <a:rPr lang="en-US" altLang="ja-JP" sz="1500" dirty="0">
                <a:effectLst/>
              </a:rPr>
              <a:t>2007.</a:t>
            </a:r>
          </a:p>
          <a:p>
            <a:r>
              <a:rPr lang="en-US" altLang="ja-JP" sz="1500" dirty="0">
                <a:effectLst/>
              </a:rPr>
              <a:t>[Lottes16]	</a:t>
            </a:r>
            <a:r>
              <a:rPr lang="en-US" altLang="ja-JP" sz="1500" dirty="0" err="1">
                <a:effectLst/>
              </a:rPr>
              <a:t>Lottes</a:t>
            </a:r>
            <a:r>
              <a:rPr lang="en-US" altLang="ja-JP" sz="1500" dirty="0">
                <a:effectLst/>
              </a:rPr>
              <a:t>, T. “Advanced Techniques and Optimization of HDR VDR Color Pipelines.”</a:t>
            </a:r>
            <a:r>
              <a:rPr lang="ja-JP" altLang="en-US" sz="1500" dirty="0">
                <a:effectLst/>
              </a:rPr>
              <a:t> </a:t>
            </a:r>
            <a:r>
              <a:rPr lang="en-US" altLang="ja-JP" sz="1500" dirty="0">
                <a:effectLst/>
                <a:hlinkClick r:id="rId6"/>
              </a:rPr>
              <a:t>https://32ipi028l5q82yhj72224m8j-wpengine.netdna-ssl.com/wp-content/uploads/2016/03/GdcVdrLottes.pdf</a:t>
            </a:r>
            <a:r>
              <a:rPr lang="en-US" altLang="ja-JP" sz="1500" dirty="0">
                <a:effectLst/>
              </a:rPr>
              <a:t>, Game Developers Conference 2016.</a:t>
            </a:r>
          </a:p>
        </p:txBody>
      </p:sp>
      <p:sp>
        <p:nvSpPr>
          <p:cNvPr id="4" name="スライド番号プレースホルダー 3"/>
          <p:cNvSpPr>
            <a:spLocks noGrp="1"/>
          </p:cNvSpPr>
          <p:nvPr>
            <p:ph type="sldNum" sz="quarter" idx="12"/>
          </p:nvPr>
        </p:nvSpPr>
        <p:spPr/>
        <p:txBody>
          <a:bodyPr/>
          <a:lstStyle/>
          <a:p>
            <a:pPr>
              <a:defRPr/>
            </a:pPr>
            <a:fld id="{3FE789AA-3D43-4764-BE68-9923F5C500BE}" type="slidenum">
              <a:rPr lang="en-US" altLang="ja-JP" smtClean="0"/>
              <a:pPr>
                <a:defRPr/>
              </a:pPr>
              <a:t>224</a:t>
            </a:fld>
            <a:endParaRPr lang="en-US" altLang="ja-JP" dirty="0"/>
          </a:p>
        </p:txBody>
      </p:sp>
    </p:spTree>
    <p:extLst>
      <p:ext uri="{BB962C8B-B14F-4D97-AF65-F5344CB8AC3E}">
        <p14:creationId xmlns:p14="http://schemas.microsoft.com/office/powerpoint/2010/main" val="2984584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単一ガンマ近似との比較：</a:t>
            </a:r>
            <a:r>
              <a:rPr kumimoji="1" lang="en-US" altLang="ja-JP" dirty="0"/>
              <a:t>BT.2020</a:t>
            </a:r>
            <a:r>
              <a:rPr kumimoji="1" lang="ja-JP" altLang="en-US" dirty="0"/>
              <a:t>と</a:t>
            </a:r>
            <a:r>
              <a:rPr kumimoji="1" lang="en-US" altLang="ja-JP" dirty="0"/>
              <a:t>γ1.9</a:t>
            </a:r>
            <a:r>
              <a:rPr kumimoji="1" lang="ja-JP" altLang="en-US" dirty="0"/>
              <a:t>補正</a:t>
            </a:r>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23</a:t>
            </a:fld>
            <a:endParaRPr kumimoji="1" lang="ja-JP" altLang="en-US" dirty="0"/>
          </a:p>
        </p:txBody>
      </p:sp>
      <p:pic>
        <p:nvPicPr>
          <p:cNvPr id="6" name="図 5"/>
          <p:cNvPicPr>
            <a:picLocks noChangeAspect="1"/>
          </p:cNvPicPr>
          <p:nvPr/>
        </p:nvPicPr>
        <p:blipFill>
          <a:blip r:embed="rId3"/>
          <a:stretch>
            <a:fillRect/>
          </a:stretch>
        </p:blipFill>
        <p:spPr>
          <a:xfrm>
            <a:off x="6373090" y="1296528"/>
            <a:ext cx="5208661" cy="5208661"/>
          </a:xfrm>
          <a:prstGeom prst="rect">
            <a:avLst/>
          </a:prstGeom>
        </p:spPr>
      </p:pic>
      <p:pic>
        <p:nvPicPr>
          <p:cNvPr id="7" name="図 6"/>
          <p:cNvPicPr>
            <a:picLocks noChangeAspect="1"/>
          </p:cNvPicPr>
          <p:nvPr/>
        </p:nvPicPr>
        <p:blipFill>
          <a:blip r:embed="rId4"/>
          <a:stretch>
            <a:fillRect/>
          </a:stretch>
        </p:blipFill>
        <p:spPr>
          <a:xfrm>
            <a:off x="609768" y="1296527"/>
            <a:ext cx="5208662" cy="5208662"/>
          </a:xfrm>
          <a:prstGeom prst="rect">
            <a:avLst/>
          </a:prstGeom>
        </p:spPr>
      </p:pic>
    </p:spTree>
    <p:extLst>
      <p:ext uri="{BB962C8B-B14F-4D97-AF65-F5344CB8AC3E}">
        <p14:creationId xmlns:p14="http://schemas.microsoft.com/office/powerpoint/2010/main" val="959597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lang="ja-JP" altLang="en-US" dirty="0"/>
              <a:t>色空間を構成する要素</a:t>
            </a:r>
            <a:endParaRPr lang="en-US" altLang="ja-JP" dirty="0"/>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a:bodyPr>
          <a:lstStyle/>
          <a:p>
            <a:r>
              <a:rPr lang="ja-JP" altLang="en-US" dirty="0"/>
              <a:t>色域</a:t>
            </a:r>
            <a:r>
              <a:rPr lang="en-US" altLang="ja-JP" dirty="0"/>
              <a:t>(Gamut)</a:t>
            </a:r>
            <a:endParaRPr kumimoji="1" lang="en-US" altLang="ja-JP" dirty="0"/>
          </a:p>
          <a:p>
            <a:r>
              <a:rPr lang="ja-JP" altLang="en-US" dirty="0"/>
              <a:t>伝達関数</a:t>
            </a:r>
            <a:r>
              <a:rPr lang="en-US" altLang="ja-JP" dirty="0"/>
              <a:t>(Transfer Function)</a:t>
            </a:r>
          </a:p>
          <a:p>
            <a:r>
              <a:rPr lang="ja-JP" altLang="en-US" dirty="0">
                <a:solidFill>
                  <a:srgbClr val="FF5050"/>
                </a:solidFill>
              </a:rPr>
              <a:t>輝度条件や鑑賞条件、ビット深度等</a:t>
            </a:r>
          </a:p>
          <a:p>
            <a:pPr lvl="1"/>
            <a:endParaRPr lang="ja-JP" altLang="en-US"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24</a:t>
            </a:fld>
            <a:endParaRPr kumimoji="1" lang="ja-JP" altLang="en-US" dirty="0"/>
          </a:p>
        </p:txBody>
      </p:sp>
    </p:spTree>
    <p:extLst>
      <p:ext uri="{BB962C8B-B14F-4D97-AF65-F5344CB8AC3E}">
        <p14:creationId xmlns:p14="http://schemas.microsoft.com/office/powerpoint/2010/main" val="535662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lang="ja-JP" altLang="en-US" dirty="0"/>
              <a:t>輝度条件や鑑賞条件、ビット深度等</a:t>
            </a:r>
            <a:endParaRPr lang="en-US" altLang="ja-JP" dirty="0"/>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a:xfrm>
            <a:off x="609769" y="1448211"/>
            <a:ext cx="10972464" cy="4677284"/>
          </a:xfrm>
        </p:spPr>
        <p:txBody>
          <a:bodyPr>
            <a:normAutofit/>
          </a:bodyPr>
          <a:lstStyle/>
          <a:p>
            <a:r>
              <a:rPr lang="ja-JP" altLang="en-US" dirty="0"/>
              <a:t>規格によっては細かく規定されている</a:t>
            </a:r>
            <a:endParaRPr lang="en-US" altLang="ja-JP" dirty="0"/>
          </a:p>
          <a:p>
            <a:pPr lvl="1"/>
            <a:r>
              <a:rPr lang="ja-JP" altLang="en-US" dirty="0">
                <a:solidFill>
                  <a:srgbClr val="FF5050"/>
                </a:solidFill>
              </a:rPr>
              <a:t>ただし実際の運用で必ずしも準拠しているとは限らない</a:t>
            </a:r>
            <a:endParaRPr lang="en-US" altLang="ja-JP" dirty="0">
              <a:solidFill>
                <a:srgbClr val="FF5050"/>
              </a:solidFill>
            </a:endParaRPr>
          </a:p>
          <a:p>
            <a:r>
              <a:rPr lang="ja-JP" altLang="en-US" dirty="0"/>
              <a:t>例えばディスプレイ輝度は</a:t>
            </a:r>
            <a:endParaRPr lang="en-US" altLang="ja-JP" dirty="0"/>
          </a:p>
          <a:p>
            <a:pPr lvl="1"/>
            <a:r>
              <a:rPr lang="en-US" altLang="ja-JP" dirty="0" err="1">
                <a:solidFill>
                  <a:srgbClr val="FF5050"/>
                </a:solidFill>
              </a:rPr>
              <a:t>sRGB</a:t>
            </a:r>
            <a:r>
              <a:rPr lang="en-US" altLang="ja-JP" dirty="0">
                <a:solidFill>
                  <a:srgbClr val="FF5050"/>
                </a:solidFill>
              </a:rPr>
              <a:t>: 80cd/m</a:t>
            </a:r>
            <a:r>
              <a:rPr lang="en-US" altLang="ja-JP" baseline="30000" dirty="0">
                <a:solidFill>
                  <a:srgbClr val="FF5050"/>
                </a:solidFill>
              </a:rPr>
              <a:t>2</a:t>
            </a:r>
            <a:r>
              <a:rPr lang="en-US" altLang="ja-JP" dirty="0">
                <a:solidFill>
                  <a:srgbClr val="FF5050"/>
                </a:solidFill>
              </a:rPr>
              <a:t>(=</a:t>
            </a:r>
            <a:r>
              <a:rPr lang="en-US" altLang="ja-JP" dirty="0" err="1">
                <a:solidFill>
                  <a:srgbClr val="FF5050"/>
                </a:solidFill>
              </a:rPr>
              <a:t>nt</a:t>
            </a:r>
            <a:r>
              <a:rPr lang="en-US" altLang="ja-JP" dirty="0">
                <a:solidFill>
                  <a:srgbClr val="FF5050"/>
                </a:solidFill>
              </a:rPr>
              <a:t>: nits)</a:t>
            </a:r>
            <a:endParaRPr lang="ja-JP" altLang="en-US" dirty="0">
              <a:solidFill>
                <a:srgbClr val="FF5050"/>
              </a:solidFill>
            </a:endParaRPr>
          </a:p>
          <a:p>
            <a:pPr lvl="1"/>
            <a:r>
              <a:rPr lang="en-US" altLang="ja-JP" dirty="0"/>
              <a:t>Adobe RGB: 160cd/m</a:t>
            </a:r>
            <a:r>
              <a:rPr lang="en-US" altLang="ja-JP" baseline="30000" dirty="0"/>
              <a:t>2</a:t>
            </a:r>
          </a:p>
          <a:p>
            <a:pPr lvl="1"/>
            <a:r>
              <a:rPr lang="en-US" altLang="ja-JP" dirty="0">
                <a:solidFill>
                  <a:srgbClr val="FF5050"/>
                </a:solidFill>
              </a:rPr>
              <a:t>BT.709/BT.2020</a:t>
            </a:r>
            <a:r>
              <a:rPr lang="ja-JP" altLang="en-US" dirty="0">
                <a:solidFill>
                  <a:srgbClr val="FF5050"/>
                </a:solidFill>
              </a:rPr>
              <a:t>のテレビ出力</a:t>
            </a:r>
            <a:r>
              <a:rPr lang="en-US" altLang="ja-JP" dirty="0">
                <a:solidFill>
                  <a:srgbClr val="FF5050"/>
                </a:solidFill>
              </a:rPr>
              <a:t>(BT.1886): 100cd/m</a:t>
            </a:r>
            <a:r>
              <a:rPr lang="en-US" altLang="ja-JP" baseline="30000" dirty="0">
                <a:solidFill>
                  <a:srgbClr val="FF5050"/>
                </a:solidFill>
              </a:rPr>
              <a:t>2</a:t>
            </a:r>
          </a:p>
          <a:p>
            <a:pPr lvl="1"/>
            <a:r>
              <a:rPr lang="en-US" altLang="ja-JP" dirty="0"/>
              <a:t>DCI-P3: 48cd/m</a:t>
            </a:r>
            <a:r>
              <a:rPr lang="en-US" altLang="ja-JP" baseline="30000" dirty="0"/>
              <a:t>2</a:t>
            </a:r>
          </a:p>
          <a:p>
            <a:r>
              <a:rPr lang="ja-JP" altLang="en-US" dirty="0"/>
              <a:t>他にも周囲環境の明るさや色温度など</a:t>
            </a:r>
            <a:endParaRPr lang="en-US" altLang="ja-JP" baseline="30000"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25</a:t>
            </a:fld>
            <a:endParaRPr kumimoji="1" lang="ja-JP" altLang="en-US" dirty="0"/>
          </a:p>
        </p:txBody>
      </p:sp>
    </p:spTree>
    <p:extLst>
      <p:ext uri="{BB962C8B-B14F-4D97-AF65-F5344CB8AC3E}">
        <p14:creationId xmlns:p14="http://schemas.microsoft.com/office/powerpoint/2010/main" val="188466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ja-JP" altLang="en-US" dirty="0"/>
              <a:t>本セッションで頻繁に参照する</a:t>
            </a:r>
            <a:r>
              <a:rPr lang="ja-JP" altLang="en-US" dirty="0"/>
              <a:t>規格等</a:t>
            </a:r>
            <a:endParaRPr kumimoji="1" lang="ja-JP" altLang="en-US" dirty="0"/>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a:xfrm>
            <a:off x="609769" y="1448211"/>
            <a:ext cx="10972464" cy="4677284"/>
          </a:xfrm>
        </p:spPr>
        <p:txBody>
          <a:bodyPr>
            <a:normAutofit fontScale="85000" lnSpcReduction="20000"/>
          </a:bodyPr>
          <a:lstStyle/>
          <a:p>
            <a:r>
              <a:rPr lang="en-US" altLang="ja-JP" dirty="0">
                <a:solidFill>
                  <a:srgbClr val="FF5050"/>
                </a:solidFill>
              </a:rPr>
              <a:t>BT.709/BT.2020</a:t>
            </a:r>
          </a:p>
          <a:p>
            <a:pPr lvl="1"/>
            <a:r>
              <a:rPr lang="en-US" altLang="ja-JP" dirty="0"/>
              <a:t>Recommendation ITU-R BT.709/2020</a:t>
            </a:r>
            <a:r>
              <a:rPr lang="ja-JP" altLang="en-US" dirty="0"/>
              <a:t>あるいは</a:t>
            </a:r>
            <a:r>
              <a:rPr lang="en-US" altLang="ja-JP" dirty="0"/>
              <a:t>Rec. ITU-R BT.709/2020</a:t>
            </a:r>
            <a:r>
              <a:rPr lang="ja-JP" altLang="en-US" dirty="0"/>
              <a:t>の略</a:t>
            </a:r>
            <a:endParaRPr lang="en-US" altLang="ja-JP" dirty="0"/>
          </a:p>
          <a:p>
            <a:pPr lvl="2"/>
            <a:r>
              <a:rPr lang="en-US" altLang="ja-JP" dirty="0"/>
              <a:t>ITU-R(ITU Radiocommunication Sector: </a:t>
            </a:r>
            <a:r>
              <a:rPr lang="ja-JP" altLang="en-US" dirty="0"/>
              <a:t>国際電気通信連合の無線通信部門</a:t>
            </a:r>
            <a:r>
              <a:rPr lang="en-US" altLang="ja-JP" dirty="0"/>
              <a:t>)</a:t>
            </a:r>
            <a:r>
              <a:rPr lang="ja-JP" altLang="en-US" dirty="0"/>
              <a:t>の</a:t>
            </a:r>
            <a:br>
              <a:rPr lang="en-US" altLang="ja-JP" dirty="0"/>
            </a:br>
            <a:r>
              <a:rPr lang="ja-JP" altLang="en-US" dirty="0"/>
              <a:t>勧告</a:t>
            </a:r>
            <a:endParaRPr lang="en-US" altLang="ja-JP" dirty="0"/>
          </a:p>
          <a:p>
            <a:pPr lvl="2"/>
            <a:r>
              <a:rPr lang="en-US" altLang="ja-JP" dirty="0"/>
              <a:t>Rec.709/Rec.2020</a:t>
            </a:r>
            <a:r>
              <a:rPr lang="ja-JP" altLang="en-US" dirty="0"/>
              <a:t>とも略される</a:t>
            </a:r>
            <a:endParaRPr lang="en-US" altLang="ja-JP" dirty="0"/>
          </a:p>
          <a:p>
            <a:pPr lvl="5"/>
            <a:endParaRPr lang="en-US" altLang="ja-JP" dirty="0"/>
          </a:p>
          <a:p>
            <a:pPr lvl="1"/>
            <a:r>
              <a:rPr lang="en-US" altLang="ja-JP" dirty="0">
                <a:solidFill>
                  <a:srgbClr val="FF5050"/>
                </a:solidFill>
              </a:rPr>
              <a:t>HDTV(BT.709)</a:t>
            </a:r>
            <a:r>
              <a:rPr lang="ja-JP" altLang="en-US" dirty="0">
                <a:solidFill>
                  <a:srgbClr val="FF5050"/>
                </a:solidFill>
              </a:rPr>
              <a:t>や</a:t>
            </a:r>
            <a:r>
              <a:rPr lang="en-US" altLang="ja-JP" dirty="0">
                <a:solidFill>
                  <a:srgbClr val="FF5050"/>
                </a:solidFill>
              </a:rPr>
              <a:t>UHDTV(BT.2020)</a:t>
            </a:r>
            <a:r>
              <a:rPr lang="ja-JP" altLang="en-US" dirty="0">
                <a:solidFill>
                  <a:srgbClr val="FF5050"/>
                </a:solidFill>
              </a:rPr>
              <a:t>の</a:t>
            </a:r>
            <a:r>
              <a:rPr lang="en-US" altLang="ja-JP" dirty="0">
                <a:solidFill>
                  <a:srgbClr val="FF5050"/>
                </a:solidFill>
              </a:rPr>
              <a:t>SDR</a:t>
            </a:r>
            <a:r>
              <a:rPr lang="ja-JP" altLang="en-US" dirty="0">
                <a:solidFill>
                  <a:srgbClr val="FF5050"/>
                </a:solidFill>
              </a:rPr>
              <a:t>信号規格</a:t>
            </a:r>
            <a:endParaRPr lang="en-US" altLang="ja-JP" dirty="0">
              <a:solidFill>
                <a:srgbClr val="FF5050"/>
              </a:solidFill>
            </a:endParaRPr>
          </a:p>
          <a:p>
            <a:pPr lvl="2"/>
            <a:r>
              <a:rPr lang="ja-JP" altLang="en-US" dirty="0"/>
              <a:t>伝達関数は暗部に線形領域をもつ</a:t>
            </a:r>
            <a:r>
              <a:rPr lang="en-US" altLang="ja-JP" dirty="0"/>
              <a:t>γ1.9</a:t>
            </a:r>
            <a:r>
              <a:rPr lang="ja-JP" altLang="en-US" dirty="0"/>
              <a:t>程度のカーブ</a:t>
            </a:r>
            <a:endParaRPr lang="en-US" altLang="ja-JP" dirty="0"/>
          </a:p>
          <a:p>
            <a:pPr lvl="3"/>
            <a:r>
              <a:rPr lang="ja-JP" altLang="en-US" dirty="0"/>
              <a:t>カメラ側ガンマ補正が由来</a:t>
            </a:r>
            <a:endParaRPr lang="en-US" altLang="ja-JP" dirty="0"/>
          </a:p>
          <a:p>
            <a:pPr lvl="2"/>
            <a:r>
              <a:rPr lang="ja-JP" altLang="en-US" dirty="0">
                <a:solidFill>
                  <a:srgbClr val="FF5050"/>
                </a:solidFill>
              </a:rPr>
              <a:t>ただしテレビ側の出力は一般的に</a:t>
            </a:r>
            <a:r>
              <a:rPr lang="en-US" altLang="ja-JP" dirty="0">
                <a:solidFill>
                  <a:srgbClr val="FF5050"/>
                </a:solidFill>
              </a:rPr>
              <a:t>BT.1886(Rec.</a:t>
            </a:r>
            <a:r>
              <a:rPr lang="ja-JP" altLang="en-US" dirty="0">
                <a:solidFill>
                  <a:srgbClr val="FF5050"/>
                </a:solidFill>
              </a:rPr>
              <a:t> </a:t>
            </a:r>
            <a:r>
              <a:rPr lang="en-US" altLang="ja-JP" dirty="0">
                <a:solidFill>
                  <a:srgbClr val="FF5050"/>
                </a:solidFill>
              </a:rPr>
              <a:t>ITU-R BT.1886)</a:t>
            </a:r>
          </a:p>
          <a:p>
            <a:pPr lvl="5"/>
            <a:endParaRPr lang="en-US" altLang="ja-JP" dirty="0"/>
          </a:p>
          <a:p>
            <a:pPr lvl="1"/>
            <a:r>
              <a:rPr lang="ja-JP" altLang="en-US" dirty="0"/>
              <a:t>頻繁に</a:t>
            </a:r>
            <a:r>
              <a:rPr lang="en-US" altLang="ja-JP" dirty="0"/>
              <a:t>(</a:t>
            </a:r>
            <a:r>
              <a:rPr lang="ja-JP" altLang="en-US" dirty="0"/>
              <a:t>むしろ主に</a:t>
            </a:r>
            <a:r>
              <a:rPr lang="en-US" altLang="ja-JP" dirty="0"/>
              <a:t>)</a:t>
            </a:r>
            <a:r>
              <a:rPr lang="ja-JP" altLang="en-US" dirty="0"/>
              <a:t>色域の説明に使われる</a:t>
            </a:r>
            <a:endParaRPr lang="en-US" altLang="ja-JP" dirty="0"/>
          </a:p>
          <a:p>
            <a:pPr lvl="2"/>
            <a:r>
              <a:rPr lang="ja-JP" altLang="en-US" dirty="0"/>
              <a:t>その場合色域だけを指している事が多い</a:t>
            </a:r>
            <a:endParaRPr lang="en-US" altLang="ja-JP" dirty="0"/>
          </a:p>
          <a:p>
            <a:pPr lvl="2"/>
            <a:r>
              <a:rPr lang="ja-JP" altLang="en-US" dirty="0"/>
              <a:t>本セッションでも</a:t>
            </a:r>
            <a:r>
              <a:rPr lang="en-US" altLang="ja-JP" dirty="0"/>
              <a:t>BT.709</a:t>
            </a:r>
            <a:r>
              <a:rPr lang="ja-JP" altLang="en-US" dirty="0"/>
              <a:t>や</a:t>
            </a:r>
            <a:r>
              <a:rPr lang="en-US" altLang="ja-JP" dirty="0"/>
              <a:t>BT.2020</a:t>
            </a:r>
            <a:r>
              <a:rPr lang="ja-JP" altLang="en-US" dirty="0"/>
              <a:t>は主に色域を指します</a:t>
            </a:r>
            <a:endParaRPr lang="en-US" altLang="ja-JP"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26</a:t>
            </a:fld>
            <a:endParaRPr kumimoji="1" lang="ja-JP" altLang="en-US" dirty="0"/>
          </a:p>
        </p:txBody>
      </p:sp>
    </p:spTree>
    <p:extLst>
      <p:ext uri="{BB962C8B-B14F-4D97-AF65-F5344CB8AC3E}">
        <p14:creationId xmlns:p14="http://schemas.microsoft.com/office/powerpoint/2010/main" val="479335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ja-JP" altLang="en-US" dirty="0"/>
              <a:t>本セッションで頻繁に参照する</a:t>
            </a:r>
            <a:r>
              <a:rPr lang="ja-JP" altLang="en-US" dirty="0"/>
              <a:t>規格等</a:t>
            </a:r>
            <a:endParaRPr kumimoji="1" lang="ja-JP" altLang="en-US" dirty="0"/>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a:xfrm>
            <a:off x="609769" y="1448211"/>
            <a:ext cx="10972464" cy="4677284"/>
          </a:xfrm>
        </p:spPr>
        <p:txBody>
          <a:bodyPr>
            <a:normAutofit fontScale="85000" lnSpcReduction="10000"/>
          </a:bodyPr>
          <a:lstStyle/>
          <a:p>
            <a:r>
              <a:rPr lang="en-US" altLang="ja-JP" dirty="0">
                <a:solidFill>
                  <a:srgbClr val="FF5050"/>
                </a:solidFill>
              </a:rPr>
              <a:t>BT.2100</a:t>
            </a:r>
          </a:p>
          <a:p>
            <a:pPr lvl="1"/>
            <a:r>
              <a:rPr lang="en-US" altLang="ja-JP" dirty="0"/>
              <a:t>Recommendation ITU-R BT.2100</a:t>
            </a:r>
          </a:p>
          <a:p>
            <a:pPr lvl="1"/>
            <a:r>
              <a:rPr lang="en-US" altLang="ja-JP" dirty="0">
                <a:solidFill>
                  <a:srgbClr val="FF5050"/>
                </a:solidFill>
              </a:rPr>
              <a:t>HDTV(2K)</a:t>
            </a:r>
            <a:r>
              <a:rPr lang="ja-JP" altLang="en-US" dirty="0">
                <a:solidFill>
                  <a:srgbClr val="FF5050"/>
                </a:solidFill>
              </a:rPr>
              <a:t>や</a:t>
            </a:r>
            <a:r>
              <a:rPr lang="en-US" altLang="ja-JP" dirty="0">
                <a:solidFill>
                  <a:srgbClr val="FF5050"/>
                </a:solidFill>
              </a:rPr>
              <a:t>UHDTV(4k/8K)</a:t>
            </a:r>
            <a:r>
              <a:rPr lang="ja-JP" altLang="en-US" dirty="0">
                <a:solidFill>
                  <a:srgbClr val="FF5050"/>
                </a:solidFill>
              </a:rPr>
              <a:t>の</a:t>
            </a:r>
            <a:r>
              <a:rPr lang="en-US" altLang="ja-JP" dirty="0">
                <a:solidFill>
                  <a:srgbClr val="FF5050"/>
                </a:solidFill>
              </a:rPr>
              <a:t>HDR</a:t>
            </a:r>
            <a:r>
              <a:rPr lang="ja-JP" altLang="en-US" dirty="0">
                <a:solidFill>
                  <a:srgbClr val="FF5050"/>
                </a:solidFill>
              </a:rPr>
              <a:t>信号規格</a:t>
            </a:r>
            <a:endParaRPr lang="en-US" altLang="ja-JP" dirty="0">
              <a:solidFill>
                <a:srgbClr val="FF5050"/>
              </a:solidFill>
            </a:endParaRPr>
          </a:p>
          <a:p>
            <a:pPr lvl="2"/>
            <a:r>
              <a:rPr lang="ja-JP" altLang="en-US" dirty="0">
                <a:solidFill>
                  <a:srgbClr val="FF5050"/>
                </a:solidFill>
              </a:rPr>
              <a:t>色域は</a:t>
            </a:r>
            <a:r>
              <a:rPr lang="en-US" altLang="ja-JP" dirty="0">
                <a:solidFill>
                  <a:srgbClr val="FF5050"/>
                </a:solidFill>
              </a:rPr>
              <a:t>BT.2020</a:t>
            </a:r>
            <a:r>
              <a:rPr lang="ja-JP" altLang="en-US" dirty="0">
                <a:solidFill>
                  <a:srgbClr val="FF5050"/>
                </a:solidFill>
              </a:rPr>
              <a:t>と同じ</a:t>
            </a:r>
            <a:endParaRPr lang="en-US" altLang="ja-JP" dirty="0">
              <a:solidFill>
                <a:srgbClr val="FF5050"/>
              </a:solidFill>
            </a:endParaRPr>
          </a:p>
          <a:p>
            <a:pPr lvl="3"/>
            <a:r>
              <a:rPr lang="ja-JP" altLang="en-US" dirty="0"/>
              <a:t>色域だけを指す場合は</a:t>
            </a:r>
            <a:r>
              <a:rPr lang="en-US" altLang="ja-JP" dirty="0"/>
              <a:t>BT.2020</a:t>
            </a:r>
            <a:r>
              <a:rPr lang="ja-JP" altLang="en-US" dirty="0"/>
              <a:t>が参照されることが多い</a:t>
            </a:r>
            <a:endParaRPr lang="en-US" altLang="ja-JP" dirty="0"/>
          </a:p>
          <a:p>
            <a:pPr lvl="2"/>
            <a:r>
              <a:rPr lang="ja-JP" altLang="en-US" dirty="0">
                <a:solidFill>
                  <a:srgbClr val="FF5050"/>
                </a:solidFill>
              </a:rPr>
              <a:t>伝達関数は</a:t>
            </a:r>
            <a:r>
              <a:rPr lang="en-US" altLang="ja-JP" dirty="0">
                <a:solidFill>
                  <a:srgbClr val="FF5050"/>
                </a:solidFill>
              </a:rPr>
              <a:t>PQ</a:t>
            </a:r>
            <a:r>
              <a:rPr lang="ja-JP" altLang="en-US" dirty="0">
                <a:solidFill>
                  <a:srgbClr val="FF5050"/>
                </a:solidFill>
              </a:rPr>
              <a:t>もしくは</a:t>
            </a:r>
            <a:r>
              <a:rPr lang="en-US" altLang="ja-JP" dirty="0">
                <a:solidFill>
                  <a:srgbClr val="FF5050"/>
                </a:solidFill>
              </a:rPr>
              <a:t>HLG(</a:t>
            </a:r>
            <a:r>
              <a:rPr lang="ja-JP" altLang="en-US" dirty="0">
                <a:solidFill>
                  <a:srgbClr val="FF5050"/>
                </a:solidFill>
              </a:rPr>
              <a:t>任意</a:t>
            </a:r>
            <a:r>
              <a:rPr lang="en-US" altLang="ja-JP" dirty="0">
                <a:solidFill>
                  <a:srgbClr val="FF5050"/>
                </a:solidFill>
              </a:rPr>
              <a:t>)</a:t>
            </a:r>
          </a:p>
          <a:p>
            <a:pPr lvl="3"/>
            <a:r>
              <a:rPr lang="en-US" altLang="ja-JP" dirty="0"/>
              <a:t>PQ</a:t>
            </a:r>
            <a:r>
              <a:rPr lang="ja-JP" altLang="en-US" dirty="0"/>
              <a:t>は</a:t>
            </a:r>
            <a:r>
              <a:rPr lang="en-US" altLang="ja-JP" dirty="0"/>
              <a:t>EOTF</a:t>
            </a:r>
            <a:r>
              <a:rPr lang="ja-JP" altLang="en-US" dirty="0"/>
              <a:t>側で、</a:t>
            </a:r>
            <a:r>
              <a:rPr lang="en-US" altLang="ja-JP" dirty="0"/>
              <a:t>HLG</a:t>
            </a:r>
            <a:r>
              <a:rPr lang="ja-JP" altLang="en-US" dirty="0"/>
              <a:t>は</a:t>
            </a:r>
            <a:r>
              <a:rPr lang="en-US" altLang="ja-JP" dirty="0"/>
              <a:t>OETF</a:t>
            </a:r>
            <a:r>
              <a:rPr lang="ja-JP" altLang="en-US" dirty="0"/>
              <a:t>側で定義されている</a:t>
            </a:r>
            <a:endParaRPr lang="en-US" altLang="ja-JP" dirty="0"/>
          </a:p>
          <a:p>
            <a:pPr lvl="4"/>
            <a:r>
              <a:rPr lang="ja-JP" altLang="en-US" sz="1900" dirty="0"/>
              <a:t>本セッションでは扱わない</a:t>
            </a:r>
            <a:r>
              <a:rPr lang="en-US" altLang="ja-JP" sz="1900" dirty="0"/>
              <a:t>(</a:t>
            </a:r>
            <a:r>
              <a:rPr lang="ja-JP" altLang="en-US" sz="1900" dirty="0"/>
              <a:t>シリコンスタジオによる</a:t>
            </a:r>
            <a:r>
              <a:rPr lang="en-US" altLang="ja-JP" sz="1900" dirty="0"/>
              <a:t>HDR</a:t>
            </a:r>
            <a:r>
              <a:rPr lang="ja-JP" altLang="en-US" sz="1900" dirty="0"/>
              <a:t>出力対応の理論と実践 </a:t>
            </a:r>
            <a:r>
              <a:rPr lang="en-US" altLang="ja-JP" sz="1900" dirty="0"/>
              <a:t>[Kawase16])</a:t>
            </a:r>
          </a:p>
          <a:p>
            <a:pPr lvl="3"/>
            <a:r>
              <a:rPr lang="en-US" altLang="ja-JP" dirty="0"/>
              <a:t>PQ</a:t>
            </a:r>
            <a:r>
              <a:rPr lang="ja-JP" altLang="en-US" dirty="0"/>
              <a:t>と</a:t>
            </a:r>
            <a:r>
              <a:rPr lang="en-US" altLang="ja-JP" dirty="0"/>
              <a:t>HLG</a:t>
            </a:r>
            <a:r>
              <a:rPr lang="ja-JP" altLang="en-US" dirty="0"/>
              <a:t>の相互変換等も可能</a:t>
            </a:r>
            <a:r>
              <a:rPr lang="en-US" altLang="ja-JP" dirty="0"/>
              <a:t>(</a:t>
            </a:r>
            <a:r>
              <a:rPr lang="ja-JP" altLang="en-US" dirty="0"/>
              <a:t>一部の情報は失われる</a:t>
            </a:r>
            <a:r>
              <a:rPr lang="en-US" altLang="ja-JP" dirty="0"/>
              <a:t>)</a:t>
            </a:r>
          </a:p>
          <a:p>
            <a:pPr lvl="5"/>
            <a:endParaRPr lang="en-US" altLang="ja-JP" dirty="0"/>
          </a:p>
          <a:p>
            <a:pPr lvl="1"/>
            <a:r>
              <a:rPr lang="en-US" altLang="ja-JP" dirty="0"/>
              <a:t>HDR</a:t>
            </a:r>
            <a:r>
              <a:rPr lang="ja-JP" altLang="en-US" dirty="0"/>
              <a:t>の色空間定義を含むが一般にはあまり参照されない</a:t>
            </a:r>
            <a:endParaRPr lang="en-US" altLang="ja-JP" dirty="0"/>
          </a:p>
          <a:p>
            <a:pPr lvl="2"/>
            <a:r>
              <a:rPr lang="ja-JP" altLang="en-US" dirty="0"/>
              <a:t>色空間としては</a:t>
            </a:r>
            <a:r>
              <a:rPr lang="en-US" altLang="ja-JP" dirty="0"/>
              <a:t>BT.2100 PQ</a:t>
            </a:r>
            <a:r>
              <a:rPr lang="ja-JP" altLang="en-US" dirty="0"/>
              <a:t>ではなく</a:t>
            </a:r>
            <a:r>
              <a:rPr lang="en-US" altLang="ja-JP" dirty="0"/>
              <a:t>BT.2020</a:t>
            </a:r>
            <a:r>
              <a:rPr lang="ja-JP" altLang="en-US" dirty="0"/>
              <a:t> </a:t>
            </a:r>
            <a:r>
              <a:rPr lang="en-US" altLang="ja-JP" dirty="0"/>
              <a:t>PQ</a:t>
            </a:r>
            <a:r>
              <a:rPr lang="ja-JP" altLang="en-US" dirty="0"/>
              <a:t>と表記されることが多い</a:t>
            </a:r>
            <a:endParaRPr lang="en-US" altLang="ja-JP" dirty="0"/>
          </a:p>
          <a:p>
            <a:pPr lvl="3"/>
            <a:r>
              <a:rPr lang="ja-JP" altLang="en-US" dirty="0"/>
              <a:t>色域は</a:t>
            </a:r>
            <a:r>
              <a:rPr lang="en-US" altLang="ja-JP" dirty="0"/>
              <a:t>BT.2020</a:t>
            </a:r>
            <a:r>
              <a:rPr lang="ja-JP" altLang="en-US" dirty="0"/>
              <a:t>という名称で参照されることが多いため</a:t>
            </a:r>
            <a:endParaRPr lang="en-US" altLang="ja-JP"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27</a:t>
            </a:fld>
            <a:endParaRPr kumimoji="1" lang="ja-JP" altLang="en-US" dirty="0"/>
          </a:p>
        </p:txBody>
      </p:sp>
    </p:spTree>
    <p:extLst>
      <p:ext uri="{BB962C8B-B14F-4D97-AF65-F5344CB8AC3E}">
        <p14:creationId xmlns:p14="http://schemas.microsoft.com/office/powerpoint/2010/main" val="2720217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ja-JP" altLang="en-US" dirty="0"/>
              <a:t>本セッションで頻繁に参照する</a:t>
            </a:r>
            <a:r>
              <a:rPr lang="ja-JP" altLang="en-US" dirty="0"/>
              <a:t>規格等</a:t>
            </a:r>
            <a:endParaRPr kumimoji="1" lang="ja-JP" altLang="en-US" dirty="0"/>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a:xfrm>
            <a:off x="609769" y="1448211"/>
            <a:ext cx="10972464" cy="4677284"/>
          </a:xfrm>
        </p:spPr>
        <p:txBody>
          <a:bodyPr>
            <a:normAutofit/>
          </a:bodyPr>
          <a:lstStyle/>
          <a:p>
            <a:r>
              <a:rPr lang="en-US" altLang="ja-JP" dirty="0">
                <a:solidFill>
                  <a:srgbClr val="FF5050"/>
                </a:solidFill>
              </a:rPr>
              <a:t>BT.1886</a:t>
            </a:r>
          </a:p>
          <a:p>
            <a:pPr lvl="1"/>
            <a:r>
              <a:rPr lang="en-US" altLang="ja-JP" dirty="0"/>
              <a:t>Recommendation ITU-R BT.1886</a:t>
            </a:r>
          </a:p>
          <a:p>
            <a:pPr lvl="1"/>
            <a:r>
              <a:rPr lang="en-US" altLang="ja-JP" dirty="0">
                <a:solidFill>
                  <a:srgbClr val="FF5050"/>
                </a:solidFill>
              </a:rPr>
              <a:t>HDTV(BT.709)</a:t>
            </a:r>
            <a:r>
              <a:rPr lang="ja-JP" altLang="en-US" dirty="0">
                <a:solidFill>
                  <a:srgbClr val="FF5050"/>
                </a:solidFill>
              </a:rPr>
              <a:t>や</a:t>
            </a:r>
            <a:r>
              <a:rPr lang="en-US" altLang="ja-JP" dirty="0">
                <a:solidFill>
                  <a:srgbClr val="FF5050"/>
                </a:solidFill>
              </a:rPr>
              <a:t>UHDTV(BT.2020)</a:t>
            </a:r>
            <a:r>
              <a:rPr lang="ja-JP" altLang="en-US" dirty="0">
                <a:solidFill>
                  <a:srgbClr val="FF5050"/>
                </a:solidFill>
              </a:rPr>
              <a:t>のテレビ出力側の変換関数</a:t>
            </a:r>
            <a:endParaRPr lang="en-US" altLang="ja-JP" dirty="0">
              <a:solidFill>
                <a:srgbClr val="FF5050"/>
              </a:solidFill>
            </a:endParaRPr>
          </a:p>
          <a:p>
            <a:pPr lvl="2"/>
            <a:r>
              <a:rPr lang="en-US" altLang="ja-JP" dirty="0"/>
              <a:t>EOTF</a:t>
            </a:r>
            <a:r>
              <a:rPr lang="ja-JP" altLang="en-US" dirty="0"/>
              <a:t>およびテレビ側の映像調整に関する勧告</a:t>
            </a:r>
            <a:endParaRPr lang="en-US" altLang="ja-JP" dirty="0"/>
          </a:p>
          <a:p>
            <a:pPr lvl="2"/>
            <a:r>
              <a:rPr lang="ja-JP" altLang="en-US" dirty="0">
                <a:solidFill>
                  <a:srgbClr val="FF5050"/>
                </a:solidFill>
              </a:rPr>
              <a:t>伝達関数</a:t>
            </a:r>
            <a:r>
              <a:rPr lang="en-US" altLang="ja-JP" dirty="0">
                <a:solidFill>
                  <a:srgbClr val="FF5050"/>
                </a:solidFill>
              </a:rPr>
              <a:t>(EOTF)</a:t>
            </a:r>
            <a:r>
              <a:rPr lang="ja-JP" altLang="en-US" dirty="0">
                <a:solidFill>
                  <a:srgbClr val="FF5050"/>
                </a:solidFill>
              </a:rPr>
              <a:t>は線形領域のない</a:t>
            </a:r>
            <a:r>
              <a:rPr lang="en-US" altLang="ja-JP" dirty="0">
                <a:solidFill>
                  <a:srgbClr val="FF5050"/>
                </a:solidFill>
              </a:rPr>
              <a:t>γ2.4</a:t>
            </a:r>
          </a:p>
          <a:p>
            <a:pPr lvl="3"/>
            <a:r>
              <a:rPr lang="ja-JP" altLang="en-US" dirty="0"/>
              <a:t>マスターモニタのデファクトスタンダードが由来</a:t>
            </a:r>
            <a:endParaRPr lang="en-US" altLang="ja-JP" dirty="0"/>
          </a:p>
          <a:p>
            <a:pPr lvl="2"/>
            <a:r>
              <a:rPr lang="ja-JP" altLang="en-US" dirty="0">
                <a:solidFill>
                  <a:srgbClr val="FF5050"/>
                </a:solidFill>
              </a:rPr>
              <a:t>現在の家庭用テレビのリファレンス</a:t>
            </a:r>
            <a:endParaRPr lang="en-US" altLang="ja-JP" dirty="0">
              <a:solidFill>
                <a:srgbClr val="FF5050"/>
              </a:solidFill>
            </a:endParaRPr>
          </a:p>
          <a:p>
            <a:pPr lvl="5"/>
            <a:endParaRPr lang="en-US" altLang="ja-JP" dirty="0"/>
          </a:p>
          <a:p>
            <a:pPr lvl="1"/>
            <a:r>
              <a:rPr lang="ja-JP" altLang="en-US" dirty="0"/>
              <a:t>本セッションでも主に家庭用テレビの</a:t>
            </a:r>
            <a:r>
              <a:rPr lang="en-US" altLang="ja-JP" dirty="0"/>
              <a:t>EOTF(γ2.4)</a:t>
            </a:r>
            <a:r>
              <a:rPr lang="ja-JP" altLang="en-US" dirty="0"/>
              <a:t>を指します</a:t>
            </a:r>
            <a:endParaRPr lang="en-US" altLang="ja-JP"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28</a:t>
            </a:fld>
            <a:endParaRPr kumimoji="1" lang="ja-JP" altLang="en-US" dirty="0"/>
          </a:p>
        </p:txBody>
      </p:sp>
    </p:spTree>
    <p:extLst>
      <p:ext uri="{BB962C8B-B14F-4D97-AF65-F5344CB8AC3E}">
        <p14:creationId xmlns:p14="http://schemas.microsoft.com/office/powerpoint/2010/main" val="699395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ja-JP" altLang="en-US" dirty="0"/>
              <a:t>本セッションで頻繁に参照する</a:t>
            </a:r>
            <a:r>
              <a:rPr lang="ja-JP" altLang="en-US" dirty="0"/>
              <a:t>規格等</a:t>
            </a:r>
            <a:endParaRPr kumimoji="1" lang="ja-JP" altLang="en-US" dirty="0"/>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a:xfrm>
            <a:off x="609769" y="1448211"/>
            <a:ext cx="10972464" cy="4677284"/>
          </a:xfrm>
        </p:spPr>
        <p:txBody>
          <a:bodyPr>
            <a:normAutofit fontScale="85000" lnSpcReduction="20000"/>
          </a:bodyPr>
          <a:lstStyle/>
          <a:p>
            <a:r>
              <a:rPr lang="en-US" altLang="ja-JP" dirty="0">
                <a:solidFill>
                  <a:srgbClr val="FF5050"/>
                </a:solidFill>
              </a:rPr>
              <a:t>PQ(Perceptual Quantizer)</a:t>
            </a:r>
          </a:p>
          <a:p>
            <a:pPr lvl="1"/>
            <a:r>
              <a:rPr lang="en-US" altLang="ja-JP" dirty="0"/>
              <a:t>Dolby</a:t>
            </a:r>
            <a:r>
              <a:rPr lang="ja-JP" altLang="en-US" dirty="0"/>
              <a:t>が開発</a:t>
            </a:r>
            <a:endParaRPr lang="en-US" altLang="ja-JP" dirty="0"/>
          </a:p>
          <a:p>
            <a:pPr lvl="1"/>
            <a:r>
              <a:rPr lang="ja-JP" altLang="en-US" dirty="0"/>
              <a:t>規格としては</a:t>
            </a:r>
            <a:r>
              <a:rPr lang="en-US" altLang="ja-JP" dirty="0"/>
              <a:t>SMPTE ST-2084</a:t>
            </a:r>
            <a:r>
              <a:rPr lang="ja-JP" altLang="en-US" dirty="0"/>
              <a:t>あるいは</a:t>
            </a:r>
            <a:r>
              <a:rPr lang="en-US" altLang="ja-JP" dirty="0"/>
              <a:t>BT.2100</a:t>
            </a:r>
            <a:r>
              <a:rPr lang="ja-JP" altLang="en-US" dirty="0"/>
              <a:t>の</a:t>
            </a:r>
            <a:r>
              <a:rPr lang="en-US" altLang="ja-JP" dirty="0"/>
              <a:t>PQ EOTF</a:t>
            </a:r>
          </a:p>
          <a:p>
            <a:pPr lvl="2"/>
            <a:r>
              <a:rPr lang="en-US" altLang="ja-JP" dirty="0"/>
              <a:t>SMPTE(Society of Motion Picture and Television Engineers: </a:t>
            </a:r>
            <a:r>
              <a:rPr lang="ja-JP" altLang="en-US" dirty="0"/>
              <a:t>米国映画テレビ技術者協会</a:t>
            </a:r>
            <a:r>
              <a:rPr lang="en-US" altLang="ja-JP" dirty="0"/>
              <a:t>)</a:t>
            </a:r>
            <a:r>
              <a:rPr lang="ja-JP" altLang="en-US" dirty="0"/>
              <a:t>の定める伝達関数</a:t>
            </a:r>
            <a:endParaRPr lang="en-US" altLang="ja-JP" dirty="0"/>
          </a:p>
          <a:p>
            <a:pPr lvl="2"/>
            <a:r>
              <a:rPr lang="en-US" altLang="ja-JP" dirty="0"/>
              <a:t>Recommendation ITU-R BT.2100</a:t>
            </a:r>
            <a:r>
              <a:rPr lang="ja-JP" altLang="en-US" dirty="0"/>
              <a:t>の定める伝達関数の一つ</a:t>
            </a:r>
            <a:endParaRPr lang="en-US" altLang="ja-JP" dirty="0"/>
          </a:p>
          <a:p>
            <a:pPr lvl="5"/>
            <a:endParaRPr lang="en-US" altLang="ja-JP" dirty="0"/>
          </a:p>
          <a:p>
            <a:pPr lvl="1"/>
            <a:r>
              <a:rPr lang="ja-JP" altLang="en-US" dirty="0">
                <a:solidFill>
                  <a:srgbClr val="FF5050"/>
                </a:solidFill>
              </a:rPr>
              <a:t>最大</a:t>
            </a:r>
            <a:r>
              <a:rPr lang="en-US" altLang="ja-JP" dirty="0">
                <a:solidFill>
                  <a:srgbClr val="FF5050"/>
                </a:solidFill>
              </a:rPr>
              <a:t>10,000cd/m</a:t>
            </a:r>
            <a:r>
              <a:rPr lang="en-US" altLang="ja-JP" baseline="30000" dirty="0">
                <a:solidFill>
                  <a:srgbClr val="FF5050"/>
                </a:solidFill>
              </a:rPr>
              <a:t>2</a:t>
            </a:r>
            <a:r>
              <a:rPr lang="en-US" altLang="ja-JP" dirty="0">
                <a:solidFill>
                  <a:srgbClr val="FF5050"/>
                </a:solidFill>
              </a:rPr>
              <a:t>(</a:t>
            </a:r>
            <a:r>
              <a:rPr lang="en-US" altLang="ja-JP" dirty="0" err="1">
                <a:solidFill>
                  <a:srgbClr val="FF5050"/>
                </a:solidFill>
              </a:rPr>
              <a:t>nt</a:t>
            </a:r>
            <a:r>
              <a:rPr lang="en-US" altLang="ja-JP" dirty="0">
                <a:solidFill>
                  <a:srgbClr val="FF5050"/>
                </a:solidFill>
              </a:rPr>
              <a:t>: nits)</a:t>
            </a:r>
            <a:r>
              <a:rPr lang="ja-JP" altLang="en-US" dirty="0">
                <a:solidFill>
                  <a:srgbClr val="FF5050"/>
                </a:solidFill>
              </a:rPr>
              <a:t>の絶対輝度を表現</a:t>
            </a:r>
            <a:endParaRPr lang="en-US" altLang="ja-JP" dirty="0">
              <a:solidFill>
                <a:srgbClr val="FF5050"/>
              </a:solidFill>
            </a:endParaRPr>
          </a:p>
          <a:p>
            <a:pPr lvl="2"/>
            <a:r>
              <a:rPr lang="ja-JP" altLang="en-US" dirty="0"/>
              <a:t>現状他の全ての伝達関数は相対輝度</a:t>
            </a:r>
            <a:endParaRPr lang="en-US" altLang="ja-JP" dirty="0"/>
          </a:p>
          <a:p>
            <a:pPr lvl="3"/>
            <a:r>
              <a:rPr lang="en-US" altLang="ja-JP" dirty="0"/>
              <a:t>PQ</a:t>
            </a:r>
            <a:r>
              <a:rPr lang="ja-JP" altLang="en-US" dirty="0"/>
              <a:t>以外は信号の最大値＝ディスプレイに表示できる最大輝度</a:t>
            </a:r>
            <a:endParaRPr lang="en-US" altLang="ja-JP" dirty="0"/>
          </a:p>
          <a:p>
            <a:pPr lvl="5"/>
            <a:endParaRPr lang="en-US" altLang="ja-JP" dirty="0"/>
          </a:p>
          <a:p>
            <a:pPr lvl="1"/>
            <a:r>
              <a:rPr lang="en-US" altLang="ja-JP" dirty="0">
                <a:solidFill>
                  <a:srgbClr val="FF5050"/>
                </a:solidFill>
              </a:rPr>
              <a:t>PQ</a:t>
            </a:r>
            <a:r>
              <a:rPr lang="ja-JP" altLang="en-US" dirty="0">
                <a:solidFill>
                  <a:srgbClr val="FF5050"/>
                </a:solidFill>
              </a:rPr>
              <a:t>自体は色域を定義しない</a:t>
            </a:r>
            <a:endParaRPr lang="en-US" altLang="ja-JP" dirty="0">
              <a:solidFill>
                <a:srgbClr val="FF5050"/>
              </a:solidFill>
            </a:endParaRPr>
          </a:p>
          <a:p>
            <a:pPr lvl="2"/>
            <a:r>
              <a:rPr lang="ja-JP" altLang="en-US" dirty="0"/>
              <a:t>本セッションでも</a:t>
            </a:r>
            <a:r>
              <a:rPr lang="en-US" altLang="ja-JP" dirty="0"/>
              <a:t>PQ</a:t>
            </a:r>
            <a:r>
              <a:rPr lang="ja-JP" altLang="en-US" dirty="0"/>
              <a:t>は伝達関数</a:t>
            </a:r>
            <a:r>
              <a:rPr lang="en-US" altLang="ja-JP" dirty="0"/>
              <a:t>(EOTF/OETF)</a:t>
            </a:r>
            <a:r>
              <a:rPr lang="ja-JP" altLang="en-US" dirty="0"/>
              <a:t>のみを指します</a:t>
            </a:r>
            <a:endParaRPr lang="en-US" altLang="ja-JP"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29</a:t>
            </a:fld>
            <a:endParaRPr kumimoji="1" lang="ja-JP" altLang="en-US" dirty="0"/>
          </a:p>
        </p:txBody>
      </p:sp>
    </p:spTree>
    <p:extLst>
      <p:ext uri="{BB962C8B-B14F-4D97-AF65-F5344CB8AC3E}">
        <p14:creationId xmlns:p14="http://schemas.microsoft.com/office/powerpoint/2010/main" val="2058792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本セッションの目的</a:t>
            </a:r>
            <a:endParaRPr kumimoji="1" lang="ja-JP" altLang="en-US" dirty="0"/>
          </a:p>
        </p:txBody>
      </p:sp>
      <p:sp>
        <p:nvSpPr>
          <p:cNvPr id="3" name="サブタイトル 2"/>
          <p:cNvSpPr>
            <a:spLocks noGrp="1"/>
          </p:cNvSpPr>
          <p:nvPr>
            <p:ph type="subTitle" idx="1"/>
          </p:nvPr>
        </p:nvSpPr>
        <p:spPr/>
        <p:txBody>
          <a:bodyPr>
            <a:normAutofit fontScale="77500" lnSpcReduction="20000"/>
          </a:bodyPr>
          <a:lstStyle/>
          <a:p>
            <a:r>
              <a:rPr lang="ja-JP" altLang="en-US" dirty="0"/>
              <a:t>本セッションの目的</a:t>
            </a:r>
            <a:endParaRPr lang="en-US" altLang="ja-JP" dirty="0"/>
          </a:p>
          <a:p>
            <a:r>
              <a:rPr lang="ja-JP" altLang="en-US" dirty="0">
                <a:solidFill>
                  <a:schemeClr val="bg1">
                    <a:lumMod val="75000"/>
                  </a:schemeClr>
                </a:solidFill>
              </a:rPr>
              <a:t>色空間</a:t>
            </a:r>
            <a:endParaRPr lang="en-US" altLang="ja-JP" dirty="0">
              <a:solidFill>
                <a:schemeClr val="bg1">
                  <a:lumMod val="75000"/>
                </a:schemeClr>
              </a:solidFill>
            </a:endParaRPr>
          </a:p>
          <a:p>
            <a:r>
              <a:rPr lang="ja-JP" altLang="en-US" dirty="0">
                <a:solidFill>
                  <a:schemeClr val="bg1">
                    <a:lumMod val="75000"/>
                  </a:schemeClr>
                </a:solidFill>
              </a:rPr>
              <a:t>前提として押さえておきたいこと</a:t>
            </a:r>
            <a:endParaRPr lang="en-US" altLang="ja-JP" dirty="0">
              <a:solidFill>
                <a:schemeClr val="bg1">
                  <a:lumMod val="75000"/>
                </a:schemeClr>
              </a:solidFill>
            </a:endParaRPr>
          </a:p>
          <a:p>
            <a:r>
              <a:rPr lang="ja-JP" altLang="en-US" dirty="0">
                <a:solidFill>
                  <a:schemeClr val="bg1">
                    <a:lumMod val="75000"/>
                  </a:schemeClr>
                </a:solidFill>
              </a:rPr>
              <a:t>基本的なレンダリングフローの検討</a:t>
            </a:r>
            <a:endParaRPr lang="en-US" altLang="ja-JP" dirty="0">
              <a:solidFill>
                <a:schemeClr val="bg1">
                  <a:lumMod val="75000"/>
                </a:schemeClr>
              </a:solidFill>
            </a:endParaRPr>
          </a:p>
          <a:p>
            <a:r>
              <a:rPr lang="ja-JP" altLang="en-US" dirty="0">
                <a:solidFill>
                  <a:schemeClr val="bg1">
                    <a:lumMod val="75000"/>
                  </a:schemeClr>
                </a:solidFill>
              </a:rPr>
              <a:t>その他の考慮すべきこと</a:t>
            </a:r>
            <a:endParaRPr lang="en-US" altLang="ja-JP" dirty="0">
              <a:solidFill>
                <a:schemeClr val="bg1">
                  <a:lumMod val="75000"/>
                </a:schemeClr>
              </a:solidFill>
            </a:endParaRPr>
          </a:p>
          <a:p>
            <a:r>
              <a:rPr lang="ja-JP" altLang="en-US" dirty="0">
                <a:solidFill>
                  <a:schemeClr val="bg1">
                    <a:lumMod val="75000"/>
                  </a:schemeClr>
                </a:solidFill>
              </a:rPr>
              <a:t>互換性重視レンダリングフローの構築</a:t>
            </a:r>
            <a:endParaRPr lang="en-US" altLang="ja-JP" dirty="0">
              <a:solidFill>
                <a:schemeClr val="bg1">
                  <a:lumMod val="75000"/>
                </a:schemeClr>
              </a:solidFill>
            </a:endParaRPr>
          </a:p>
          <a:p>
            <a:r>
              <a:rPr lang="ja-JP" altLang="en-US" dirty="0">
                <a:solidFill>
                  <a:schemeClr val="bg1">
                    <a:lumMod val="75000"/>
                  </a:schemeClr>
                </a:solidFill>
              </a:rPr>
              <a:t>まとめ</a:t>
            </a:r>
            <a:endParaRPr lang="en-US" altLang="ja-JP" dirty="0">
              <a:solidFill>
                <a:schemeClr val="bg1">
                  <a:lumMod val="75000"/>
                </a:schemeClr>
              </a:solidFill>
            </a:endParaRPr>
          </a:p>
        </p:txBody>
      </p:sp>
    </p:spTree>
    <p:extLst>
      <p:ext uri="{BB962C8B-B14F-4D97-AF65-F5344CB8AC3E}">
        <p14:creationId xmlns:p14="http://schemas.microsoft.com/office/powerpoint/2010/main" val="1020238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ja-JP" altLang="en-US" dirty="0"/>
              <a:t>本セッションで頻繁に参照する</a:t>
            </a:r>
            <a:r>
              <a:rPr lang="ja-JP" altLang="en-US" dirty="0"/>
              <a:t>規格等</a:t>
            </a:r>
            <a:endParaRPr kumimoji="1" lang="ja-JP" altLang="en-US" dirty="0"/>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a:xfrm>
            <a:off x="609769" y="1448211"/>
            <a:ext cx="10972464" cy="4677284"/>
          </a:xfrm>
        </p:spPr>
        <p:txBody>
          <a:bodyPr>
            <a:normAutofit fontScale="92500" lnSpcReduction="20000"/>
          </a:bodyPr>
          <a:lstStyle/>
          <a:p>
            <a:r>
              <a:rPr lang="en-US" altLang="ja-JP" dirty="0" err="1">
                <a:solidFill>
                  <a:srgbClr val="FF5050"/>
                </a:solidFill>
              </a:rPr>
              <a:t>sRGB</a:t>
            </a:r>
            <a:endParaRPr lang="en-US" altLang="ja-JP" dirty="0">
              <a:solidFill>
                <a:srgbClr val="FF5050"/>
              </a:solidFill>
            </a:endParaRPr>
          </a:p>
          <a:p>
            <a:pPr lvl="1"/>
            <a:r>
              <a:rPr lang="en-US" altLang="ja-JP" dirty="0"/>
              <a:t>Microsoft</a:t>
            </a:r>
            <a:r>
              <a:rPr lang="ja-JP" altLang="en-US" dirty="0"/>
              <a:t>と</a:t>
            </a:r>
            <a:r>
              <a:rPr lang="en-US" altLang="ja-JP" dirty="0"/>
              <a:t>Hewlett-Packard</a:t>
            </a:r>
            <a:r>
              <a:rPr lang="ja-JP" altLang="en-US" dirty="0"/>
              <a:t>が開発</a:t>
            </a:r>
            <a:endParaRPr lang="en-US" altLang="ja-JP" dirty="0"/>
          </a:p>
          <a:p>
            <a:pPr lvl="1"/>
            <a:r>
              <a:rPr lang="en-US" altLang="ja-JP" dirty="0"/>
              <a:t>IEC(International Electrotechnical Commission: </a:t>
            </a:r>
            <a:r>
              <a:rPr lang="ja-JP" altLang="en-US" dirty="0"/>
              <a:t>国際電気標準会議</a:t>
            </a:r>
            <a:r>
              <a:rPr lang="en-US" altLang="ja-JP" dirty="0"/>
              <a:t>)</a:t>
            </a:r>
            <a:r>
              <a:rPr lang="ja-JP" altLang="en-US" dirty="0"/>
              <a:t>の定める標準色空間</a:t>
            </a:r>
            <a:endParaRPr lang="en-US" altLang="ja-JP" dirty="0"/>
          </a:p>
          <a:p>
            <a:pPr lvl="1"/>
            <a:r>
              <a:rPr lang="en-US" altLang="ja-JP" dirty="0">
                <a:solidFill>
                  <a:srgbClr val="FF5050"/>
                </a:solidFill>
              </a:rPr>
              <a:t>BT.709</a:t>
            </a:r>
            <a:r>
              <a:rPr lang="ja-JP" altLang="en-US" dirty="0">
                <a:solidFill>
                  <a:srgbClr val="FF5050"/>
                </a:solidFill>
              </a:rPr>
              <a:t>と同じ色域をもつ</a:t>
            </a:r>
            <a:endParaRPr lang="en-US" altLang="ja-JP" dirty="0">
              <a:solidFill>
                <a:srgbClr val="FF5050"/>
              </a:solidFill>
            </a:endParaRPr>
          </a:p>
          <a:p>
            <a:pPr lvl="2"/>
            <a:r>
              <a:rPr lang="ja-JP" altLang="en-US" dirty="0">
                <a:solidFill>
                  <a:srgbClr val="FF5050"/>
                </a:solidFill>
              </a:rPr>
              <a:t>ただし伝達関数</a:t>
            </a:r>
            <a:r>
              <a:rPr lang="en-US" altLang="ja-JP" dirty="0">
                <a:solidFill>
                  <a:srgbClr val="FF5050"/>
                </a:solidFill>
              </a:rPr>
              <a:t>(</a:t>
            </a:r>
            <a:r>
              <a:rPr lang="ja-JP" altLang="en-US" dirty="0">
                <a:solidFill>
                  <a:srgbClr val="FF5050"/>
                </a:solidFill>
              </a:rPr>
              <a:t>ガンマ</a:t>
            </a:r>
            <a:r>
              <a:rPr lang="en-US" altLang="ja-JP" dirty="0">
                <a:solidFill>
                  <a:srgbClr val="FF5050"/>
                </a:solidFill>
              </a:rPr>
              <a:t>)</a:t>
            </a:r>
            <a:r>
              <a:rPr lang="ja-JP" altLang="en-US" dirty="0">
                <a:solidFill>
                  <a:srgbClr val="FF5050"/>
                </a:solidFill>
              </a:rPr>
              <a:t>は</a:t>
            </a:r>
            <a:r>
              <a:rPr lang="en-US" altLang="ja-JP" dirty="0">
                <a:solidFill>
                  <a:srgbClr val="FF5050"/>
                </a:solidFill>
              </a:rPr>
              <a:t>BT.709</a:t>
            </a:r>
            <a:r>
              <a:rPr lang="ja-JP" altLang="en-US" dirty="0">
                <a:solidFill>
                  <a:srgbClr val="FF5050"/>
                </a:solidFill>
              </a:rPr>
              <a:t>とは異なるので注意</a:t>
            </a:r>
            <a:endParaRPr lang="en-US" altLang="ja-JP" dirty="0">
              <a:solidFill>
                <a:srgbClr val="FF5050"/>
              </a:solidFill>
            </a:endParaRPr>
          </a:p>
          <a:p>
            <a:pPr lvl="3"/>
            <a:r>
              <a:rPr lang="en-US" altLang="ja-JP" dirty="0" err="1"/>
              <a:t>sRGB</a:t>
            </a:r>
            <a:r>
              <a:rPr lang="ja-JP" altLang="en-US" dirty="0"/>
              <a:t>は暗部に線形領域をもつ</a:t>
            </a:r>
            <a:r>
              <a:rPr lang="en-US" altLang="ja-JP" dirty="0"/>
              <a:t>γ2.2</a:t>
            </a:r>
            <a:r>
              <a:rPr lang="ja-JP" altLang="en-US" dirty="0"/>
              <a:t>程度のカーブ</a:t>
            </a:r>
            <a:endParaRPr lang="en-US" altLang="ja-JP" dirty="0"/>
          </a:p>
          <a:p>
            <a:pPr lvl="3"/>
            <a:r>
              <a:rPr lang="en-US" altLang="ja-JP" dirty="0"/>
              <a:t>BT.709</a:t>
            </a:r>
            <a:r>
              <a:rPr lang="ja-JP" altLang="en-US" dirty="0"/>
              <a:t>は暗部に線形領域をもつ</a:t>
            </a:r>
            <a:r>
              <a:rPr lang="en-US" altLang="ja-JP" dirty="0"/>
              <a:t>γ1.9</a:t>
            </a:r>
            <a:r>
              <a:rPr lang="ja-JP" altLang="en-US" dirty="0"/>
              <a:t>程度のカーブ</a:t>
            </a:r>
            <a:endParaRPr lang="en-US" altLang="ja-JP" dirty="0"/>
          </a:p>
          <a:p>
            <a:pPr lvl="5"/>
            <a:endParaRPr lang="en-US" altLang="ja-JP" dirty="0"/>
          </a:p>
          <a:p>
            <a:pPr lvl="1"/>
            <a:r>
              <a:rPr lang="ja-JP" altLang="en-US" dirty="0"/>
              <a:t>本セッションでは主に</a:t>
            </a:r>
            <a:r>
              <a:rPr lang="en-US" altLang="ja-JP" dirty="0" err="1"/>
              <a:t>sRGB</a:t>
            </a:r>
            <a:r>
              <a:rPr lang="ja-JP" altLang="en-US" dirty="0"/>
              <a:t>ガンマを指します</a:t>
            </a:r>
            <a:endParaRPr lang="en-US" altLang="ja-JP" dirty="0"/>
          </a:p>
          <a:p>
            <a:pPr lvl="2"/>
            <a:r>
              <a:rPr lang="ja-JP" altLang="en-US" dirty="0"/>
              <a:t>伝達関数を含む色空間としても使用</a:t>
            </a:r>
            <a:endParaRPr lang="en-US" altLang="ja-JP" dirty="0"/>
          </a:p>
          <a:p>
            <a:pPr lvl="2"/>
            <a:r>
              <a:rPr lang="ja-JP" altLang="en-US" dirty="0"/>
              <a:t>色域だけを示す場合は主に</a:t>
            </a:r>
            <a:r>
              <a:rPr lang="en-US" altLang="ja-JP" dirty="0"/>
              <a:t>BT.709</a:t>
            </a:r>
            <a:r>
              <a:rPr lang="ja-JP" altLang="en-US" dirty="0"/>
              <a:t>を使用</a:t>
            </a:r>
            <a:endParaRPr lang="en-US" altLang="ja-JP"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30</a:t>
            </a:fld>
            <a:endParaRPr kumimoji="1" lang="ja-JP" altLang="en-US" dirty="0"/>
          </a:p>
        </p:txBody>
      </p:sp>
    </p:spTree>
    <p:extLst>
      <p:ext uri="{BB962C8B-B14F-4D97-AF65-F5344CB8AC3E}">
        <p14:creationId xmlns:p14="http://schemas.microsoft.com/office/powerpoint/2010/main" val="2396466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ja-JP" altLang="en-US" dirty="0"/>
              <a:t>本セッションで頻繁に参照する</a:t>
            </a:r>
            <a:r>
              <a:rPr lang="ja-JP" altLang="en-US" dirty="0"/>
              <a:t>規格等</a:t>
            </a:r>
            <a:endParaRPr kumimoji="1" lang="ja-JP" altLang="en-US" dirty="0"/>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a:xfrm>
            <a:off x="609769" y="1448211"/>
            <a:ext cx="10972464" cy="4677284"/>
          </a:xfrm>
        </p:spPr>
        <p:txBody>
          <a:bodyPr>
            <a:normAutofit fontScale="77500" lnSpcReduction="20000"/>
          </a:bodyPr>
          <a:lstStyle/>
          <a:p>
            <a:r>
              <a:rPr lang="en-US" altLang="ja-JP" dirty="0" err="1">
                <a:solidFill>
                  <a:srgbClr val="FF5050"/>
                </a:solidFill>
              </a:rPr>
              <a:t>scRGB</a:t>
            </a:r>
            <a:endParaRPr lang="en-US" altLang="ja-JP" dirty="0">
              <a:solidFill>
                <a:srgbClr val="FF5050"/>
              </a:solidFill>
            </a:endParaRPr>
          </a:p>
          <a:p>
            <a:pPr lvl="1"/>
            <a:r>
              <a:rPr lang="en-US" altLang="ja-JP" dirty="0"/>
              <a:t>Microsoft</a:t>
            </a:r>
            <a:r>
              <a:rPr lang="ja-JP" altLang="en-US" dirty="0"/>
              <a:t>と</a:t>
            </a:r>
            <a:r>
              <a:rPr lang="en-US" altLang="ja-JP" dirty="0"/>
              <a:t>Hewlett-Packard</a:t>
            </a:r>
            <a:r>
              <a:rPr lang="ja-JP" altLang="en-US" dirty="0"/>
              <a:t>が開発</a:t>
            </a:r>
            <a:endParaRPr lang="en-US" altLang="ja-JP" dirty="0"/>
          </a:p>
          <a:p>
            <a:pPr lvl="1"/>
            <a:r>
              <a:rPr lang="en-US" altLang="ja-JP" dirty="0"/>
              <a:t>IEC(International Electrotechnical Commission: </a:t>
            </a:r>
            <a:r>
              <a:rPr lang="ja-JP" altLang="en-US" dirty="0"/>
              <a:t>国際電気標準会議</a:t>
            </a:r>
            <a:r>
              <a:rPr lang="en-US" altLang="ja-JP" dirty="0"/>
              <a:t>)</a:t>
            </a:r>
            <a:r>
              <a:rPr lang="ja-JP" altLang="en-US" dirty="0"/>
              <a:t>の定める</a:t>
            </a:r>
            <a:br>
              <a:rPr lang="en-US" altLang="ja-JP" dirty="0"/>
            </a:br>
            <a:r>
              <a:rPr lang="en-US" altLang="ja-JP" dirty="0" err="1"/>
              <a:t>sRGB</a:t>
            </a:r>
            <a:r>
              <a:rPr lang="ja-JP" altLang="en-US" dirty="0"/>
              <a:t>の拡張色空間</a:t>
            </a:r>
            <a:endParaRPr lang="en-US" altLang="ja-JP" dirty="0"/>
          </a:p>
          <a:p>
            <a:pPr lvl="1"/>
            <a:r>
              <a:rPr lang="en-US" altLang="ja-JP" dirty="0" err="1">
                <a:solidFill>
                  <a:srgbClr val="FF5050"/>
                </a:solidFill>
              </a:rPr>
              <a:t>sRGB</a:t>
            </a:r>
            <a:r>
              <a:rPr lang="en-US" altLang="ja-JP" dirty="0">
                <a:solidFill>
                  <a:srgbClr val="FF5050"/>
                </a:solidFill>
              </a:rPr>
              <a:t>(BT.709)</a:t>
            </a:r>
            <a:r>
              <a:rPr lang="ja-JP" altLang="en-US" dirty="0">
                <a:solidFill>
                  <a:srgbClr val="FF5050"/>
                </a:solidFill>
              </a:rPr>
              <a:t>と同じ原点／白色点をもつ</a:t>
            </a:r>
            <a:endParaRPr lang="en-US" altLang="ja-JP" dirty="0">
              <a:solidFill>
                <a:srgbClr val="FF5050"/>
              </a:solidFill>
            </a:endParaRPr>
          </a:p>
          <a:p>
            <a:pPr lvl="5"/>
            <a:endParaRPr lang="en-US" altLang="ja-JP" dirty="0"/>
          </a:p>
          <a:p>
            <a:pPr lvl="1"/>
            <a:r>
              <a:rPr lang="ja-JP" altLang="en-US" dirty="0">
                <a:solidFill>
                  <a:srgbClr val="FF5050"/>
                </a:solidFill>
              </a:rPr>
              <a:t>負の数も含む線形色空間</a:t>
            </a:r>
            <a:endParaRPr lang="en-US" altLang="ja-JP" dirty="0">
              <a:solidFill>
                <a:srgbClr val="FF5050"/>
              </a:solidFill>
            </a:endParaRPr>
          </a:p>
          <a:p>
            <a:pPr lvl="2"/>
            <a:r>
              <a:rPr lang="ja-JP" altLang="en-US" dirty="0"/>
              <a:t>本来の</a:t>
            </a:r>
            <a:r>
              <a:rPr lang="en-US" altLang="ja-JP" dirty="0"/>
              <a:t>RGB</a:t>
            </a:r>
            <a:r>
              <a:rPr lang="ja-JP" altLang="en-US" dirty="0"/>
              <a:t>値の範囲は</a:t>
            </a:r>
            <a:r>
              <a:rPr lang="en-US" altLang="ja-JP" dirty="0"/>
              <a:t>-0.5</a:t>
            </a:r>
            <a:r>
              <a:rPr lang="ja-JP" altLang="en-US" dirty="0"/>
              <a:t>～</a:t>
            </a:r>
            <a:r>
              <a:rPr lang="en-US" altLang="ja-JP" dirty="0"/>
              <a:t>7.4999</a:t>
            </a:r>
            <a:r>
              <a:rPr lang="ja-JP" altLang="en-US" dirty="0"/>
              <a:t>と定められている</a:t>
            </a:r>
            <a:endParaRPr lang="en-US" altLang="ja-JP" dirty="0"/>
          </a:p>
          <a:p>
            <a:pPr lvl="2"/>
            <a:r>
              <a:rPr lang="ja-JP" altLang="en-US" dirty="0"/>
              <a:t>負の数により内部データとしては広色域も格納できる</a:t>
            </a:r>
            <a:endParaRPr lang="en-US" altLang="ja-JP" dirty="0"/>
          </a:p>
          <a:p>
            <a:pPr lvl="2"/>
            <a:r>
              <a:rPr lang="ja-JP" altLang="en-US" dirty="0">
                <a:solidFill>
                  <a:srgbClr val="FF5050"/>
                </a:solidFill>
              </a:rPr>
              <a:t>レンダリングでの運用上は</a:t>
            </a:r>
            <a:r>
              <a:rPr lang="en-US" altLang="ja-JP" dirty="0">
                <a:solidFill>
                  <a:srgbClr val="FF5050"/>
                </a:solidFill>
              </a:rPr>
              <a:t>BT.709</a:t>
            </a:r>
            <a:r>
              <a:rPr lang="ja-JP" altLang="en-US" dirty="0">
                <a:solidFill>
                  <a:srgbClr val="FF5050"/>
                </a:solidFill>
              </a:rPr>
              <a:t>色域の</a:t>
            </a:r>
            <a:r>
              <a:rPr lang="en-US" altLang="ja-JP" dirty="0">
                <a:solidFill>
                  <a:srgbClr val="FF5050"/>
                </a:solidFill>
              </a:rPr>
              <a:t>HDR</a:t>
            </a:r>
            <a:r>
              <a:rPr lang="ja-JP" altLang="en-US" dirty="0">
                <a:solidFill>
                  <a:srgbClr val="FF5050"/>
                </a:solidFill>
              </a:rPr>
              <a:t>フォーマットとみなせる</a:t>
            </a:r>
            <a:endParaRPr lang="en-US" altLang="ja-JP" dirty="0">
              <a:solidFill>
                <a:srgbClr val="FF5050"/>
              </a:solidFill>
            </a:endParaRPr>
          </a:p>
          <a:p>
            <a:pPr lvl="3"/>
            <a:r>
              <a:rPr lang="ja-JP" altLang="en-US" dirty="0"/>
              <a:t>従来の一般的な線形</a:t>
            </a:r>
            <a:r>
              <a:rPr lang="en-US" altLang="ja-JP" dirty="0"/>
              <a:t>HDR</a:t>
            </a:r>
            <a:r>
              <a:rPr lang="ja-JP" altLang="en-US" dirty="0"/>
              <a:t>レンダリングフォーマット</a:t>
            </a:r>
            <a:endParaRPr lang="en-US" altLang="ja-JP" dirty="0"/>
          </a:p>
          <a:p>
            <a:pPr lvl="1"/>
            <a:r>
              <a:rPr lang="ja-JP" altLang="en-US" dirty="0"/>
              <a:t>他にも非線形等いくつか類似の色空間がある</a:t>
            </a:r>
            <a:endParaRPr lang="en-US" altLang="ja-JP" dirty="0"/>
          </a:p>
          <a:p>
            <a:pPr lvl="5"/>
            <a:endParaRPr lang="en-US" altLang="ja-JP" dirty="0"/>
          </a:p>
          <a:p>
            <a:pPr lvl="1"/>
            <a:r>
              <a:rPr lang="ja-JP" altLang="en-US" dirty="0"/>
              <a:t>本セッションでは実数の線形</a:t>
            </a:r>
            <a:r>
              <a:rPr lang="en-US" altLang="ja-JP" dirty="0" err="1"/>
              <a:t>sRGB</a:t>
            </a:r>
            <a:r>
              <a:rPr lang="ja-JP" altLang="en-US" dirty="0"/>
              <a:t>色空間として扱います</a:t>
            </a:r>
            <a:endParaRPr lang="en-US" altLang="ja-JP"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31</a:t>
            </a:fld>
            <a:endParaRPr kumimoji="1" lang="ja-JP" altLang="en-US" dirty="0"/>
          </a:p>
        </p:txBody>
      </p:sp>
    </p:spTree>
    <p:extLst>
      <p:ext uri="{BB962C8B-B14F-4D97-AF65-F5344CB8AC3E}">
        <p14:creationId xmlns:p14="http://schemas.microsoft.com/office/powerpoint/2010/main" val="2730118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前提として</a:t>
            </a:r>
            <a:r>
              <a:rPr kumimoji="1" lang="ja-JP" altLang="en-US" dirty="0"/>
              <a:t>押さえておきたいこと</a:t>
            </a:r>
          </a:p>
        </p:txBody>
      </p:sp>
      <p:sp>
        <p:nvSpPr>
          <p:cNvPr id="3" name="サブタイトル 2"/>
          <p:cNvSpPr>
            <a:spLocks noGrp="1"/>
          </p:cNvSpPr>
          <p:nvPr>
            <p:ph type="subTitle" idx="1"/>
          </p:nvPr>
        </p:nvSpPr>
        <p:spPr/>
        <p:txBody>
          <a:bodyPr>
            <a:normAutofit fontScale="77500" lnSpcReduction="20000"/>
          </a:bodyPr>
          <a:lstStyle/>
          <a:p>
            <a:r>
              <a:rPr lang="ja-JP" altLang="en-US" dirty="0">
                <a:solidFill>
                  <a:schemeClr val="bg1">
                    <a:lumMod val="75000"/>
                  </a:schemeClr>
                </a:solidFill>
              </a:rPr>
              <a:t>本セッションの目的</a:t>
            </a:r>
            <a:endParaRPr lang="en-US" altLang="ja-JP" dirty="0">
              <a:solidFill>
                <a:schemeClr val="bg1">
                  <a:lumMod val="75000"/>
                </a:schemeClr>
              </a:solidFill>
            </a:endParaRPr>
          </a:p>
          <a:p>
            <a:r>
              <a:rPr lang="ja-JP" altLang="en-US" dirty="0">
                <a:solidFill>
                  <a:schemeClr val="bg1">
                    <a:lumMod val="75000"/>
                  </a:schemeClr>
                </a:solidFill>
              </a:rPr>
              <a:t>色空間</a:t>
            </a:r>
            <a:endParaRPr lang="en-US" altLang="ja-JP" dirty="0">
              <a:solidFill>
                <a:schemeClr val="bg1">
                  <a:lumMod val="75000"/>
                </a:schemeClr>
              </a:solidFill>
            </a:endParaRPr>
          </a:p>
          <a:p>
            <a:r>
              <a:rPr lang="ja-JP" altLang="en-US" dirty="0"/>
              <a:t>前提として押さえておきたいこと</a:t>
            </a:r>
            <a:endParaRPr lang="en-US" altLang="ja-JP" dirty="0"/>
          </a:p>
          <a:p>
            <a:r>
              <a:rPr lang="ja-JP" altLang="en-US" dirty="0">
                <a:solidFill>
                  <a:schemeClr val="bg1">
                    <a:lumMod val="75000"/>
                  </a:schemeClr>
                </a:solidFill>
              </a:rPr>
              <a:t>基本的なレンダリングフローの検討</a:t>
            </a:r>
            <a:endParaRPr lang="en-US" altLang="ja-JP" dirty="0">
              <a:solidFill>
                <a:schemeClr val="bg1">
                  <a:lumMod val="75000"/>
                </a:schemeClr>
              </a:solidFill>
            </a:endParaRPr>
          </a:p>
          <a:p>
            <a:r>
              <a:rPr lang="ja-JP" altLang="en-US" dirty="0">
                <a:solidFill>
                  <a:schemeClr val="bg1">
                    <a:lumMod val="75000"/>
                  </a:schemeClr>
                </a:solidFill>
              </a:rPr>
              <a:t>その他の考慮すべきこと</a:t>
            </a:r>
            <a:endParaRPr lang="en-US" altLang="ja-JP" dirty="0">
              <a:solidFill>
                <a:schemeClr val="bg1">
                  <a:lumMod val="75000"/>
                </a:schemeClr>
              </a:solidFill>
            </a:endParaRPr>
          </a:p>
          <a:p>
            <a:r>
              <a:rPr lang="ja-JP" altLang="en-US" dirty="0">
                <a:solidFill>
                  <a:schemeClr val="bg1">
                    <a:lumMod val="75000"/>
                  </a:schemeClr>
                </a:solidFill>
              </a:rPr>
              <a:t>互換性重視レンダリングフローの構築</a:t>
            </a:r>
            <a:endParaRPr lang="en-US" altLang="ja-JP" dirty="0">
              <a:solidFill>
                <a:schemeClr val="bg1">
                  <a:lumMod val="75000"/>
                </a:schemeClr>
              </a:solidFill>
            </a:endParaRPr>
          </a:p>
          <a:p>
            <a:r>
              <a:rPr lang="ja-JP" altLang="en-US" dirty="0">
                <a:solidFill>
                  <a:schemeClr val="bg1">
                    <a:lumMod val="75000"/>
                  </a:schemeClr>
                </a:solidFill>
              </a:rPr>
              <a:t>まとめ</a:t>
            </a:r>
            <a:endParaRPr lang="en-US" altLang="ja-JP" dirty="0">
              <a:solidFill>
                <a:schemeClr val="bg1">
                  <a:lumMod val="75000"/>
                </a:schemeClr>
              </a:solidFill>
            </a:endParaRPr>
          </a:p>
        </p:txBody>
      </p:sp>
    </p:spTree>
    <p:extLst>
      <p:ext uri="{BB962C8B-B14F-4D97-AF65-F5344CB8AC3E}">
        <p14:creationId xmlns:p14="http://schemas.microsoft.com/office/powerpoint/2010/main" val="1457508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kumimoji="1" lang="ja-JP" altLang="en-US" dirty="0"/>
              <a:t>前提として押さえておきたいこと</a:t>
            </a:r>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a:bodyPr>
          <a:lstStyle/>
          <a:p>
            <a:r>
              <a:rPr lang="ja-JP" altLang="en-US" dirty="0"/>
              <a:t>トーンマップの</a:t>
            </a:r>
            <a:r>
              <a:rPr lang="en-US" altLang="ja-JP" dirty="0"/>
              <a:t>HDR</a:t>
            </a:r>
            <a:r>
              <a:rPr lang="ja-JP" altLang="en-US" dirty="0"/>
              <a:t>出力拡張</a:t>
            </a:r>
            <a:endParaRPr lang="en-US" altLang="ja-JP" dirty="0"/>
          </a:p>
          <a:p>
            <a:r>
              <a:rPr lang="ja-JP" altLang="en-US" dirty="0"/>
              <a:t>白レベル</a:t>
            </a:r>
            <a:r>
              <a:rPr lang="en-US" altLang="ja-JP" dirty="0"/>
              <a:t>(Paper White Level)</a:t>
            </a:r>
            <a:r>
              <a:rPr lang="ja-JP" altLang="en-US" dirty="0"/>
              <a:t>の調整</a:t>
            </a:r>
            <a:endParaRPr lang="en-US" altLang="ja-JP" dirty="0"/>
          </a:p>
          <a:p>
            <a:r>
              <a:rPr lang="en-US" altLang="ja-JP" dirty="0"/>
              <a:t>SDR</a:t>
            </a:r>
            <a:r>
              <a:rPr lang="ja-JP" altLang="en-US" dirty="0"/>
              <a:t>時のシステムガンマとの互換性</a:t>
            </a:r>
            <a:endParaRPr lang="en-US" altLang="ja-JP" dirty="0"/>
          </a:p>
          <a:p>
            <a:r>
              <a:rPr lang="ja-JP" altLang="en-US" dirty="0"/>
              <a:t>色域変換と色域マッピング</a:t>
            </a:r>
          </a:p>
          <a:p>
            <a:r>
              <a:rPr kumimoji="1" lang="ja-JP" altLang="en-US" dirty="0"/>
              <a:t>ビデオ出力設定の仕様</a:t>
            </a:r>
            <a:endParaRPr kumimoji="1" lang="en-US" altLang="ja-JP" dirty="0"/>
          </a:p>
          <a:p>
            <a:pPr lvl="5"/>
            <a:endParaRPr lang="en-US" altLang="ja-JP" dirty="0"/>
          </a:p>
          <a:p>
            <a:r>
              <a:rPr lang="en-US" altLang="ja-JP" sz="3400" dirty="0">
                <a:hlinkClick r:id="rId2"/>
              </a:rPr>
              <a:t>“</a:t>
            </a:r>
            <a:r>
              <a:rPr lang="ja-JP" altLang="en-US" sz="3400" dirty="0">
                <a:hlinkClick r:id="rId2"/>
              </a:rPr>
              <a:t>シリコンスタジオによる</a:t>
            </a:r>
            <a:r>
              <a:rPr lang="en-US" altLang="ja-JP" sz="3400" dirty="0">
                <a:hlinkClick r:id="rId2"/>
              </a:rPr>
              <a:t>HDR</a:t>
            </a:r>
            <a:r>
              <a:rPr lang="ja-JP" altLang="en-US" sz="3400" dirty="0">
                <a:hlinkClick r:id="rId2"/>
              </a:rPr>
              <a:t>出力対応の理論と実践</a:t>
            </a:r>
            <a:r>
              <a:rPr lang="en-US" altLang="ja-JP" sz="3400" dirty="0">
                <a:hlinkClick r:id="rId2"/>
              </a:rPr>
              <a:t>” </a:t>
            </a:r>
            <a:r>
              <a:rPr lang="en-US" altLang="ja-JP" sz="3400" dirty="0"/>
              <a:t>CEDEC 2016 [Kawase16] </a:t>
            </a:r>
            <a:r>
              <a:rPr lang="ja-JP" altLang="en-US" sz="3400" dirty="0"/>
              <a:t>も参照</a:t>
            </a:r>
            <a:endParaRPr lang="en-US" altLang="ja-JP" sz="3400" dirty="0"/>
          </a:p>
          <a:p>
            <a:pPr lvl="1"/>
            <a:endParaRPr kumimoji="1" lang="en-US" altLang="ja-JP" dirty="0"/>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33</a:t>
            </a:fld>
            <a:endParaRPr kumimoji="1" lang="ja-JP" altLang="en-US" dirty="0"/>
          </a:p>
        </p:txBody>
      </p:sp>
    </p:spTree>
    <p:extLst>
      <p:ext uri="{BB962C8B-B14F-4D97-AF65-F5344CB8AC3E}">
        <p14:creationId xmlns:p14="http://schemas.microsoft.com/office/powerpoint/2010/main" val="301726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kumimoji="1" lang="ja-JP" altLang="en-US" dirty="0"/>
              <a:t>前提として押さえておきたいこと</a:t>
            </a:r>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a:bodyPr>
          <a:lstStyle/>
          <a:p>
            <a:r>
              <a:rPr lang="ja-JP" altLang="en-US" dirty="0">
                <a:solidFill>
                  <a:srgbClr val="FF5050"/>
                </a:solidFill>
              </a:rPr>
              <a:t>トーンマップの</a:t>
            </a:r>
            <a:r>
              <a:rPr lang="en-US" altLang="ja-JP" dirty="0">
                <a:solidFill>
                  <a:srgbClr val="FF5050"/>
                </a:solidFill>
              </a:rPr>
              <a:t>HDR</a:t>
            </a:r>
            <a:r>
              <a:rPr lang="ja-JP" altLang="en-US" dirty="0">
                <a:solidFill>
                  <a:srgbClr val="FF5050"/>
                </a:solidFill>
              </a:rPr>
              <a:t>出力拡張</a:t>
            </a:r>
            <a:endParaRPr lang="en-US" altLang="ja-JP" dirty="0">
              <a:solidFill>
                <a:srgbClr val="FF5050"/>
              </a:solidFill>
            </a:endParaRPr>
          </a:p>
          <a:p>
            <a:r>
              <a:rPr lang="ja-JP" altLang="en-US" dirty="0"/>
              <a:t>白レベル</a:t>
            </a:r>
            <a:r>
              <a:rPr lang="en-US" altLang="ja-JP" dirty="0"/>
              <a:t>(Paper White Level)</a:t>
            </a:r>
            <a:r>
              <a:rPr lang="ja-JP" altLang="en-US" dirty="0"/>
              <a:t>の調整</a:t>
            </a:r>
            <a:endParaRPr lang="en-US" altLang="ja-JP" dirty="0"/>
          </a:p>
          <a:p>
            <a:r>
              <a:rPr lang="en-US" altLang="ja-JP" dirty="0"/>
              <a:t>SDR</a:t>
            </a:r>
            <a:r>
              <a:rPr lang="ja-JP" altLang="en-US" dirty="0"/>
              <a:t>時のシステムガンマとの互換性</a:t>
            </a:r>
            <a:endParaRPr lang="en-US" altLang="ja-JP" dirty="0"/>
          </a:p>
          <a:p>
            <a:r>
              <a:rPr lang="ja-JP" altLang="en-US" dirty="0"/>
              <a:t>色域変換と色域マッピング</a:t>
            </a:r>
          </a:p>
          <a:p>
            <a:r>
              <a:rPr kumimoji="1" lang="ja-JP" altLang="en-US" dirty="0"/>
              <a:t>ビデオ出力設定の仕様</a:t>
            </a:r>
            <a:endParaRPr kumimoji="1" lang="en-US" altLang="ja-JP" dirty="0"/>
          </a:p>
          <a:p>
            <a:pPr lvl="1"/>
            <a:endParaRPr kumimoji="1" lang="en-US" altLang="ja-JP" dirty="0"/>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34</a:t>
            </a:fld>
            <a:endParaRPr kumimoji="1" lang="ja-JP" altLang="en-US" dirty="0"/>
          </a:p>
        </p:txBody>
      </p:sp>
    </p:spTree>
    <p:extLst>
      <p:ext uri="{BB962C8B-B14F-4D97-AF65-F5344CB8AC3E}">
        <p14:creationId xmlns:p14="http://schemas.microsoft.com/office/powerpoint/2010/main" val="3976080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7F1D86-B733-445F-9C08-8F45277842C7}"/>
              </a:ext>
            </a:extLst>
          </p:cNvPr>
          <p:cNvSpPr>
            <a:spLocks noGrp="1"/>
          </p:cNvSpPr>
          <p:nvPr>
            <p:ph type="title"/>
          </p:nvPr>
        </p:nvSpPr>
        <p:spPr/>
        <p:txBody>
          <a:bodyPr>
            <a:normAutofit/>
          </a:bodyPr>
          <a:lstStyle/>
          <a:p>
            <a:r>
              <a:rPr lang="ja-JP" altLang="en-US" dirty="0"/>
              <a:t>トーンマップの</a:t>
            </a:r>
            <a:r>
              <a:rPr lang="en-US" altLang="ja-JP" dirty="0"/>
              <a:t>HDR</a:t>
            </a:r>
            <a:r>
              <a:rPr lang="ja-JP" altLang="en-US" dirty="0"/>
              <a:t>出力拡張</a:t>
            </a:r>
            <a:endParaRPr kumimoji="1" lang="ja-JP" altLang="en-US" dirty="0"/>
          </a:p>
        </p:txBody>
      </p:sp>
      <p:sp>
        <p:nvSpPr>
          <p:cNvPr id="3" name="コンテンツ プレースホルダー 2">
            <a:extLst>
              <a:ext uri="{FF2B5EF4-FFF2-40B4-BE49-F238E27FC236}">
                <a16:creationId xmlns:a16="http://schemas.microsoft.com/office/drawing/2014/main" id="{0B13CFEC-8CD2-4800-B2F7-8A763419E2DE}"/>
              </a:ext>
            </a:extLst>
          </p:cNvPr>
          <p:cNvSpPr>
            <a:spLocks noGrp="1"/>
          </p:cNvSpPr>
          <p:nvPr>
            <p:ph idx="1"/>
          </p:nvPr>
        </p:nvSpPr>
        <p:spPr/>
        <p:txBody>
          <a:bodyPr/>
          <a:lstStyle/>
          <a:p>
            <a:r>
              <a:rPr kumimoji="1" lang="ja-JP" altLang="en-US" dirty="0"/>
              <a:t>従来のトーンマップは</a:t>
            </a:r>
            <a:r>
              <a:rPr kumimoji="1" lang="en-US" altLang="ja-JP" dirty="0"/>
              <a:t>HDR</a:t>
            </a:r>
            <a:r>
              <a:rPr kumimoji="1" lang="ja-JP" altLang="en-US" dirty="0"/>
              <a:t>データを</a:t>
            </a:r>
            <a:r>
              <a:rPr kumimoji="1" lang="en-US" altLang="ja-JP" dirty="0"/>
              <a:t>SDR</a:t>
            </a:r>
            <a:r>
              <a:rPr kumimoji="1" lang="ja-JP" altLang="en-US" dirty="0"/>
              <a:t>領域に圧縮</a:t>
            </a:r>
            <a:endParaRPr kumimoji="1" lang="en-US" altLang="ja-JP" dirty="0"/>
          </a:p>
          <a:p>
            <a:pPr lvl="1"/>
            <a:r>
              <a:rPr lang="ja-JP" altLang="en-US" dirty="0">
                <a:solidFill>
                  <a:srgbClr val="FF5050"/>
                </a:solidFill>
              </a:rPr>
              <a:t>最大</a:t>
            </a:r>
            <a:r>
              <a:rPr lang="en-US" altLang="ja-JP" dirty="0">
                <a:solidFill>
                  <a:srgbClr val="FF5050"/>
                </a:solidFill>
              </a:rPr>
              <a:t>1.0</a:t>
            </a:r>
            <a:r>
              <a:rPr lang="ja-JP" altLang="en-US" dirty="0">
                <a:solidFill>
                  <a:srgbClr val="FF5050"/>
                </a:solidFill>
              </a:rPr>
              <a:t>に飽和</a:t>
            </a:r>
            <a:endParaRPr lang="en-US" altLang="ja-JP" dirty="0">
              <a:solidFill>
                <a:srgbClr val="FF5050"/>
              </a:solidFill>
            </a:endParaRPr>
          </a:p>
          <a:p>
            <a:r>
              <a:rPr lang="en-US" altLang="ja-JP" dirty="0"/>
              <a:t>HDR</a:t>
            </a:r>
            <a:r>
              <a:rPr lang="ja-JP" altLang="en-US" dirty="0"/>
              <a:t>ではこれを任意の幅に拡張する</a:t>
            </a:r>
            <a:endParaRPr lang="en-US" altLang="ja-JP" dirty="0"/>
          </a:p>
          <a:p>
            <a:pPr lvl="5"/>
            <a:endParaRPr lang="en-US" altLang="ja-JP" dirty="0"/>
          </a:p>
          <a:p>
            <a:r>
              <a:rPr lang="ja-JP" altLang="en-US" dirty="0"/>
              <a:t>トーンマップの</a:t>
            </a:r>
            <a:r>
              <a:rPr lang="en-US" altLang="ja-JP" dirty="0"/>
              <a:t>HDR</a:t>
            </a:r>
            <a:r>
              <a:rPr lang="ja-JP" altLang="en-US" dirty="0"/>
              <a:t>拡張に際して重要なこと</a:t>
            </a:r>
            <a:endParaRPr lang="en-US" altLang="ja-JP" dirty="0"/>
          </a:p>
          <a:p>
            <a:pPr lvl="1"/>
            <a:r>
              <a:rPr lang="en-US" altLang="ja-JP" dirty="0">
                <a:solidFill>
                  <a:srgbClr val="FF5050"/>
                </a:solidFill>
              </a:rPr>
              <a:t>SDR</a:t>
            </a:r>
            <a:r>
              <a:rPr lang="ja-JP" altLang="en-US" dirty="0">
                <a:solidFill>
                  <a:srgbClr val="FF5050"/>
                </a:solidFill>
              </a:rPr>
              <a:t>との互換性を保つ</a:t>
            </a:r>
            <a:endParaRPr lang="en-US" altLang="ja-JP" dirty="0">
              <a:solidFill>
                <a:srgbClr val="FF5050"/>
              </a:solidFill>
            </a:endParaRPr>
          </a:p>
          <a:p>
            <a:pPr lvl="1"/>
            <a:r>
              <a:rPr lang="ja-JP" altLang="en-US" dirty="0">
                <a:solidFill>
                  <a:srgbClr val="FF5050"/>
                </a:solidFill>
              </a:rPr>
              <a:t>あらゆる最大輝度への対応</a:t>
            </a:r>
            <a:endParaRPr lang="en-US" altLang="ja-JP" dirty="0">
              <a:solidFill>
                <a:srgbClr val="FF5050"/>
              </a:solidFill>
            </a:endParaRPr>
          </a:p>
          <a:p>
            <a:pPr lvl="2"/>
            <a:r>
              <a:rPr lang="ja-JP" altLang="en-US" dirty="0"/>
              <a:t>さまざまな最大輝度の</a:t>
            </a:r>
            <a:r>
              <a:rPr lang="en-US" altLang="ja-JP" dirty="0"/>
              <a:t>HDR</a:t>
            </a:r>
            <a:r>
              <a:rPr lang="ja-JP" altLang="en-US" dirty="0"/>
              <a:t>テレビに対応するため</a:t>
            </a:r>
            <a:endParaRPr lang="en-US" altLang="ja-JP" dirty="0"/>
          </a:p>
          <a:p>
            <a:pPr lvl="1"/>
            <a:endParaRPr lang="en-US" altLang="ja-JP" dirty="0"/>
          </a:p>
        </p:txBody>
      </p:sp>
      <p:sp>
        <p:nvSpPr>
          <p:cNvPr id="4" name="スライド番号プレースホルダー 3">
            <a:extLst>
              <a:ext uri="{FF2B5EF4-FFF2-40B4-BE49-F238E27FC236}">
                <a16:creationId xmlns:a16="http://schemas.microsoft.com/office/drawing/2014/main" id="{E5127A37-E429-462D-9EA8-0D8E92CFA7C4}"/>
              </a:ext>
            </a:extLst>
          </p:cNvPr>
          <p:cNvSpPr>
            <a:spLocks noGrp="1"/>
          </p:cNvSpPr>
          <p:nvPr>
            <p:ph type="sldNum" sz="quarter" idx="12"/>
          </p:nvPr>
        </p:nvSpPr>
        <p:spPr/>
        <p:txBody>
          <a:bodyPr/>
          <a:lstStyle/>
          <a:p>
            <a:fld id="{0BF772E3-9003-47C6-93B4-058D5A19ECE5}" type="slidenum">
              <a:rPr kumimoji="1" lang="ja-JP" altLang="en-US" smtClean="0"/>
              <a:t>35</a:t>
            </a:fld>
            <a:endParaRPr kumimoji="1" lang="ja-JP" altLang="en-US" dirty="0"/>
          </a:p>
        </p:txBody>
      </p:sp>
    </p:spTree>
    <p:extLst>
      <p:ext uri="{BB962C8B-B14F-4D97-AF65-F5344CB8AC3E}">
        <p14:creationId xmlns:p14="http://schemas.microsoft.com/office/powerpoint/2010/main" val="622583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7F1D86-B733-445F-9C08-8F45277842C7}"/>
              </a:ext>
            </a:extLst>
          </p:cNvPr>
          <p:cNvSpPr>
            <a:spLocks noGrp="1"/>
          </p:cNvSpPr>
          <p:nvPr>
            <p:ph type="title"/>
          </p:nvPr>
        </p:nvSpPr>
        <p:spPr/>
        <p:txBody>
          <a:bodyPr>
            <a:normAutofit/>
          </a:bodyPr>
          <a:lstStyle/>
          <a:p>
            <a:r>
              <a:rPr lang="ja-JP" altLang="en-US" dirty="0"/>
              <a:t>トーンマップの</a:t>
            </a:r>
            <a:r>
              <a:rPr lang="en-US" altLang="ja-JP" dirty="0"/>
              <a:t>HDR</a:t>
            </a:r>
            <a:r>
              <a:rPr lang="ja-JP" altLang="en-US" dirty="0"/>
              <a:t>出力拡張</a:t>
            </a:r>
            <a:endParaRPr kumimoji="1" lang="ja-JP" altLang="en-US" dirty="0"/>
          </a:p>
        </p:txBody>
      </p:sp>
      <p:sp>
        <p:nvSpPr>
          <p:cNvPr id="3" name="コンテンツ プレースホルダー 2">
            <a:extLst>
              <a:ext uri="{FF2B5EF4-FFF2-40B4-BE49-F238E27FC236}">
                <a16:creationId xmlns:a16="http://schemas.microsoft.com/office/drawing/2014/main" id="{0B13CFEC-8CD2-4800-B2F7-8A763419E2DE}"/>
              </a:ext>
            </a:extLst>
          </p:cNvPr>
          <p:cNvSpPr>
            <a:spLocks noGrp="1"/>
          </p:cNvSpPr>
          <p:nvPr>
            <p:ph idx="1"/>
          </p:nvPr>
        </p:nvSpPr>
        <p:spPr/>
        <p:txBody>
          <a:bodyPr/>
          <a:lstStyle/>
          <a:p>
            <a:r>
              <a:rPr lang="en-US" altLang="ja-JP" dirty="0">
                <a:solidFill>
                  <a:srgbClr val="FF5050"/>
                </a:solidFill>
              </a:rPr>
              <a:t>HDR</a:t>
            </a:r>
            <a:r>
              <a:rPr lang="ja-JP" altLang="en-US" dirty="0">
                <a:solidFill>
                  <a:srgbClr val="FF5050"/>
                </a:solidFill>
              </a:rPr>
              <a:t>専用に開発された関数は</a:t>
            </a:r>
            <a:r>
              <a:rPr lang="en-US" altLang="ja-JP" dirty="0">
                <a:solidFill>
                  <a:srgbClr val="FF5050"/>
                </a:solidFill>
              </a:rPr>
              <a:t>SDR</a:t>
            </a:r>
            <a:r>
              <a:rPr lang="ja-JP" altLang="en-US" dirty="0">
                <a:solidFill>
                  <a:srgbClr val="FF5050"/>
                </a:solidFill>
              </a:rPr>
              <a:t>と互換性が低い</a:t>
            </a:r>
            <a:endParaRPr lang="en-US" altLang="ja-JP" dirty="0">
              <a:solidFill>
                <a:srgbClr val="FF5050"/>
              </a:solidFill>
            </a:endParaRPr>
          </a:p>
          <a:p>
            <a:pPr lvl="1"/>
            <a:r>
              <a:rPr lang="en-US" altLang="ja-JP" dirty="0"/>
              <a:t>HDR</a:t>
            </a:r>
            <a:r>
              <a:rPr lang="ja-JP" altLang="en-US" dirty="0"/>
              <a:t>専用に新たなパラメタの調整が必要</a:t>
            </a:r>
            <a:endParaRPr lang="en-US" altLang="ja-JP" dirty="0"/>
          </a:p>
          <a:p>
            <a:pPr lvl="1"/>
            <a:r>
              <a:rPr lang="ja-JP" altLang="en-US" dirty="0"/>
              <a:t>原理的に同じような見た目に出来ない</a:t>
            </a:r>
            <a:endParaRPr lang="en-US" altLang="ja-JP" dirty="0"/>
          </a:p>
          <a:p>
            <a:pPr lvl="5"/>
            <a:endParaRPr lang="en-US" altLang="ja-JP" dirty="0"/>
          </a:p>
          <a:p>
            <a:r>
              <a:rPr lang="en-US" altLang="ja-JP" dirty="0">
                <a:solidFill>
                  <a:srgbClr val="FF5050"/>
                </a:solidFill>
              </a:rPr>
              <a:t>SDR</a:t>
            </a:r>
            <a:r>
              <a:rPr lang="ja-JP" altLang="en-US" dirty="0">
                <a:solidFill>
                  <a:srgbClr val="FF5050"/>
                </a:solidFill>
              </a:rPr>
              <a:t>との互換性を損なわないトーンマップが必要</a:t>
            </a:r>
            <a:endParaRPr lang="en-US" altLang="ja-JP" dirty="0">
              <a:solidFill>
                <a:srgbClr val="FF5050"/>
              </a:solidFill>
            </a:endParaRPr>
          </a:p>
          <a:p>
            <a:pPr lvl="1"/>
            <a:r>
              <a:rPr lang="en-US" altLang="ja-JP" dirty="0">
                <a:solidFill>
                  <a:srgbClr val="FF5050"/>
                </a:solidFill>
              </a:rPr>
              <a:t>SDR</a:t>
            </a:r>
            <a:r>
              <a:rPr lang="ja-JP" altLang="en-US" dirty="0">
                <a:solidFill>
                  <a:srgbClr val="FF5050"/>
                </a:solidFill>
              </a:rPr>
              <a:t>トーンマップの輝度圧縮領域のみを拡張</a:t>
            </a:r>
            <a:endParaRPr lang="en-US" altLang="ja-JP" dirty="0">
              <a:solidFill>
                <a:srgbClr val="FF5050"/>
              </a:solidFill>
            </a:endParaRPr>
          </a:p>
          <a:p>
            <a:pPr lvl="2"/>
            <a:r>
              <a:rPr lang="ja-JP" altLang="en-US" dirty="0">
                <a:solidFill>
                  <a:srgbClr val="FF5050"/>
                </a:solidFill>
              </a:rPr>
              <a:t>イメージの支配的な構成部分である暗部領域を変えない</a:t>
            </a:r>
            <a:endParaRPr lang="en-US" altLang="ja-JP" dirty="0">
              <a:solidFill>
                <a:srgbClr val="FF5050"/>
              </a:solidFill>
            </a:endParaRPr>
          </a:p>
          <a:p>
            <a:pPr lvl="5"/>
            <a:endParaRPr lang="en-US" altLang="ja-JP" dirty="0"/>
          </a:p>
        </p:txBody>
      </p:sp>
      <p:sp>
        <p:nvSpPr>
          <p:cNvPr id="4" name="スライド番号プレースホルダー 3">
            <a:extLst>
              <a:ext uri="{FF2B5EF4-FFF2-40B4-BE49-F238E27FC236}">
                <a16:creationId xmlns:a16="http://schemas.microsoft.com/office/drawing/2014/main" id="{E5127A37-E429-462D-9EA8-0D8E92CFA7C4}"/>
              </a:ext>
            </a:extLst>
          </p:cNvPr>
          <p:cNvSpPr>
            <a:spLocks noGrp="1"/>
          </p:cNvSpPr>
          <p:nvPr>
            <p:ph type="sldNum" sz="quarter" idx="12"/>
          </p:nvPr>
        </p:nvSpPr>
        <p:spPr/>
        <p:txBody>
          <a:bodyPr/>
          <a:lstStyle/>
          <a:p>
            <a:fld id="{0BF772E3-9003-47C6-93B4-058D5A19ECE5}" type="slidenum">
              <a:rPr kumimoji="1" lang="ja-JP" altLang="en-US" smtClean="0"/>
              <a:t>36</a:t>
            </a:fld>
            <a:endParaRPr kumimoji="1" lang="ja-JP" altLang="en-US" dirty="0"/>
          </a:p>
        </p:txBody>
      </p:sp>
    </p:spTree>
    <p:extLst>
      <p:ext uri="{BB962C8B-B14F-4D97-AF65-F5344CB8AC3E}">
        <p14:creationId xmlns:p14="http://schemas.microsoft.com/office/powerpoint/2010/main" val="2160399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HDR</a:t>
            </a:r>
            <a:r>
              <a:rPr lang="ja-JP" altLang="en-US" dirty="0"/>
              <a:t>出力拡張したトーンマップ</a:t>
            </a:r>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37</a:t>
            </a:fld>
            <a:endParaRPr lang="en-US" altLang="ja-JP"/>
          </a:p>
        </p:txBody>
      </p:sp>
      <p:grpSp>
        <p:nvGrpSpPr>
          <p:cNvPr id="16" name="グループ化 15">
            <a:extLst>
              <a:ext uri="{FF2B5EF4-FFF2-40B4-BE49-F238E27FC236}">
                <a16:creationId xmlns:a16="http://schemas.microsoft.com/office/drawing/2014/main" id="{3EA080F6-65E6-437A-8D1F-74234F942150}"/>
              </a:ext>
            </a:extLst>
          </p:cNvPr>
          <p:cNvGrpSpPr>
            <a:grpSpLocks noChangeAspect="1"/>
          </p:cNvGrpSpPr>
          <p:nvPr/>
        </p:nvGrpSpPr>
        <p:grpSpPr>
          <a:xfrm>
            <a:off x="6175023" y="1448210"/>
            <a:ext cx="5070131" cy="5056979"/>
            <a:chOff x="5617022" y="2619825"/>
            <a:chExt cx="3536150" cy="3526977"/>
          </a:xfrm>
        </p:grpSpPr>
        <p:pic>
          <p:nvPicPr>
            <p:cNvPr id="18" name="図 17">
              <a:extLst>
                <a:ext uri="{FF2B5EF4-FFF2-40B4-BE49-F238E27FC236}">
                  <a16:creationId xmlns:a16="http://schemas.microsoft.com/office/drawing/2014/main" id="{7886C79C-597D-470C-A65F-037002F11B7B}"/>
                </a:ext>
              </a:extLst>
            </p:cNvPr>
            <p:cNvPicPr>
              <a:picLocks noChangeAspect="1"/>
            </p:cNvPicPr>
            <p:nvPr/>
          </p:nvPicPr>
          <p:blipFill>
            <a:blip r:embed="rId3"/>
            <a:stretch>
              <a:fillRect/>
            </a:stretch>
          </p:blipFill>
          <p:spPr>
            <a:xfrm>
              <a:off x="5617022" y="2619825"/>
              <a:ext cx="3536150" cy="3526977"/>
            </a:xfrm>
            <a:prstGeom prst="rect">
              <a:avLst/>
            </a:prstGeom>
          </p:spPr>
        </p:pic>
        <p:sp>
          <p:nvSpPr>
            <p:cNvPr id="19" name="正方形/長方形 18">
              <a:extLst>
                <a:ext uri="{FF2B5EF4-FFF2-40B4-BE49-F238E27FC236}">
                  <a16:creationId xmlns:a16="http://schemas.microsoft.com/office/drawing/2014/main" id="{A0FC5C42-C616-4C56-8882-26B39CCA3E63}"/>
                </a:ext>
              </a:extLst>
            </p:cNvPr>
            <p:cNvSpPr/>
            <p:nvPr/>
          </p:nvSpPr>
          <p:spPr>
            <a:xfrm>
              <a:off x="8572394" y="3436968"/>
              <a:ext cx="510036" cy="200705"/>
            </a:xfrm>
            <a:prstGeom prst="rect">
              <a:avLst/>
            </a:prstGeom>
          </p:spPr>
          <p:txBody>
            <a:bodyPr wrap="none">
              <a:spAutoFit/>
            </a:bodyPr>
            <a:lstStyle/>
            <a:p>
              <a:pPr algn="r"/>
              <a:r>
                <a:rPr lang="en-US" altLang="ja-JP" sz="1270" dirty="0">
                  <a:solidFill>
                    <a:schemeClr val="bg1"/>
                  </a:solidFill>
                </a:rPr>
                <a:t>4,000nt</a:t>
              </a:r>
              <a:endParaRPr lang="ja-JP" altLang="en-US" sz="1270" dirty="0">
                <a:solidFill>
                  <a:schemeClr val="bg1"/>
                </a:solidFill>
              </a:endParaRPr>
            </a:p>
          </p:txBody>
        </p:sp>
        <p:sp>
          <p:nvSpPr>
            <p:cNvPr id="20" name="正方形/長方形 19">
              <a:extLst>
                <a:ext uri="{FF2B5EF4-FFF2-40B4-BE49-F238E27FC236}">
                  <a16:creationId xmlns:a16="http://schemas.microsoft.com/office/drawing/2014/main" id="{81548AB6-D0D1-4A8F-AE97-3EAD3EAE6A31}"/>
                </a:ext>
              </a:extLst>
            </p:cNvPr>
            <p:cNvSpPr/>
            <p:nvPr/>
          </p:nvSpPr>
          <p:spPr>
            <a:xfrm>
              <a:off x="8572393" y="4206021"/>
              <a:ext cx="510036" cy="200705"/>
            </a:xfrm>
            <a:prstGeom prst="rect">
              <a:avLst/>
            </a:prstGeom>
          </p:spPr>
          <p:txBody>
            <a:bodyPr wrap="none">
              <a:spAutoFit/>
            </a:bodyPr>
            <a:lstStyle/>
            <a:p>
              <a:pPr algn="r"/>
              <a:r>
                <a:rPr lang="en-US" altLang="ja-JP" sz="1270" dirty="0">
                  <a:solidFill>
                    <a:schemeClr val="bg1"/>
                  </a:solidFill>
                </a:rPr>
                <a:t>2,000nt</a:t>
              </a:r>
              <a:endParaRPr lang="ja-JP" altLang="en-US" sz="1270" dirty="0">
                <a:solidFill>
                  <a:schemeClr val="bg1"/>
                </a:solidFill>
              </a:endParaRPr>
            </a:p>
          </p:txBody>
        </p:sp>
        <p:sp>
          <p:nvSpPr>
            <p:cNvPr id="21" name="正方形/長方形 20">
              <a:extLst>
                <a:ext uri="{FF2B5EF4-FFF2-40B4-BE49-F238E27FC236}">
                  <a16:creationId xmlns:a16="http://schemas.microsoft.com/office/drawing/2014/main" id="{72E4821A-0122-46D5-A44B-851AD822A20A}"/>
                </a:ext>
              </a:extLst>
            </p:cNvPr>
            <p:cNvSpPr/>
            <p:nvPr/>
          </p:nvSpPr>
          <p:spPr>
            <a:xfrm>
              <a:off x="8572393" y="4866667"/>
              <a:ext cx="510036" cy="200705"/>
            </a:xfrm>
            <a:prstGeom prst="rect">
              <a:avLst/>
            </a:prstGeom>
          </p:spPr>
          <p:txBody>
            <a:bodyPr wrap="none">
              <a:spAutoFit/>
            </a:bodyPr>
            <a:lstStyle/>
            <a:p>
              <a:pPr algn="r"/>
              <a:r>
                <a:rPr lang="en-US" altLang="ja-JP" sz="1270" dirty="0">
                  <a:solidFill>
                    <a:schemeClr val="bg1"/>
                  </a:solidFill>
                </a:rPr>
                <a:t>1,000nt</a:t>
              </a:r>
              <a:endParaRPr lang="ja-JP" altLang="en-US" sz="1270" dirty="0">
                <a:solidFill>
                  <a:schemeClr val="bg1"/>
                </a:solidFill>
              </a:endParaRPr>
            </a:p>
          </p:txBody>
        </p:sp>
        <p:sp>
          <p:nvSpPr>
            <p:cNvPr id="22" name="正方形/長方形 21">
              <a:extLst>
                <a:ext uri="{FF2B5EF4-FFF2-40B4-BE49-F238E27FC236}">
                  <a16:creationId xmlns:a16="http://schemas.microsoft.com/office/drawing/2014/main" id="{B0278FDA-82C0-47F9-B984-B7FBB85F6147}"/>
                </a:ext>
              </a:extLst>
            </p:cNvPr>
            <p:cNvSpPr/>
            <p:nvPr/>
          </p:nvSpPr>
          <p:spPr>
            <a:xfrm>
              <a:off x="8667421" y="5285386"/>
              <a:ext cx="415006" cy="200705"/>
            </a:xfrm>
            <a:prstGeom prst="rect">
              <a:avLst/>
            </a:prstGeom>
          </p:spPr>
          <p:txBody>
            <a:bodyPr wrap="none">
              <a:spAutoFit/>
            </a:bodyPr>
            <a:lstStyle/>
            <a:p>
              <a:pPr algn="r"/>
              <a:r>
                <a:rPr lang="en-US" altLang="ja-JP" sz="1270" dirty="0">
                  <a:solidFill>
                    <a:schemeClr val="bg1"/>
                  </a:solidFill>
                </a:rPr>
                <a:t>500nt</a:t>
              </a:r>
              <a:endParaRPr lang="ja-JP" altLang="en-US" sz="1270" dirty="0">
                <a:solidFill>
                  <a:schemeClr val="bg1"/>
                </a:solidFill>
              </a:endParaRPr>
            </a:p>
          </p:txBody>
        </p:sp>
        <p:sp>
          <p:nvSpPr>
            <p:cNvPr id="23" name="正方形/長方形 22">
              <a:extLst>
                <a:ext uri="{FF2B5EF4-FFF2-40B4-BE49-F238E27FC236}">
                  <a16:creationId xmlns:a16="http://schemas.microsoft.com/office/drawing/2014/main" id="{36BE0341-E8B0-4480-8717-D23666F65F49}"/>
                </a:ext>
              </a:extLst>
            </p:cNvPr>
            <p:cNvSpPr/>
            <p:nvPr/>
          </p:nvSpPr>
          <p:spPr>
            <a:xfrm>
              <a:off x="8667421" y="5629939"/>
              <a:ext cx="415006" cy="200705"/>
            </a:xfrm>
            <a:prstGeom prst="rect">
              <a:avLst/>
            </a:prstGeom>
          </p:spPr>
          <p:txBody>
            <a:bodyPr wrap="none">
              <a:spAutoFit/>
            </a:bodyPr>
            <a:lstStyle/>
            <a:p>
              <a:pPr algn="r"/>
              <a:r>
                <a:rPr lang="en-US" altLang="ja-JP" sz="1270" dirty="0">
                  <a:solidFill>
                    <a:schemeClr val="bg1"/>
                  </a:solidFill>
                </a:rPr>
                <a:t>100nt</a:t>
              </a:r>
              <a:endParaRPr lang="ja-JP" altLang="en-US" sz="1270" dirty="0">
                <a:solidFill>
                  <a:schemeClr val="bg1"/>
                </a:solidFill>
              </a:endParaRPr>
            </a:p>
          </p:txBody>
        </p:sp>
      </p:grpSp>
      <p:pic>
        <p:nvPicPr>
          <p:cNvPr id="25" name="図 24">
            <a:extLst>
              <a:ext uri="{FF2B5EF4-FFF2-40B4-BE49-F238E27FC236}">
                <a16:creationId xmlns:a16="http://schemas.microsoft.com/office/drawing/2014/main" id="{AAADC668-99DC-4A06-9123-CFA568DC8B0A}"/>
              </a:ext>
            </a:extLst>
          </p:cNvPr>
          <p:cNvPicPr>
            <a:picLocks noChangeAspect="1"/>
          </p:cNvPicPr>
          <p:nvPr/>
        </p:nvPicPr>
        <p:blipFill>
          <a:blip r:embed="rId4"/>
          <a:stretch>
            <a:fillRect/>
          </a:stretch>
        </p:blipFill>
        <p:spPr>
          <a:xfrm>
            <a:off x="962632" y="1448210"/>
            <a:ext cx="5070133" cy="5056979"/>
          </a:xfrm>
          <a:prstGeom prst="rect">
            <a:avLst/>
          </a:prstGeom>
        </p:spPr>
      </p:pic>
    </p:spTree>
    <p:extLst>
      <p:ext uri="{BB962C8B-B14F-4D97-AF65-F5344CB8AC3E}">
        <p14:creationId xmlns:p14="http://schemas.microsoft.com/office/powerpoint/2010/main" val="844760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HDR</a:t>
            </a:r>
            <a:r>
              <a:rPr lang="ja-JP" altLang="en-US" dirty="0"/>
              <a:t>拡張トーンマップの作り方</a:t>
            </a:r>
            <a:endParaRPr kumimoji="1" lang="ja-JP" altLang="en-US" dirty="0"/>
          </a:p>
        </p:txBody>
      </p:sp>
      <p:sp>
        <p:nvSpPr>
          <p:cNvPr id="3" name="コンテンツ プレースホルダー 2"/>
          <p:cNvSpPr>
            <a:spLocks noGrp="1"/>
          </p:cNvSpPr>
          <p:nvPr>
            <p:ph idx="1"/>
          </p:nvPr>
        </p:nvSpPr>
        <p:spPr/>
        <p:txBody>
          <a:bodyPr/>
          <a:lstStyle/>
          <a:p>
            <a:r>
              <a:rPr lang="ja-JP" altLang="en-US" dirty="0"/>
              <a:t>飽和部分から上下を分離</a:t>
            </a:r>
            <a:endParaRPr lang="en-US" altLang="ja-JP" dirty="0"/>
          </a:p>
          <a:p>
            <a:pPr lvl="1"/>
            <a:r>
              <a:rPr lang="ja-JP" altLang="en-US" dirty="0"/>
              <a:t>最も膨らんでいる部分</a:t>
            </a:r>
            <a:endParaRPr lang="en-US" altLang="ja-JP" dirty="0"/>
          </a:p>
          <a:p>
            <a:r>
              <a:rPr lang="ja-JP" altLang="en-US" dirty="0">
                <a:solidFill>
                  <a:srgbClr val="FF5050"/>
                </a:solidFill>
              </a:rPr>
              <a:t>暗部は</a:t>
            </a:r>
            <a:r>
              <a:rPr lang="en-US" altLang="ja-JP" dirty="0">
                <a:solidFill>
                  <a:srgbClr val="FF5050"/>
                </a:solidFill>
              </a:rPr>
              <a:t>SDR</a:t>
            </a:r>
            <a:r>
              <a:rPr lang="ja-JP" altLang="en-US" dirty="0">
                <a:solidFill>
                  <a:srgbClr val="FF5050"/>
                </a:solidFill>
              </a:rPr>
              <a:t>と共通</a:t>
            </a:r>
            <a:endParaRPr lang="en-US" altLang="ja-JP" dirty="0">
              <a:solidFill>
                <a:srgbClr val="FF5050"/>
              </a:solidFill>
            </a:endParaRPr>
          </a:p>
          <a:p>
            <a:r>
              <a:rPr lang="ja-JP" altLang="en-US" dirty="0">
                <a:solidFill>
                  <a:srgbClr val="FF5050"/>
                </a:solidFill>
              </a:rPr>
              <a:t>高輝度領域だけを拡大</a:t>
            </a:r>
            <a:endParaRPr lang="en-US" altLang="ja-JP" dirty="0">
              <a:solidFill>
                <a:srgbClr val="FF5050"/>
              </a:solidFill>
            </a:endParaRPr>
          </a:p>
          <a:p>
            <a:pPr lvl="1"/>
            <a:r>
              <a:rPr lang="ja-JP" altLang="en-US" dirty="0"/>
              <a:t>最大出力輝度に合わせて飽和</a:t>
            </a:r>
          </a:p>
          <a:p>
            <a:pPr lvl="1"/>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38</a:t>
            </a:fld>
            <a:endParaRPr kumimoji="1" lang="ja-JP" altLang="en-US" dirty="0"/>
          </a:p>
        </p:txBody>
      </p:sp>
      <p:grpSp>
        <p:nvGrpSpPr>
          <p:cNvPr id="5" name="グループ化 4"/>
          <p:cNvGrpSpPr>
            <a:grpSpLocks noChangeAspect="1"/>
          </p:cNvGrpSpPr>
          <p:nvPr/>
        </p:nvGrpSpPr>
        <p:grpSpPr>
          <a:xfrm>
            <a:off x="6512100" y="1448211"/>
            <a:ext cx="5070133" cy="5056979"/>
            <a:chOff x="1905290" y="2773578"/>
            <a:chExt cx="3747098" cy="3737377"/>
          </a:xfrm>
        </p:grpSpPr>
        <p:pic>
          <p:nvPicPr>
            <p:cNvPr id="6" name="図 5"/>
            <p:cNvPicPr>
              <a:picLocks noChangeAspect="1"/>
            </p:cNvPicPr>
            <p:nvPr/>
          </p:nvPicPr>
          <p:blipFill>
            <a:blip r:embed="rId2"/>
            <a:stretch>
              <a:fillRect/>
            </a:stretch>
          </p:blipFill>
          <p:spPr>
            <a:xfrm>
              <a:off x="1905290" y="2773578"/>
              <a:ext cx="3747098" cy="3737377"/>
            </a:xfrm>
            <a:prstGeom prst="rect">
              <a:avLst/>
            </a:prstGeom>
          </p:spPr>
        </p:pic>
        <p:cxnSp>
          <p:nvCxnSpPr>
            <p:cNvPr id="7" name="直線コネクタ 6"/>
            <p:cNvCxnSpPr>
              <a:cxnSpLocks noChangeAspect="1"/>
            </p:cNvCxnSpPr>
            <p:nvPr/>
          </p:nvCxnSpPr>
          <p:spPr>
            <a:xfrm>
              <a:off x="2998449" y="5261580"/>
              <a:ext cx="207153" cy="207494"/>
            </a:xfrm>
            <a:prstGeom prst="line">
              <a:avLst/>
            </a:prstGeom>
            <a:ln w="50800" cmpd="dbl">
              <a:solidFill>
                <a:srgbClr val="FF5050"/>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7245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HDR</a:t>
            </a:r>
            <a:r>
              <a:rPr lang="ja-JP" altLang="en-US" dirty="0"/>
              <a:t>拡張トーンマップの作り方</a:t>
            </a:r>
            <a:endParaRPr kumimoji="1" lang="ja-JP" altLang="en-US" dirty="0"/>
          </a:p>
        </p:txBody>
      </p:sp>
      <p:sp>
        <p:nvSpPr>
          <p:cNvPr id="3" name="コンテンツ プレースホルダー 2"/>
          <p:cNvSpPr>
            <a:spLocks noGrp="1"/>
          </p:cNvSpPr>
          <p:nvPr>
            <p:ph idx="1"/>
          </p:nvPr>
        </p:nvSpPr>
        <p:spPr/>
        <p:txBody>
          <a:bodyPr/>
          <a:lstStyle/>
          <a:p>
            <a:r>
              <a:rPr lang="ja-JP" altLang="en-US" dirty="0"/>
              <a:t>飽和部分から上下を分離</a:t>
            </a:r>
            <a:endParaRPr lang="en-US" altLang="ja-JP" dirty="0"/>
          </a:p>
          <a:p>
            <a:pPr lvl="1"/>
            <a:r>
              <a:rPr lang="ja-JP" altLang="en-US" dirty="0"/>
              <a:t>最も膨らんでいる部分</a:t>
            </a:r>
            <a:endParaRPr lang="en-US" altLang="ja-JP" dirty="0"/>
          </a:p>
          <a:p>
            <a:r>
              <a:rPr lang="ja-JP" altLang="en-US" dirty="0">
                <a:solidFill>
                  <a:srgbClr val="FF5050"/>
                </a:solidFill>
              </a:rPr>
              <a:t>暗部は</a:t>
            </a:r>
            <a:r>
              <a:rPr lang="en-US" altLang="ja-JP" dirty="0">
                <a:solidFill>
                  <a:srgbClr val="FF5050"/>
                </a:solidFill>
              </a:rPr>
              <a:t>SDR</a:t>
            </a:r>
            <a:r>
              <a:rPr lang="ja-JP" altLang="en-US" dirty="0">
                <a:solidFill>
                  <a:srgbClr val="FF5050"/>
                </a:solidFill>
              </a:rPr>
              <a:t>と共通</a:t>
            </a:r>
            <a:endParaRPr lang="en-US" altLang="ja-JP" dirty="0">
              <a:solidFill>
                <a:srgbClr val="FF5050"/>
              </a:solidFill>
            </a:endParaRPr>
          </a:p>
          <a:p>
            <a:r>
              <a:rPr lang="ja-JP" altLang="en-US" dirty="0"/>
              <a:t>高輝度領域だけを拡大</a:t>
            </a:r>
            <a:endParaRPr lang="en-US" altLang="ja-JP" dirty="0"/>
          </a:p>
          <a:p>
            <a:pPr lvl="1"/>
            <a:r>
              <a:rPr lang="ja-JP" altLang="en-US" dirty="0">
                <a:solidFill>
                  <a:srgbClr val="FF5050"/>
                </a:solidFill>
              </a:rPr>
              <a:t>最大出力輝度に合わせて飽和</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39</a:t>
            </a:fld>
            <a:endParaRPr kumimoji="1" lang="ja-JP" altLang="en-US" dirty="0"/>
          </a:p>
        </p:txBody>
      </p:sp>
      <p:grpSp>
        <p:nvGrpSpPr>
          <p:cNvPr id="19" name="グループ化 18"/>
          <p:cNvGrpSpPr/>
          <p:nvPr/>
        </p:nvGrpSpPr>
        <p:grpSpPr>
          <a:xfrm>
            <a:off x="6512102" y="1448211"/>
            <a:ext cx="5070131" cy="5056979"/>
            <a:chOff x="6096001" y="1448211"/>
            <a:chExt cx="5070131" cy="5056979"/>
          </a:xfrm>
        </p:grpSpPr>
        <p:grpSp>
          <p:nvGrpSpPr>
            <p:cNvPr id="8" name="グループ化 7"/>
            <p:cNvGrpSpPr>
              <a:grpSpLocks noChangeAspect="1"/>
            </p:cNvGrpSpPr>
            <p:nvPr/>
          </p:nvGrpSpPr>
          <p:grpSpPr>
            <a:xfrm>
              <a:off x="6096001" y="1448211"/>
              <a:ext cx="5070131" cy="5056979"/>
              <a:chOff x="5617022" y="2619825"/>
              <a:chExt cx="3536150" cy="3526977"/>
            </a:xfrm>
          </p:grpSpPr>
          <p:pic>
            <p:nvPicPr>
              <p:cNvPr id="9" name="図 8"/>
              <p:cNvPicPr>
                <a:picLocks noChangeAspect="1"/>
              </p:cNvPicPr>
              <p:nvPr/>
            </p:nvPicPr>
            <p:blipFill>
              <a:blip r:embed="rId2"/>
              <a:stretch>
                <a:fillRect/>
              </a:stretch>
            </p:blipFill>
            <p:spPr>
              <a:xfrm>
                <a:off x="5617022" y="2619825"/>
                <a:ext cx="3536150" cy="3526977"/>
              </a:xfrm>
              <a:prstGeom prst="rect">
                <a:avLst/>
              </a:prstGeom>
            </p:spPr>
          </p:pic>
          <p:sp>
            <p:nvSpPr>
              <p:cNvPr id="10" name="正方形/長方形 9"/>
              <p:cNvSpPr/>
              <p:nvPr/>
            </p:nvSpPr>
            <p:spPr>
              <a:xfrm>
                <a:off x="8572394" y="3436968"/>
                <a:ext cx="510036" cy="200705"/>
              </a:xfrm>
              <a:prstGeom prst="rect">
                <a:avLst/>
              </a:prstGeom>
            </p:spPr>
            <p:txBody>
              <a:bodyPr wrap="none">
                <a:spAutoFit/>
              </a:bodyPr>
              <a:lstStyle/>
              <a:p>
                <a:pPr algn="r"/>
                <a:r>
                  <a:rPr lang="en-US" altLang="ja-JP" sz="1270" dirty="0">
                    <a:solidFill>
                      <a:schemeClr val="bg1"/>
                    </a:solidFill>
                  </a:rPr>
                  <a:t>4,000nt</a:t>
                </a:r>
                <a:endParaRPr lang="ja-JP" altLang="en-US" sz="1270" dirty="0">
                  <a:solidFill>
                    <a:schemeClr val="bg1"/>
                  </a:solidFill>
                </a:endParaRPr>
              </a:p>
            </p:txBody>
          </p:sp>
          <p:sp>
            <p:nvSpPr>
              <p:cNvPr id="11" name="正方形/長方形 10"/>
              <p:cNvSpPr/>
              <p:nvPr/>
            </p:nvSpPr>
            <p:spPr>
              <a:xfrm>
                <a:off x="8572393" y="4206021"/>
                <a:ext cx="510036" cy="200705"/>
              </a:xfrm>
              <a:prstGeom prst="rect">
                <a:avLst/>
              </a:prstGeom>
            </p:spPr>
            <p:txBody>
              <a:bodyPr wrap="none">
                <a:spAutoFit/>
              </a:bodyPr>
              <a:lstStyle/>
              <a:p>
                <a:pPr algn="r"/>
                <a:r>
                  <a:rPr lang="en-US" altLang="ja-JP" sz="1270" dirty="0">
                    <a:solidFill>
                      <a:schemeClr val="bg1"/>
                    </a:solidFill>
                  </a:rPr>
                  <a:t>2,000nt</a:t>
                </a:r>
                <a:endParaRPr lang="ja-JP" altLang="en-US" sz="1270" dirty="0">
                  <a:solidFill>
                    <a:schemeClr val="bg1"/>
                  </a:solidFill>
                </a:endParaRPr>
              </a:p>
            </p:txBody>
          </p:sp>
          <p:sp>
            <p:nvSpPr>
              <p:cNvPr id="12" name="正方形/長方形 11"/>
              <p:cNvSpPr/>
              <p:nvPr/>
            </p:nvSpPr>
            <p:spPr>
              <a:xfrm>
                <a:off x="8572393" y="4866667"/>
                <a:ext cx="510036" cy="200705"/>
              </a:xfrm>
              <a:prstGeom prst="rect">
                <a:avLst/>
              </a:prstGeom>
            </p:spPr>
            <p:txBody>
              <a:bodyPr wrap="none">
                <a:spAutoFit/>
              </a:bodyPr>
              <a:lstStyle/>
              <a:p>
                <a:pPr algn="r"/>
                <a:r>
                  <a:rPr lang="en-US" altLang="ja-JP" sz="1270" dirty="0">
                    <a:solidFill>
                      <a:schemeClr val="bg1"/>
                    </a:solidFill>
                  </a:rPr>
                  <a:t>1,000nt</a:t>
                </a:r>
                <a:endParaRPr lang="ja-JP" altLang="en-US" sz="1270" dirty="0">
                  <a:solidFill>
                    <a:schemeClr val="bg1"/>
                  </a:solidFill>
                </a:endParaRPr>
              </a:p>
            </p:txBody>
          </p:sp>
          <p:sp>
            <p:nvSpPr>
              <p:cNvPr id="13" name="正方形/長方形 12"/>
              <p:cNvSpPr/>
              <p:nvPr/>
            </p:nvSpPr>
            <p:spPr>
              <a:xfrm>
                <a:off x="8667421" y="5285386"/>
                <a:ext cx="415006" cy="200705"/>
              </a:xfrm>
              <a:prstGeom prst="rect">
                <a:avLst/>
              </a:prstGeom>
            </p:spPr>
            <p:txBody>
              <a:bodyPr wrap="none">
                <a:spAutoFit/>
              </a:bodyPr>
              <a:lstStyle/>
              <a:p>
                <a:pPr algn="r"/>
                <a:r>
                  <a:rPr lang="en-US" altLang="ja-JP" sz="1270" dirty="0">
                    <a:solidFill>
                      <a:schemeClr val="bg1"/>
                    </a:solidFill>
                  </a:rPr>
                  <a:t>500nt</a:t>
                </a:r>
                <a:endParaRPr lang="ja-JP" altLang="en-US" sz="1270" dirty="0">
                  <a:solidFill>
                    <a:schemeClr val="bg1"/>
                  </a:solidFill>
                </a:endParaRPr>
              </a:p>
            </p:txBody>
          </p:sp>
          <p:sp>
            <p:nvSpPr>
              <p:cNvPr id="14" name="正方形/長方形 13"/>
              <p:cNvSpPr/>
              <p:nvPr/>
            </p:nvSpPr>
            <p:spPr>
              <a:xfrm>
                <a:off x="8667421" y="5629939"/>
                <a:ext cx="415006" cy="200705"/>
              </a:xfrm>
              <a:prstGeom prst="rect">
                <a:avLst/>
              </a:prstGeom>
            </p:spPr>
            <p:txBody>
              <a:bodyPr wrap="none">
                <a:spAutoFit/>
              </a:bodyPr>
              <a:lstStyle/>
              <a:p>
                <a:pPr algn="r"/>
                <a:r>
                  <a:rPr lang="en-US" altLang="ja-JP" sz="1270" dirty="0">
                    <a:solidFill>
                      <a:schemeClr val="bg1"/>
                    </a:solidFill>
                  </a:rPr>
                  <a:t>100nt</a:t>
                </a:r>
                <a:endParaRPr lang="ja-JP" altLang="en-US" sz="1270" dirty="0">
                  <a:solidFill>
                    <a:schemeClr val="bg1"/>
                  </a:solidFill>
                </a:endParaRPr>
              </a:p>
            </p:txBody>
          </p:sp>
        </p:grpSp>
        <p:cxnSp>
          <p:nvCxnSpPr>
            <p:cNvPr id="15" name="直線コネクタ 14"/>
            <p:cNvCxnSpPr>
              <a:cxnSpLocks noChangeAspect="1"/>
            </p:cNvCxnSpPr>
            <p:nvPr/>
          </p:nvCxnSpPr>
          <p:spPr>
            <a:xfrm>
              <a:off x="6378684" y="6024563"/>
              <a:ext cx="129272" cy="129484"/>
            </a:xfrm>
            <a:prstGeom prst="line">
              <a:avLst/>
            </a:prstGeom>
            <a:ln w="25400" cmpd="dbl">
              <a:solidFill>
                <a:srgbClr val="FF5050"/>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6296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本セッションの目的</a:t>
            </a:r>
            <a:endParaRPr kumimoji="1" lang="ja-JP" altLang="en-US" dirty="0"/>
          </a:p>
        </p:txBody>
      </p:sp>
      <p:sp>
        <p:nvSpPr>
          <p:cNvPr id="3" name="コンテンツ プレースホルダー 2"/>
          <p:cNvSpPr>
            <a:spLocks noGrp="1"/>
          </p:cNvSpPr>
          <p:nvPr>
            <p:ph idx="1"/>
          </p:nvPr>
        </p:nvSpPr>
        <p:spPr/>
        <p:txBody>
          <a:bodyPr/>
          <a:lstStyle/>
          <a:p>
            <a:r>
              <a:rPr lang="en-US" altLang="ja-JP" dirty="0">
                <a:solidFill>
                  <a:srgbClr val="FF5050"/>
                </a:solidFill>
              </a:rPr>
              <a:t>HDR</a:t>
            </a:r>
            <a:r>
              <a:rPr lang="ja-JP" altLang="en-US" dirty="0">
                <a:solidFill>
                  <a:srgbClr val="FF5050"/>
                </a:solidFill>
              </a:rPr>
              <a:t>出力レンダリングフロー構築のためのノウハウ</a:t>
            </a:r>
            <a:endParaRPr lang="en-US" altLang="ja-JP" dirty="0">
              <a:solidFill>
                <a:srgbClr val="FF5050"/>
              </a:solidFill>
            </a:endParaRPr>
          </a:p>
          <a:p>
            <a:pPr lvl="1"/>
            <a:r>
              <a:rPr lang="ja-JP" altLang="en-US" dirty="0"/>
              <a:t>レンダリングフローを構築する際の考え方</a:t>
            </a:r>
            <a:endParaRPr lang="en-US" altLang="ja-JP" dirty="0"/>
          </a:p>
          <a:p>
            <a:pPr lvl="1"/>
            <a:r>
              <a:rPr lang="en-US" altLang="ja-JP" dirty="0"/>
              <a:t>SDR</a:t>
            </a:r>
            <a:r>
              <a:rPr lang="ja-JP" altLang="en-US" dirty="0"/>
              <a:t>との互換性の保ち方</a:t>
            </a:r>
            <a:endParaRPr lang="en-US" altLang="ja-JP" dirty="0"/>
          </a:p>
          <a:p>
            <a:pPr lvl="5"/>
            <a:endParaRPr lang="en-US" altLang="ja-JP" dirty="0"/>
          </a:p>
          <a:p>
            <a:r>
              <a:rPr lang="ja-JP" altLang="en-US" dirty="0">
                <a:solidFill>
                  <a:srgbClr val="FF5050"/>
                </a:solidFill>
              </a:rPr>
              <a:t>レンダリングフローを独自に構築できる</a:t>
            </a:r>
            <a:endParaRPr lang="en-US" altLang="ja-JP" dirty="0">
              <a:solidFill>
                <a:srgbClr val="FF5050"/>
              </a:solidFill>
            </a:endParaRPr>
          </a:p>
          <a:p>
            <a:pPr lvl="1"/>
            <a:r>
              <a:rPr lang="ja-JP" altLang="en-US" dirty="0"/>
              <a:t>必要な条件によって最適なフローも変化</a:t>
            </a:r>
            <a:endParaRPr lang="en-US" altLang="ja-JP" dirty="0"/>
          </a:p>
          <a:p>
            <a:pPr lvl="1"/>
            <a:r>
              <a:rPr lang="ja-JP" altLang="en-US" dirty="0"/>
              <a:t>各々に最適なフローを必要に応じて構築できる</a:t>
            </a:r>
            <a:endParaRPr kumimoji="1" lang="ja-JP" altLang="en-US"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4</a:t>
            </a:fld>
            <a:endParaRPr kumimoji="1" lang="ja-JP" altLang="en-US" dirty="0"/>
          </a:p>
        </p:txBody>
      </p:sp>
    </p:spTree>
    <p:extLst>
      <p:ext uri="{BB962C8B-B14F-4D97-AF65-F5344CB8AC3E}">
        <p14:creationId xmlns:p14="http://schemas.microsoft.com/office/powerpoint/2010/main" val="1401562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7F1D86-B733-445F-9C08-8F45277842C7}"/>
              </a:ext>
            </a:extLst>
          </p:cNvPr>
          <p:cNvSpPr>
            <a:spLocks noGrp="1"/>
          </p:cNvSpPr>
          <p:nvPr>
            <p:ph type="title"/>
          </p:nvPr>
        </p:nvSpPr>
        <p:spPr/>
        <p:txBody>
          <a:bodyPr>
            <a:normAutofit/>
          </a:bodyPr>
          <a:lstStyle/>
          <a:p>
            <a:r>
              <a:rPr lang="en-US" altLang="ja-JP" dirty="0"/>
              <a:t>HDR</a:t>
            </a:r>
            <a:r>
              <a:rPr lang="ja-JP" altLang="en-US" dirty="0"/>
              <a:t>拡張トーンマップ</a:t>
            </a:r>
            <a:endParaRPr kumimoji="1" lang="ja-JP" altLang="en-US" dirty="0"/>
          </a:p>
        </p:txBody>
      </p:sp>
      <p:sp>
        <p:nvSpPr>
          <p:cNvPr id="3" name="コンテンツ プレースホルダー 2">
            <a:extLst>
              <a:ext uri="{FF2B5EF4-FFF2-40B4-BE49-F238E27FC236}">
                <a16:creationId xmlns:a16="http://schemas.microsoft.com/office/drawing/2014/main" id="{0B13CFEC-8CD2-4800-B2F7-8A763419E2DE}"/>
              </a:ext>
            </a:extLst>
          </p:cNvPr>
          <p:cNvSpPr>
            <a:spLocks noGrp="1"/>
          </p:cNvSpPr>
          <p:nvPr>
            <p:ph idx="1"/>
          </p:nvPr>
        </p:nvSpPr>
        <p:spPr/>
        <p:txBody>
          <a:bodyPr/>
          <a:lstStyle/>
          <a:p>
            <a:r>
              <a:rPr lang="ja-JP" altLang="en-US" dirty="0">
                <a:solidFill>
                  <a:srgbClr val="FF5050"/>
                </a:solidFill>
              </a:rPr>
              <a:t>支配的な暗部領域が同じなので互換性が高い</a:t>
            </a:r>
            <a:endParaRPr lang="en-US" altLang="ja-JP" dirty="0">
              <a:solidFill>
                <a:srgbClr val="FF5050"/>
              </a:solidFill>
            </a:endParaRPr>
          </a:p>
          <a:p>
            <a:pPr lvl="1"/>
            <a:r>
              <a:rPr lang="ja-JP" altLang="en-US" dirty="0"/>
              <a:t>共通のトーンマップパラメタを利用できる</a:t>
            </a:r>
            <a:endParaRPr lang="en-US" altLang="ja-JP" dirty="0"/>
          </a:p>
          <a:p>
            <a:pPr lvl="1"/>
            <a:r>
              <a:rPr lang="en-US" altLang="ja-JP" dirty="0"/>
              <a:t>SDR</a:t>
            </a:r>
            <a:r>
              <a:rPr lang="ja-JP" altLang="en-US" dirty="0"/>
              <a:t>調整だけでも使用できる</a:t>
            </a:r>
            <a:endParaRPr lang="en-US" altLang="ja-JP" dirty="0"/>
          </a:p>
          <a:p>
            <a:pPr lvl="5"/>
            <a:endParaRPr lang="en-US" altLang="ja-JP" dirty="0">
              <a:solidFill>
                <a:srgbClr val="FF5050"/>
              </a:solidFill>
            </a:endParaRPr>
          </a:p>
          <a:p>
            <a:r>
              <a:rPr lang="ja-JP" altLang="en-US" dirty="0">
                <a:solidFill>
                  <a:srgbClr val="FF5050"/>
                </a:solidFill>
              </a:rPr>
              <a:t>ほとんどあらゆるトーンマップに適用可能</a:t>
            </a:r>
            <a:endParaRPr lang="en-US" altLang="ja-JP" dirty="0">
              <a:solidFill>
                <a:srgbClr val="FF5050"/>
              </a:solidFill>
            </a:endParaRPr>
          </a:p>
          <a:p>
            <a:pPr lvl="1"/>
            <a:r>
              <a:rPr lang="ja-JP" altLang="en-US" dirty="0"/>
              <a:t>いわゆる</a:t>
            </a:r>
            <a:r>
              <a:rPr lang="en-US" altLang="ja-JP" dirty="0"/>
              <a:t>S</a:t>
            </a:r>
            <a:r>
              <a:rPr lang="ja-JP" altLang="en-US" dirty="0"/>
              <a:t>カーブならすべて拡張可能</a:t>
            </a:r>
            <a:endParaRPr lang="en-US" altLang="ja-JP" dirty="0"/>
          </a:p>
          <a:p>
            <a:pPr lvl="1"/>
            <a:r>
              <a:rPr lang="en-US" altLang="ja-JP" dirty="0" err="1"/>
              <a:t>Reinhard</a:t>
            </a:r>
            <a:r>
              <a:rPr lang="ja-JP" altLang="en-US" dirty="0" err="1"/>
              <a:t>のような</a:t>
            </a:r>
            <a:r>
              <a:rPr lang="ja-JP" altLang="en-US" dirty="0"/>
              <a:t>飽和部分のみももちろん可</a:t>
            </a:r>
            <a:endParaRPr lang="en-US" altLang="ja-JP" dirty="0"/>
          </a:p>
          <a:p>
            <a:pPr lvl="2"/>
            <a:r>
              <a:rPr lang="ja-JP" altLang="en-US" dirty="0"/>
              <a:t>このような場合は分離せずに全体を拡大するだけ</a:t>
            </a:r>
            <a:endParaRPr lang="en-US" altLang="ja-JP" dirty="0"/>
          </a:p>
        </p:txBody>
      </p:sp>
      <p:sp>
        <p:nvSpPr>
          <p:cNvPr id="4" name="スライド番号プレースホルダー 3">
            <a:extLst>
              <a:ext uri="{FF2B5EF4-FFF2-40B4-BE49-F238E27FC236}">
                <a16:creationId xmlns:a16="http://schemas.microsoft.com/office/drawing/2014/main" id="{E5127A37-E429-462D-9EA8-0D8E92CFA7C4}"/>
              </a:ext>
            </a:extLst>
          </p:cNvPr>
          <p:cNvSpPr>
            <a:spLocks noGrp="1"/>
          </p:cNvSpPr>
          <p:nvPr>
            <p:ph type="sldNum" sz="quarter" idx="12"/>
          </p:nvPr>
        </p:nvSpPr>
        <p:spPr/>
        <p:txBody>
          <a:bodyPr/>
          <a:lstStyle/>
          <a:p>
            <a:fld id="{0BF772E3-9003-47C6-93B4-058D5A19ECE5}" type="slidenum">
              <a:rPr kumimoji="1" lang="ja-JP" altLang="en-US" smtClean="0"/>
              <a:t>40</a:t>
            </a:fld>
            <a:endParaRPr kumimoji="1" lang="ja-JP" altLang="en-US" dirty="0"/>
          </a:p>
        </p:txBody>
      </p:sp>
      <p:pic>
        <p:nvPicPr>
          <p:cNvPr id="6" name="図 5">
            <a:extLst>
              <a:ext uri="{FF2B5EF4-FFF2-40B4-BE49-F238E27FC236}">
                <a16:creationId xmlns:a16="http://schemas.microsoft.com/office/drawing/2014/main" id="{D3FB0B33-52AD-426A-B38D-014B5F4E1176}"/>
              </a:ext>
            </a:extLst>
          </p:cNvPr>
          <p:cNvPicPr>
            <a:picLocks noChangeAspect="1"/>
          </p:cNvPicPr>
          <p:nvPr/>
        </p:nvPicPr>
        <p:blipFill>
          <a:blip r:embed="rId2"/>
          <a:stretch>
            <a:fillRect/>
          </a:stretch>
        </p:blipFill>
        <p:spPr>
          <a:xfrm>
            <a:off x="9516336" y="4478593"/>
            <a:ext cx="2353597" cy="2347489"/>
          </a:xfrm>
          <a:prstGeom prst="rect">
            <a:avLst/>
          </a:prstGeom>
        </p:spPr>
      </p:pic>
      <p:pic>
        <p:nvPicPr>
          <p:cNvPr id="12" name="図 11">
            <a:extLst>
              <a:ext uri="{FF2B5EF4-FFF2-40B4-BE49-F238E27FC236}">
                <a16:creationId xmlns:a16="http://schemas.microsoft.com/office/drawing/2014/main" id="{9D0F5F41-3D96-45C7-B70D-84CACD3A639E}"/>
              </a:ext>
            </a:extLst>
          </p:cNvPr>
          <p:cNvPicPr>
            <a:picLocks noChangeAspect="1"/>
          </p:cNvPicPr>
          <p:nvPr/>
        </p:nvPicPr>
        <p:blipFill>
          <a:blip r:embed="rId3"/>
          <a:stretch>
            <a:fillRect/>
          </a:stretch>
        </p:blipFill>
        <p:spPr>
          <a:xfrm>
            <a:off x="9516336" y="2055502"/>
            <a:ext cx="2353595" cy="2347489"/>
          </a:xfrm>
          <a:prstGeom prst="rect">
            <a:avLst/>
          </a:prstGeom>
        </p:spPr>
      </p:pic>
    </p:spTree>
    <p:extLst>
      <p:ext uri="{BB962C8B-B14F-4D97-AF65-F5344CB8AC3E}">
        <p14:creationId xmlns:p14="http://schemas.microsoft.com/office/powerpoint/2010/main" val="2321499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タイトル 1"/>
          <p:cNvSpPr txBox="1">
            <a:spLocks/>
          </p:cNvSpPr>
          <p:nvPr/>
        </p:nvSpPr>
        <p:spPr bwMode="auto">
          <a:xfrm>
            <a:off x="0" y="0"/>
            <a:ext cx="28520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defPPr>
              <a:defRPr lang="ja-JP"/>
            </a:defPPr>
            <a:lvl1pPr>
              <a:defRPr kumimoji="1" sz="2000">
                <a:solidFill>
                  <a:schemeClr val="bg2"/>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defRPr kumimoji="1" sz="4400">
                <a:latin typeface="Calibri" panose="020F0502020204030204" pitchFamily="34" charset="0"/>
                <a:ea typeface="メイリオ" panose="020B0604030504040204" pitchFamily="50" charset="-128"/>
                <a:cs typeface="メイリオ" panose="020B0604030504040204" pitchFamily="50" charset="-128"/>
              </a:defRPr>
            </a:lvl2pPr>
            <a:lvl3pPr>
              <a:defRPr kumimoji="1" sz="4400">
                <a:latin typeface="Calibri" panose="020F0502020204030204" pitchFamily="34" charset="0"/>
                <a:ea typeface="メイリオ" panose="020B0604030504040204" pitchFamily="50" charset="-128"/>
                <a:cs typeface="メイリオ" panose="020B0604030504040204" pitchFamily="50" charset="-128"/>
              </a:defRPr>
            </a:lvl3pPr>
            <a:lvl4pPr>
              <a:defRPr kumimoji="1" sz="4400">
                <a:latin typeface="Calibri" panose="020F0502020204030204" pitchFamily="34" charset="0"/>
                <a:ea typeface="メイリオ" panose="020B0604030504040204" pitchFamily="50" charset="-128"/>
                <a:cs typeface="メイリオ" panose="020B0604030504040204" pitchFamily="50" charset="-128"/>
              </a:defRPr>
            </a:lvl4pPr>
            <a:lvl5pPr>
              <a:defRPr kumimoji="1" sz="4400">
                <a:latin typeface="Calibri" panose="020F0502020204030204" pitchFamily="34" charset="0"/>
                <a:ea typeface="メイリオ" panose="020B0604030504040204" pitchFamily="50" charset="-128"/>
                <a:cs typeface="メイリオ" panose="020B0604030504040204" pitchFamily="50" charset="-128"/>
              </a:defRPr>
            </a:lvl5pPr>
            <a:lvl6pPr marL="457200" fontAlgn="base">
              <a:spcBef>
                <a:spcPct val="0"/>
              </a:spcBef>
              <a:spcAft>
                <a:spcPct val="0"/>
              </a:spcAft>
              <a:defRPr kumimoji="1" sz="4400">
                <a:solidFill>
                  <a:schemeClr val="tx2"/>
                </a:solidFill>
              </a:defRPr>
            </a:lvl6pPr>
            <a:lvl7pPr marL="914400" fontAlgn="base">
              <a:spcBef>
                <a:spcPct val="0"/>
              </a:spcBef>
              <a:spcAft>
                <a:spcPct val="0"/>
              </a:spcAft>
              <a:defRPr kumimoji="1" sz="4400">
                <a:solidFill>
                  <a:schemeClr val="tx2"/>
                </a:solidFill>
              </a:defRPr>
            </a:lvl7pPr>
            <a:lvl8pPr marL="1371600" fontAlgn="base">
              <a:spcBef>
                <a:spcPct val="0"/>
              </a:spcBef>
              <a:spcAft>
                <a:spcPct val="0"/>
              </a:spcAft>
              <a:defRPr kumimoji="1" sz="4400">
                <a:solidFill>
                  <a:schemeClr val="tx2"/>
                </a:solidFill>
              </a:defRPr>
            </a:lvl8pPr>
            <a:lvl9pPr marL="1828800" fontAlgn="base">
              <a:spcBef>
                <a:spcPct val="0"/>
              </a:spcBef>
              <a:spcAft>
                <a:spcPct val="0"/>
              </a:spcAft>
              <a:defRPr kumimoji="1" sz="4400">
                <a:solidFill>
                  <a:schemeClr val="tx2"/>
                </a:solidFill>
              </a:defRPr>
            </a:lvl9pPr>
          </a:lstStyle>
          <a:p>
            <a:r>
              <a:rPr lang="en-US" altLang="ja-JP" dirty="0"/>
              <a:t>SDR</a:t>
            </a:r>
            <a:r>
              <a:rPr lang="ja-JP" altLang="en-US" dirty="0"/>
              <a:t>シミュレーション</a:t>
            </a:r>
            <a:endParaRPr lang="en-US" altLang="ja-JP" dirty="0"/>
          </a:p>
          <a:p>
            <a:r>
              <a:rPr lang="ja-JP" altLang="en-US" dirty="0"/>
              <a:t>実際の</a:t>
            </a:r>
            <a:r>
              <a:rPr lang="en-US" altLang="ja-JP" dirty="0"/>
              <a:t>1/4</a:t>
            </a:r>
            <a:r>
              <a:rPr lang="ja-JP" altLang="en-US" dirty="0"/>
              <a:t>の輝度で出力</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41</a:t>
            </a:fld>
            <a:endParaRPr kumimoji="1" lang="ja-JP" altLang="en-US"/>
          </a:p>
        </p:txBody>
      </p:sp>
    </p:spTree>
    <p:extLst>
      <p:ext uri="{BB962C8B-B14F-4D97-AF65-F5344CB8AC3E}">
        <p14:creationId xmlns:p14="http://schemas.microsoft.com/office/powerpoint/2010/main" val="2975803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タイトル 1"/>
          <p:cNvSpPr txBox="1">
            <a:spLocks/>
          </p:cNvSpPr>
          <p:nvPr/>
        </p:nvSpPr>
        <p:spPr bwMode="auto">
          <a:xfrm>
            <a:off x="0" y="0"/>
            <a:ext cx="380745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r>
              <a:rPr lang="en-US" altLang="ja-JP" sz="2000" dirty="0">
                <a:solidFill>
                  <a:schemeClr val="bg2"/>
                </a:solidFill>
              </a:rPr>
              <a:t>HDR</a:t>
            </a:r>
            <a:r>
              <a:rPr lang="ja-JP" altLang="en-US" sz="2000" dirty="0">
                <a:solidFill>
                  <a:schemeClr val="bg2"/>
                </a:solidFill>
              </a:rPr>
              <a:t>シミュレーション</a:t>
            </a:r>
            <a:endParaRPr lang="en-US" altLang="ja-JP" sz="2000" dirty="0">
              <a:solidFill>
                <a:schemeClr val="bg2"/>
              </a:solidFill>
            </a:endParaRPr>
          </a:p>
          <a:p>
            <a:r>
              <a:rPr lang="en-US" altLang="ja-JP" sz="2000" dirty="0">
                <a:solidFill>
                  <a:schemeClr val="bg2"/>
                </a:solidFill>
              </a:rPr>
              <a:t>SDR</a:t>
            </a:r>
            <a:r>
              <a:rPr lang="ja-JP" altLang="en-US" sz="2000" dirty="0">
                <a:solidFill>
                  <a:schemeClr val="bg2"/>
                </a:solidFill>
              </a:rPr>
              <a:t>の</a:t>
            </a:r>
            <a:r>
              <a:rPr lang="en-US" altLang="ja-JP" sz="2000" dirty="0">
                <a:solidFill>
                  <a:schemeClr val="bg2"/>
                </a:solidFill>
              </a:rPr>
              <a:t>4</a:t>
            </a:r>
            <a:r>
              <a:rPr lang="ja-JP" altLang="en-US" sz="2000" dirty="0">
                <a:solidFill>
                  <a:schemeClr val="bg2"/>
                </a:solidFill>
              </a:rPr>
              <a:t>倍のダイナミックレンジ</a:t>
            </a:r>
            <a:endParaRPr lang="en-US" altLang="ja-JP" sz="2000" dirty="0">
              <a:solidFill>
                <a:schemeClr val="bg2"/>
              </a:solidFill>
            </a:endParaRPr>
          </a:p>
          <a:p>
            <a:r>
              <a:rPr lang="ja-JP" altLang="en-US" sz="2000" dirty="0">
                <a:solidFill>
                  <a:schemeClr val="bg2"/>
                </a:solidFill>
              </a:rPr>
              <a:t>暗い部分の絵作りは変化しない</a:t>
            </a:r>
            <a:endParaRPr lang="en-US" altLang="ja-JP" sz="2000" dirty="0">
              <a:solidFill>
                <a:schemeClr val="bg2"/>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42</a:t>
            </a:fld>
            <a:endParaRPr kumimoji="1" lang="ja-JP" altLang="en-US"/>
          </a:p>
        </p:txBody>
      </p:sp>
    </p:spTree>
    <p:extLst>
      <p:ext uri="{BB962C8B-B14F-4D97-AF65-F5344CB8AC3E}">
        <p14:creationId xmlns:p14="http://schemas.microsoft.com/office/powerpoint/2010/main" val="2875760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kumimoji="1" lang="ja-JP" altLang="en-US" dirty="0"/>
              <a:t>前提として押さえておきたいこと</a:t>
            </a:r>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a:bodyPr>
          <a:lstStyle/>
          <a:p>
            <a:r>
              <a:rPr lang="ja-JP" altLang="en-US" sz="3400" dirty="0"/>
              <a:t>トーンマップの</a:t>
            </a:r>
            <a:r>
              <a:rPr lang="en-US" altLang="ja-JP" sz="3400" dirty="0"/>
              <a:t>HDR</a:t>
            </a:r>
            <a:r>
              <a:rPr lang="ja-JP" altLang="en-US" sz="3400" dirty="0"/>
              <a:t>出力拡張</a:t>
            </a:r>
            <a:endParaRPr lang="en-US" altLang="ja-JP" sz="3400" dirty="0"/>
          </a:p>
          <a:p>
            <a:r>
              <a:rPr lang="ja-JP" altLang="en-US" dirty="0">
                <a:solidFill>
                  <a:srgbClr val="FF5050"/>
                </a:solidFill>
              </a:rPr>
              <a:t>白レベル</a:t>
            </a:r>
            <a:r>
              <a:rPr lang="en-US" altLang="ja-JP" dirty="0">
                <a:solidFill>
                  <a:srgbClr val="FF5050"/>
                </a:solidFill>
              </a:rPr>
              <a:t>(Paper White Level)</a:t>
            </a:r>
            <a:r>
              <a:rPr lang="ja-JP" altLang="en-US" dirty="0">
                <a:solidFill>
                  <a:srgbClr val="FF5050"/>
                </a:solidFill>
              </a:rPr>
              <a:t>の調整</a:t>
            </a:r>
            <a:endParaRPr lang="en-US" altLang="ja-JP" dirty="0">
              <a:solidFill>
                <a:srgbClr val="FF5050"/>
              </a:solidFill>
            </a:endParaRPr>
          </a:p>
          <a:p>
            <a:r>
              <a:rPr lang="en-US" altLang="ja-JP" dirty="0"/>
              <a:t>SDR</a:t>
            </a:r>
            <a:r>
              <a:rPr lang="ja-JP" altLang="en-US" dirty="0"/>
              <a:t>時のシステムガンマとの互換性</a:t>
            </a:r>
            <a:endParaRPr lang="en-US" altLang="ja-JP" dirty="0"/>
          </a:p>
          <a:p>
            <a:r>
              <a:rPr lang="ja-JP" altLang="en-US" dirty="0"/>
              <a:t>色域変換と色域マッピング</a:t>
            </a:r>
          </a:p>
          <a:p>
            <a:r>
              <a:rPr kumimoji="1" lang="ja-JP" altLang="en-US" dirty="0"/>
              <a:t>ビデオ出力設定の仕様</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43</a:t>
            </a:fld>
            <a:endParaRPr kumimoji="1" lang="ja-JP" altLang="en-US" dirty="0"/>
          </a:p>
        </p:txBody>
      </p:sp>
    </p:spTree>
    <p:extLst>
      <p:ext uri="{BB962C8B-B14F-4D97-AF65-F5344CB8AC3E}">
        <p14:creationId xmlns:p14="http://schemas.microsoft.com/office/powerpoint/2010/main" val="35903071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32F4AF-1959-452C-89C9-C83C4E133AF1}"/>
              </a:ext>
            </a:extLst>
          </p:cNvPr>
          <p:cNvSpPr>
            <a:spLocks noGrp="1"/>
          </p:cNvSpPr>
          <p:nvPr>
            <p:ph type="title"/>
          </p:nvPr>
        </p:nvSpPr>
        <p:spPr/>
        <p:txBody>
          <a:bodyPr>
            <a:normAutofit/>
          </a:bodyPr>
          <a:lstStyle/>
          <a:p>
            <a:r>
              <a:rPr lang="ja-JP" altLang="en-US" dirty="0"/>
              <a:t>白レベル</a:t>
            </a:r>
            <a:r>
              <a:rPr lang="en-US" altLang="ja-JP" dirty="0"/>
              <a:t>(Paper White Level)</a:t>
            </a:r>
            <a:r>
              <a:rPr lang="ja-JP" altLang="en-US" dirty="0"/>
              <a:t>の調整</a:t>
            </a:r>
          </a:p>
        </p:txBody>
      </p:sp>
      <p:sp>
        <p:nvSpPr>
          <p:cNvPr id="3" name="コンテンツ プレースホルダー 2">
            <a:extLst>
              <a:ext uri="{FF2B5EF4-FFF2-40B4-BE49-F238E27FC236}">
                <a16:creationId xmlns:a16="http://schemas.microsoft.com/office/drawing/2014/main" id="{6653F629-42CD-45BF-AD0E-90FD818FDF05}"/>
              </a:ext>
            </a:extLst>
          </p:cNvPr>
          <p:cNvSpPr>
            <a:spLocks noGrp="1"/>
          </p:cNvSpPr>
          <p:nvPr>
            <p:ph idx="1"/>
          </p:nvPr>
        </p:nvSpPr>
        <p:spPr/>
        <p:txBody>
          <a:bodyPr/>
          <a:lstStyle/>
          <a:p>
            <a:r>
              <a:rPr lang="ja-JP" altLang="en-US" dirty="0"/>
              <a:t>規格上の標準輝度</a:t>
            </a:r>
            <a:endParaRPr lang="en-US" altLang="ja-JP" dirty="0"/>
          </a:p>
          <a:p>
            <a:pPr lvl="1"/>
            <a:r>
              <a:rPr lang="en-US" altLang="ja-JP" dirty="0" err="1">
                <a:solidFill>
                  <a:srgbClr val="FF5050"/>
                </a:solidFill>
              </a:rPr>
              <a:t>sRGB</a:t>
            </a:r>
            <a:r>
              <a:rPr lang="en-US" altLang="ja-JP" dirty="0">
                <a:solidFill>
                  <a:srgbClr val="FF5050"/>
                </a:solidFill>
              </a:rPr>
              <a:t>: 80nt</a:t>
            </a:r>
          </a:p>
          <a:p>
            <a:pPr lvl="1"/>
            <a:r>
              <a:rPr lang="en-US" altLang="ja-JP" dirty="0">
                <a:solidFill>
                  <a:srgbClr val="FF5050"/>
                </a:solidFill>
              </a:rPr>
              <a:t>BT.1886: 100nt</a:t>
            </a:r>
          </a:p>
          <a:p>
            <a:r>
              <a:rPr lang="ja-JP" altLang="en-US" dirty="0"/>
              <a:t>実際の製品の明るさは</a:t>
            </a:r>
            <a:endParaRPr lang="en-US" altLang="ja-JP" dirty="0"/>
          </a:p>
          <a:p>
            <a:pPr lvl="1"/>
            <a:r>
              <a:rPr lang="en-US" altLang="ja-JP" dirty="0">
                <a:solidFill>
                  <a:srgbClr val="FF5050"/>
                </a:solidFill>
              </a:rPr>
              <a:t>PC</a:t>
            </a:r>
            <a:r>
              <a:rPr lang="ja-JP" altLang="en-US" dirty="0">
                <a:solidFill>
                  <a:srgbClr val="FF5050"/>
                </a:solidFill>
              </a:rPr>
              <a:t>モニタ：おおよそ</a:t>
            </a:r>
            <a:r>
              <a:rPr lang="en-US" altLang="ja-JP" dirty="0">
                <a:solidFill>
                  <a:srgbClr val="FF5050"/>
                </a:solidFill>
              </a:rPr>
              <a:t>150</a:t>
            </a:r>
            <a:r>
              <a:rPr lang="ja-JP" altLang="en-US" dirty="0">
                <a:solidFill>
                  <a:srgbClr val="FF5050"/>
                </a:solidFill>
              </a:rPr>
              <a:t>～</a:t>
            </a:r>
            <a:r>
              <a:rPr lang="en-US" altLang="ja-JP" dirty="0">
                <a:solidFill>
                  <a:srgbClr val="FF5050"/>
                </a:solidFill>
              </a:rPr>
              <a:t>350nt</a:t>
            </a:r>
            <a:r>
              <a:rPr lang="ja-JP" altLang="en-US" dirty="0">
                <a:solidFill>
                  <a:srgbClr val="FF5050"/>
                </a:solidFill>
              </a:rPr>
              <a:t>程度</a:t>
            </a:r>
            <a:endParaRPr lang="en-US" altLang="ja-JP" dirty="0">
              <a:solidFill>
                <a:srgbClr val="FF5050"/>
              </a:solidFill>
            </a:endParaRPr>
          </a:p>
          <a:p>
            <a:pPr lvl="1"/>
            <a:r>
              <a:rPr lang="ja-JP" altLang="en-US" dirty="0">
                <a:solidFill>
                  <a:srgbClr val="FF5050"/>
                </a:solidFill>
              </a:rPr>
              <a:t>家庭用テレビ：おおよそ</a:t>
            </a:r>
            <a:r>
              <a:rPr lang="en-US" altLang="ja-JP" dirty="0">
                <a:solidFill>
                  <a:srgbClr val="FF5050"/>
                </a:solidFill>
              </a:rPr>
              <a:t>200</a:t>
            </a:r>
            <a:r>
              <a:rPr lang="ja-JP" altLang="en-US" dirty="0">
                <a:solidFill>
                  <a:srgbClr val="FF5050"/>
                </a:solidFill>
              </a:rPr>
              <a:t>～</a:t>
            </a:r>
            <a:r>
              <a:rPr lang="en-US" altLang="ja-JP" dirty="0">
                <a:solidFill>
                  <a:srgbClr val="FF5050"/>
                </a:solidFill>
              </a:rPr>
              <a:t>450nt</a:t>
            </a:r>
            <a:r>
              <a:rPr lang="ja-JP" altLang="en-US" dirty="0">
                <a:solidFill>
                  <a:srgbClr val="FF5050"/>
                </a:solidFill>
              </a:rPr>
              <a:t>程度</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6C758AF4-EF78-49C9-9D2D-2955F4237724}"/>
              </a:ext>
            </a:extLst>
          </p:cNvPr>
          <p:cNvSpPr>
            <a:spLocks noGrp="1"/>
          </p:cNvSpPr>
          <p:nvPr>
            <p:ph type="sldNum" sz="quarter" idx="12"/>
          </p:nvPr>
        </p:nvSpPr>
        <p:spPr/>
        <p:txBody>
          <a:bodyPr/>
          <a:lstStyle/>
          <a:p>
            <a:fld id="{0BF772E3-9003-47C6-93B4-058D5A19ECE5}" type="slidenum">
              <a:rPr lang="ja-JP" altLang="en-US" smtClean="0"/>
              <a:pPr/>
              <a:t>44</a:t>
            </a:fld>
            <a:endParaRPr lang="ja-JP" altLang="en-US" dirty="0"/>
          </a:p>
        </p:txBody>
      </p:sp>
    </p:spTree>
    <p:extLst>
      <p:ext uri="{BB962C8B-B14F-4D97-AF65-F5344CB8AC3E}">
        <p14:creationId xmlns:p14="http://schemas.microsoft.com/office/powerpoint/2010/main" val="7044622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32F4AF-1959-452C-89C9-C83C4E133AF1}"/>
              </a:ext>
            </a:extLst>
          </p:cNvPr>
          <p:cNvSpPr>
            <a:spLocks noGrp="1"/>
          </p:cNvSpPr>
          <p:nvPr>
            <p:ph type="title"/>
          </p:nvPr>
        </p:nvSpPr>
        <p:spPr/>
        <p:txBody>
          <a:bodyPr/>
          <a:lstStyle/>
          <a:p>
            <a:r>
              <a:rPr lang="ja-JP" altLang="en-US" dirty="0"/>
              <a:t>白レベル</a:t>
            </a:r>
            <a:r>
              <a:rPr lang="en-US" altLang="ja-JP" dirty="0"/>
              <a:t>(Paper White Level)</a:t>
            </a:r>
            <a:r>
              <a:rPr lang="ja-JP" altLang="en-US" dirty="0"/>
              <a:t>の調整</a:t>
            </a:r>
          </a:p>
        </p:txBody>
      </p:sp>
      <p:sp>
        <p:nvSpPr>
          <p:cNvPr id="3" name="コンテンツ プレースホルダー 2">
            <a:extLst>
              <a:ext uri="{FF2B5EF4-FFF2-40B4-BE49-F238E27FC236}">
                <a16:creationId xmlns:a16="http://schemas.microsoft.com/office/drawing/2014/main" id="{6653F629-42CD-45BF-AD0E-90FD818FDF05}"/>
              </a:ext>
            </a:extLst>
          </p:cNvPr>
          <p:cNvSpPr>
            <a:spLocks noGrp="1"/>
          </p:cNvSpPr>
          <p:nvPr>
            <p:ph idx="1"/>
          </p:nvPr>
        </p:nvSpPr>
        <p:spPr/>
        <p:txBody>
          <a:bodyPr/>
          <a:lstStyle/>
          <a:p>
            <a:r>
              <a:rPr lang="ja-JP" altLang="en-US" dirty="0"/>
              <a:t>規格上の標準輝度は実情に即していない</a:t>
            </a:r>
            <a:endParaRPr lang="en-US" altLang="ja-JP" dirty="0"/>
          </a:p>
          <a:p>
            <a:pPr lvl="1"/>
            <a:r>
              <a:rPr lang="ja-JP" altLang="en-US" dirty="0"/>
              <a:t>規格上の</a:t>
            </a:r>
            <a:r>
              <a:rPr lang="en-US" altLang="ja-JP" dirty="0"/>
              <a:t>SDR</a:t>
            </a:r>
            <a:r>
              <a:rPr lang="ja-JP" altLang="en-US" dirty="0"/>
              <a:t>輝度から</a:t>
            </a:r>
            <a:r>
              <a:rPr lang="en-US" altLang="ja-JP" dirty="0"/>
              <a:t>HDR</a:t>
            </a:r>
            <a:r>
              <a:rPr lang="ja-JP" altLang="en-US" dirty="0"/>
              <a:t>輝度を計算すると</a:t>
            </a:r>
            <a:r>
              <a:rPr lang="en-US" altLang="ja-JP" dirty="0"/>
              <a:t>…</a:t>
            </a:r>
          </a:p>
          <a:p>
            <a:pPr lvl="2"/>
            <a:r>
              <a:rPr lang="en-US" altLang="ja-JP" dirty="0">
                <a:solidFill>
                  <a:srgbClr val="FF5050"/>
                </a:solidFill>
              </a:rPr>
              <a:t>SDR</a:t>
            </a:r>
            <a:r>
              <a:rPr lang="ja-JP" altLang="en-US" dirty="0">
                <a:solidFill>
                  <a:srgbClr val="FF5050"/>
                </a:solidFill>
              </a:rPr>
              <a:t>と比較して</a:t>
            </a:r>
            <a:r>
              <a:rPr lang="en-US" altLang="ja-JP" dirty="0">
                <a:solidFill>
                  <a:srgbClr val="FF5050"/>
                </a:solidFill>
              </a:rPr>
              <a:t>1/2</a:t>
            </a:r>
            <a:r>
              <a:rPr lang="ja-JP" altLang="en-US" dirty="0">
                <a:solidFill>
                  <a:srgbClr val="FF5050"/>
                </a:solidFill>
              </a:rPr>
              <a:t>～</a:t>
            </a:r>
            <a:r>
              <a:rPr lang="en-US" altLang="ja-JP" dirty="0">
                <a:solidFill>
                  <a:srgbClr val="FF5050"/>
                </a:solidFill>
              </a:rPr>
              <a:t>1/4</a:t>
            </a:r>
            <a:r>
              <a:rPr lang="ja-JP" altLang="en-US" dirty="0">
                <a:solidFill>
                  <a:srgbClr val="FF5050"/>
                </a:solidFill>
              </a:rPr>
              <a:t>程度に暗くなる</a:t>
            </a:r>
            <a:endParaRPr lang="en-US" altLang="ja-JP" dirty="0">
              <a:solidFill>
                <a:srgbClr val="FF5050"/>
              </a:solidFill>
            </a:endParaRPr>
          </a:p>
          <a:p>
            <a:pPr lvl="5"/>
            <a:endParaRPr lang="en-US" altLang="ja-JP" dirty="0"/>
          </a:p>
          <a:p>
            <a:r>
              <a:rPr lang="ja-JP" altLang="en-US" dirty="0"/>
              <a:t>実情に合わせた白レベルで出力するなら</a:t>
            </a:r>
            <a:endParaRPr lang="en-US" altLang="ja-JP" dirty="0"/>
          </a:p>
          <a:p>
            <a:pPr lvl="1"/>
            <a:r>
              <a:rPr lang="ja-JP" altLang="en-US" dirty="0">
                <a:solidFill>
                  <a:srgbClr val="FF5050"/>
                </a:solidFill>
              </a:rPr>
              <a:t>例えば</a:t>
            </a:r>
            <a:r>
              <a:rPr lang="en-US" altLang="ja-JP" dirty="0">
                <a:solidFill>
                  <a:srgbClr val="FF5050"/>
                </a:solidFill>
              </a:rPr>
              <a:t>80nt</a:t>
            </a:r>
            <a:r>
              <a:rPr lang="ja-JP" altLang="en-US" dirty="0">
                <a:solidFill>
                  <a:srgbClr val="FF5050"/>
                </a:solidFill>
              </a:rPr>
              <a:t>や</a:t>
            </a:r>
            <a:r>
              <a:rPr lang="en-US" altLang="ja-JP" dirty="0">
                <a:solidFill>
                  <a:srgbClr val="FF5050"/>
                </a:solidFill>
              </a:rPr>
              <a:t>100nt</a:t>
            </a:r>
            <a:r>
              <a:rPr lang="ja-JP" altLang="en-US" dirty="0">
                <a:solidFill>
                  <a:srgbClr val="FF5050"/>
                </a:solidFill>
              </a:rPr>
              <a:t>ではなく</a:t>
            </a:r>
            <a:r>
              <a:rPr lang="en-US" altLang="ja-JP" dirty="0">
                <a:solidFill>
                  <a:srgbClr val="FF5050"/>
                </a:solidFill>
              </a:rPr>
              <a:t>300nt</a:t>
            </a:r>
            <a:r>
              <a:rPr lang="ja-JP" altLang="en-US" dirty="0">
                <a:solidFill>
                  <a:srgbClr val="FF5050"/>
                </a:solidFill>
              </a:rPr>
              <a:t>とみなす必要がある</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6C758AF4-EF78-49C9-9D2D-2955F4237724}"/>
              </a:ext>
            </a:extLst>
          </p:cNvPr>
          <p:cNvSpPr>
            <a:spLocks noGrp="1"/>
          </p:cNvSpPr>
          <p:nvPr>
            <p:ph type="sldNum" sz="quarter" idx="12"/>
          </p:nvPr>
        </p:nvSpPr>
        <p:spPr/>
        <p:txBody>
          <a:bodyPr/>
          <a:lstStyle/>
          <a:p>
            <a:fld id="{0BF772E3-9003-47C6-93B4-058D5A19ECE5}" type="slidenum">
              <a:rPr lang="ja-JP" altLang="en-US" smtClean="0"/>
              <a:pPr/>
              <a:t>45</a:t>
            </a:fld>
            <a:endParaRPr lang="ja-JP" altLang="en-US" dirty="0"/>
          </a:p>
        </p:txBody>
      </p:sp>
    </p:spTree>
    <p:extLst>
      <p:ext uri="{BB962C8B-B14F-4D97-AF65-F5344CB8AC3E}">
        <p14:creationId xmlns:p14="http://schemas.microsoft.com/office/powerpoint/2010/main" val="2247025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白レベル</a:t>
            </a:r>
            <a:r>
              <a:rPr lang="en-US" altLang="ja-JP" dirty="0"/>
              <a:t>(Paper White Level)</a:t>
            </a:r>
            <a:r>
              <a:rPr lang="ja-JP" altLang="en-US" dirty="0"/>
              <a:t>の調整</a:t>
            </a:r>
          </a:p>
        </p:txBody>
      </p:sp>
      <p:sp>
        <p:nvSpPr>
          <p:cNvPr id="3" name="コンテンツ プレースホルダー 2"/>
          <p:cNvSpPr>
            <a:spLocks noGrp="1"/>
          </p:cNvSpPr>
          <p:nvPr>
            <p:ph idx="1"/>
          </p:nvPr>
        </p:nvSpPr>
        <p:spPr>
          <a:xfrm>
            <a:off x="609769" y="1448515"/>
            <a:ext cx="10972464" cy="1447122"/>
          </a:xfrm>
        </p:spPr>
        <p:txBody>
          <a:bodyPr>
            <a:normAutofit fontScale="92500" lnSpcReduction="10000"/>
          </a:bodyPr>
          <a:lstStyle/>
          <a:p>
            <a:r>
              <a:rPr lang="ja-JP" altLang="en-US" dirty="0"/>
              <a:t>例えば以下のようにみなした場合</a:t>
            </a:r>
            <a:endParaRPr lang="en-US" altLang="ja-JP" dirty="0"/>
          </a:p>
          <a:p>
            <a:pPr lvl="1"/>
            <a:r>
              <a:rPr lang="en-US" altLang="ja-JP" dirty="0">
                <a:solidFill>
                  <a:srgbClr val="FF5050"/>
                </a:solidFill>
              </a:rPr>
              <a:t>SDR</a:t>
            </a:r>
            <a:r>
              <a:rPr lang="ja-JP" altLang="en-US" dirty="0">
                <a:solidFill>
                  <a:srgbClr val="FF5050"/>
                </a:solidFill>
              </a:rPr>
              <a:t>テレビ輝度</a:t>
            </a:r>
            <a:r>
              <a:rPr lang="en-US" altLang="ja-JP" dirty="0">
                <a:solidFill>
                  <a:srgbClr val="FF5050"/>
                </a:solidFill>
              </a:rPr>
              <a:t>(</a:t>
            </a:r>
            <a:r>
              <a:rPr lang="ja-JP" altLang="en-US" dirty="0">
                <a:solidFill>
                  <a:srgbClr val="FF5050"/>
                </a:solidFill>
              </a:rPr>
              <a:t>白レベル</a:t>
            </a:r>
            <a:r>
              <a:rPr lang="en-US" altLang="ja-JP" dirty="0">
                <a:solidFill>
                  <a:srgbClr val="FF5050"/>
                </a:solidFill>
              </a:rPr>
              <a:t>)</a:t>
            </a:r>
            <a:r>
              <a:rPr lang="ja-JP" altLang="en-US" dirty="0">
                <a:solidFill>
                  <a:srgbClr val="FF5050"/>
                </a:solidFill>
              </a:rPr>
              <a:t>が</a:t>
            </a:r>
            <a:r>
              <a:rPr lang="en-US" altLang="ja-JP" dirty="0">
                <a:solidFill>
                  <a:srgbClr val="FF5050"/>
                </a:solidFill>
              </a:rPr>
              <a:t>300nt</a:t>
            </a:r>
          </a:p>
          <a:p>
            <a:pPr lvl="1"/>
            <a:r>
              <a:rPr lang="en-US" altLang="ja-JP" dirty="0"/>
              <a:t>HDR</a:t>
            </a:r>
            <a:r>
              <a:rPr lang="ja-JP" altLang="en-US" dirty="0"/>
              <a:t>テレビ最大輝度が</a:t>
            </a:r>
            <a:r>
              <a:rPr lang="en-US" altLang="ja-JP" dirty="0"/>
              <a:t>1,000nt</a:t>
            </a:r>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46</a:t>
            </a:fld>
            <a:endParaRPr lang="en-US" altLang="ja-JP"/>
          </a:p>
        </p:txBody>
      </p:sp>
      <p:pic>
        <p:nvPicPr>
          <p:cNvPr id="5" name="図 4"/>
          <p:cNvPicPr>
            <a:picLocks noChangeAspect="1"/>
          </p:cNvPicPr>
          <p:nvPr/>
        </p:nvPicPr>
        <p:blipFill>
          <a:blip r:embed="rId3"/>
          <a:stretch>
            <a:fillRect/>
          </a:stretch>
        </p:blipFill>
        <p:spPr>
          <a:xfrm>
            <a:off x="2492314" y="2878767"/>
            <a:ext cx="3666859" cy="3657348"/>
          </a:xfrm>
          <a:prstGeom prst="rect">
            <a:avLst/>
          </a:prstGeom>
        </p:spPr>
      </p:pic>
      <p:pic>
        <p:nvPicPr>
          <p:cNvPr id="6" name="図 5"/>
          <p:cNvPicPr>
            <a:picLocks noChangeAspect="1"/>
          </p:cNvPicPr>
          <p:nvPr/>
        </p:nvPicPr>
        <p:blipFill>
          <a:blip r:embed="rId4"/>
          <a:stretch>
            <a:fillRect/>
          </a:stretch>
        </p:blipFill>
        <p:spPr>
          <a:xfrm>
            <a:off x="6665663" y="2874003"/>
            <a:ext cx="3666859" cy="3657348"/>
          </a:xfrm>
          <a:prstGeom prst="rect">
            <a:avLst/>
          </a:prstGeom>
        </p:spPr>
      </p:pic>
      <p:sp>
        <p:nvSpPr>
          <p:cNvPr id="11" name="正方形/長方形 10"/>
          <p:cNvSpPr/>
          <p:nvPr/>
        </p:nvSpPr>
        <p:spPr>
          <a:xfrm>
            <a:off x="10289896" y="3276611"/>
            <a:ext cx="1763624" cy="483209"/>
          </a:xfrm>
          <a:prstGeom prst="rect">
            <a:avLst/>
          </a:prstGeom>
        </p:spPr>
        <p:txBody>
          <a:bodyPr wrap="none">
            <a:spAutoFit/>
          </a:bodyPr>
          <a:lstStyle/>
          <a:p>
            <a:r>
              <a:rPr lang="en-US" altLang="ja-JP" sz="1270" dirty="0"/>
              <a:t>100nt</a:t>
            </a:r>
            <a:r>
              <a:rPr lang="ja-JP" altLang="en-US" sz="1270" dirty="0"/>
              <a:t>基準の</a:t>
            </a:r>
            <a:r>
              <a:rPr lang="en-US" altLang="ja-JP" sz="1270" dirty="0"/>
              <a:t>HDR</a:t>
            </a:r>
            <a:r>
              <a:rPr lang="ja-JP" altLang="en-US" sz="1270" dirty="0"/>
              <a:t>出力</a:t>
            </a:r>
            <a:endParaRPr lang="en-US" altLang="ja-JP" sz="1270" dirty="0"/>
          </a:p>
          <a:p>
            <a:r>
              <a:rPr lang="en-US" altLang="ja-JP" sz="1270" dirty="0"/>
              <a:t>PQ(ST-2084)</a:t>
            </a:r>
            <a:r>
              <a:rPr lang="ja-JP" altLang="en-US" sz="1270" dirty="0"/>
              <a:t>規格通り</a:t>
            </a:r>
          </a:p>
        </p:txBody>
      </p:sp>
      <p:sp>
        <p:nvSpPr>
          <p:cNvPr id="12" name="正方形/長方形 11"/>
          <p:cNvSpPr/>
          <p:nvPr/>
        </p:nvSpPr>
        <p:spPr>
          <a:xfrm>
            <a:off x="10287762" y="5402439"/>
            <a:ext cx="1428596" cy="483209"/>
          </a:xfrm>
          <a:prstGeom prst="rect">
            <a:avLst/>
          </a:prstGeom>
        </p:spPr>
        <p:txBody>
          <a:bodyPr wrap="none">
            <a:spAutoFit/>
          </a:bodyPr>
          <a:lstStyle/>
          <a:p>
            <a:r>
              <a:rPr lang="en-US" altLang="ja-JP" sz="1270" dirty="0"/>
              <a:t>100nt</a:t>
            </a:r>
            <a:r>
              <a:rPr lang="ja-JP" altLang="en-US" sz="1270" dirty="0"/>
              <a:t>の</a:t>
            </a:r>
            <a:r>
              <a:rPr lang="en-US" altLang="ja-JP" sz="1270" dirty="0"/>
              <a:t>SDR</a:t>
            </a:r>
            <a:r>
              <a:rPr lang="ja-JP" altLang="en-US" sz="1270" dirty="0"/>
              <a:t>出力</a:t>
            </a:r>
            <a:endParaRPr lang="en-US" altLang="ja-JP" sz="1270" dirty="0"/>
          </a:p>
          <a:p>
            <a:r>
              <a:rPr lang="en-US" altLang="ja-JP" sz="1270" dirty="0"/>
              <a:t>BT.1886</a:t>
            </a:r>
            <a:r>
              <a:rPr lang="ja-JP" altLang="en-US" sz="1270" dirty="0"/>
              <a:t>規格通り</a:t>
            </a:r>
          </a:p>
        </p:txBody>
      </p:sp>
      <p:sp>
        <p:nvSpPr>
          <p:cNvPr id="13" name="正方形/長方形 12"/>
          <p:cNvSpPr/>
          <p:nvPr/>
        </p:nvSpPr>
        <p:spPr>
          <a:xfrm>
            <a:off x="7496464" y="2346535"/>
            <a:ext cx="1763624" cy="483209"/>
          </a:xfrm>
          <a:prstGeom prst="rect">
            <a:avLst/>
          </a:prstGeom>
        </p:spPr>
        <p:txBody>
          <a:bodyPr wrap="none">
            <a:spAutoFit/>
          </a:bodyPr>
          <a:lstStyle/>
          <a:p>
            <a:r>
              <a:rPr lang="en-US" altLang="ja-JP" sz="1270" dirty="0">
                <a:solidFill>
                  <a:srgbClr val="FF5050"/>
                </a:solidFill>
              </a:rPr>
              <a:t>300nt</a:t>
            </a:r>
            <a:r>
              <a:rPr lang="ja-JP" altLang="en-US" sz="1270" dirty="0">
                <a:solidFill>
                  <a:srgbClr val="FF5050"/>
                </a:solidFill>
              </a:rPr>
              <a:t>基準の</a:t>
            </a:r>
            <a:r>
              <a:rPr lang="en-US" altLang="ja-JP" sz="1270" dirty="0">
                <a:solidFill>
                  <a:srgbClr val="FF5050"/>
                </a:solidFill>
              </a:rPr>
              <a:t>HDR</a:t>
            </a:r>
            <a:r>
              <a:rPr lang="ja-JP" altLang="en-US" sz="1270" dirty="0">
                <a:solidFill>
                  <a:srgbClr val="FF5050"/>
                </a:solidFill>
              </a:rPr>
              <a:t>出力</a:t>
            </a:r>
            <a:endParaRPr lang="en-US" altLang="ja-JP" sz="1270" dirty="0">
              <a:solidFill>
                <a:srgbClr val="FF5050"/>
              </a:solidFill>
            </a:endParaRPr>
          </a:p>
          <a:p>
            <a:r>
              <a:rPr lang="ja-JP" altLang="en-US" sz="1270" dirty="0">
                <a:solidFill>
                  <a:srgbClr val="FF5050"/>
                </a:solidFill>
              </a:rPr>
              <a:t>実情に合わせた調整</a:t>
            </a:r>
          </a:p>
        </p:txBody>
      </p:sp>
      <p:sp>
        <p:nvSpPr>
          <p:cNvPr id="14" name="正方形/長方形 13"/>
          <p:cNvSpPr/>
          <p:nvPr/>
        </p:nvSpPr>
        <p:spPr>
          <a:xfrm>
            <a:off x="10294622" y="3988085"/>
            <a:ext cx="1755609" cy="483209"/>
          </a:xfrm>
          <a:prstGeom prst="rect">
            <a:avLst/>
          </a:prstGeom>
        </p:spPr>
        <p:txBody>
          <a:bodyPr wrap="none">
            <a:spAutoFit/>
          </a:bodyPr>
          <a:lstStyle/>
          <a:p>
            <a:r>
              <a:rPr lang="en-US" altLang="ja-JP" sz="1270" dirty="0">
                <a:solidFill>
                  <a:srgbClr val="FF5050"/>
                </a:solidFill>
              </a:rPr>
              <a:t>300nt</a:t>
            </a:r>
            <a:r>
              <a:rPr lang="ja-JP" altLang="en-US" sz="1270" dirty="0">
                <a:solidFill>
                  <a:srgbClr val="FF5050"/>
                </a:solidFill>
              </a:rPr>
              <a:t>相当の</a:t>
            </a:r>
            <a:r>
              <a:rPr lang="en-US" altLang="ja-JP" sz="1270" dirty="0">
                <a:solidFill>
                  <a:srgbClr val="FF5050"/>
                </a:solidFill>
              </a:rPr>
              <a:t>SDR</a:t>
            </a:r>
            <a:r>
              <a:rPr lang="ja-JP" altLang="en-US" sz="1270" dirty="0">
                <a:solidFill>
                  <a:srgbClr val="FF5050"/>
                </a:solidFill>
              </a:rPr>
              <a:t>出力</a:t>
            </a:r>
            <a:br>
              <a:rPr lang="en-US" altLang="ja-JP" sz="1270" dirty="0">
                <a:solidFill>
                  <a:srgbClr val="FF5050"/>
                </a:solidFill>
              </a:rPr>
            </a:br>
            <a:r>
              <a:rPr lang="en-US" altLang="ja-JP" sz="1270" dirty="0">
                <a:solidFill>
                  <a:srgbClr val="FF5050"/>
                </a:solidFill>
              </a:rPr>
              <a:t>SDR</a:t>
            </a:r>
            <a:r>
              <a:rPr lang="ja-JP" altLang="en-US" sz="1270" dirty="0">
                <a:solidFill>
                  <a:srgbClr val="FF5050"/>
                </a:solidFill>
              </a:rPr>
              <a:t>モニタの実情</a:t>
            </a:r>
          </a:p>
        </p:txBody>
      </p:sp>
    </p:spTree>
    <p:extLst>
      <p:ext uri="{BB962C8B-B14F-4D97-AF65-F5344CB8AC3E}">
        <p14:creationId xmlns:p14="http://schemas.microsoft.com/office/powerpoint/2010/main" val="2611232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32F4AF-1959-452C-89C9-C83C4E133AF1}"/>
              </a:ext>
            </a:extLst>
          </p:cNvPr>
          <p:cNvSpPr>
            <a:spLocks noGrp="1"/>
          </p:cNvSpPr>
          <p:nvPr>
            <p:ph type="title"/>
          </p:nvPr>
        </p:nvSpPr>
        <p:spPr/>
        <p:txBody>
          <a:bodyPr/>
          <a:lstStyle/>
          <a:p>
            <a:r>
              <a:rPr lang="ja-JP" altLang="en-US" dirty="0"/>
              <a:t>白レベルの調整</a:t>
            </a:r>
            <a:r>
              <a:rPr lang="en-US" altLang="ja-JP" dirty="0"/>
              <a:t>(</a:t>
            </a:r>
            <a:r>
              <a:rPr lang="ja-JP" altLang="en-US" dirty="0"/>
              <a:t>トーンマップ</a:t>
            </a:r>
            <a:r>
              <a:rPr lang="en-US" altLang="ja-JP" dirty="0"/>
              <a:t>)</a:t>
            </a:r>
            <a:endParaRPr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6653F629-42CD-45BF-AD0E-90FD818FDF05}"/>
                  </a:ext>
                </a:extLst>
              </p:cNvPr>
              <p:cNvSpPr>
                <a:spLocks noGrp="1"/>
              </p:cNvSpPr>
              <p:nvPr>
                <p:ph idx="1"/>
              </p:nvPr>
            </p:nvSpPr>
            <p:spPr/>
            <p:txBody>
              <a:bodyPr>
                <a:normAutofit lnSpcReduction="10000"/>
              </a:bodyPr>
              <a:lstStyle/>
              <a:p>
                <a:r>
                  <a:rPr lang="ja-JP" altLang="en-US" dirty="0"/>
                  <a:t>トーンマップ時の飽和輝度</a:t>
                </a:r>
                <a:r>
                  <a:rPr lang="en-US" altLang="ja-JP" dirty="0"/>
                  <a:t>(</a:t>
                </a:r>
                <a:r>
                  <a:rPr lang="ja-JP" altLang="en-US" dirty="0"/>
                  <a:t>相対輝度</a:t>
                </a:r>
                <a:r>
                  <a:rPr lang="en-US" altLang="ja-JP" dirty="0"/>
                  <a:t>)</a:t>
                </a:r>
              </a:p>
              <a:p>
                <a:pPr lvl="1"/>
                <a:r>
                  <a:rPr lang="ja-JP" altLang="en-US" dirty="0"/>
                  <a:t>テレビの最大出力輝度は白レベルに関わらず固定</a:t>
                </a:r>
                <a:endParaRPr lang="en-US" altLang="ja-JP" dirty="0"/>
              </a:p>
              <a:p>
                <a:pPr lvl="1"/>
                <a:r>
                  <a:rPr lang="en-US" altLang="ja-JP" dirty="0">
                    <a:solidFill>
                      <a:srgbClr val="FF5050"/>
                    </a:solidFill>
                    <a:sym typeface="Wingdings" panose="05000000000000000000" pitchFamily="2" charset="2"/>
                  </a:rPr>
                  <a:t></a:t>
                </a:r>
                <a:r>
                  <a:rPr lang="ja-JP" altLang="en-US" dirty="0">
                    <a:solidFill>
                      <a:srgbClr val="FF5050"/>
                    </a:solidFill>
                  </a:rPr>
                  <a:t>白レベルに反比例して相対飽和輝度を下げる</a:t>
                </a:r>
                <a:endParaRPr lang="en-US" altLang="ja-JP" dirty="0">
                  <a:solidFill>
                    <a:srgbClr val="FF5050"/>
                  </a:solidFill>
                </a:endParaRPr>
              </a:p>
              <a:p>
                <a:pPr lvl="2"/>
                <a14:m>
                  <m:oMath xmlns:m="http://schemas.openxmlformats.org/officeDocument/2006/math">
                    <m:r>
                      <a:rPr lang="en-US" altLang="ja-JP" b="0" i="1" smtClean="0">
                        <a:latin typeface="Cambria Math" panose="02040503050406030204" pitchFamily="18" charset="0"/>
                      </a:rPr>
                      <m:t>𝑛</m:t>
                    </m:r>
                    <m:r>
                      <a:rPr lang="en-US" altLang="ja-JP" b="0" i="1" smtClean="0">
                        <a:latin typeface="Cambria Math" panose="02040503050406030204" pitchFamily="18" charset="0"/>
                      </a:rPr>
                      <m:t>=</m:t>
                    </m:r>
                    <m:f>
                      <m:fPr>
                        <m:type m:val="skw"/>
                        <m:ctrlPr>
                          <a:rPr lang="en-US" altLang="ja-JP" b="0" i="1" smtClean="0">
                            <a:latin typeface="Cambria Math" panose="02040503050406030204" pitchFamily="18" charset="0"/>
                          </a:rPr>
                        </m:ctrlPr>
                      </m:fPr>
                      <m:num>
                        <m:r>
                          <a:rPr lang="en-US" altLang="ja-JP" b="0" i="1" smtClean="0">
                            <a:latin typeface="Cambria Math" panose="02040503050406030204" pitchFamily="18" charset="0"/>
                          </a:rPr>
                          <m:t>𝑚</m:t>
                        </m:r>
                      </m:num>
                      <m:den>
                        <m:r>
                          <a:rPr lang="en-US" altLang="ja-JP" b="0" i="1" smtClean="0">
                            <a:latin typeface="Cambria Math" panose="02040503050406030204" pitchFamily="18" charset="0"/>
                          </a:rPr>
                          <m:t>𝑤</m:t>
                        </m:r>
                        <m:r>
                          <a:rPr lang="en-US" altLang="ja-JP" b="0" i="1" baseline="-25000" dirty="0" smtClean="0">
                            <a:latin typeface="Cambria Math" panose="02040503050406030204" pitchFamily="18" charset="0"/>
                          </a:rPr>
                          <m:t>𝑐</m:t>
                        </m:r>
                      </m:den>
                    </m:f>
                  </m:oMath>
                </a14:m>
                <a:endParaRPr lang="en-US" altLang="ja-JP" b="0" i="1" dirty="0">
                  <a:latin typeface="Cambria Math" panose="02040503050406030204" pitchFamily="18" charset="0"/>
                </a:endParaRPr>
              </a:p>
              <a:p>
                <a:pPr marL="1451290" lvl="3" indent="0">
                  <a:buNone/>
                </a:pPr>
                <a14:m>
                  <m:oMath xmlns:m="http://schemas.openxmlformats.org/officeDocument/2006/math">
                    <m:r>
                      <a:rPr lang="en-US" altLang="ja-JP" b="0" i="1" dirty="0" smtClean="0">
                        <a:latin typeface="Cambria Math" panose="02040503050406030204" pitchFamily="18" charset="0"/>
                      </a:rPr>
                      <m:t>𝑛</m:t>
                    </m:r>
                  </m:oMath>
                </a14:m>
                <a:r>
                  <a:rPr lang="en-US" altLang="ja-JP" dirty="0"/>
                  <a:t> : </a:t>
                </a:r>
                <a:r>
                  <a:rPr lang="ja-JP" altLang="en-US" dirty="0"/>
                  <a:t>相対飽和輝度</a:t>
                </a:r>
                <a:r>
                  <a:rPr lang="en-US" altLang="ja-JP" dirty="0"/>
                  <a:t>(1.0</a:t>
                </a:r>
                <a:r>
                  <a:rPr lang="ja-JP" altLang="en-US" dirty="0"/>
                  <a:t> </a:t>
                </a:r>
                <a:r>
                  <a:rPr lang="en-US" altLang="ja-JP" dirty="0"/>
                  <a:t>= </a:t>
                </a:r>
                <a:r>
                  <a:rPr lang="ja-JP" altLang="en-US" dirty="0"/>
                  <a:t>白</a:t>
                </a:r>
                <a:r>
                  <a:rPr lang="en-US" altLang="ja-JP" dirty="0"/>
                  <a:t>)</a:t>
                </a:r>
              </a:p>
              <a:p>
                <a:pPr marL="1451290" lvl="3" indent="0">
                  <a:buNone/>
                </a:pPr>
                <a14:m>
                  <m:oMath xmlns:m="http://schemas.openxmlformats.org/officeDocument/2006/math">
                    <m:r>
                      <a:rPr lang="en-US" altLang="ja-JP" b="0" i="1" dirty="0" smtClean="0">
                        <a:latin typeface="Cambria Math" panose="02040503050406030204" pitchFamily="18" charset="0"/>
                      </a:rPr>
                      <m:t>𝑚</m:t>
                    </m:r>
                  </m:oMath>
                </a14:m>
                <a:r>
                  <a:rPr lang="en-US" altLang="ja-JP" dirty="0"/>
                  <a:t> :</a:t>
                </a:r>
                <a:r>
                  <a:rPr lang="ja-JP" altLang="en-US" dirty="0"/>
                  <a:t> ディスプレイ最大絶対輝度</a:t>
                </a:r>
                <a:r>
                  <a:rPr lang="en-US" altLang="ja-JP" dirty="0"/>
                  <a:t>(</a:t>
                </a:r>
                <a:r>
                  <a:rPr lang="en-US" altLang="ja-JP" dirty="0" err="1"/>
                  <a:t>nt</a:t>
                </a:r>
                <a:r>
                  <a:rPr lang="en-US" altLang="ja-JP" dirty="0"/>
                  <a:t>)</a:t>
                </a:r>
              </a:p>
              <a:p>
                <a:pPr marL="1451290" lvl="3" indent="0">
                  <a:buNone/>
                </a:pPr>
                <a14:m>
                  <m:oMath xmlns:m="http://schemas.openxmlformats.org/officeDocument/2006/math">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oMath>
                </a14:m>
                <a:r>
                  <a:rPr lang="en-US" altLang="ja-JP" dirty="0"/>
                  <a:t> : </a:t>
                </a:r>
                <a:r>
                  <a:rPr lang="ja-JP" altLang="en-US" dirty="0"/>
                  <a:t>白レベル</a:t>
                </a:r>
                <a:r>
                  <a:rPr lang="en-US" altLang="ja-JP" dirty="0"/>
                  <a:t>(</a:t>
                </a:r>
                <a:r>
                  <a:rPr lang="en-US" altLang="ja-JP" dirty="0" err="1"/>
                  <a:t>nt</a:t>
                </a:r>
                <a:r>
                  <a:rPr lang="en-US" altLang="ja-JP" dirty="0"/>
                  <a:t>)</a:t>
                </a:r>
              </a:p>
              <a:p>
                <a:pPr lvl="2"/>
                <a:r>
                  <a:rPr lang="ja-JP" altLang="en-US" dirty="0"/>
                  <a:t>白レベルが</a:t>
                </a:r>
                <a:r>
                  <a:rPr lang="en-US" altLang="ja-JP" dirty="0"/>
                  <a:t>300nt</a:t>
                </a:r>
                <a:r>
                  <a:rPr lang="ja-JP" altLang="en-US" dirty="0"/>
                  <a:t>で最大</a:t>
                </a:r>
                <a:r>
                  <a:rPr lang="en-US" altLang="ja-JP" dirty="0"/>
                  <a:t>1,000-nt</a:t>
                </a:r>
                <a:r>
                  <a:rPr lang="ja-JP" altLang="en-US" dirty="0"/>
                  <a:t>モニタなら</a:t>
                </a:r>
                <a:endParaRPr lang="en-US" altLang="ja-JP" dirty="0"/>
              </a:p>
              <a:p>
                <a:pPr lvl="3"/>
                <a:r>
                  <a:rPr lang="ja-JP" altLang="en-US" i="1" dirty="0"/>
                  <a:t>トーンマップ飽和は </a:t>
                </a:r>
                <a:r>
                  <a:rPr lang="en-US" altLang="ja-JP" dirty="0"/>
                  <a:t>1000 / 300 = ~3.333</a:t>
                </a:r>
              </a:p>
              <a:p>
                <a:pPr lvl="2"/>
                <a:r>
                  <a:rPr lang="ja-JP" altLang="en-US" dirty="0"/>
                  <a:t>白レベル</a:t>
                </a:r>
                <a:r>
                  <a:rPr lang="en-US" altLang="ja-JP" dirty="0"/>
                  <a:t>80nt</a:t>
                </a:r>
                <a:r>
                  <a:rPr lang="ja-JP" altLang="en-US" dirty="0"/>
                  <a:t>で最大</a:t>
                </a:r>
                <a:r>
                  <a:rPr lang="en-US" altLang="ja-JP" dirty="0"/>
                  <a:t>10,000nt</a:t>
                </a:r>
                <a:r>
                  <a:rPr lang="ja-JP" altLang="en-US" dirty="0"/>
                  <a:t>なら</a:t>
                </a:r>
                <a:r>
                  <a:rPr lang="en-US" altLang="ja-JP" dirty="0"/>
                  <a:t>125.0</a:t>
                </a:r>
              </a:p>
              <a:p>
                <a:pPr lvl="3"/>
                <a:r>
                  <a:rPr lang="en-US" altLang="ja-JP" dirty="0" err="1"/>
                  <a:t>sRGB</a:t>
                </a:r>
                <a:r>
                  <a:rPr lang="ja-JP" altLang="en-US" dirty="0"/>
                  <a:t>規格の標準白レベルで</a:t>
                </a:r>
                <a:r>
                  <a:rPr lang="en-US" altLang="ja-JP" dirty="0"/>
                  <a:t>PQ</a:t>
                </a:r>
                <a:r>
                  <a:rPr lang="ja-JP" altLang="en-US" dirty="0"/>
                  <a:t>の最大輝度に出力する場合</a:t>
                </a:r>
                <a:endParaRPr lang="en-US" altLang="ja-JP" dirty="0"/>
              </a:p>
            </p:txBody>
          </p:sp>
        </mc:Choice>
        <mc:Fallback xmlns="">
          <p:sp>
            <p:nvSpPr>
              <p:cNvPr id="3" name="コンテンツ プレースホルダー 2">
                <a:extLst>
                  <a:ext uri="{FF2B5EF4-FFF2-40B4-BE49-F238E27FC236}">
                    <a16:creationId xmlns:a16="http://schemas.microsoft.com/office/drawing/2014/main" id="{6653F629-42CD-45BF-AD0E-90FD818FDF05}"/>
                  </a:ext>
                </a:extLst>
              </p:cNvPr>
              <p:cNvSpPr>
                <a:spLocks noGrp="1" noRot="1" noChangeAspect="1" noMove="1" noResize="1" noEditPoints="1" noAdjustHandles="1" noChangeArrowheads="1" noChangeShapeType="1" noTextEdit="1"/>
              </p:cNvSpPr>
              <p:nvPr>
                <p:ph idx="1"/>
              </p:nvPr>
            </p:nvSpPr>
            <p:spPr>
              <a:blipFill>
                <a:blip r:embed="rId3"/>
                <a:stretch>
                  <a:fillRect l="-1667" t="-3781" b="-2477"/>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6C758AF4-EF78-49C9-9D2D-2955F4237724}"/>
              </a:ext>
            </a:extLst>
          </p:cNvPr>
          <p:cNvSpPr>
            <a:spLocks noGrp="1"/>
          </p:cNvSpPr>
          <p:nvPr>
            <p:ph type="sldNum" sz="quarter" idx="12"/>
          </p:nvPr>
        </p:nvSpPr>
        <p:spPr/>
        <p:txBody>
          <a:bodyPr/>
          <a:lstStyle/>
          <a:p>
            <a:fld id="{0BF772E3-9003-47C6-93B4-058D5A19ECE5}" type="slidenum">
              <a:rPr lang="ja-JP" altLang="en-US" smtClean="0"/>
              <a:pPr/>
              <a:t>47</a:t>
            </a:fld>
            <a:endParaRPr lang="ja-JP" altLang="en-US" dirty="0"/>
          </a:p>
        </p:txBody>
      </p:sp>
    </p:spTree>
    <p:extLst>
      <p:ext uri="{BB962C8B-B14F-4D97-AF65-F5344CB8AC3E}">
        <p14:creationId xmlns:p14="http://schemas.microsoft.com/office/powerpoint/2010/main" val="4019024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32F4AF-1959-452C-89C9-C83C4E133AF1}"/>
              </a:ext>
            </a:extLst>
          </p:cNvPr>
          <p:cNvSpPr>
            <a:spLocks noGrp="1"/>
          </p:cNvSpPr>
          <p:nvPr>
            <p:ph type="title"/>
          </p:nvPr>
        </p:nvSpPr>
        <p:spPr/>
        <p:txBody>
          <a:bodyPr/>
          <a:lstStyle/>
          <a:p>
            <a:r>
              <a:rPr lang="ja-JP" altLang="en-US" dirty="0"/>
              <a:t>白レベルの調整</a:t>
            </a:r>
            <a:r>
              <a:rPr lang="en-US" altLang="ja-JP" dirty="0"/>
              <a:t>(OETF</a:t>
            </a:r>
            <a:r>
              <a:rPr lang="ja-JP" altLang="en-US" dirty="0"/>
              <a:t>エンコード</a:t>
            </a:r>
            <a:r>
              <a:rPr lang="en-US" altLang="ja-JP" dirty="0"/>
              <a:t>)</a:t>
            </a:r>
            <a:endParaRPr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6653F629-42CD-45BF-AD0E-90FD818FDF05}"/>
                  </a:ext>
                </a:extLst>
              </p:cNvPr>
              <p:cNvSpPr>
                <a:spLocks noGrp="1"/>
              </p:cNvSpPr>
              <p:nvPr>
                <p:ph idx="1"/>
              </p:nvPr>
            </p:nvSpPr>
            <p:spPr/>
            <p:txBody>
              <a:bodyPr>
                <a:normAutofit fontScale="77500" lnSpcReduction="20000"/>
              </a:bodyPr>
              <a:lstStyle/>
              <a:p>
                <a:r>
                  <a:rPr lang="en-US" altLang="ja-JP" dirty="0">
                    <a:solidFill>
                      <a:srgbClr val="FF5050"/>
                    </a:solidFill>
                  </a:rPr>
                  <a:t>PQ OETF</a:t>
                </a:r>
                <a:r>
                  <a:rPr lang="ja-JP" altLang="en-US" dirty="0">
                    <a:solidFill>
                      <a:srgbClr val="FF5050"/>
                    </a:solidFill>
                  </a:rPr>
                  <a:t>の入力は絶対輝度</a:t>
                </a:r>
                <a:r>
                  <a:rPr lang="en-US" altLang="ja-JP" dirty="0">
                    <a:solidFill>
                      <a:srgbClr val="FF5050"/>
                    </a:solidFill>
                  </a:rPr>
                  <a:t>(</a:t>
                </a:r>
                <a:r>
                  <a:rPr lang="en-US" altLang="ja-JP" dirty="0" err="1">
                    <a:solidFill>
                      <a:srgbClr val="FF5050"/>
                    </a:solidFill>
                  </a:rPr>
                  <a:t>nt</a:t>
                </a:r>
                <a:r>
                  <a:rPr lang="en-US" altLang="ja-JP" dirty="0">
                    <a:solidFill>
                      <a:srgbClr val="FF5050"/>
                    </a:solidFill>
                  </a:rPr>
                  <a:t>: cd/m</a:t>
                </a:r>
                <a:r>
                  <a:rPr lang="en-US" altLang="ja-JP" baseline="30000" dirty="0">
                    <a:solidFill>
                      <a:srgbClr val="FF5050"/>
                    </a:solidFill>
                  </a:rPr>
                  <a:t>2</a:t>
                </a:r>
                <a:r>
                  <a:rPr lang="en-US" altLang="ja-JP" dirty="0">
                    <a:solidFill>
                      <a:srgbClr val="FF5050"/>
                    </a:solidFill>
                  </a:rPr>
                  <a:t>)</a:t>
                </a:r>
              </a:p>
              <a:p>
                <a:pPr lvl="1"/>
                <a:r>
                  <a:rPr lang="ja-JP" altLang="en-US" dirty="0"/>
                  <a:t>正確には</a:t>
                </a:r>
                <a:r>
                  <a:rPr lang="en-US" altLang="ja-JP" dirty="0"/>
                  <a:t>1.0</a:t>
                </a:r>
                <a:r>
                  <a:rPr lang="ja-JP" altLang="en-US" dirty="0"/>
                  <a:t>を</a:t>
                </a:r>
                <a:r>
                  <a:rPr lang="en-US" altLang="ja-JP" dirty="0"/>
                  <a:t>10,000nt</a:t>
                </a:r>
                <a:r>
                  <a:rPr lang="ja-JP" altLang="en-US" dirty="0"/>
                  <a:t>とみなす正規化値</a:t>
                </a:r>
                <a:r>
                  <a:rPr lang="en-US" altLang="ja-JP" dirty="0"/>
                  <a:t>(</a:t>
                </a:r>
                <a:r>
                  <a:rPr lang="en-US" altLang="ja-JP" dirty="0" err="1"/>
                  <a:t>nt</a:t>
                </a:r>
                <a:r>
                  <a:rPr lang="ja-JP" altLang="en-US" dirty="0"/>
                  <a:t>値</a:t>
                </a:r>
                <a:r>
                  <a:rPr lang="en-US" altLang="ja-JP" dirty="0"/>
                  <a:t> / 10,000)</a:t>
                </a:r>
              </a:p>
              <a:p>
                <a:pPr lvl="5"/>
                <a:endParaRPr lang="en-US" altLang="ja-JP" dirty="0"/>
              </a:p>
              <a:p>
                <a:r>
                  <a:rPr lang="en-US" altLang="ja-JP" dirty="0"/>
                  <a:t>PQ</a:t>
                </a:r>
                <a:r>
                  <a:rPr lang="ja-JP" altLang="en-US" dirty="0"/>
                  <a:t> </a:t>
                </a:r>
                <a:r>
                  <a:rPr lang="en-US" altLang="ja-JP" dirty="0"/>
                  <a:t>OETF</a:t>
                </a:r>
                <a:r>
                  <a:rPr lang="ja-JP" altLang="en-US" dirty="0"/>
                  <a:t>のための絶対輝度を求める</a:t>
                </a:r>
                <a:endParaRPr lang="en-US" altLang="ja-JP" dirty="0"/>
              </a:p>
              <a:p>
                <a:pPr lvl="1"/>
                <a:r>
                  <a:rPr lang="ja-JP" altLang="en-US" dirty="0">
                    <a:solidFill>
                      <a:srgbClr val="FF5050"/>
                    </a:solidFill>
                  </a:rPr>
                  <a:t>露出／トーンマップ済相対輝度</a:t>
                </a:r>
                <a:r>
                  <a:rPr lang="en-US" altLang="ja-JP" dirty="0">
                    <a:solidFill>
                      <a:srgbClr val="FF5050"/>
                    </a:solidFill>
                  </a:rPr>
                  <a:t>(</a:t>
                </a:r>
                <a:r>
                  <a:rPr lang="ja-JP" altLang="en-US" dirty="0">
                    <a:solidFill>
                      <a:srgbClr val="FF5050"/>
                    </a:solidFill>
                  </a:rPr>
                  <a:t>レンダリング結果</a:t>
                </a:r>
                <a:r>
                  <a:rPr lang="en-US" altLang="ja-JP" dirty="0">
                    <a:solidFill>
                      <a:srgbClr val="FF5050"/>
                    </a:solidFill>
                  </a:rPr>
                  <a:t>)</a:t>
                </a:r>
                <a:r>
                  <a:rPr lang="ja-JP" altLang="en-US" dirty="0">
                    <a:solidFill>
                      <a:srgbClr val="FF5050"/>
                    </a:solidFill>
                  </a:rPr>
                  <a:t>から絶対輝度</a:t>
                </a:r>
                <a:r>
                  <a:rPr lang="en-US" altLang="ja-JP" dirty="0">
                    <a:solidFill>
                      <a:srgbClr val="FF5050"/>
                    </a:solidFill>
                  </a:rPr>
                  <a:t>(</a:t>
                </a:r>
                <a:r>
                  <a:rPr lang="en-US" altLang="ja-JP" dirty="0" err="1">
                    <a:solidFill>
                      <a:srgbClr val="FF5050"/>
                    </a:solidFill>
                  </a:rPr>
                  <a:t>nt</a:t>
                </a:r>
                <a:r>
                  <a:rPr lang="en-US" altLang="ja-JP" dirty="0">
                    <a:solidFill>
                      <a:srgbClr val="FF5050"/>
                    </a:solidFill>
                  </a:rPr>
                  <a:t>)</a:t>
                </a:r>
                <a:r>
                  <a:rPr lang="ja-JP" altLang="en-US" dirty="0">
                    <a:solidFill>
                      <a:srgbClr val="FF5050"/>
                    </a:solidFill>
                  </a:rPr>
                  <a:t>へ換算</a:t>
                </a:r>
                <a:endParaRPr lang="en-US" altLang="ja-JP" dirty="0">
                  <a:solidFill>
                    <a:srgbClr val="FF5050"/>
                  </a:solidFill>
                </a:endParaRPr>
              </a:p>
              <a:p>
                <a:pPr lvl="2"/>
                <a:r>
                  <a:rPr lang="ja-JP" altLang="en-US" dirty="0"/>
                  <a:t>露出／トーンマップ済レンダリング結果</a:t>
                </a:r>
                <a:r>
                  <a:rPr lang="en-US" altLang="ja-JP" dirty="0"/>
                  <a:t>(</a:t>
                </a:r>
                <a:r>
                  <a:rPr lang="ja-JP" altLang="en-US" dirty="0"/>
                  <a:t>相対輝度</a:t>
                </a:r>
                <a:r>
                  <a:rPr lang="en-US" altLang="ja-JP" dirty="0"/>
                  <a:t>)</a:t>
                </a:r>
                <a:r>
                  <a:rPr lang="ja-JP" altLang="en-US" dirty="0"/>
                  <a:t>は</a:t>
                </a:r>
                <a:r>
                  <a:rPr lang="en-US" altLang="ja-JP" dirty="0"/>
                  <a:t>1.0</a:t>
                </a:r>
                <a:r>
                  <a:rPr lang="ja-JP" altLang="en-US" dirty="0"/>
                  <a:t>が白なので</a:t>
                </a:r>
                <a:endParaRPr lang="en-US" altLang="ja-JP" dirty="0"/>
              </a:p>
              <a:p>
                <a:pPr lvl="2"/>
                <a14:m>
                  <m:oMath xmlns:m="http://schemas.openxmlformats.org/officeDocument/2006/math">
                    <m:r>
                      <a:rPr lang="en-US" altLang="ja-JP" b="0" i="1" dirty="0" smtClean="0">
                        <a:latin typeface="Cambria Math" panose="02040503050406030204" pitchFamily="18" charset="0"/>
                      </a:rPr>
                      <m:t>𝐿</m:t>
                    </m:r>
                    <m:r>
                      <a:rPr lang="en-US" altLang="ja-JP" i="1" dirty="0" smtClean="0">
                        <a:latin typeface="Cambria Math" panose="02040503050406030204" pitchFamily="18" charset="0"/>
                      </a:rPr>
                      <m:t>=</m:t>
                    </m:r>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r>
                      <a:rPr lang="en-US" altLang="ja-JP" b="0" i="1" dirty="0" smtClean="0">
                        <a:latin typeface="Cambria Math" panose="02040503050406030204" pitchFamily="18" charset="0"/>
                      </a:rPr>
                      <m:t>𝑥</m:t>
                    </m:r>
                  </m:oMath>
                </a14:m>
                <a:endParaRPr lang="en-US" altLang="ja-JP" b="0" i="1" dirty="0">
                  <a:latin typeface="Cambria Math" panose="02040503050406030204" pitchFamily="18" charset="0"/>
                </a:endParaRPr>
              </a:p>
              <a:p>
                <a:pPr marL="1451290" lvl="3" indent="0">
                  <a:buNone/>
                </a:pPr>
                <a14:m>
                  <m:oMath xmlns:m="http://schemas.openxmlformats.org/officeDocument/2006/math">
                    <m:r>
                      <a:rPr lang="en-US" altLang="ja-JP" b="0" i="1" dirty="0" smtClean="0">
                        <a:latin typeface="Cambria Math" panose="02040503050406030204" pitchFamily="18" charset="0"/>
                      </a:rPr>
                      <m:t>𝐿</m:t>
                    </m:r>
                  </m:oMath>
                </a14:m>
                <a:r>
                  <a:rPr lang="en-US" altLang="ja-JP" dirty="0"/>
                  <a:t> : </a:t>
                </a:r>
                <a:r>
                  <a:rPr lang="ja-JP" altLang="en-US" dirty="0"/>
                  <a:t>絶対輝度</a:t>
                </a:r>
                <a:r>
                  <a:rPr lang="en-US" altLang="ja-JP" dirty="0"/>
                  <a:t>(</a:t>
                </a:r>
                <a:r>
                  <a:rPr lang="en-US" altLang="ja-JP" dirty="0" err="1"/>
                  <a:t>nt</a:t>
                </a:r>
                <a:r>
                  <a:rPr lang="en-US" altLang="ja-JP" dirty="0"/>
                  <a:t>)</a:t>
                </a:r>
              </a:p>
              <a:p>
                <a:pPr marL="1451290" lvl="3" indent="0">
                  <a:buNone/>
                </a:pPr>
                <a14:m>
                  <m:oMath xmlns:m="http://schemas.openxmlformats.org/officeDocument/2006/math">
                    <m:r>
                      <a:rPr lang="en-US" altLang="ja-JP" b="0" i="1" dirty="0" smtClean="0">
                        <a:latin typeface="Cambria Math" panose="02040503050406030204" pitchFamily="18" charset="0"/>
                      </a:rPr>
                      <m:t>𝑥</m:t>
                    </m:r>
                  </m:oMath>
                </a14:m>
                <a:r>
                  <a:rPr lang="en-US" altLang="ja-JP" dirty="0"/>
                  <a:t> : </a:t>
                </a:r>
                <a:r>
                  <a:rPr lang="ja-JP" altLang="en-US" dirty="0"/>
                  <a:t>露出／トーンマップ済相対輝度</a:t>
                </a:r>
                <a:r>
                  <a:rPr lang="en-US" altLang="ja-JP" dirty="0"/>
                  <a:t>(1.0</a:t>
                </a:r>
                <a:r>
                  <a:rPr lang="ja-JP" altLang="en-US" dirty="0"/>
                  <a:t> </a:t>
                </a:r>
                <a:r>
                  <a:rPr lang="en-US" altLang="ja-JP" dirty="0"/>
                  <a:t>= </a:t>
                </a:r>
                <a:r>
                  <a:rPr lang="ja-JP" altLang="en-US" dirty="0"/>
                  <a:t>白</a:t>
                </a:r>
                <a:r>
                  <a:rPr lang="en-US" altLang="ja-JP" dirty="0"/>
                  <a:t>)</a:t>
                </a:r>
              </a:p>
              <a:p>
                <a:pPr marL="1451290" lvl="3" indent="0">
                  <a:buNone/>
                </a:pPr>
                <a14:m>
                  <m:oMath xmlns:m="http://schemas.openxmlformats.org/officeDocument/2006/math">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oMath>
                </a14:m>
                <a:r>
                  <a:rPr lang="en-US" altLang="ja-JP" dirty="0"/>
                  <a:t> : </a:t>
                </a:r>
                <a:r>
                  <a:rPr lang="ja-JP" altLang="en-US" dirty="0"/>
                  <a:t>白レベル</a:t>
                </a:r>
                <a:r>
                  <a:rPr lang="en-US" altLang="ja-JP" dirty="0"/>
                  <a:t>(</a:t>
                </a:r>
                <a:r>
                  <a:rPr lang="en-US" altLang="ja-JP" dirty="0" err="1"/>
                  <a:t>nt</a:t>
                </a:r>
                <a:r>
                  <a:rPr lang="en-US" altLang="ja-JP" dirty="0"/>
                  <a:t>)</a:t>
                </a:r>
              </a:p>
              <a:p>
                <a:r>
                  <a:rPr lang="ja-JP" altLang="en-US" dirty="0"/>
                  <a:t>換算後の絶対輝度</a:t>
                </a:r>
                <a14:m>
                  <m:oMath xmlns:m="http://schemas.openxmlformats.org/officeDocument/2006/math">
                    <m:r>
                      <a:rPr lang="en-US" altLang="ja-JP" b="0" i="1" dirty="0" smtClean="0">
                        <a:latin typeface="Cambria Math" panose="02040503050406030204" pitchFamily="18" charset="0"/>
                      </a:rPr>
                      <m:t>𝐿</m:t>
                    </m:r>
                  </m:oMath>
                </a14:m>
                <a:r>
                  <a:rPr lang="ja-JP" altLang="en-US" dirty="0"/>
                  <a:t>を正規化して</a:t>
                </a:r>
                <a:r>
                  <a:rPr lang="en-US" altLang="ja-JP" dirty="0"/>
                  <a:t>PQ OETF</a:t>
                </a:r>
                <a:r>
                  <a:rPr lang="ja-JP" altLang="en-US" dirty="0"/>
                  <a:t>を適用</a:t>
                </a:r>
                <a:endParaRPr lang="en-US" altLang="ja-JP" dirty="0"/>
              </a:p>
              <a:p>
                <a:pPr lvl="1"/>
                <a14:m>
                  <m:oMath xmlns:m="http://schemas.openxmlformats.org/officeDocument/2006/math">
                    <m:r>
                      <a:rPr lang="en-US" altLang="ja-JP" b="0" i="1" dirty="0" smtClean="0">
                        <a:latin typeface="Cambria Math" panose="02040503050406030204" pitchFamily="18" charset="0"/>
                      </a:rPr>
                      <m:t>𝑦</m:t>
                    </m:r>
                    <m:r>
                      <a:rPr lang="en-US" altLang="ja-JP" b="0" i="1" dirty="0" smtClean="0">
                        <a:latin typeface="Cambria Math" panose="02040503050406030204" pitchFamily="18" charset="0"/>
                      </a:rPr>
                      <m:t>=</m:t>
                    </m:r>
                    <m:f>
                      <m:fPr>
                        <m:type m:val="skw"/>
                        <m:ctrlPr>
                          <a:rPr lang="en-US" altLang="ja-JP" b="0" i="1" dirty="0" smtClean="0">
                            <a:latin typeface="Cambria Math" panose="02040503050406030204" pitchFamily="18" charset="0"/>
                          </a:rPr>
                        </m:ctrlPr>
                      </m:fPr>
                      <m:num>
                        <m:r>
                          <a:rPr lang="en-US" altLang="ja-JP" b="0" i="1" dirty="0" smtClean="0">
                            <a:latin typeface="Cambria Math" panose="02040503050406030204" pitchFamily="18" charset="0"/>
                          </a:rPr>
                          <m:t>𝐿</m:t>
                        </m:r>
                      </m:num>
                      <m:den>
                        <m:r>
                          <a:rPr lang="en-US" altLang="ja-JP" b="0" i="1" dirty="0" smtClean="0">
                            <a:latin typeface="Cambria Math" panose="02040503050406030204" pitchFamily="18" charset="0"/>
                          </a:rPr>
                          <m:t>10000</m:t>
                        </m:r>
                      </m:den>
                    </m:f>
                    <m:r>
                      <a:rPr lang="en-US" altLang="ja-JP" b="0" i="1" dirty="0" smtClean="0">
                        <a:latin typeface="Cambria Math" panose="02040503050406030204" pitchFamily="18" charset="0"/>
                      </a:rPr>
                      <m:t>=</m:t>
                    </m:r>
                    <m:f>
                      <m:fPr>
                        <m:type m:val="skw"/>
                        <m:ctrlPr>
                          <a:rPr lang="en-US" altLang="ja-JP" b="0" i="1" dirty="0" smtClean="0">
                            <a:latin typeface="Cambria Math" panose="02040503050406030204" pitchFamily="18" charset="0"/>
                          </a:rPr>
                        </m:ctrlPr>
                      </m:fPr>
                      <m:num>
                        <m:r>
                          <a:rPr lang="en-US" altLang="ja-JP" b="0" i="1" dirty="0" smtClean="0">
                            <a:latin typeface="Cambria Math" panose="02040503050406030204" pitchFamily="18" charset="0"/>
                          </a:rPr>
                          <m:t>𝑤</m:t>
                        </m:r>
                        <m:r>
                          <a:rPr lang="en-US" altLang="ja-JP" b="0" i="1" baseline="-25000" dirty="0" smtClean="0">
                            <a:latin typeface="Cambria Math" panose="02040503050406030204" pitchFamily="18" charset="0"/>
                          </a:rPr>
                          <m:t>𝑐</m:t>
                        </m:r>
                        <m:r>
                          <a:rPr lang="en-US" altLang="ja-JP" b="0" i="1" dirty="0" smtClean="0">
                            <a:latin typeface="Cambria Math" panose="02040503050406030204" pitchFamily="18" charset="0"/>
                          </a:rPr>
                          <m:t>𝑥</m:t>
                        </m:r>
                      </m:num>
                      <m:den>
                        <m:r>
                          <a:rPr lang="en-US" altLang="ja-JP" b="0" i="1" dirty="0" smtClean="0">
                            <a:latin typeface="Cambria Math" panose="02040503050406030204" pitchFamily="18" charset="0"/>
                          </a:rPr>
                          <m:t>10000</m:t>
                        </m:r>
                      </m:den>
                    </m:f>
                  </m:oMath>
                </a14:m>
                <a:endParaRPr lang="en-US" altLang="ja-JP" i="1" dirty="0">
                  <a:latin typeface="Cambria Math" panose="02040503050406030204" pitchFamily="18" charset="0"/>
                </a:endParaRPr>
              </a:p>
              <a:p>
                <a:pPr lvl="1"/>
                <a14:m>
                  <m:oMath xmlns:m="http://schemas.openxmlformats.org/officeDocument/2006/math">
                    <m:r>
                      <a:rPr lang="en-US" altLang="ja-JP" b="0" i="1" dirty="0" smtClean="0">
                        <a:latin typeface="Cambria Math" panose="02040503050406030204" pitchFamily="18" charset="0"/>
                      </a:rPr>
                      <m:t>𝑉</m:t>
                    </m:r>
                    <m:r>
                      <a:rPr lang="en-US" altLang="ja-JP" b="0" i="1" dirty="0" smtClean="0">
                        <a:latin typeface="Cambria Math" panose="02040503050406030204" pitchFamily="18" charset="0"/>
                      </a:rPr>
                      <m:t>=</m:t>
                    </m:r>
                  </m:oMath>
                </a14:m>
                <a:r>
                  <a:rPr lang="en-US" altLang="ja-JP" dirty="0"/>
                  <a:t>PQ_OETF(</a:t>
                </a:r>
                <a14:m>
                  <m:oMath xmlns:m="http://schemas.openxmlformats.org/officeDocument/2006/math">
                    <m:r>
                      <a:rPr lang="en-US" altLang="ja-JP" b="0" i="1" dirty="0" smtClean="0">
                        <a:latin typeface="Cambria Math" panose="02040503050406030204" pitchFamily="18" charset="0"/>
                      </a:rPr>
                      <m:t>𝑦</m:t>
                    </m:r>
                  </m:oMath>
                </a14:m>
                <a:r>
                  <a:rPr lang="en-US" altLang="ja-JP" dirty="0"/>
                  <a:t>)</a:t>
                </a:r>
              </a:p>
            </p:txBody>
          </p:sp>
        </mc:Choice>
        <mc:Fallback xmlns="">
          <p:sp>
            <p:nvSpPr>
              <p:cNvPr id="3" name="コンテンツ プレースホルダー 2">
                <a:extLst>
                  <a:ext uri="{FF2B5EF4-FFF2-40B4-BE49-F238E27FC236}">
                    <a16:creationId xmlns:a16="http://schemas.microsoft.com/office/drawing/2014/main" id="{6653F629-42CD-45BF-AD0E-90FD818FDF05}"/>
                  </a:ext>
                </a:extLst>
              </p:cNvPr>
              <p:cNvSpPr>
                <a:spLocks noGrp="1" noRot="1" noChangeAspect="1" noMove="1" noResize="1" noEditPoints="1" noAdjustHandles="1" noChangeArrowheads="1" noChangeShapeType="1" noTextEdit="1"/>
              </p:cNvSpPr>
              <p:nvPr>
                <p:ph idx="1"/>
              </p:nvPr>
            </p:nvSpPr>
            <p:spPr>
              <a:blipFill>
                <a:blip r:embed="rId3"/>
                <a:stretch>
                  <a:fillRect l="-1056" t="-3259" b="-3259"/>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6C758AF4-EF78-49C9-9D2D-2955F4237724}"/>
              </a:ext>
            </a:extLst>
          </p:cNvPr>
          <p:cNvSpPr>
            <a:spLocks noGrp="1"/>
          </p:cNvSpPr>
          <p:nvPr>
            <p:ph type="sldNum" sz="quarter" idx="12"/>
          </p:nvPr>
        </p:nvSpPr>
        <p:spPr/>
        <p:txBody>
          <a:bodyPr/>
          <a:lstStyle/>
          <a:p>
            <a:fld id="{0BF772E3-9003-47C6-93B4-058D5A19ECE5}" type="slidenum">
              <a:rPr lang="ja-JP" altLang="en-US" smtClean="0"/>
              <a:pPr/>
              <a:t>48</a:t>
            </a:fld>
            <a:endParaRPr lang="ja-JP" altLang="en-US" dirty="0"/>
          </a:p>
        </p:txBody>
      </p:sp>
    </p:spTree>
    <p:extLst>
      <p:ext uri="{BB962C8B-B14F-4D97-AF65-F5344CB8AC3E}">
        <p14:creationId xmlns:p14="http://schemas.microsoft.com/office/powerpoint/2010/main" val="4240035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32F4AF-1959-452C-89C9-C83C4E133AF1}"/>
              </a:ext>
            </a:extLst>
          </p:cNvPr>
          <p:cNvSpPr>
            <a:spLocks noGrp="1"/>
          </p:cNvSpPr>
          <p:nvPr>
            <p:ph type="title"/>
          </p:nvPr>
        </p:nvSpPr>
        <p:spPr/>
        <p:txBody>
          <a:bodyPr/>
          <a:lstStyle/>
          <a:p>
            <a:r>
              <a:rPr lang="ja-JP" altLang="en-US" dirty="0"/>
              <a:t>白レベルの調整</a:t>
            </a:r>
            <a:r>
              <a:rPr lang="en-US" altLang="ja-JP" dirty="0"/>
              <a:t>(OETF</a:t>
            </a:r>
            <a:r>
              <a:rPr lang="ja-JP" altLang="en-US" dirty="0"/>
              <a:t>エンコード</a:t>
            </a:r>
            <a:r>
              <a:rPr lang="en-US" altLang="ja-JP" dirty="0"/>
              <a:t>)</a:t>
            </a:r>
            <a:endParaRPr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6653F629-42CD-45BF-AD0E-90FD818FDF05}"/>
                  </a:ext>
                </a:extLst>
              </p:cNvPr>
              <p:cNvSpPr>
                <a:spLocks noGrp="1"/>
              </p:cNvSpPr>
              <p:nvPr>
                <p:ph idx="1"/>
              </p:nvPr>
            </p:nvSpPr>
            <p:spPr/>
            <p:txBody>
              <a:bodyPr>
                <a:normAutofit/>
              </a:bodyPr>
              <a:lstStyle/>
              <a:p>
                <a:r>
                  <a:rPr lang="ja-JP" altLang="en-US" dirty="0"/>
                  <a:t>白レベルが</a:t>
                </a:r>
                <a:r>
                  <a:rPr lang="en-US" altLang="ja-JP" dirty="0"/>
                  <a:t>300nt</a:t>
                </a:r>
                <a:r>
                  <a:rPr lang="ja-JP" altLang="en-US" dirty="0"/>
                  <a:t>で最大</a:t>
                </a:r>
                <a:r>
                  <a:rPr lang="en-US" altLang="ja-JP" dirty="0"/>
                  <a:t>1,000-nt</a:t>
                </a:r>
                <a:r>
                  <a:rPr lang="ja-JP" altLang="en-US" dirty="0"/>
                  <a:t> </a:t>
                </a:r>
                <a:r>
                  <a:rPr lang="en-US" altLang="ja-JP" dirty="0"/>
                  <a:t>HDR</a:t>
                </a:r>
                <a:r>
                  <a:rPr lang="ja-JP" altLang="en-US" dirty="0"/>
                  <a:t>モニタの場合</a:t>
                </a:r>
                <a:endParaRPr lang="en-US" altLang="ja-JP" dirty="0"/>
              </a:p>
              <a:p>
                <a:pPr lvl="1"/>
                <a:r>
                  <a:rPr lang="ja-JP" altLang="en-US" i="1" dirty="0"/>
                  <a:t>トーンマップ飽和相対輝度は</a:t>
                </a:r>
                <a:endParaRPr lang="en-US" altLang="ja-JP" i="1" dirty="0"/>
              </a:p>
              <a:p>
                <a:pPr lvl="2"/>
                <a14:m>
                  <m:oMath xmlns:m="http://schemas.openxmlformats.org/officeDocument/2006/math">
                    <m:r>
                      <a:rPr lang="en-US" altLang="ja-JP" i="1">
                        <a:latin typeface="Cambria Math" panose="02040503050406030204" pitchFamily="18" charset="0"/>
                      </a:rPr>
                      <m:t>𝑛</m:t>
                    </m:r>
                    <m:r>
                      <a:rPr lang="en-US" altLang="ja-JP" i="1">
                        <a:latin typeface="Cambria Math" panose="02040503050406030204" pitchFamily="18" charset="0"/>
                      </a:rPr>
                      <m:t>=</m:t>
                    </m:r>
                    <m:f>
                      <m:fPr>
                        <m:type m:val="skw"/>
                        <m:ctrlPr>
                          <a:rPr lang="en-US" altLang="ja-JP" i="1">
                            <a:latin typeface="Cambria Math" panose="02040503050406030204" pitchFamily="18" charset="0"/>
                          </a:rPr>
                        </m:ctrlPr>
                      </m:fPr>
                      <m:num>
                        <m:r>
                          <a:rPr lang="en-US" altLang="ja-JP" i="1">
                            <a:latin typeface="Cambria Math" panose="02040503050406030204" pitchFamily="18" charset="0"/>
                          </a:rPr>
                          <m:t>𝑚</m:t>
                        </m:r>
                      </m:num>
                      <m:den>
                        <m:r>
                          <a:rPr lang="en-US" altLang="ja-JP" i="1">
                            <a:latin typeface="Cambria Math" panose="02040503050406030204" pitchFamily="18" charset="0"/>
                          </a:rPr>
                          <m:t>𝑤</m:t>
                        </m:r>
                        <m:r>
                          <a:rPr lang="en-US" altLang="ja-JP" b="0" i="1" baseline="-25000" dirty="0" smtClean="0">
                            <a:latin typeface="Cambria Math" panose="02040503050406030204" pitchFamily="18" charset="0"/>
                          </a:rPr>
                          <m:t>𝑐</m:t>
                        </m:r>
                      </m:den>
                    </m:f>
                  </m:oMath>
                </a14:m>
                <a:r>
                  <a:rPr lang="ja-JP" altLang="en-US" i="1" dirty="0"/>
                  <a:t> </a:t>
                </a:r>
                <a:r>
                  <a:rPr lang="en-US" altLang="ja-JP" dirty="0"/>
                  <a:t>= 1000 / 300 = ~3.333(</a:t>
                </a:r>
                <a:r>
                  <a:rPr lang="ja-JP" altLang="en-US" dirty="0"/>
                  <a:t>前述</a:t>
                </a:r>
                <a:r>
                  <a:rPr lang="en-US" altLang="ja-JP" dirty="0"/>
                  <a:t>)</a:t>
                </a:r>
              </a:p>
              <a:p>
                <a:pPr lvl="1"/>
                <a:r>
                  <a:rPr lang="ja-JP" altLang="en-US" dirty="0"/>
                  <a:t>トーンマップ飽和</a:t>
                </a:r>
                <a:r>
                  <a:rPr lang="ja-JP" altLang="en-US" i="1" dirty="0"/>
                  <a:t>相対</a:t>
                </a:r>
                <a:r>
                  <a:rPr lang="ja-JP" altLang="en-US" dirty="0"/>
                  <a:t>輝度を</a:t>
                </a:r>
                <a:r>
                  <a:rPr lang="en-US" altLang="ja-JP" dirty="0"/>
                  <a:t>PQ OETF</a:t>
                </a:r>
                <a:r>
                  <a:rPr lang="ja-JP" altLang="en-US" dirty="0"/>
                  <a:t>入力のための</a:t>
                </a:r>
                <a:br>
                  <a:rPr lang="en-US" altLang="ja-JP" dirty="0"/>
                </a:br>
                <a:r>
                  <a:rPr lang="ja-JP" altLang="en-US" dirty="0"/>
                  <a:t>絶対輝度</a:t>
                </a:r>
                <a:r>
                  <a:rPr lang="en-US" altLang="ja-JP" dirty="0"/>
                  <a:t>(</a:t>
                </a:r>
                <a:r>
                  <a:rPr lang="en-US" altLang="ja-JP" dirty="0" err="1"/>
                  <a:t>nt</a:t>
                </a:r>
                <a:r>
                  <a:rPr lang="en-US" altLang="ja-JP" dirty="0"/>
                  <a:t>)</a:t>
                </a:r>
                <a:r>
                  <a:rPr lang="ja-JP" altLang="en-US" dirty="0"/>
                  <a:t>に換算</a:t>
                </a:r>
                <a:endParaRPr lang="en-US" altLang="ja-JP" i="1" dirty="0">
                  <a:latin typeface="Cambria Math" panose="02040503050406030204" pitchFamily="18" charset="0"/>
                </a:endParaRPr>
              </a:p>
              <a:p>
                <a:pPr lvl="2"/>
                <a14:m>
                  <m:oMath xmlns:m="http://schemas.openxmlformats.org/officeDocument/2006/math">
                    <m:r>
                      <a:rPr lang="en-US" altLang="ja-JP" i="1" dirty="0">
                        <a:latin typeface="Cambria Math" panose="02040503050406030204" pitchFamily="18" charset="0"/>
                      </a:rPr>
                      <m:t>𝐿</m:t>
                    </m:r>
                    <m:r>
                      <a:rPr lang="en-US" altLang="ja-JP" i="1" dirty="0">
                        <a:latin typeface="Cambria Math" panose="02040503050406030204" pitchFamily="18" charset="0"/>
                      </a:rPr>
                      <m:t>=</m:t>
                    </m:r>
                    <m:r>
                      <a:rPr lang="en-US" altLang="ja-JP" i="1">
                        <a:latin typeface="Cambria Math" panose="02040503050406030204" pitchFamily="18" charset="0"/>
                      </a:rPr>
                      <m:t>𝑤</m:t>
                    </m:r>
                    <m:r>
                      <a:rPr lang="en-US" altLang="ja-JP" i="1" baseline="-25000" dirty="0">
                        <a:latin typeface="Cambria Math" panose="02040503050406030204" pitchFamily="18" charset="0"/>
                      </a:rPr>
                      <m:t>𝑐</m:t>
                    </m:r>
                    <m:r>
                      <a:rPr lang="en-US" altLang="ja-JP" i="1" dirty="0">
                        <a:latin typeface="Cambria Math" panose="02040503050406030204" pitchFamily="18" charset="0"/>
                      </a:rPr>
                      <m:t>𝑥</m:t>
                    </m:r>
                  </m:oMath>
                </a14:m>
                <a:r>
                  <a:rPr lang="ja-JP" altLang="en-US" i="1" dirty="0">
                    <a:latin typeface="Cambria Math" panose="02040503050406030204" pitchFamily="18" charset="0"/>
                  </a:rPr>
                  <a:t> </a:t>
                </a:r>
                <a:r>
                  <a:rPr lang="en-US" altLang="ja-JP" dirty="0"/>
                  <a:t>= 300 x ~3.333 = 1000</a:t>
                </a:r>
              </a:p>
              <a:p>
                <a:pPr lvl="2"/>
                <a:r>
                  <a:rPr lang="ja-JP" altLang="en-US" dirty="0">
                    <a:solidFill>
                      <a:srgbClr val="FF5050"/>
                    </a:solidFill>
                  </a:rPr>
                  <a:t>狙い通りモニタ最大輝度</a:t>
                </a:r>
                <a:r>
                  <a:rPr lang="en-US" altLang="ja-JP" dirty="0">
                    <a:solidFill>
                      <a:srgbClr val="FF5050"/>
                    </a:solidFill>
                  </a:rPr>
                  <a:t>(1,000nt)</a:t>
                </a:r>
                <a:r>
                  <a:rPr lang="ja-JP" altLang="en-US" dirty="0">
                    <a:solidFill>
                      <a:srgbClr val="FF5050"/>
                    </a:solidFill>
                  </a:rPr>
                  <a:t>に一致する</a:t>
                </a:r>
                <a:endParaRPr lang="en-US" altLang="ja-JP" dirty="0">
                  <a:solidFill>
                    <a:srgbClr val="FF5050"/>
                  </a:solidFill>
                </a:endParaRPr>
              </a:p>
            </p:txBody>
          </p:sp>
        </mc:Choice>
        <mc:Fallback xmlns="">
          <p:sp>
            <p:nvSpPr>
              <p:cNvPr id="3" name="コンテンツ プレースホルダー 2">
                <a:extLst>
                  <a:ext uri="{FF2B5EF4-FFF2-40B4-BE49-F238E27FC236}">
                    <a16:creationId xmlns:a16="http://schemas.microsoft.com/office/drawing/2014/main" id="{6653F629-42CD-45BF-AD0E-90FD818FDF05}"/>
                  </a:ext>
                </a:extLst>
              </p:cNvPr>
              <p:cNvSpPr>
                <a:spLocks noGrp="1" noRot="1" noChangeAspect="1" noMove="1" noResize="1" noEditPoints="1" noAdjustHandles="1" noChangeArrowheads="1" noChangeShapeType="1" noTextEdit="1"/>
              </p:cNvSpPr>
              <p:nvPr>
                <p:ph idx="1"/>
              </p:nvPr>
            </p:nvSpPr>
            <p:spPr>
              <a:blipFill>
                <a:blip r:embed="rId3"/>
                <a:stretch>
                  <a:fillRect l="-1667" t="-2868"/>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6C758AF4-EF78-49C9-9D2D-2955F4237724}"/>
              </a:ext>
            </a:extLst>
          </p:cNvPr>
          <p:cNvSpPr>
            <a:spLocks noGrp="1"/>
          </p:cNvSpPr>
          <p:nvPr>
            <p:ph type="sldNum" sz="quarter" idx="12"/>
          </p:nvPr>
        </p:nvSpPr>
        <p:spPr/>
        <p:txBody>
          <a:bodyPr/>
          <a:lstStyle/>
          <a:p>
            <a:fld id="{0BF772E3-9003-47C6-93B4-058D5A19ECE5}" type="slidenum">
              <a:rPr lang="ja-JP" altLang="en-US" smtClean="0"/>
              <a:pPr/>
              <a:t>49</a:t>
            </a:fld>
            <a:endParaRPr lang="ja-JP" altLang="en-US" dirty="0"/>
          </a:p>
        </p:txBody>
      </p:sp>
    </p:spTree>
    <p:extLst>
      <p:ext uri="{BB962C8B-B14F-4D97-AF65-F5344CB8AC3E}">
        <p14:creationId xmlns:p14="http://schemas.microsoft.com/office/powerpoint/2010/main" val="3408103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色空間</a:t>
            </a:r>
          </a:p>
        </p:txBody>
      </p:sp>
      <p:sp>
        <p:nvSpPr>
          <p:cNvPr id="3" name="サブタイトル 2"/>
          <p:cNvSpPr>
            <a:spLocks noGrp="1"/>
          </p:cNvSpPr>
          <p:nvPr>
            <p:ph type="subTitle" idx="1"/>
          </p:nvPr>
        </p:nvSpPr>
        <p:spPr/>
        <p:txBody>
          <a:bodyPr>
            <a:normAutofit fontScale="77500" lnSpcReduction="20000"/>
          </a:bodyPr>
          <a:lstStyle/>
          <a:p>
            <a:r>
              <a:rPr lang="ja-JP" altLang="en-US" dirty="0">
                <a:solidFill>
                  <a:schemeClr val="bg1">
                    <a:lumMod val="75000"/>
                  </a:schemeClr>
                </a:solidFill>
              </a:rPr>
              <a:t>本セッションの目的</a:t>
            </a:r>
            <a:endParaRPr lang="en-US" altLang="ja-JP" dirty="0">
              <a:solidFill>
                <a:schemeClr val="bg1">
                  <a:lumMod val="75000"/>
                </a:schemeClr>
              </a:solidFill>
            </a:endParaRPr>
          </a:p>
          <a:p>
            <a:r>
              <a:rPr lang="ja-JP" altLang="en-US" dirty="0"/>
              <a:t>色空間</a:t>
            </a:r>
            <a:endParaRPr lang="en-US" altLang="ja-JP" dirty="0"/>
          </a:p>
          <a:p>
            <a:r>
              <a:rPr lang="ja-JP" altLang="en-US" dirty="0">
                <a:solidFill>
                  <a:schemeClr val="bg1">
                    <a:lumMod val="75000"/>
                  </a:schemeClr>
                </a:solidFill>
              </a:rPr>
              <a:t>前提として押さえておきたいこと</a:t>
            </a:r>
            <a:endParaRPr lang="en-US" altLang="ja-JP" dirty="0">
              <a:solidFill>
                <a:schemeClr val="bg1">
                  <a:lumMod val="75000"/>
                </a:schemeClr>
              </a:solidFill>
            </a:endParaRPr>
          </a:p>
          <a:p>
            <a:r>
              <a:rPr lang="ja-JP" altLang="en-US" dirty="0">
                <a:solidFill>
                  <a:schemeClr val="bg1">
                    <a:lumMod val="75000"/>
                  </a:schemeClr>
                </a:solidFill>
              </a:rPr>
              <a:t>基本的なレンダリングフローの検討</a:t>
            </a:r>
            <a:endParaRPr lang="en-US" altLang="ja-JP" dirty="0">
              <a:solidFill>
                <a:schemeClr val="bg1">
                  <a:lumMod val="75000"/>
                </a:schemeClr>
              </a:solidFill>
            </a:endParaRPr>
          </a:p>
          <a:p>
            <a:r>
              <a:rPr lang="ja-JP" altLang="en-US" dirty="0">
                <a:solidFill>
                  <a:schemeClr val="bg1">
                    <a:lumMod val="75000"/>
                  </a:schemeClr>
                </a:solidFill>
              </a:rPr>
              <a:t>その他の考慮すべきこと</a:t>
            </a:r>
            <a:endParaRPr lang="en-US" altLang="ja-JP" dirty="0">
              <a:solidFill>
                <a:schemeClr val="bg1">
                  <a:lumMod val="75000"/>
                </a:schemeClr>
              </a:solidFill>
            </a:endParaRPr>
          </a:p>
          <a:p>
            <a:r>
              <a:rPr lang="ja-JP" altLang="en-US" dirty="0">
                <a:solidFill>
                  <a:schemeClr val="bg1">
                    <a:lumMod val="75000"/>
                  </a:schemeClr>
                </a:solidFill>
              </a:rPr>
              <a:t>互換性重視レンダリングフローの構築</a:t>
            </a:r>
            <a:endParaRPr lang="en-US" altLang="ja-JP" dirty="0">
              <a:solidFill>
                <a:schemeClr val="bg1">
                  <a:lumMod val="75000"/>
                </a:schemeClr>
              </a:solidFill>
            </a:endParaRPr>
          </a:p>
          <a:p>
            <a:r>
              <a:rPr lang="ja-JP" altLang="en-US" dirty="0">
                <a:solidFill>
                  <a:schemeClr val="bg1">
                    <a:lumMod val="75000"/>
                  </a:schemeClr>
                </a:solidFill>
              </a:rPr>
              <a:t>まとめ</a:t>
            </a:r>
            <a:endParaRPr lang="en-US" altLang="ja-JP" dirty="0">
              <a:solidFill>
                <a:schemeClr val="bg1">
                  <a:lumMod val="75000"/>
                </a:schemeClr>
              </a:solidFill>
            </a:endParaRPr>
          </a:p>
        </p:txBody>
      </p:sp>
    </p:spTree>
    <p:extLst>
      <p:ext uri="{BB962C8B-B14F-4D97-AF65-F5344CB8AC3E}">
        <p14:creationId xmlns:p14="http://schemas.microsoft.com/office/powerpoint/2010/main" val="31337222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白レベル調整時の注意</a:t>
            </a:r>
            <a:endParaRPr lang="en-US" altLang="ja-JP" dirty="0"/>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出来れば</a:t>
            </a:r>
            <a:r>
              <a:rPr lang="en-US" altLang="ja-JP" dirty="0">
                <a:solidFill>
                  <a:srgbClr val="FF5050"/>
                </a:solidFill>
              </a:rPr>
              <a:t>200nt</a:t>
            </a:r>
            <a:r>
              <a:rPr lang="ja-JP" altLang="en-US" dirty="0">
                <a:solidFill>
                  <a:srgbClr val="FF5050"/>
                </a:solidFill>
              </a:rPr>
              <a:t>以下に抑える事を推奨</a:t>
            </a:r>
            <a:endParaRPr lang="en-US" altLang="ja-JP" dirty="0">
              <a:solidFill>
                <a:srgbClr val="FF5050"/>
              </a:solidFill>
            </a:endParaRPr>
          </a:p>
          <a:p>
            <a:pPr lvl="1"/>
            <a:r>
              <a:rPr lang="ja-JP" altLang="en-US" dirty="0"/>
              <a:t>高いほど白飛びが発生しやすい</a:t>
            </a:r>
            <a:endParaRPr lang="en-US" altLang="ja-JP" dirty="0"/>
          </a:p>
          <a:p>
            <a:pPr lvl="1"/>
            <a:r>
              <a:rPr lang="ja-JP" altLang="en-US" dirty="0"/>
              <a:t>せっかくの</a:t>
            </a:r>
            <a:r>
              <a:rPr lang="en-US" altLang="ja-JP" dirty="0"/>
              <a:t>HDR</a:t>
            </a:r>
            <a:r>
              <a:rPr lang="ja-JP" altLang="en-US" dirty="0"/>
              <a:t>の効果を活かせない</a:t>
            </a:r>
            <a:endParaRPr lang="en-US" altLang="ja-JP" dirty="0"/>
          </a:p>
          <a:p>
            <a:pPr lvl="1"/>
            <a:endParaRPr lang="en-US" altLang="ja-JP" dirty="0"/>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50</a:t>
            </a:fld>
            <a:endParaRPr lang="en-US" altLang="ja-JP" dirty="0"/>
          </a:p>
        </p:txBody>
      </p:sp>
      <p:pic>
        <p:nvPicPr>
          <p:cNvPr id="5" name="図 4">
            <a:extLst>
              <a:ext uri="{FF2B5EF4-FFF2-40B4-BE49-F238E27FC236}">
                <a16:creationId xmlns:a16="http://schemas.microsoft.com/office/drawing/2014/main" id="{06B369D8-781A-48FB-A9D8-330144732886}"/>
              </a:ext>
            </a:extLst>
          </p:cNvPr>
          <p:cNvPicPr>
            <a:picLocks noChangeAspect="1"/>
          </p:cNvPicPr>
          <p:nvPr/>
        </p:nvPicPr>
        <p:blipFill>
          <a:blip r:embed="rId2"/>
          <a:stretch>
            <a:fillRect/>
          </a:stretch>
        </p:blipFill>
        <p:spPr>
          <a:xfrm>
            <a:off x="8139290" y="3071176"/>
            <a:ext cx="3442944" cy="3434014"/>
          </a:xfrm>
          <a:prstGeom prst="rect">
            <a:avLst/>
          </a:prstGeom>
        </p:spPr>
      </p:pic>
      <p:sp>
        <p:nvSpPr>
          <p:cNvPr id="6" name="正方形/長方形 5">
            <a:extLst>
              <a:ext uri="{FF2B5EF4-FFF2-40B4-BE49-F238E27FC236}">
                <a16:creationId xmlns:a16="http://schemas.microsoft.com/office/drawing/2014/main" id="{2CE9FB1B-498B-4859-AD3A-70F47989C103}"/>
              </a:ext>
            </a:extLst>
          </p:cNvPr>
          <p:cNvSpPr/>
          <p:nvPr/>
        </p:nvSpPr>
        <p:spPr>
          <a:xfrm>
            <a:off x="8312902" y="2424845"/>
            <a:ext cx="3419526" cy="646331"/>
          </a:xfrm>
          <a:prstGeom prst="rect">
            <a:avLst/>
          </a:prstGeom>
        </p:spPr>
        <p:txBody>
          <a:bodyPr wrap="none">
            <a:spAutoFit/>
          </a:bodyPr>
          <a:lstStyle/>
          <a:p>
            <a:r>
              <a:rPr kumimoji="1" lang="ja-JP" altLang="en-US" dirty="0">
                <a:solidFill>
                  <a:srgbClr val="FF5050"/>
                </a:solidFill>
                <a:effectLst>
                  <a:outerShdw blurRad="38100" dist="38100" dir="2700000" algn="tl">
                    <a:srgbClr val="000000">
                      <a:alpha val="43137"/>
                    </a:srgbClr>
                  </a:outerShdw>
                </a:effectLst>
                <a:latin typeface="+mn-lt"/>
                <a:ea typeface="+mn-ea"/>
                <a:cs typeface="メイリオ" panose="020B0604030504040204" pitchFamily="50" charset="-128"/>
              </a:rPr>
              <a:t>白レベルを</a:t>
            </a:r>
            <a:r>
              <a:rPr kumimoji="1" lang="en-US" altLang="ja-JP" dirty="0">
                <a:solidFill>
                  <a:srgbClr val="FF5050"/>
                </a:solidFill>
                <a:effectLst>
                  <a:outerShdw blurRad="38100" dist="38100" dir="2700000" algn="tl">
                    <a:srgbClr val="000000">
                      <a:alpha val="43137"/>
                    </a:srgbClr>
                  </a:outerShdw>
                </a:effectLst>
                <a:latin typeface="+mn-lt"/>
                <a:ea typeface="+mn-ea"/>
                <a:cs typeface="メイリオ" panose="020B0604030504040204" pitchFamily="50" charset="-128"/>
              </a:rPr>
              <a:t>300nt</a:t>
            </a:r>
            <a:r>
              <a:rPr kumimoji="1" lang="ja-JP" altLang="en-US" dirty="0">
                <a:solidFill>
                  <a:srgbClr val="FF5050"/>
                </a:solidFill>
                <a:effectLst>
                  <a:outerShdw blurRad="38100" dist="38100" dir="2700000" algn="tl">
                    <a:srgbClr val="000000">
                      <a:alpha val="43137"/>
                    </a:srgbClr>
                  </a:outerShdw>
                </a:effectLst>
                <a:latin typeface="+mn-lt"/>
                <a:ea typeface="+mn-ea"/>
                <a:cs typeface="メイリオ" panose="020B0604030504040204" pitchFamily="50" charset="-128"/>
              </a:rPr>
              <a:t>にした場合</a:t>
            </a:r>
            <a:endParaRPr kumimoji="1" lang="en-US" altLang="ja-JP" dirty="0">
              <a:solidFill>
                <a:srgbClr val="FF5050"/>
              </a:solidFill>
              <a:effectLst>
                <a:outerShdw blurRad="38100" dist="38100" dir="2700000" algn="tl">
                  <a:srgbClr val="000000">
                    <a:alpha val="43137"/>
                  </a:srgbClr>
                </a:outerShdw>
              </a:effectLst>
              <a:latin typeface="+mn-lt"/>
              <a:ea typeface="+mn-ea"/>
              <a:cs typeface="メイリオ" panose="020B0604030504040204" pitchFamily="50" charset="-128"/>
            </a:endParaRPr>
          </a:p>
          <a:p>
            <a:r>
              <a:rPr kumimoji="1" lang="ja-JP" altLang="en-US" dirty="0">
                <a:solidFill>
                  <a:srgbClr val="FF5050"/>
                </a:solidFill>
                <a:effectLst>
                  <a:outerShdw blurRad="38100" dist="38100" dir="2700000" algn="tl">
                    <a:srgbClr val="000000">
                      <a:alpha val="43137"/>
                    </a:srgbClr>
                  </a:outerShdw>
                </a:effectLst>
                <a:latin typeface="+mn-lt"/>
                <a:ea typeface="+mn-ea"/>
                <a:cs typeface="メイリオ" panose="020B0604030504040204" pitchFamily="50" charset="-128"/>
              </a:rPr>
              <a:t>事実上</a:t>
            </a:r>
            <a:r>
              <a:rPr kumimoji="1" lang="en-US" altLang="ja-JP" dirty="0">
                <a:solidFill>
                  <a:srgbClr val="FF5050"/>
                </a:solidFill>
                <a:effectLst>
                  <a:outerShdw blurRad="38100" dist="38100" dir="2700000" algn="tl">
                    <a:srgbClr val="000000">
                      <a:alpha val="43137"/>
                    </a:srgbClr>
                  </a:outerShdw>
                </a:effectLst>
                <a:latin typeface="+mn-lt"/>
                <a:ea typeface="+mn-ea"/>
                <a:cs typeface="メイリオ" panose="020B0604030504040204" pitchFamily="50" charset="-128"/>
              </a:rPr>
              <a:t>100nt</a:t>
            </a:r>
            <a:r>
              <a:rPr kumimoji="1" lang="ja-JP" altLang="en-US" dirty="0">
                <a:solidFill>
                  <a:srgbClr val="FF5050"/>
                </a:solidFill>
                <a:effectLst>
                  <a:outerShdw blurRad="38100" dist="38100" dir="2700000" algn="tl">
                    <a:srgbClr val="000000">
                      <a:alpha val="43137"/>
                    </a:srgbClr>
                  </a:outerShdw>
                </a:effectLst>
                <a:latin typeface="+mn-lt"/>
                <a:ea typeface="+mn-ea"/>
                <a:cs typeface="メイリオ" panose="020B0604030504040204" pitchFamily="50" charset="-128"/>
              </a:rPr>
              <a:t>の</a:t>
            </a:r>
            <a:r>
              <a:rPr kumimoji="1" lang="en-US" altLang="ja-JP" dirty="0">
                <a:solidFill>
                  <a:srgbClr val="FF5050"/>
                </a:solidFill>
                <a:effectLst>
                  <a:outerShdw blurRad="38100" dist="38100" dir="2700000" algn="tl">
                    <a:srgbClr val="000000">
                      <a:alpha val="43137"/>
                    </a:srgbClr>
                  </a:outerShdw>
                </a:effectLst>
                <a:latin typeface="+mn-lt"/>
                <a:ea typeface="+mn-ea"/>
                <a:cs typeface="メイリオ" panose="020B0604030504040204" pitchFamily="50" charset="-128"/>
              </a:rPr>
              <a:t>1/3</a:t>
            </a:r>
            <a:r>
              <a:rPr kumimoji="1" lang="ja-JP" altLang="en-US" dirty="0">
                <a:solidFill>
                  <a:srgbClr val="FF5050"/>
                </a:solidFill>
                <a:effectLst>
                  <a:outerShdw blurRad="38100" dist="38100" dir="2700000" algn="tl">
                    <a:srgbClr val="000000">
                      <a:alpha val="43137"/>
                    </a:srgbClr>
                  </a:outerShdw>
                </a:effectLst>
                <a:latin typeface="+mn-lt"/>
                <a:ea typeface="+mn-ea"/>
                <a:cs typeface="メイリオ" panose="020B0604030504040204" pitchFamily="50" charset="-128"/>
              </a:rPr>
              <a:t>で白飛びする</a:t>
            </a:r>
            <a:endParaRPr kumimoji="1" lang="en-US" altLang="ja-JP" dirty="0">
              <a:solidFill>
                <a:srgbClr val="FF5050"/>
              </a:solidFill>
              <a:effectLst>
                <a:outerShdw blurRad="38100" dist="38100" dir="2700000" algn="tl">
                  <a:srgbClr val="000000">
                    <a:alpha val="43137"/>
                  </a:srgbClr>
                </a:outerShdw>
              </a:effectLst>
              <a:latin typeface="+mn-lt"/>
              <a:ea typeface="+mn-ea"/>
              <a:cs typeface="メイリオ" panose="020B0604030504040204" pitchFamily="50" charset="-128"/>
            </a:endParaRPr>
          </a:p>
        </p:txBody>
      </p:sp>
    </p:spTree>
    <p:extLst>
      <p:ext uri="{BB962C8B-B14F-4D97-AF65-F5344CB8AC3E}">
        <p14:creationId xmlns:p14="http://schemas.microsoft.com/office/powerpoint/2010/main" val="13488587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SDR</a:t>
            </a:r>
            <a:r>
              <a:rPr lang="ja-JP" altLang="en-US" dirty="0"/>
              <a:t>出力の</a:t>
            </a:r>
            <a:r>
              <a:rPr lang="en-US" altLang="ja-JP" dirty="0"/>
              <a:t>HDR</a:t>
            </a:r>
            <a:r>
              <a:rPr lang="ja-JP" altLang="en-US" dirty="0"/>
              <a:t>化</a:t>
            </a:r>
            <a:endParaRPr lang="en-US" altLang="ja-JP" dirty="0"/>
          </a:p>
        </p:txBody>
      </p:sp>
      <p:sp>
        <p:nvSpPr>
          <p:cNvPr id="3" name="コンテンツ プレースホルダー 2"/>
          <p:cNvSpPr>
            <a:spLocks noGrp="1"/>
          </p:cNvSpPr>
          <p:nvPr>
            <p:ph idx="1"/>
          </p:nvPr>
        </p:nvSpPr>
        <p:spPr/>
        <p:txBody>
          <a:bodyPr>
            <a:normAutofit fontScale="92500" lnSpcReduction="10000"/>
          </a:bodyPr>
          <a:lstStyle/>
          <a:p>
            <a:r>
              <a:rPr lang="en-US" altLang="ja-JP" dirty="0">
                <a:solidFill>
                  <a:srgbClr val="FF5050"/>
                </a:solidFill>
              </a:rPr>
              <a:t>SDR</a:t>
            </a:r>
            <a:r>
              <a:rPr lang="ja-JP" altLang="en-US" dirty="0">
                <a:solidFill>
                  <a:srgbClr val="FF5050"/>
                </a:solidFill>
              </a:rPr>
              <a:t>との差が埋まらない場合は逆に</a:t>
            </a:r>
            <a:r>
              <a:rPr lang="en-US" altLang="ja-JP" dirty="0">
                <a:solidFill>
                  <a:srgbClr val="FF5050"/>
                </a:solidFill>
              </a:rPr>
              <a:t>SDR</a:t>
            </a:r>
            <a:r>
              <a:rPr lang="ja-JP" altLang="en-US" dirty="0">
                <a:solidFill>
                  <a:srgbClr val="FF5050"/>
                </a:solidFill>
              </a:rPr>
              <a:t>を調整すべき</a:t>
            </a:r>
            <a:endParaRPr lang="en-US" altLang="ja-JP" dirty="0">
              <a:solidFill>
                <a:srgbClr val="FF5050"/>
              </a:solidFill>
            </a:endParaRPr>
          </a:p>
          <a:p>
            <a:pPr lvl="1"/>
            <a:r>
              <a:rPr lang="ja-JP" altLang="en-US" dirty="0"/>
              <a:t>テレビが</a:t>
            </a:r>
            <a:r>
              <a:rPr lang="en-US" altLang="ja-JP" dirty="0"/>
              <a:t>SDR</a:t>
            </a:r>
            <a:r>
              <a:rPr lang="ja-JP" altLang="en-US" dirty="0"/>
              <a:t>としては明る過ぎると考える</a:t>
            </a:r>
            <a:endParaRPr lang="en-US" altLang="ja-JP" dirty="0"/>
          </a:p>
          <a:p>
            <a:pPr lvl="1"/>
            <a:r>
              <a:rPr lang="en-US" altLang="ja-JP" dirty="0">
                <a:solidFill>
                  <a:srgbClr val="FF5050"/>
                </a:solidFill>
              </a:rPr>
              <a:t>SDR</a:t>
            </a:r>
            <a:r>
              <a:rPr lang="ja-JP" altLang="en-US" dirty="0">
                <a:solidFill>
                  <a:srgbClr val="FF5050"/>
                </a:solidFill>
              </a:rPr>
              <a:t>で</a:t>
            </a:r>
            <a:r>
              <a:rPr lang="en-US" altLang="ja-JP" dirty="0">
                <a:solidFill>
                  <a:srgbClr val="FF5050"/>
                </a:solidFill>
              </a:rPr>
              <a:t>HDR</a:t>
            </a:r>
            <a:r>
              <a:rPr lang="ja-JP" altLang="en-US" dirty="0">
                <a:solidFill>
                  <a:srgbClr val="FF5050"/>
                </a:solidFill>
              </a:rPr>
              <a:t>シミュレーションを行う</a:t>
            </a:r>
            <a:r>
              <a:rPr lang="en-US" altLang="ja-JP" dirty="0">
                <a:solidFill>
                  <a:srgbClr val="FF5050"/>
                </a:solidFill>
              </a:rPr>
              <a:t>(MDR</a:t>
            </a:r>
            <a:r>
              <a:rPr lang="ja-JP" altLang="en-US" dirty="0">
                <a:solidFill>
                  <a:srgbClr val="FF5050"/>
                </a:solidFill>
              </a:rPr>
              <a:t>的な出力</a:t>
            </a:r>
            <a:r>
              <a:rPr lang="en-US" altLang="ja-JP" dirty="0">
                <a:solidFill>
                  <a:srgbClr val="FF5050"/>
                </a:solidFill>
              </a:rPr>
              <a:t>)</a:t>
            </a:r>
          </a:p>
          <a:p>
            <a:pPr lvl="2"/>
            <a:r>
              <a:rPr lang="en-US" altLang="ja-JP" dirty="0"/>
              <a:t>HDR</a:t>
            </a:r>
            <a:r>
              <a:rPr lang="ja-JP" altLang="en-US" dirty="0"/>
              <a:t>における白レベル調整と逆の調整</a:t>
            </a:r>
            <a:endParaRPr lang="en-US" altLang="ja-JP" dirty="0"/>
          </a:p>
          <a:p>
            <a:pPr lvl="2"/>
            <a:r>
              <a:rPr lang="en-US" altLang="ja-JP" dirty="0"/>
              <a:t>HDR</a:t>
            </a:r>
            <a:r>
              <a:rPr lang="ja-JP" altLang="en-US" dirty="0"/>
              <a:t>同様に</a:t>
            </a:r>
            <a:r>
              <a:rPr lang="en-US" altLang="ja-JP" dirty="0"/>
              <a:t>1.0</a:t>
            </a:r>
            <a:r>
              <a:rPr lang="ja-JP" altLang="en-US" dirty="0"/>
              <a:t>を超える拡張トーンマップを適用</a:t>
            </a:r>
            <a:endParaRPr lang="en-US" altLang="ja-JP" dirty="0"/>
          </a:p>
          <a:p>
            <a:pPr lvl="2"/>
            <a:r>
              <a:rPr lang="en-US" altLang="ja-JP" dirty="0"/>
              <a:t>OETF(</a:t>
            </a:r>
            <a:r>
              <a:rPr lang="en-US" altLang="ja-JP" dirty="0" err="1"/>
              <a:t>sRGB</a:t>
            </a:r>
            <a:r>
              <a:rPr lang="ja-JP" altLang="en-US" dirty="0"/>
              <a:t>ガンマ補正</a:t>
            </a:r>
            <a:r>
              <a:rPr lang="en-US" altLang="ja-JP" dirty="0"/>
              <a:t>)</a:t>
            </a:r>
            <a:r>
              <a:rPr lang="ja-JP" altLang="en-US" dirty="0"/>
              <a:t>前に</a:t>
            </a:r>
            <a:r>
              <a:rPr lang="en-US" altLang="ja-JP" dirty="0"/>
              <a:t>0.0</a:t>
            </a:r>
            <a:r>
              <a:rPr lang="ja-JP" altLang="en-US" dirty="0"/>
              <a:t>～</a:t>
            </a:r>
            <a:r>
              <a:rPr lang="en-US" altLang="ja-JP" dirty="0"/>
              <a:t>1.0</a:t>
            </a:r>
            <a:r>
              <a:rPr lang="ja-JP" altLang="en-US" dirty="0"/>
              <a:t>に正規化</a:t>
            </a:r>
            <a:endParaRPr lang="en-US" altLang="ja-JP" dirty="0"/>
          </a:p>
          <a:p>
            <a:pPr lvl="1"/>
            <a:r>
              <a:rPr lang="ja-JP" altLang="en-US" dirty="0">
                <a:solidFill>
                  <a:srgbClr val="FF5050"/>
                </a:solidFill>
              </a:rPr>
              <a:t>既存タイトルではなく新規開発の場合は検討を強く推奨</a:t>
            </a:r>
            <a:endParaRPr lang="en-US" altLang="ja-JP" dirty="0">
              <a:solidFill>
                <a:srgbClr val="FF5050"/>
              </a:solidFill>
            </a:endParaRPr>
          </a:p>
          <a:p>
            <a:pPr lvl="5"/>
            <a:endParaRPr lang="en-US" altLang="ja-JP" dirty="0"/>
          </a:p>
          <a:p>
            <a:r>
              <a:rPr lang="ja-JP" altLang="en-US" dirty="0"/>
              <a:t>可能ならユーザがカスタマイズできるように</a:t>
            </a:r>
            <a:endParaRPr lang="en-US" altLang="ja-JP" dirty="0"/>
          </a:p>
          <a:p>
            <a:pPr lvl="1"/>
            <a:r>
              <a:rPr lang="ja-JP" altLang="en-US" dirty="0">
                <a:solidFill>
                  <a:srgbClr val="FF5050"/>
                </a:solidFill>
              </a:rPr>
              <a:t>暗い部屋なら</a:t>
            </a:r>
            <a:r>
              <a:rPr lang="en-US" altLang="ja-JP" dirty="0">
                <a:solidFill>
                  <a:srgbClr val="FF5050"/>
                </a:solidFill>
              </a:rPr>
              <a:t>80nt</a:t>
            </a:r>
            <a:r>
              <a:rPr lang="ja-JP" altLang="en-US" dirty="0">
                <a:solidFill>
                  <a:srgbClr val="FF5050"/>
                </a:solidFill>
              </a:rPr>
              <a:t>～</a:t>
            </a:r>
            <a:r>
              <a:rPr lang="en-US" altLang="ja-JP" dirty="0">
                <a:solidFill>
                  <a:srgbClr val="FF5050"/>
                </a:solidFill>
              </a:rPr>
              <a:t>100nt</a:t>
            </a:r>
            <a:r>
              <a:rPr lang="ja-JP" altLang="en-US" dirty="0">
                <a:solidFill>
                  <a:srgbClr val="FF5050"/>
                </a:solidFill>
              </a:rPr>
              <a:t>ベースで</a:t>
            </a:r>
            <a:r>
              <a:rPr lang="en-US" altLang="ja-JP" dirty="0">
                <a:solidFill>
                  <a:srgbClr val="FF5050"/>
                </a:solidFill>
              </a:rPr>
              <a:t>HDR</a:t>
            </a:r>
            <a:r>
              <a:rPr lang="ja-JP" altLang="en-US" dirty="0">
                <a:solidFill>
                  <a:srgbClr val="FF5050"/>
                </a:solidFill>
              </a:rPr>
              <a:t>感を存分に堪能したい！</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51</a:t>
            </a:fld>
            <a:endParaRPr lang="en-US" altLang="ja-JP" dirty="0"/>
          </a:p>
        </p:txBody>
      </p:sp>
    </p:spTree>
    <p:extLst>
      <p:ext uri="{BB962C8B-B14F-4D97-AF65-F5344CB8AC3E}">
        <p14:creationId xmlns:p14="http://schemas.microsoft.com/office/powerpoint/2010/main" val="30526265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白レベル調整／</a:t>
            </a:r>
            <a:r>
              <a:rPr lang="en-US" altLang="ja-JP"/>
              <a:t>HDR</a:t>
            </a:r>
            <a:r>
              <a:rPr lang="ja-JP" altLang="en-US"/>
              <a:t>化の注意</a:t>
            </a:r>
            <a:endParaRPr lang="en-US" altLang="ja-JP" dirty="0"/>
          </a:p>
        </p:txBody>
      </p:sp>
      <p:sp>
        <p:nvSpPr>
          <p:cNvPr id="3" name="コンテンツ プレースホルダー 2"/>
          <p:cNvSpPr>
            <a:spLocks noGrp="1"/>
          </p:cNvSpPr>
          <p:nvPr>
            <p:ph idx="1"/>
          </p:nvPr>
        </p:nvSpPr>
        <p:spPr/>
        <p:txBody>
          <a:bodyPr/>
          <a:lstStyle/>
          <a:p>
            <a:r>
              <a:rPr lang="ja-JP" altLang="en-US" dirty="0"/>
              <a:t>露出で調整しないように</a:t>
            </a:r>
            <a:endParaRPr lang="en-US" altLang="ja-JP" dirty="0"/>
          </a:p>
          <a:p>
            <a:pPr lvl="1"/>
            <a:r>
              <a:rPr lang="ja-JP" altLang="en-US" dirty="0"/>
              <a:t>露出を変えると</a:t>
            </a:r>
            <a:r>
              <a:rPr lang="en-US" altLang="ja-JP" dirty="0"/>
              <a:t>S</a:t>
            </a:r>
            <a:r>
              <a:rPr lang="ja-JP" altLang="en-US" dirty="0"/>
              <a:t>カーブの互換性を保持できない</a:t>
            </a:r>
            <a:endParaRPr lang="en-US" altLang="ja-JP" dirty="0"/>
          </a:p>
          <a:p>
            <a:pPr lvl="2"/>
            <a:r>
              <a:rPr lang="ja-JP" altLang="en-US" dirty="0"/>
              <a:t>露出</a:t>
            </a:r>
            <a:r>
              <a:rPr lang="en-US" altLang="ja-JP" dirty="0"/>
              <a:t>3</a:t>
            </a:r>
            <a:r>
              <a:rPr lang="ja-JP" altLang="en-US" dirty="0"/>
              <a:t>倍</a:t>
            </a:r>
            <a:r>
              <a:rPr lang="en-US" altLang="ja-JP" dirty="0">
                <a:sym typeface="Wingdings" panose="05000000000000000000" pitchFamily="2" charset="2"/>
              </a:rPr>
              <a:t></a:t>
            </a:r>
            <a:r>
              <a:rPr lang="ja-JP" altLang="en-US" dirty="0">
                <a:sym typeface="Wingdings" panose="05000000000000000000" pitchFamily="2" charset="2"/>
              </a:rPr>
              <a:t>トーンマップ ≠ </a:t>
            </a:r>
            <a:r>
              <a:rPr lang="en-US" altLang="ja-JP" dirty="0">
                <a:solidFill>
                  <a:srgbClr val="FF5050"/>
                </a:solidFill>
                <a:sym typeface="Wingdings" panose="05000000000000000000" pitchFamily="2" charset="2"/>
              </a:rPr>
              <a:t>1/3</a:t>
            </a:r>
            <a:r>
              <a:rPr lang="ja-JP" altLang="en-US" dirty="0">
                <a:solidFill>
                  <a:srgbClr val="FF5050"/>
                </a:solidFill>
                <a:sym typeface="Wingdings" panose="05000000000000000000" pitchFamily="2" charset="2"/>
              </a:rPr>
              <a:t>飽和トーンマップ</a:t>
            </a:r>
            <a:r>
              <a:rPr lang="en-US" altLang="ja-JP" dirty="0">
                <a:solidFill>
                  <a:srgbClr val="FF5050"/>
                </a:solidFill>
                <a:sym typeface="Wingdings" panose="05000000000000000000" pitchFamily="2" charset="2"/>
              </a:rPr>
              <a:t></a:t>
            </a:r>
            <a:r>
              <a:rPr lang="ja-JP" altLang="en-US" dirty="0">
                <a:solidFill>
                  <a:srgbClr val="FF5050"/>
                </a:solidFill>
                <a:sym typeface="Wingdings" panose="05000000000000000000" pitchFamily="2" charset="2"/>
              </a:rPr>
              <a:t>結果を</a:t>
            </a:r>
            <a:r>
              <a:rPr lang="en-US" altLang="ja-JP" dirty="0">
                <a:solidFill>
                  <a:srgbClr val="FF5050"/>
                </a:solidFill>
                <a:sym typeface="Wingdings" panose="05000000000000000000" pitchFamily="2" charset="2"/>
              </a:rPr>
              <a:t>3</a:t>
            </a:r>
            <a:r>
              <a:rPr lang="ja-JP" altLang="en-US" dirty="0">
                <a:solidFill>
                  <a:srgbClr val="FF5050"/>
                </a:solidFill>
                <a:sym typeface="Wingdings" panose="05000000000000000000" pitchFamily="2" charset="2"/>
              </a:rPr>
              <a:t>倍</a:t>
            </a:r>
            <a:endParaRPr lang="en-US" altLang="ja-JP" dirty="0">
              <a:solidFill>
                <a:srgbClr val="FF5050"/>
              </a:solidFill>
            </a:endParaRPr>
          </a:p>
          <a:p>
            <a:pPr lvl="1"/>
            <a:r>
              <a:rPr lang="en-US" altLang="ja-JP" dirty="0">
                <a:solidFill>
                  <a:srgbClr val="FF5050"/>
                </a:solidFill>
                <a:sym typeface="Wingdings" panose="05000000000000000000" pitchFamily="2" charset="2"/>
              </a:rPr>
              <a:t></a:t>
            </a:r>
            <a:r>
              <a:rPr lang="ja-JP" altLang="en-US" dirty="0">
                <a:solidFill>
                  <a:srgbClr val="FF5050"/>
                </a:solidFill>
              </a:rPr>
              <a:t>露出は常に</a:t>
            </a:r>
            <a:r>
              <a:rPr lang="en-US" altLang="ja-JP" dirty="0">
                <a:solidFill>
                  <a:srgbClr val="FF5050"/>
                </a:solidFill>
              </a:rPr>
              <a:t>SDR</a:t>
            </a:r>
            <a:r>
              <a:rPr lang="ja-JP" altLang="en-US" dirty="0">
                <a:solidFill>
                  <a:srgbClr val="FF5050"/>
                </a:solidFill>
              </a:rPr>
              <a:t>時の設定</a:t>
            </a:r>
            <a:r>
              <a:rPr lang="en-US" altLang="ja-JP" dirty="0">
                <a:solidFill>
                  <a:srgbClr val="FF5050"/>
                </a:solidFill>
              </a:rPr>
              <a:t>(18%</a:t>
            </a:r>
            <a:r>
              <a:rPr lang="ja-JP" altLang="en-US" dirty="0">
                <a:solidFill>
                  <a:srgbClr val="FF5050"/>
                </a:solidFill>
              </a:rPr>
              <a:t>グレー等</a:t>
            </a:r>
            <a:r>
              <a:rPr lang="en-US" altLang="ja-JP" dirty="0">
                <a:solidFill>
                  <a:srgbClr val="FF5050"/>
                </a:solidFill>
              </a:rPr>
              <a:t>)</a:t>
            </a:r>
            <a:r>
              <a:rPr lang="ja-JP" altLang="en-US" dirty="0">
                <a:solidFill>
                  <a:srgbClr val="FF5050"/>
                </a:solidFill>
              </a:rPr>
              <a:t>と同じに</a:t>
            </a:r>
            <a:endParaRPr lang="en-US" altLang="ja-JP" dirty="0">
              <a:solidFill>
                <a:srgbClr val="FF5050"/>
              </a:solidFill>
            </a:endParaRPr>
          </a:p>
          <a:p>
            <a:pPr lvl="2"/>
            <a:r>
              <a:rPr lang="ja-JP" altLang="en-US" dirty="0"/>
              <a:t>あくまでトーンマップ飽和／</a:t>
            </a:r>
            <a:r>
              <a:rPr lang="en-US" altLang="ja-JP" dirty="0"/>
              <a:t>OETF</a:t>
            </a:r>
            <a:r>
              <a:rPr lang="ja-JP" altLang="en-US" dirty="0"/>
              <a:t>前スケールで調整する</a:t>
            </a:r>
            <a:endParaRPr lang="en-US" altLang="ja-JP" dirty="0"/>
          </a:p>
          <a:p>
            <a:pPr lvl="2"/>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52</a:t>
            </a:fld>
            <a:endParaRPr lang="en-US" altLang="ja-JP" dirty="0"/>
          </a:p>
        </p:txBody>
      </p:sp>
    </p:spTree>
    <p:extLst>
      <p:ext uri="{BB962C8B-B14F-4D97-AF65-F5344CB8AC3E}">
        <p14:creationId xmlns:p14="http://schemas.microsoft.com/office/powerpoint/2010/main" val="34026835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タイトル 1"/>
          <p:cNvSpPr txBox="1">
            <a:spLocks/>
          </p:cNvSpPr>
          <p:nvPr/>
        </p:nvSpPr>
        <p:spPr bwMode="auto">
          <a:xfrm>
            <a:off x="0" y="0"/>
            <a:ext cx="353975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defPPr>
              <a:defRPr lang="ja-JP"/>
            </a:defPPr>
            <a:lvl1pPr>
              <a:defRPr kumimoji="1" sz="2000">
                <a:solidFill>
                  <a:schemeClr val="bg2"/>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defRPr kumimoji="1" sz="4400">
                <a:latin typeface="Calibri" panose="020F0502020204030204" pitchFamily="34" charset="0"/>
                <a:ea typeface="メイリオ" panose="020B0604030504040204" pitchFamily="50" charset="-128"/>
                <a:cs typeface="メイリオ" panose="020B0604030504040204" pitchFamily="50" charset="-128"/>
              </a:defRPr>
            </a:lvl2pPr>
            <a:lvl3pPr>
              <a:defRPr kumimoji="1" sz="4400">
                <a:latin typeface="Calibri" panose="020F0502020204030204" pitchFamily="34" charset="0"/>
                <a:ea typeface="メイリオ" panose="020B0604030504040204" pitchFamily="50" charset="-128"/>
                <a:cs typeface="メイリオ" panose="020B0604030504040204" pitchFamily="50" charset="-128"/>
              </a:defRPr>
            </a:lvl3pPr>
            <a:lvl4pPr>
              <a:defRPr kumimoji="1" sz="4400">
                <a:latin typeface="Calibri" panose="020F0502020204030204" pitchFamily="34" charset="0"/>
                <a:ea typeface="メイリオ" panose="020B0604030504040204" pitchFamily="50" charset="-128"/>
                <a:cs typeface="メイリオ" panose="020B0604030504040204" pitchFamily="50" charset="-128"/>
              </a:defRPr>
            </a:lvl4pPr>
            <a:lvl5pPr>
              <a:defRPr kumimoji="1" sz="4400">
                <a:latin typeface="Calibri" panose="020F0502020204030204" pitchFamily="34" charset="0"/>
                <a:ea typeface="メイリオ" panose="020B0604030504040204" pitchFamily="50" charset="-128"/>
                <a:cs typeface="メイリオ" panose="020B0604030504040204" pitchFamily="50" charset="-128"/>
              </a:defRPr>
            </a:lvl5pPr>
            <a:lvl6pPr marL="457200" fontAlgn="base">
              <a:spcBef>
                <a:spcPct val="0"/>
              </a:spcBef>
              <a:spcAft>
                <a:spcPct val="0"/>
              </a:spcAft>
              <a:defRPr kumimoji="1" sz="4400">
                <a:solidFill>
                  <a:schemeClr val="tx2"/>
                </a:solidFill>
              </a:defRPr>
            </a:lvl6pPr>
            <a:lvl7pPr marL="914400" fontAlgn="base">
              <a:spcBef>
                <a:spcPct val="0"/>
              </a:spcBef>
              <a:spcAft>
                <a:spcPct val="0"/>
              </a:spcAft>
              <a:defRPr kumimoji="1" sz="4400">
                <a:solidFill>
                  <a:schemeClr val="tx2"/>
                </a:solidFill>
              </a:defRPr>
            </a:lvl7pPr>
            <a:lvl8pPr marL="1371600" fontAlgn="base">
              <a:spcBef>
                <a:spcPct val="0"/>
              </a:spcBef>
              <a:spcAft>
                <a:spcPct val="0"/>
              </a:spcAft>
              <a:defRPr kumimoji="1" sz="4400">
                <a:solidFill>
                  <a:schemeClr val="tx2"/>
                </a:solidFill>
              </a:defRPr>
            </a:lvl8pPr>
            <a:lvl9pPr marL="1828800" fontAlgn="base">
              <a:spcBef>
                <a:spcPct val="0"/>
              </a:spcBef>
              <a:spcAft>
                <a:spcPct val="0"/>
              </a:spcAft>
              <a:defRPr kumimoji="1" sz="4400">
                <a:solidFill>
                  <a:schemeClr val="tx2"/>
                </a:solidFill>
              </a:defRPr>
            </a:lvl9pPr>
          </a:lstStyle>
          <a:p>
            <a:r>
              <a:rPr lang="en-US" altLang="ja-JP" dirty="0"/>
              <a:t>SDR</a:t>
            </a:r>
            <a:r>
              <a:rPr lang="ja-JP" altLang="en-US" dirty="0"/>
              <a:t>出力</a:t>
            </a:r>
            <a:r>
              <a:rPr lang="en-US" altLang="ja-JP" dirty="0"/>
              <a:t>(SDR</a:t>
            </a:r>
            <a:r>
              <a:rPr lang="ja-JP" altLang="en-US" dirty="0"/>
              <a:t>の</a:t>
            </a:r>
            <a:r>
              <a:rPr lang="en-US" altLang="ja-JP" dirty="0"/>
              <a:t>100%</a:t>
            </a:r>
            <a:r>
              <a:rPr lang="ja-JP" altLang="en-US" dirty="0"/>
              <a:t>出力が白</a:t>
            </a:r>
            <a:r>
              <a:rPr lang="en-US" altLang="ja-JP" dirty="0"/>
              <a:t>)</a:t>
            </a:r>
          </a:p>
          <a:p>
            <a:r>
              <a:rPr lang="ja-JP" altLang="en-US" dirty="0"/>
              <a:t>従来の</a:t>
            </a:r>
            <a:r>
              <a:rPr lang="en-US" altLang="ja-JP" dirty="0"/>
              <a:t>SDR</a:t>
            </a:r>
            <a:endParaRPr lang="ja-JP" altLang="en-US"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53</a:t>
            </a:fld>
            <a:endParaRPr kumimoji="1" lang="ja-JP" altLang="en-US"/>
          </a:p>
        </p:txBody>
      </p:sp>
    </p:spTree>
    <p:extLst>
      <p:ext uri="{BB962C8B-B14F-4D97-AF65-F5344CB8AC3E}">
        <p14:creationId xmlns:p14="http://schemas.microsoft.com/office/powerpoint/2010/main" val="23848609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タイトル 1"/>
          <p:cNvSpPr txBox="1">
            <a:spLocks/>
          </p:cNvSpPr>
          <p:nvPr/>
        </p:nvSpPr>
        <p:spPr bwMode="auto">
          <a:xfrm>
            <a:off x="0" y="0"/>
            <a:ext cx="62408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r>
              <a:rPr lang="en-US" altLang="ja-JP" sz="2000" dirty="0">
                <a:solidFill>
                  <a:schemeClr val="bg2"/>
                </a:solidFill>
              </a:rPr>
              <a:t>HDR</a:t>
            </a:r>
            <a:r>
              <a:rPr lang="ja-JP" altLang="en-US" sz="2000" dirty="0">
                <a:solidFill>
                  <a:schemeClr val="bg2"/>
                </a:solidFill>
              </a:rPr>
              <a:t>シミュレーション</a:t>
            </a:r>
            <a:r>
              <a:rPr lang="en-US" altLang="ja-JP" sz="2000" dirty="0">
                <a:solidFill>
                  <a:schemeClr val="bg2"/>
                </a:solidFill>
              </a:rPr>
              <a:t>(</a:t>
            </a:r>
            <a:r>
              <a:rPr lang="ja-JP" altLang="en-US" sz="2000" dirty="0">
                <a:solidFill>
                  <a:schemeClr val="bg2"/>
                </a:solidFill>
              </a:rPr>
              <a:t>最大</a:t>
            </a:r>
            <a:r>
              <a:rPr lang="en-US" altLang="ja-JP" sz="2000" dirty="0">
                <a:solidFill>
                  <a:schemeClr val="bg2"/>
                </a:solidFill>
              </a:rPr>
              <a:t>400nt, </a:t>
            </a:r>
            <a:r>
              <a:rPr lang="ja-JP" altLang="en-US" sz="2000" dirty="0">
                <a:solidFill>
                  <a:schemeClr val="bg2"/>
                </a:solidFill>
              </a:rPr>
              <a:t>基準白レベル</a:t>
            </a:r>
            <a:r>
              <a:rPr lang="en-US" altLang="ja-JP" sz="2000" dirty="0">
                <a:solidFill>
                  <a:schemeClr val="bg2"/>
                </a:solidFill>
              </a:rPr>
              <a:t>100nt)</a:t>
            </a:r>
          </a:p>
          <a:p>
            <a:r>
              <a:rPr lang="ja-JP" altLang="en-US" sz="2000" dirty="0">
                <a:solidFill>
                  <a:schemeClr val="bg2"/>
                </a:solidFill>
              </a:rPr>
              <a:t>実際の</a:t>
            </a:r>
            <a:r>
              <a:rPr lang="en-US" altLang="ja-JP" sz="2000" dirty="0">
                <a:solidFill>
                  <a:schemeClr val="bg2"/>
                </a:solidFill>
              </a:rPr>
              <a:t>1/4(100nt/400nt)</a:t>
            </a:r>
            <a:r>
              <a:rPr lang="ja-JP" altLang="en-US" sz="2000" dirty="0">
                <a:solidFill>
                  <a:schemeClr val="bg2"/>
                </a:solidFill>
              </a:rPr>
              <a:t>の輝度で出力</a:t>
            </a: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54</a:t>
            </a:fld>
            <a:endParaRPr kumimoji="1" lang="ja-JP" altLang="en-US"/>
          </a:p>
        </p:txBody>
      </p:sp>
    </p:spTree>
    <p:extLst>
      <p:ext uri="{BB962C8B-B14F-4D97-AF65-F5344CB8AC3E}">
        <p14:creationId xmlns:p14="http://schemas.microsoft.com/office/powerpoint/2010/main" val="7850217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タイトル 1"/>
          <p:cNvSpPr txBox="1">
            <a:spLocks/>
          </p:cNvSpPr>
          <p:nvPr/>
        </p:nvSpPr>
        <p:spPr bwMode="auto">
          <a:xfrm>
            <a:off x="0" y="0"/>
            <a:ext cx="43252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defPPr>
              <a:defRPr lang="ja-JP"/>
            </a:defPPr>
            <a:lvl1pPr>
              <a:defRPr kumimoji="1" sz="2000">
                <a:solidFill>
                  <a:schemeClr val="bg2"/>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defRPr kumimoji="1" sz="4400">
                <a:latin typeface="Calibri" panose="020F0502020204030204" pitchFamily="34" charset="0"/>
                <a:ea typeface="メイリオ" panose="020B0604030504040204" pitchFamily="50" charset="-128"/>
                <a:cs typeface="メイリオ" panose="020B0604030504040204" pitchFamily="50" charset="-128"/>
              </a:defRPr>
            </a:lvl2pPr>
            <a:lvl3pPr>
              <a:defRPr kumimoji="1" sz="4400">
                <a:latin typeface="Calibri" panose="020F0502020204030204" pitchFamily="34" charset="0"/>
                <a:ea typeface="メイリオ" panose="020B0604030504040204" pitchFamily="50" charset="-128"/>
                <a:cs typeface="メイリオ" panose="020B0604030504040204" pitchFamily="50" charset="-128"/>
              </a:defRPr>
            </a:lvl3pPr>
            <a:lvl4pPr>
              <a:defRPr kumimoji="1" sz="4400">
                <a:latin typeface="Calibri" panose="020F0502020204030204" pitchFamily="34" charset="0"/>
                <a:ea typeface="メイリオ" panose="020B0604030504040204" pitchFamily="50" charset="-128"/>
                <a:cs typeface="メイリオ" panose="020B0604030504040204" pitchFamily="50" charset="-128"/>
              </a:defRPr>
            </a:lvl4pPr>
            <a:lvl5pPr>
              <a:defRPr kumimoji="1" sz="4400">
                <a:latin typeface="Calibri" panose="020F0502020204030204" pitchFamily="34" charset="0"/>
                <a:ea typeface="メイリオ" panose="020B0604030504040204" pitchFamily="50" charset="-128"/>
                <a:cs typeface="メイリオ" panose="020B0604030504040204" pitchFamily="50" charset="-128"/>
              </a:defRPr>
            </a:lvl5pPr>
            <a:lvl6pPr marL="457200" fontAlgn="base">
              <a:spcBef>
                <a:spcPct val="0"/>
              </a:spcBef>
              <a:spcAft>
                <a:spcPct val="0"/>
              </a:spcAft>
              <a:defRPr kumimoji="1" sz="4400">
                <a:solidFill>
                  <a:schemeClr val="tx2"/>
                </a:solidFill>
              </a:defRPr>
            </a:lvl6pPr>
            <a:lvl7pPr marL="914400" fontAlgn="base">
              <a:spcBef>
                <a:spcPct val="0"/>
              </a:spcBef>
              <a:spcAft>
                <a:spcPct val="0"/>
              </a:spcAft>
              <a:defRPr kumimoji="1" sz="4400">
                <a:solidFill>
                  <a:schemeClr val="tx2"/>
                </a:solidFill>
              </a:defRPr>
            </a:lvl7pPr>
            <a:lvl8pPr marL="1371600" fontAlgn="base">
              <a:spcBef>
                <a:spcPct val="0"/>
              </a:spcBef>
              <a:spcAft>
                <a:spcPct val="0"/>
              </a:spcAft>
              <a:defRPr kumimoji="1" sz="4400">
                <a:solidFill>
                  <a:schemeClr val="tx2"/>
                </a:solidFill>
              </a:defRPr>
            </a:lvl8pPr>
            <a:lvl9pPr marL="1828800" fontAlgn="base">
              <a:spcBef>
                <a:spcPct val="0"/>
              </a:spcBef>
              <a:spcAft>
                <a:spcPct val="0"/>
              </a:spcAft>
              <a:defRPr kumimoji="1" sz="4400">
                <a:solidFill>
                  <a:schemeClr val="tx2"/>
                </a:solidFill>
              </a:defRPr>
            </a:lvl9pPr>
          </a:lstStyle>
          <a:p>
            <a:r>
              <a:rPr lang="en-US" altLang="ja-JP" dirty="0"/>
              <a:t>SDR</a:t>
            </a:r>
            <a:r>
              <a:rPr lang="ja-JP" altLang="en-US" dirty="0"/>
              <a:t>シミュレーション</a:t>
            </a:r>
            <a:r>
              <a:rPr lang="en-US" altLang="ja-JP" dirty="0"/>
              <a:t>(</a:t>
            </a:r>
            <a:r>
              <a:rPr lang="ja-JP" altLang="en-US" dirty="0"/>
              <a:t>参考</a:t>
            </a:r>
            <a:r>
              <a:rPr lang="en-US" altLang="ja-JP" dirty="0"/>
              <a:t>)</a:t>
            </a:r>
          </a:p>
          <a:p>
            <a:r>
              <a:rPr lang="ja-JP" altLang="en-US" dirty="0"/>
              <a:t>実際の</a:t>
            </a:r>
            <a:r>
              <a:rPr lang="en-US" altLang="ja-JP" dirty="0"/>
              <a:t>1/4(100nt/400nt)</a:t>
            </a:r>
            <a:r>
              <a:rPr lang="ja-JP" altLang="en-US" dirty="0"/>
              <a:t>の輝度で出力</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55</a:t>
            </a:fld>
            <a:endParaRPr kumimoji="1" lang="ja-JP" altLang="en-US"/>
          </a:p>
        </p:txBody>
      </p:sp>
    </p:spTree>
    <p:extLst>
      <p:ext uri="{BB962C8B-B14F-4D97-AF65-F5344CB8AC3E}">
        <p14:creationId xmlns:p14="http://schemas.microsoft.com/office/powerpoint/2010/main" val="4765618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SDR</a:t>
            </a:r>
            <a:r>
              <a:rPr kumimoji="1" lang="ja-JP" altLang="en-US" dirty="0"/>
              <a:t>による</a:t>
            </a:r>
            <a:r>
              <a:rPr kumimoji="1" lang="en-US" altLang="ja-JP" dirty="0"/>
              <a:t>HDR</a:t>
            </a:r>
            <a:r>
              <a:rPr kumimoji="1" lang="ja-JP" altLang="en-US" dirty="0"/>
              <a:t>シミュレーションの注意点</a:t>
            </a:r>
          </a:p>
        </p:txBody>
      </p:sp>
      <p:sp>
        <p:nvSpPr>
          <p:cNvPr id="3" name="コンテンツ プレースホルダー 2"/>
          <p:cNvSpPr>
            <a:spLocks noGrp="1"/>
          </p:cNvSpPr>
          <p:nvPr>
            <p:ph idx="1"/>
          </p:nvPr>
        </p:nvSpPr>
        <p:spPr/>
        <p:txBody>
          <a:bodyPr/>
          <a:lstStyle/>
          <a:p>
            <a:r>
              <a:rPr kumimoji="1" lang="en-US" altLang="ja-JP" dirty="0"/>
              <a:t>8-bit RGB</a:t>
            </a:r>
            <a:r>
              <a:rPr kumimoji="1" lang="ja-JP" altLang="en-US" dirty="0"/>
              <a:t>では精度が不足する可能性が高い</a:t>
            </a:r>
            <a:endParaRPr kumimoji="1" lang="en-US" altLang="ja-JP" dirty="0"/>
          </a:p>
          <a:p>
            <a:pPr lvl="1"/>
            <a:r>
              <a:rPr lang="ja-JP" altLang="en-US" dirty="0"/>
              <a:t>分解能の不足によるバンディング</a:t>
            </a:r>
            <a:r>
              <a:rPr lang="en-US" altLang="ja-JP" dirty="0"/>
              <a:t>(</a:t>
            </a:r>
            <a:r>
              <a:rPr lang="ja-JP" altLang="en-US" dirty="0"/>
              <a:t>シュブルール錯視</a:t>
            </a:r>
            <a:r>
              <a:rPr lang="en-US" altLang="ja-JP" dirty="0"/>
              <a:t>)</a:t>
            </a:r>
          </a:p>
          <a:p>
            <a:pPr lvl="1"/>
            <a:r>
              <a:rPr kumimoji="1" lang="ja-JP" altLang="en-US" dirty="0">
                <a:solidFill>
                  <a:srgbClr val="FF5050"/>
                </a:solidFill>
              </a:rPr>
              <a:t>ディザリングを行う</a:t>
            </a:r>
            <a:endParaRPr kumimoji="1" lang="en-US" altLang="ja-JP" dirty="0">
              <a:solidFill>
                <a:srgbClr val="FF5050"/>
              </a:solidFill>
            </a:endParaRPr>
          </a:p>
          <a:p>
            <a:pPr lvl="1"/>
            <a:r>
              <a:rPr kumimoji="1" lang="ja-JP" altLang="en-US" dirty="0">
                <a:solidFill>
                  <a:srgbClr val="FF5050"/>
                </a:solidFill>
              </a:rPr>
              <a:t>可能なら</a:t>
            </a:r>
            <a:r>
              <a:rPr kumimoji="1" lang="en-US" altLang="ja-JP" dirty="0">
                <a:solidFill>
                  <a:srgbClr val="FF5050"/>
                </a:solidFill>
              </a:rPr>
              <a:t>10-bit</a:t>
            </a:r>
            <a:r>
              <a:rPr lang="ja-JP" altLang="en-US" dirty="0">
                <a:solidFill>
                  <a:srgbClr val="FF5050"/>
                </a:solidFill>
              </a:rPr>
              <a:t> </a:t>
            </a:r>
            <a:r>
              <a:rPr lang="en-US" altLang="ja-JP" dirty="0">
                <a:solidFill>
                  <a:srgbClr val="FF5050"/>
                </a:solidFill>
              </a:rPr>
              <a:t>RGB</a:t>
            </a:r>
            <a:r>
              <a:rPr kumimoji="1" lang="ja-JP" altLang="en-US" dirty="0">
                <a:solidFill>
                  <a:srgbClr val="FF5050"/>
                </a:solidFill>
              </a:rPr>
              <a:t>モード等を利用する</a:t>
            </a:r>
            <a:endParaRPr kumimoji="1" lang="en-US" altLang="ja-JP" dirty="0">
              <a:solidFill>
                <a:srgbClr val="FF5050"/>
              </a:solidFill>
            </a:endParaRPr>
          </a:p>
          <a:p>
            <a:pPr lvl="1"/>
            <a:endParaRPr kumimoji="1"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56</a:t>
            </a:fld>
            <a:endParaRPr kumimoji="1" lang="ja-JP" altLang="en-US" dirty="0"/>
          </a:p>
        </p:txBody>
      </p:sp>
    </p:spTree>
    <p:extLst>
      <p:ext uri="{BB962C8B-B14F-4D97-AF65-F5344CB8AC3E}">
        <p14:creationId xmlns:p14="http://schemas.microsoft.com/office/powerpoint/2010/main" val="16451993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kumimoji="1" lang="ja-JP" altLang="en-US" dirty="0"/>
              <a:t>前提として押さえておきたいこと</a:t>
            </a:r>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a:bodyPr>
          <a:lstStyle/>
          <a:p>
            <a:r>
              <a:rPr lang="ja-JP" altLang="en-US" sz="3400" dirty="0"/>
              <a:t>トーンマップの</a:t>
            </a:r>
            <a:r>
              <a:rPr lang="en-US" altLang="ja-JP" sz="3400" dirty="0"/>
              <a:t>HDR</a:t>
            </a:r>
            <a:r>
              <a:rPr lang="ja-JP" altLang="en-US" sz="3400" dirty="0"/>
              <a:t>出力拡張</a:t>
            </a:r>
            <a:endParaRPr lang="en-US" altLang="ja-JP" sz="3400" dirty="0"/>
          </a:p>
          <a:p>
            <a:r>
              <a:rPr lang="ja-JP" altLang="en-US" sz="3400" dirty="0"/>
              <a:t>白レベル</a:t>
            </a:r>
            <a:r>
              <a:rPr lang="en-US" altLang="ja-JP" sz="3400" dirty="0"/>
              <a:t>(Paper White Level)</a:t>
            </a:r>
            <a:r>
              <a:rPr lang="ja-JP" altLang="en-US" sz="3400" dirty="0"/>
              <a:t>の調整</a:t>
            </a:r>
            <a:endParaRPr lang="en-US" altLang="ja-JP" sz="3400" dirty="0"/>
          </a:p>
          <a:p>
            <a:r>
              <a:rPr lang="en-US" altLang="ja-JP" dirty="0">
                <a:solidFill>
                  <a:srgbClr val="FF5050"/>
                </a:solidFill>
              </a:rPr>
              <a:t>SDR</a:t>
            </a:r>
            <a:r>
              <a:rPr lang="ja-JP" altLang="en-US" dirty="0">
                <a:solidFill>
                  <a:srgbClr val="FF5050"/>
                </a:solidFill>
              </a:rPr>
              <a:t>時のシステムガンマとの互換性</a:t>
            </a:r>
            <a:endParaRPr lang="en-US" altLang="ja-JP" dirty="0">
              <a:solidFill>
                <a:srgbClr val="FF5050"/>
              </a:solidFill>
            </a:endParaRPr>
          </a:p>
          <a:p>
            <a:r>
              <a:rPr lang="ja-JP" altLang="en-US" dirty="0"/>
              <a:t>色域変換と色域マッピング</a:t>
            </a:r>
          </a:p>
          <a:p>
            <a:r>
              <a:rPr kumimoji="1" lang="ja-JP" altLang="en-US" dirty="0"/>
              <a:t>ビデオ出力設定の仕様</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57</a:t>
            </a:fld>
            <a:endParaRPr kumimoji="1" lang="ja-JP" altLang="en-US" dirty="0"/>
          </a:p>
        </p:txBody>
      </p:sp>
    </p:spTree>
    <p:extLst>
      <p:ext uri="{BB962C8B-B14F-4D97-AF65-F5344CB8AC3E}">
        <p14:creationId xmlns:p14="http://schemas.microsoft.com/office/powerpoint/2010/main" val="13992385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B88E68-9F1B-4E92-9A59-044A849B30D4}"/>
              </a:ext>
            </a:extLst>
          </p:cNvPr>
          <p:cNvSpPr>
            <a:spLocks noGrp="1"/>
          </p:cNvSpPr>
          <p:nvPr>
            <p:ph type="title"/>
          </p:nvPr>
        </p:nvSpPr>
        <p:spPr/>
        <p:txBody>
          <a:bodyPr/>
          <a:lstStyle/>
          <a:p>
            <a:r>
              <a:rPr lang="en-US" altLang="ja-JP" dirty="0"/>
              <a:t>SDR</a:t>
            </a:r>
            <a:r>
              <a:rPr lang="ja-JP" altLang="en-US" dirty="0"/>
              <a:t>システムガンマとの互換性</a:t>
            </a:r>
            <a:endParaRPr kumimoji="1" lang="ja-JP" altLang="en-US" dirty="0"/>
          </a:p>
        </p:txBody>
      </p:sp>
      <p:sp>
        <p:nvSpPr>
          <p:cNvPr id="3" name="コンテンツ プレースホルダー 2">
            <a:extLst>
              <a:ext uri="{FF2B5EF4-FFF2-40B4-BE49-F238E27FC236}">
                <a16:creationId xmlns:a16="http://schemas.microsoft.com/office/drawing/2014/main" id="{791176BE-27B4-4048-BA96-89055936161E}"/>
              </a:ext>
            </a:extLst>
          </p:cNvPr>
          <p:cNvSpPr>
            <a:spLocks noGrp="1"/>
          </p:cNvSpPr>
          <p:nvPr>
            <p:ph idx="1"/>
          </p:nvPr>
        </p:nvSpPr>
        <p:spPr/>
        <p:txBody>
          <a:bodyPr>
            <a:normAutofit/>
          </a:bodyPr>
          <a:lstStyle/>
          <a:p>
            <a:r>
              <a:rPr kumimoji="1" lang="ja-JP" altLang="en-US" dirty="0"/>
              <a:t>従来の</a:t>
            </a:r>
            <a:r>
              <a:rPr lang="en-US" altLang="ja-JP" dirty="0"/>
              <a:t>SDR</a:t>
            </a:r>
            <a:r>
              <a:rPr lang="ja-JP" altLang="en-US" dirty="0"/>
              <a:t>テレビにおける</a:t>
            </a:r>
            <a:r>
              <a:rPr lang="en-US" altLang="ja-JP" dirty="0"/>
              <a:t>OETF</a:t>
            </a:r>
            <a:r>
              <a:rPr lang="ja-JP" altLang="en-US" dirty="0"/>
              <a:t>と</a:t>
            </a:r>
            <a:r>
              <a:rPr lang="en-US" altLang="ja-JP" dirty="0"/>
              <a:t>EOTF</a:t>
            </a:r>
            <a:r>
              <a:rPr lang="ja-JP" altLang="en-US" dirty="0"/>
              <a:t>の関係</a:t>
            </a:r>
            <a:endParaRPr lang="en-US" altLang="ja-JP" dirty="0"/>
          </a:p>
          <a:p>
            <a:pPr lvl="1"/>
            <a:r>
              <a:rPr lang="ja-JP" altLang="en-US" dirty="0">
                <a:solidFill>
                  <a:srgbClr val="FF5050"/>
                </a:solidFill>
              </a:rPr>
              <a:t>コンテンツ側</a:t>
            </a:r>
            <a:r>
              <a:rPr lang="en-US" altLang="ja-JP" dirty="0">
                <a:solidFill>
                  <a:srgbClr val="FF5050"/>
                </a:solidFill>
              </a:rPr>
              <a:t>OETF</a:t>
            </a:r>
          </a:p>
          <a:p>
            <a:pPr lvl="2"/>
            <a:r>
              <a:rPr lang="en-US" altLang="ja-JP" dirty="0" err="1"/>
              <a:t>sRGB</a:t>
            </a:r>
            <a:r>
              <a:rPr lang="en-US" altLang="ja-JP" dirty="0"/>
              <a:t>(</a:t>
            </a:r>
            <a:r>
              <a:rPr lang="ja-JP" altLang="en-US" dirty="0"/>
              <a:t>一般的な</a:t>
            </a:r>
            <a:r>
              <a:rPr lang="en-US" altLang="ja-JP" dirty="0"/>
              <a:t>GPU</a:t>
            </a:r>
            <a:r>
              <a:rPr lang="ja-JP" altLang="en-US" dirty="0"/>
              <a:t>レンダリング</a:t>
            </a:r>
            <a:r>
              <a:rPr lang="en-US" altLang="ja-JP" dirty="0"/>
              <a:t>)</a:t>
            </a:r>
          </a:p>
          <a:p>
            <a:pPr lvl="3"/>
            <a:r>
              <a:rPr lang="ja-JP" altLang="en-US" dirty="0">
                <a:solidFill>
                  <a:srgbClr val="FF5050"/>
                </a:solidFill>
              </a:rPr>
              <a:t>暗部線形領域をもつ</a:t>
            </a:r>
            <a:r>
              <a:rPr lang="en-US" altLang="ja-JP" dirty="0">
                <a:solidFill>
                  <a:srgbClr val="FF5050"/>
                </a:solidFill>
              </a:rPr>
              <a:t>γ~2.2</a:t>
            </a:r>
            <a:r>
              <a:rPr lang="ja-JP" altLang="en-US" dirty="0">
                <a:solidFill>
                  <a:srgbClr val="FF5050"/>
                </a:solidFill>
              </a:rPr>
              <a:t>の補正</a:t>
            </a:r>
            <a:endParaRPr lang="en-US" altLang="ja-JP" dirty="0">
              <a:solidFill>
                <a:srgbClr val="FF5050"/>
              </a:solidFill>
            </a:endParaRPr>
          </a:p>
          <a:p>
            <a:pPr lvl="2"/>
            <a:r>
              <a:rPr lang="ja-JP" altLang="en-US" dirty="0"/>
              <a:t>ビデオコンテンツでは</a:t>
            </a:r>
            <a:r>
              <a:rPr lang="en-US" altLang="ja-JP" dirty="0"/>
              <a:t>BT.709/BT.2020</a:t>
            </a:r>
            <a:r>
              <a:rPr lang="ja-JP" altLang="en-US" dirty="0"/>
              <a:t>準拠の場合も</a:t>
            </a:r>
            <a:endParaRPr lang="en-US" altLang="ja-JP" dirty="0"/>
          </a:p>
          <a:p>
            <a:pPr lvl="3"/>
            <a:r>
              <a:rPr lang="ja-JP" altLang="en-US" dirty="0">
                <a:solidFill>
                  <a:srgbClr val="FF5050"/>
                </a:solidFill>
              </a:rPr>
              <a:t>暗部線形領域をもつ</a:t>
            </a:r>
            <a:r>
              <a:rPr lang="en-US" altLang="ja-JP" dirty="0">
                <a:solidFill>
                  <a:srgbClr val="FF5050"/>
                </a:solidFill>
              </a:rPr>
              <a:t>γ~1.9</a:t>
            </a:r>
            <a:r>
              <a:rPr lang="ja-JP" altLang="en-US" dirty="0">
                <a:solidFill>
                  <a:srgbClr val="FF5050"/>
                </a:solidFill>
              </a:rPr>
              <a:t>の補正</a:t>
            </a:r>
            <a:endParaRPr lang="en-US" altLang="ja-JP" dirty="0">
              <a:solidFill>
                <a:srgbClr val="FF5050"/>
              </a:solidFill>
            </a:endParaRPr>
          </a:p>
          <a:p>
            <a:pPr lvl="5"/>
            <a:endParaRPr lang="en-US" altLang="ja-JP" dirty="0">
              <a:solidFill>
                <a:srgbClr val="FF5050"/>
              </a:solidFill>
            </a:endParaRPr>
          </a:p>
          <a:p>
            <a:pPr lvl="1"/>
            <a:r>
              <a:rPr lang="ja-JP" altLang="en-US" dirty="0">
                <a:solidFill>
                  <a:srgbClr val="FF5050"/>
                </a:solidFill>
              </a:rPr>
              <a:t>家庭用テレビ側</a:t>
            </a:r>
            <a:r>
              <a:rPr lang="en-US" altLang="ja-JP" dirty="0">
                <a:solidFill>
                  <a:srgbClr val="FF5050"/>
                </a:solidFill>
              </a:rPr>
              <a:t>EOTF</a:t>
            </a:r>
          </a:p>
          <a:p>
            <a:pPr lvl="2"/>
            <a:r>
              <a:rPr lang="en-US" altLang="ja-JP" dirty="0"/>
              <a:t>BT.1886(</a:t>
            </a:r>
            <a:r>
              <a:rPr lang="ja-JP" altLang="en-US" dirty="0"/>
              <a:t>マスモニのデファクトスタンダードが由来</a:t>
            </a:r>
            <a:r>
              <a:rPr lang="en-US" altLang="ja-JP" dirty="0"/>
              <a:t>)</a:t>
            </a:r>
          </a:p>
          <a:p>
            <a:pPr lvl="3"/>
            <a:r>
              <a:rPr lang="ja-JP" altLang="en-US" dirty="0">
                <a:solidFill>
                  <a:srgbClr val="FF5050"/>
                </a:solidFill>
              </a:rPr>
              <a:t>線形領域の無い</a:t>
            </a:r>
            <a:r>
              <a:rPr lang="en-US" altLang="ja-JP" dirty="0">
                <a:solidFill>
                  <a:srgbClr val="FF5050"/>
                </a:solidFill>
              </a:rPr>
              <a:t>γ2.4</a:t>
            </a:r>
            <a:r>
              <a:rPr lang="ja-JP" altLang="en-US" dirty="0">
                <a:solidFill>
                  <a:srgbClr val="FF5050"/>
                </a:solidFill>
              </a:rPr>
              <a:t>カーブ</a:t>
            </a:r>
            <a:endParaRPr lang="en-US" altLang="ja-JP" dirty="0"/>
          </a:p>
        </p:txBody>
      </p:sp>
      <p:sp>
        <p:nvSpPr>
          <p:cNvPr id="4" name="スライド番号プレースホルダー 3">
            <a:extLst>
              <a:ext uri="{FF2B5EF4-FFF2-40B4-BE49-F238E27FC236}">
                <a16:creationId xmlns:a16="http://schemas.microsoft.com/office/drawing/2014/main" id="{9C874B9D-1E2F-4EBF-A363-E484BA11180F}"/>
              </a:ext>
            </a:extLst>
          </p:cNvPr>
          <p:cNvSpPr>
            <a:spLocks noGrp="1"/>
          </p:cNvSpPr>
          <p:nvPr>
            <p:ph type="sldNum" sz="quarter" idx="12"/>
          </p:nvPr>
        </p:nvSpPr>
        <p:spPr/>
        <p:txBody>
          <a:bodyPr/>
          <a:lstStyle/>
          <a:p>
            <a:fld id="{0BF772E3-9003-47C6-93B4-058D5A19ECE5}" type="slidenum">
              <a:rPr kumimoji="1" lang="ja-JP" altLang="en-US" smtClean="0"/>
              <a:t>58</a:t>
            </a:fld>
            <a:endParaRPr kumimoji="1" lang="ja-JP" altLang="en-US" dirty="0"/>
          </a:p>
        </p:txBody>
      </p:sp>
    </p:spTree>
    <p:extLst>
      <p:ext uri="{BB962C8B-B14F-4D97-AF65-F5344CB8AC3E}">
        <p14:creationId xmlns:p14="http://schemas.microsoft.com/office/powerpoint/2010/main" val="38312303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B88E68-9F1B-4E92-9A59-044A849B30D4}"/>
              </a:ext>
            </a:extLst>
          </p:cNvPr>
          <p:cNvSpPr>
            <a:spLocks noGrp="1"/>
          </p:cNvSpPr>
          <p:nvPr>
            <p:ph type="title"/>
          </p:nvPr>
        </p:nvSpPr>
        <p:spPr/>
        <p:txBody>
          <a:bodyPr/>
          <a:lstStyle/>
          <a:p>
            <a:r>
              <a:rPr lang="en-US" altLang="ja-JP" dirty="0"/>
              <a:t>SDR</a:t>
            </a:r>
            <a:r>
              <a:rPr lang="ja-JP" altLang="en-US" dirty="0"/>
              <a:t>システムガンマとの互換性</a:t>
            </a:r>
            <a:endParaRPr kumimoji="1" lang="ja-JP" altLang="en-US" dirty="0"/>
          </a:p>
        </p:txBody>
      </p:sp>
      <p:sp>
        <p:nvSpPr>
          <p:cNvPr id="3" name="コンテンツ プレースホルダー 2">
            <a:extLst>
              <a:ext uri="{FF2B5EF4-FFF2-40B4-BE49-F238E27FC236}">
                <a16:creationId xmlns:a16="http://schemas.microsoft.com/office/drawing/2014/main" id="{791176BE-27B4-4048-BA96-89055936161E}"/>
              </a:ext>
            </a:extLst>
          </p:cNvPr>
          <p:cNvSpPr>
            <a:spLocks noGrp="1"/>
          </p:cNvSpPr>
          <p:nvPr>
            <p:ph idx="1"/>
          </p:nvPr>
        </p:nvSpPr>
        <p:spPr/>
        <p:txBody>
          <a:bodyPr>
            <a:normAutofit/>
          </a:bodyPr>
          <a:lstStyle/>
          <a:p>
            <a:r>
              <a:rPr lang="en-US" altLang="ja-JP" dirty="0">
                <a:solidFill>
                  <a:srgbClr val="FF5050"/>
                </a:solidFill>
              </a:rPr>
              <a:t>OETF</a:t>
            </a:r>
            <a:r>
              <a:rPr lang="ja-JP" altLang="en-US" dirty="0">
                <a:solidFill>
                  <a:srgbClr val="FF5050"/>
                </a:solidFill>
              </a:rPr>
              <a:t>と</a:t>
            </a:r>
            <a:r>
              <a:rPr lang="en-US" altLang="ja-JP" dirty="0">
                <a:solidFill>
                  <a:srgbClr val="FF5050"/>
                </a:solidFill>
              </a:rPr>
              <a:t>EOTF</a:t>
            </a:r>
            <a:r>
              <a:rPr lang="ja-JP" altLang="en-US" dirty="0">
                <a:solidFill>
                  <a:srgbClr val="FF5050"/>
                </a:solidFill>
              </a:rPr>
              <a:t>が一致していない</a:t>
            </a:r>
            <a:endParaRPr lang="en-US" altLang="ja-JP" dirty="0">
              <a:solidFill>
                <a:srgbClr val="FF5050"/>
              </a:solidFill>
            </a:endParaRPr>
          </a:p>
          <a:p>
            <a:pPr lvl="1"/>
            <a:r>
              <a:rPr lang="en-US" altLang="ja-JP" dirty="0">
                <a:sym typeface="Wingdings" panose="05000000000000000000" pitchFamily="2" charset="2"/>
              </a:rPr>
              <a:t></a:t>
            </a:r>
            <a:r>
              <a:rPr lang="en-US" altLang="ja-JP" dirty="0" err="1"/>
              <a:t>sRGB</a:t>
            </a:r>
            <a:r>
              <a:rPr lang="ja-JP" altLang="en-US" dirty="0"/>
              <a:t>コンテンツでは</a:t>
            </a:r>
            <a:r>
              <a:rPr lang="en-US" altLang="ja-JP" dirty="0"/>
              <a:t>γ1.07</a:t>
            </a:r>
            <a:r>
              <a:rPr lang="ja-JP" altLang="en-US" dirty="0"/>
              <a:t>程度の非線形関数</a:t>
            </a:r>
            <a:endParaRPr lang="en-US" altLang="ja-JP" dirty="0"/>
          </a:p>
          <a:p>
            <a:pPr lvl="2"/>
            <a:r>
              <a:rPr lang="en-US" altLang="ja-JP" dirty="0"/>
              <a:t>BT.709/2020</a:t>
            </a:r>
            <a:r>
              <a:rPr lang="ja-JP" altLang="en-US" dirty="0"/>
              <a:t>コンテンツでは</a:t>
            </a:r>
            <a:r>
              <a:rPr lang="en-US" altLang="ja-JP" dirty="0"/>
              <a:t>γ1.25</a:t>
            </a:r>
            <a:r>
              <a:rPr lang="ja-JP" altLang="en-US" dirty="0"/>
              <a:t>程度の非線形関数</a:t>
            </a:r>
            <a:endParaRPr lang="en-US" altLang="ja-JP" dirty="0"/>
          </a:p>
          <a:p>
            <a:pPr lvl="1"/>
            <a:r>
              <a:rPr lang="ja-JP" altLang="en-US" dirty="0">
                <a:solidFill>
                  <a:srgbClr val="FF5050"/>
                </a:solidFill>
              </a:rPr>
              <a:t>システムガンマ</a:t>
            </a:r>
            <a:r>
              <a:rPr lang="en-US" altLang="ja-JP" dirty="0">
                <a:solidFill>
                  <a:srgbClr val="FF5050"/>
                </a:solidFill>
              </a:rPr>
              <a:t>(</a:t>
            </a:r>
            <a:r>
              <a:rPr lang="ja-JP" altLang="en-US" dirty="0">
                <a:solidFill>
                  <a:srgbClr val="FF5050"/>
                </a:solidFill>
              </a:rPr>
              <a:t>トータルガンマ</a:t>
            </a:r>
            <a:r>
              <a:rPr lang="en-US" altLang="ja-JP" dirty="0">
                <a:solidFill>
                  <a:srgbClr val="FF5050"/>
                </a:solidFill>
              </a:rPr>
              <a:t>)</a:t>
            </a:r>
            <a:r>
              <a:rPr lang="ja-JP" altLang="en-US" dirty="0">
                <a:solidFill>
                  <a:srgbClr val="FF5050"/>
                </a:solidFill>
              </a:rPr>
              <a:t>と呼ばれる</a:t>
            </a:r>
            <a:endParaRPr lang="en-US" altLang="ja-JP" dirty="0">
              <a:solidFill>
                <a:srgbClr val="FF5050"/>
              </a:solidFill>
            </a:endParaRPr>
          </a:p>
          <a:p>
            <a:pPr lvl="2"/>
            <a:r>
              <a:rPr lang="ja-JP" altLang="en-US" dirty="0">
                <a:solidFill>
                  <a:srgbClr val="FF5050"/>
                </a:solidFill>
              </a:rPr>
              <a:t>あるいは</a:t>
            </a:r>
            <a:r>
              <a:rPr lang="en-US" altLang="ja-JP" dirty="0">
                <a:solidFill>
                  <a:srgbClr val="FF5050"/>
                </a:solidFill>
              </a:rPr>
              <a:t>OOTF</a:t>
            </a:r>
            <a:r>
              <a:rPr lang="en-US" altLang="ja-JP" sz="2500" dirty="0">
                <a:solidFill>
                  <a:srgbClr val="FF5050"/>
                </a:solidFill>
              </a:rPr>
              <a:t>(Opto-Optical Transfer Function: </a:t>
            </a:r>
            <a:r>
              <a:rPr lang="ja-JP" altLang="en-US" sz="2400" dirty="0">
                <a:solidFill>
                  <a:srgbClr val="FF5050"/>
                </a:solidFill>
              </a:rPr>
              <a:t>光－光伝達関数</a:t>
            </a:r>
            <a:r>
              <a:rPr lang="en-US" altLang="ja-JP" sz="2500" dirty="0">
                <a:solidFill>
                  <a:srgbClr val="FF5050"/>
                </a:solidFill>
              </a:rPr>
              <a:t>)</a:t>
            </a:r>
          </a:p>
        </p:txBody>
      </p:sp>
      <p:sp>
        <p:nvSpPr>
          <p:cNvPr id="4" name="スライド番号プレースホルダー 3">
            <a:extLst>
              <a:ext uri="{FF2B5EF4-FFF2-40B4-BE49-F238E27FC236}">
                <a16:creationId xmlns:a16="http://schemas.microsoft.com/office/drawing/2014/main" id="{9C874B9D-1E2F-4EBF-A363-E484BA11180F}"/>
              </a:ext>
            </a:extLst>
          </p:cNvPr>
          <p:cNvSpPr>
            <a:spLocks noGrp="1"/>
          </p:cNvSpPr>
          <p:nvPr>
            <p:ph type="sldNum" sz="quarter" idx="12"/>
          </p:nvPr>
        </p:nvSpPr>
        <p:spPr/>
        <p:txBody>
          <a:bodyPr/>
          <a:lstStyle/>
          <a:p>
            <a:fld id="{0BF772E3-9003-47C6-93B4-058D5A19ECE5}" type="slidenum">
              <a:rPr kumimoji="1" lang="ja-JP" altLang="en-US" smtClean="0"/>
              <a:t>59</a:t>
            </a:fld>
            <a:endParaRPr kumimoji="1" lang="ja-JP" altLang="en-US" dirty="0"/>
          </a:p>
        </p:txBody>
      </p:sp>
    </p:spTree>
    <p:extLst>
      <p:ext uri="{BB962C8B-B14F-4D97-AF65-F5344CB8AC3E}">
        <p14:creationId xmlns:p14="http://schemas.microsoft.com/office/powerpoint/2010/main" val="4151416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ja-JP" altLang="en-US" dirty="0"/>
              <a:t>色空間</a:t>
            </a:r>
            <a:r>
              <a:rPr kumimoji="1" lang="en-US" altLang="ja-JP" dirty="0"/>
              <a:t>(Color Space)</a:t>
            </a:r>
            <a:r>
              <a:rPr kumimoji="1" lang="ja-JP" altLang="en-US" dirty="0"/>
              <a:t>とは？</a:t>
            </a:r>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fontScale="92500" lnSpcReduction="20000"/>
          </a:bodyPr>
          <a:lstStyle/>
          <a:p>
            <a:r>
              <a:rPr lang="ja-JP" altLang="en-US" dirty="0"/>
              <a:t>色を定量化するための空間</a:t>
            </a:r>
            <a:endParaRPr lang="en-US" altLang="ja-JP" dirty="0"/>
          </a:p>
          <a:p>
            <a:pPr lvl="1"/>
            <a:r>
              <a:rPr lang="ja-JP" altLang="en-US" dirty="0"/>
              <a:t>よく知られる色空間</a:t>
            </a:r>
            <a:r>
              <a:rPr lang="en-US" altLang="ja-JP" dirty="0"/>
              <a:t>(</a:t>
            </a:r>
            <a:r>
              <a:rPr lang="ja-JP" altLang="en-US" dirty="0"/>
              <a:t>色空間として参照される規格等</a:t>
            </a:r>
            <a:r>
              <a:rPr lang="en-US" altLang="ja-JP" dirty="0"/>
              <a:t>)</a:t>
            </a:r>
          </a:p>
          <a:p>
            <a:pPr marL="967526" lvl="2" indent="0">
              <a:buNone/>
            </a:pPr>
            <a:r>
              <a:rPr lang="en-US" altLang="ja-JP" dirty="0" err="1"/>
              <a:t>sRGB</a:t>
            </a:r>
            <a:r>
              <a:rPr lang="en-US" altLang="ja-JP" dirty="0"/>
              <a:t>, Adobe RGB, </a:t>
            </a:r>
            <a:r>
              <a:rPr lang="en-US" altLang="ja-JP" dirty="0" err="1"/>
              <a:t>ProPhoto</a:t>
            </a:r>
            <a:r>
              <a:rPr lang="en-US" altLang="ja-JP" dirty="0"/>
              <a:t> RGB, DCI-P3, </a:t>
            </a:r>
            <a:r>
              <a:rPr lang="en-US" altLang="ja-JP" dirty="0" err="1"/>
              <a:t>ACEScc</a:t>
            </a:r>
            <a:r>
              <a:rPr lang="en-US" altLang="ja-JP" dirty="0"/>
              <a:t>, </a:t>
            </a:r>
            <a:r>
              <a:rPr lang="en-US" altLang="ja-JP" dirty="0" err="1"/>
              <a:t>ACEScg</a:t>
            </a:r>
            <a:r>
              <a:rPr lang="en-US" altLang="ja-JP" dirty="0"/>
              <a:t>,</a:t>
            </a:r>
            <a:br>
              <a:rPr lang="en-US" altLang="ja-JP" dirty="0"/>
            </a:br>
            <a:r>
              <a:rPr lang="en-US" altLang="ja-JP" dirty="0"/>
              <a:t>BT.709, BT.2020, BT.2100 PQ, BT.2100 HLG, etc.</a:t>
            </a:r>
          </a:p>
          <a:p>
            <a:pPr lvl="5"/>
            <a:endParaRPr lang="en-US" altLang="ja-JP" dirty="0"/>
          </a:p>
          <a:p>
            <a:r>
              <a:rPr lang="ja-JP" altLang="en-US" dirty="0">
                <a:solidFill>
                  <a:srgbClr val="FF5050"/>
                </a:solidFill>
              </a:rPr>
              <a:t>色域・伝達関数・輝度や鑑賞条件等で定義される</a:t>
            </a:r>
            <a:endParaRPr lang="en-US" altLang="ja-JP" dirty="0">
              <a:solidFill>
                <a:srgbClr val="FF5050"/>
              </a:solidFill>
            </a:endParaRPr>
          </a:p>
          <a:p>
            <a:pPr lvl="1"/>
            <a:r>
              <a:rPr lang="ja-JP" altLang="en-US" dirty="0"/>
              <a:t>色空間がどのような定義を含むかは各々異なる</a:t>
            </a:r>
            <a:endParaRPr lang="en-US" altLang="ja-JP" dirty="0"/>
          </a:p>
          <a:p>
            <a:pPr lvl="2"/>
            <a:r>
              <a:rPr lang="ja-JP" altLang="en-US" dirty="0"/>
              <a:t>規格によって厳密さや内容も異なる</a:t>
            </a:r>
            <a:endParaRPr lang="en-US" altLang="ja-JP" dirty="0"/>
          </a:p>
          <a:p>
            <a:pPr lvl="5"/>
            <a:endParaRPr lang="en-US" altLang="ja-JP" dirty="0"/>
          </a:p>
          <a:p>
            <a:r>
              <a:rPr lang="ja-JP" altLang="en-US" dirty="0"/>
              <a:t>色空間以外の規定も含む規格も</a:t>
            </a:r>
            <a:endParaRPr lang="en-US" altLang="ja-JP" dirty="0"/>
          </a:p>
          <a:p>
            <a:pPr lvl="1"/>
            <a:r>
              <a:rPr lang="ja-JP" altLang="en-US" dirty="0"/>
              <a:t>例えば</a:t>
            </a:r>
            <a:r>
              <a:rPr lang="en-US" altLang="ja-JP" dirty="0"/>
              <a:t>BT.709</a:t>
            </a:r>
            <a:r>
              <a:rPr lang="ja-JP" altLang="en-US" dirty="0"/>
              <a:t>はビデオ信号規格</a:t>
            </a:r>
            <a:endParaRPr lang="en-US" altLang="ja-JP" dirty="0"/>
          </a:p>
          <a:p>
            <a:pPr lvl="2"/>
            <a:r>
              <a:rPr lang="ja-JP" altLang="en-US" dirty="0"/>
              <a:t>色空間だけでなく解像度や走査線、画像伝送レート等も含む</a:t>
            </a:r>
            <a:endParaRPr lang="en-US" altLang="ja-JP" dirty="0"/>
          </a:p>
          <a:p>
            <a:endParaRPr lang="en-US" altLang="ja-JP"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6</a:t>
            </a:fld>
            <a:endParaRPr kumimoji="1" lang="ja-JP" altLang="en-US" dirty="0"/>
          </a:p>
        </p:txBody>
      </p:sp>
    </p:spTree>
    <p:extLst>
      <p:ext uri="{BB962C8B-B14F-4D97-AF65-F5344CB8AC3E}">
        <p14:creationId xmlns:p14="http://schemas.microsoft.com/office/powerpoint/2010/main" val="17110307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テレビ</a:t>
            </a:r>
            <a:r>
              <a:rPr kumimoji="1" lang="en-US" altLang="ja-JP" dirty="0"/>
              <a:t>OOTF</a:t>
            </a:r>
            <a:r>
              <a:rPr lang="en-US" altLang="ja-JP" dirty="0"/>
              <a:t>: </a:t>
            </a:r>
            <a:r>
              <a:rPr kumimoji="1" lang="en-US" altLang="ja-JP" dirty="0" err="1"/>
              <a:t>sRGB</a:t>
            </a:r>
            <a:r>
              <a:rPr kumimoji="1" lang="en-US" altLang="ja-JP" dirty="0"/>
              <a:t>/BT.709 OETF</a:t>
            </a:r>
            <a:r>
              <a:rPr kumimoji="1" lang="en-US" altLang="ja-JP" dirty="0">
                <a:sym typeface="Wingdings" panose="05000000000000000000" pitchFamily="2" charset="2"/>
              </a:rPr>
              <a:t></a:t>
            </a:r>
            <a:r>
              <a:rPr kumimoji="1" lang="en-US" altLang="ja-JP" dirty="0"/>
              <a:t>BT.1886 EOTF</a:t>
            </a:r>
            <a:endParaRPr kumimoji="1" lang="ja-JP" altLang="en-US"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60</a:t>
            </a:fld>
            <a:endParaRPr kumimoji="1" lang="ja-JP" altLang="en-US" dirty="0"/>
          </a:p>
        </p:txBody>
      </p:sp>
      <p:pic>
        <p:nvPicPr>
          <p:cNvPr id="8" name="図 7"/>
          <p:cNvPicPr>
            <a:picLocks noChangeAspect="1"/>
          </p:cNvPicPr>
          <p:nvPr/>
        </p:nvPicPr>
        <p:blipFill>
          <a:blip r:embed="rId3"/>
          <a:stretch>
            <a:fillRect/>
          </a:stretch>
        </p:blipFill>
        <p:spPr>
          <a:xfrm>
            <a:off x="609768" y="1296525"/>
            <a:ext cx="5208664" cy="5208664"/>
          </a:xfrm>
          <a:prstGeom prst="rect">
            <a:avLst/>
          </a:prstGeom>
        </p:spPr>
      </p:pic>
      <p:pic>
        <p:nvPicPr>
          <p:cNvPr id="5" name="図 4"/>
          <p:cNvPicPr>
            <a:picLocks noChangeAspect="1"/>
          </p:cNvPicPr>
          <p:nvPr/>
        </p:nvPicPr>
        <p:blipFill>
          <a:blip r:embed="rId4"/>
          <a:stretch>
            <a:fillRect/>
          </a:stretch>
        </p:blipFill>
        <p:spPr>
          <a:xfrm>
            <a:off x="6373087" y="1296526"/>
            <a:ext cx="5208663" cy="5208663"/>
          </a:xfrm>
          <a:prstGeom prst="rect">
            <a:avLst/>
          </a:prstGeom>
        </p:spPr>
      </p:pic>
    </p:spTree>
    <p:extLst>
      <p:ext uri="{BB962C8B-B14F-4D97-AF65-F5344CB8AC3E}">
        <p14:creationId xmlns:p14="http://schemas.microsoft.com/office/powerpoint/2010/main" val="6935928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6108A1-D01C-4193-990E-EDDC144066F6}"/>
              </a:ext>
            </a:extLst>
          </p:cNvPr>
          <p:cNvSpPr>
            <a:spLocks noGrp="1"/>
          </p:cNvSpPr>
          <p:nvPr>
            <p:ph type="title"/>
          </p:nvPr>
        </p:nvSpPr>
        <p:spPr/>
        <p:txBody>
          <a:bodyPr/>
          <a:lstStyle/>
          <a:p>
            <a:r>
              <a:rPr lang="en-US" altLang="ja-JP" dirty="0"/>
              <a:t>SDR</a:t>
            </a:r>
            <a:r>
              <a:rPr lang="ja-JP" altLang="en-US" dirty="0"/>
              <a:t>システムガンマとの互換性</a:t>
            </a:r>
            <a:endParaRPr kumimoji="1" lang="ja-JP" altLang="en-US" dirty="0"/>
          </a:p>
        </p:txBody>
      </p:sp>
      <p:sp>
        <p:nvSpPr>
          <p:cNvPr id="3" name="コンテンツ プレースホルダー 2">
            <a:extLst>
              <a:ext uri="{FF2B5EF4-FFF2-40B4-BE49-F238E27FC236}">
                <a16:creationId xmlns:a16="http://schemas.microsoft.com/office/drawing/2014/main" id="{87B5F217-78CD-496B-8278-B1CFD6196F98}"/>
              </a:ext>
            </a:extLst>
          </p:cNvPr>
          <p:cNvSpPr>
            <a:spLocks noGrp="1"/>
          </p:cNvSpPr>
          <p:nvPr>
            <p:ph idx="1"/>
          </p:nvPr>
        </p:nvSpPr>
        <p:spPr/>
        <p:txBody>
          <a:bodyPr>
            <a:normAutofit fontScale="85000" lnSpcReduction="20000"/>
          </a:bodyPr>
          <a:lstStyle/>
          <a:p>
            <a:r>
              <a:rPr kumimoji="1" lang="en-US" altLang="ja-JP" dirty="0"/>
              <a:t>SDR</a:t>
            </a:r>
            <a:r>
              <a:rPr kumimoji="1" lang="ja-JP" altLang="en-US" dirty="0"/>
              <a:t>用</a:t>
            </a:r>
            <a:r>
              <a:rPr kumimoji="1" lang="en-US" altLang="ja-JP" dirty="0"/>
              <a:t>OETF</a:t>
            </a:r>
            <a:r>
              <a:rPr kumimoji="1" lang="ja-JP" altLang="en-US" dirty="0"/>
              <a:t>では特に暗い部分の線形領域が影響</a:t>
            </a:r>
            <a:endParaRPr kumimoji="1" lang="en-US" altLang="ja-JP" dirty="0"/>
          </a:p>
          <a:p>
            <a:pPr lvl="1"/>
            <a:r>
              <a:rPr lang="ja-JP" altLang="en-US" dirty="0">
                <a:solidFill>
                  <a:srgbClr val="FF5050"/>
                </a:solidFill>
              </a:rPr>
              <a:t>最終出力では暗い</a:t>
            </a:r>
            <a:r>
              <a:rPr kumimoji="1" lang="ja-JP" altLang="en-US" dirty="0">
                <a:solidFill>
                  <a:srgbClr val="FF5050"/>
                </a:solidFill>
              </a:rPr>
              <a:t>領域のコントラストが高くなる</a:t>
            </a:r>
            <a:endParaRPr kumimoji="1" lang="en-US" altLang="ja-JP" dirty="0">
              <a:solidFill>
                <a:srgbClr val="FF5050"/>
              </a:solidFill>
            </a:endParaRPr>
          </a:p>
          <a:p>
            <a:pPr lvl="5"/>
            <a:endParaRPr lang="en-US" altLang="ja-JP" dirty="0"/>
          </a:p>
          <a:p>
            <a:r>
              <a:rPr lang="en-US" altLang="ja-JP" dirty="0">
                <a:solidFill>
                  <a:srgbClr val="FF5050"/>
                </a:solidFill>
              </a:rPr>
              <a:t>HDR</a:t>
            </a:r>
            <a:r>
              <a:rPr lang="ja-JP" altLang="en-US" dirty="0">
                <a:solidFill>
                  <a:srgbClr val="FF5050"/>
                </a:solidFill>
              </a:rPr>
              <a:t>ではこのような変換は行われない</a:t>
            </a:r>
            <a:endParaRPr lang="en-US" altLang="ja-JP" dirty="0">
              <a:solidFill>
                <a:srgbClr val="FF5050"/>
              </a:solidFill>
            </a:endParaRPr>
          </a:p>
          <a:p>
            <a:pPr lvl="1"/>
            <a:r>
              <a:rPr lang="en-US" altLang="ja-JP" dirty="0"/>
              <a:t>OETF</a:t>
            </a:r>
            <a:r>
              <a:rPr lang="ja-JP" altLang="en-US" dirty="0"/>
              <a:t>と</a:t>
            </a:r>
            <a:r>
              <a:rPr lang="en-US" altLang="ja-JP" dirty="0"/>
              <a:t>EOTF</a:t>
            </a:r>
            <a:r>
              <a:rPr lang="ja-JP" altLang="en-US" dirty="0"/>
              <a:t>が厳密に対応</a:t>
            </a:r>
            <a:endParaRPr lang="en-US" altLang="ja-JP" dirty="0"/>
          </a:p>
          <a:p>
            <a:pPr lvl="1"/>
            <a:r>
              <a:rPr lang="en-US" altLang="ja-JP" dirty="0">
                <a:solidFill>
                  <a:srgbClr val="FF5050"/>
                </a:solidFill>
                <a:sym typeface="Wingdings" panose="05000000000000000000" pitchFamily="2" charset="2"/>
              </a:rPr>
              <a:t></a:t>
            </a:r>
            <a:r>
              <a:rPr lang="en-US" altLang="ja-JP" dirty="0">
                <a:solidFill>
                  <a:srgbClr val="FF5050"/>
                </a:solidFill>
              </a:rPr>
              <a:t>HDR</a:t>
            </a:r>
            <a:r>
              <a:rPr lang="ja-JP" altLang="en-US" dirty="0">
                <a:solidFill>
                  <a:srgbClr val="FF5050"/>
                </a:solidFill>
              </a:rPr>
              <a:t>出力対応の際、</a:t>
            </a:r>
            <a:r>
              <a:rPr lang="en-US" altLang="ja-JP" dirty="0">
                <a:solidFill>
                  <a:srgbClr val="FF5050"/>
                </a:solidFill>
              </a:rPr>
              <a:t>SDR</a:t>
            </a:r>
            <a:r>
              <a:rPr lang="ja-JP" altLang="en-US" dirty="0">
                <a:solidFill>
                  <a:srgbClr val="FF5050"/>
                </a:solidFill>
              </a:rPr>
              <a:t>と比較して暗い領域のコントラストが低下</a:t>
            </a:r>
            <a:endParaRPr lang="en-US" altLang="ja-JP" dirty="0">
              <a:solidFill>
                <a:srgbClr val="FF5050"/>
              </a:solidFill>
            </a:endParaRPr>
          </a:p>
          <a:p>
            <a:pPr lvl="2"/>
            <a:r>
              <a:rPr lang="ja-JP" altLang="en-US" dirty="0"/>
              <a:t>色が薄くなり灰色に浮いたように感じられる</a:t>
            </a:r>
            <a:endParaRPr lang="en-US" altLang="ja-JP" dirty="0"/>
          </a:p>
          <a:p>
            <a:pPr lvl="5"/>
            <a:endParaRPr lang="en-US" altLang="ja-JP" dirty="0"/>
          </a:p>
          <a:p>
            <a:pPr lvl="1"/>
            <a:r>
              <a:rPr lang="en-US" altLang="ja-JP" dirty="0"/>
              <a:t>※</a:t>
            </a:r>
            <a:r>
              <a:rPr lang="ja-JP" altLang="en-US" dirty="0"/>
              <a:t>厳密には</a:t>
            </a:r>
            <a:r>
              <a:rPr lang="en-US" altLang="ja-JP" dirty="0"/>
              <a:t>HDR</a:t>
            </a:r>
            <a:r>
              <a:rPr lang="ja-JP" altLang="en-US" dirty="0"/>
              <a:t>では別途</a:t>
            </a:r>
            <a:r>
              <a:rPr lang="en-US" altLang="ja-JP" dirty="0"/>
              <a:t>OOTF</a:t>
            </a:r>
            <a:r>
              <a:rPr lang="ja-JP" altLang="en-US" dirty="0"/>
              <a:t>が定義されている</a:t>
            </a:r>
            <a:endParaRPr lang="en-US" altLang="ja-JP" dirty="0"/>
          </a:p>
          <a:p>
            <a:pPr lvl="2"/>
            <a:r>
              <a:rPr lang="en-US" altLang="ja-JP" dirty="0">
                <a:solidFill>
                  <a:srgbClr val="FF5050"/>
                </a:solidFill>
              </a:rPr>
              <a:t>EOTF</a:t>
            </a:r>
            <a:r>
              <a:rPr lang="ja-JP" altLang="en-US" dirty="0">
                <a:solidFill>
                  <a:srgbClr val="FF5050"/>
                </a:solidFill>
              </a:rPr>
              <a:t>ベースの</a:t>
            </a:r>
            <a:r>
              <a:rPr lang="en-US" altLang="ja-JP" dirty="0">
                <a:solidFill>
                  <a:srgbClr val="FF5050"/>
                </a:solidFill>
              </a:rPr>
              <a:t>PQ</a:t>
            </a:r>
            <a:r>
              <a:rPr lang="ja-JP" altLang="en-US" dirty="0">
                <a:solidFill>
                  <a:srgbClr val="FF5050"/>
                </a:solidFill>
              </a:rPr>
              <a:t>ではモニタ側</a:t>
            </a:r>
            <a:r>
              <a:rPr lang="en-US" altLang="ja-JP" dirty="0">
                <a:solidFill>
                  <a:srgbClr val="FF5050"/>
                </a:solidFill>
              </a:rPr>
              <a:t>EOTF</a:t>
            </a:r>
            <a:r>
              <a:rPr lang="ja-JP" altLang="en-US" dirty="0" err="1">
                <a:solidFill>
                  <a:srgbClr val="FF5050"/>
                </a:solidFill>
              </a:rPr>
              <a:t>には</a:t>
            </a:r>
            <a:r>
              <a:rPr lang="ja-JP" altLang="en-US" dirty="0">
                <a:solidFill>
                  <a:srgbClr val="FF5050"/>
                </a:solidFill>
              </a:rPr>
              <a:t>影響なし</a:t>
            </a:r>
            <a:endParaRPr lang="en-US" altLang="ja-JP" dirty="0">
              <a:solidFill>
                <a:srgbClr val="FF5050"/>
              </a:solidFill>
            </a:endParaRPr>
          </a:p>
          <a:p>
            <a:pPr lvl="2"/>
            <a:r>
              <a:rPr lang="en-US" altLang="ja-JP" dirty="0"/>
              <a:t>OETF</a:t>
            </a:r>
            <a:r>
              <a:rPr lang="ja-JP" altLang="en-US" dirty="0"/>
              <a:t>ベースの</a:t>
            </a:r>
            <a:r>
              <a:rPr lang="en-US" altLang="ja-JP" dirty="0"/>
              <a:t>HLG</a:t>
            </a:r>
            <a:r>
              <a:rPr lang="ja-JP" altLang="en-US" dirty="0"/>
              <a:t>では別途システムガンマを補正する必要あり</a:t>
            </a:r>
            <a:endParaRPr lang="en-US" altLang="ja-JP" dirty="0"/>
          </a:p>
          <a:p>
            <a:pPr lvl="2"/>
            <a:r>
              <a:rPr lang="ja-JP" altLang="en-US" dirty="0"/>
              <a:t>本セッションでは扱わない</a:t>
            </a:r>
            <a:endParaRPr lang="en-US" altLang="ja-JP" dirty="0"/>
          </a:p>
          <a:p>
            <a:pPr lvl="3"/>
            <a:r>
              <a:rPr lang="en-US" altLang="ja-JP" dirty="0">
                <a:hlinkClick r:id="rId2"/>
              </a:rPr>
              <a:t>“</a:t>
            </a:r>
            <a:r>
              <a:rPr lang="ja-JP" altLang="en-US" dirty="0">
                <a:hlinkClick r:id="rId2"/>
              </a:rPr>
              <a:t>シリコンスタジオによる</a:t>
            </a:r>
            <a:r>
              <a:rPr lang="en-US" altLang="ja-JP" dirty="0">
                <a:hlinkClick r:id="rId2"/>
              </a:rPr>
              <a:t>HDR</a:t>
            </a:r>
            <a:r>
              <a:rPr lang="ja-JP" altLang="en-US" dirty="0">
                <a:hlinkClick r:id="rId2"/>
              </a:rPr>
              <a:t>出力対応の理論と実践</a:t>
            </a:r>
            <a:r>
              <a:rPr lang="en-US" altLang="ja-JP" dirty="0">
                <a:hlinkClick r:id="rId2"/>
              </a:rPr>
              <a:t>”</a:t>
            </a:r>
            <a:r>
              <a:rPr lang="en-US" altLang="ja-JP" dirty="0"/>
              <a:t> CEDEC 2016 [Kawase16]</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AEB3384B-49CA-462B-AA30-1E43A7240C4D}"/>
              </a:ext>
            </a:extLst>
          </p:cNvPr>
          <p:cNvSpPr>
            <a:spLocks noGrp="1"/>
          </p:cNvSpPr>
          <p:nvPr>
            <p:ph type="sldNum" sz="quarter" idx="12"/>
          </p:nvPr>
        </p:nvSpPr>
        <p:spPr/>
        <p:txBody>
          <a:bodyPr/>
          <a:lstStyle/>
          <a:p>
            <a:fld id="{0BF772E3-9003-47C6-93B4-058D5A19ECE5}" type="slidenum">
              <a:rPr kumimoji="1" lang="ja-JP" altLang="en-US" smtClean="0"/>
              <a:t>61</a:t>
            </a:fld>
            <a:endParaRPr kumimoji="1" lang="ja-JP" altLang="en-US" dirty="0"/>
          </a:p>
        </p:txBody>
      </p:sp>
    </p:spTree>
    <p:extLst>
      <p:ext uri="{BB962C8B-B14F-4D97-AF65-F5344CB8AC3E}">
        <p14:creationId xmlns:p14="http://schemas.microsoft.com/office/powerpoint/2010/main" val="2937651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6108A1-D01C-4193-990E-EDDC144066F6}"/>
              </a:ext>
            </a:extLst>
          </p:cNvPr>
          <p:cNvSpPr>
            <a:spLocks noGrp="1"/>
          </p:cNvSpPr>
          <p:nvPr>
            <p:ph type="title"/>
          </p:nvPr>
        </p:nvSpPr>
        <p:spPr/>
        <p:txBody>
          <a:bodyPr/>
          <a:lstStyle/>
          <a:p>
            <a:r>
              <a:rPr lang="en-US" altLang="ja-JP" dirty="0"/>
              <a:t>SDR</a:t>
            </a:r>
            <a:r>
              <a:rPr lang="ja-JP" altLang="en-US" dirty="0"/>
              <a:t>との互換性を保つには</a:t>
            </a:r>
            <a:endParaRPr kumimoji="1" lang="ja-JP" altLang="en-US" dirty="0"/>
          </a:p>
        </p:txBody>
      </p:sp>
      <p:sp>
        <p:nvSpPr>
          <p:cNvPr id="3" name="コンテンツ プレースホルダー 2">
            <a:extLst>
              <a:ext uri="{FF2B5EF4-FFF2-40B4-BE49-F238E27FC236}">
                <a16:creationId xmlns:a16="http://schemas.microsoft.com/office/drawing/2014/main" id="{87B5F217-78CD-496B-8278-B1CFD6196F98}"/>
              </a:ext>
            </a:extLst>
          </p:cNvPr>
          <p:cNvSpPr>
            <a:spLocks noGrp="1"/>
          </p:cNvSpPr>
          <p:nvPr>
            <p:ph idx="1"/>
          </p:nvPr>
        </p:nvSpPr>
        <p:spPr/>
        <p:txBody>
          <a:bodyPr>
            <a:normAutofit fontScale="92500" lnSpcReduction="20000"/>
          </a:bodyPr>
          <a:lstStyle/>
          <a:p>
            <a:r>
              <a:rPr kumimoji="1" lang="en-US" altLang="ja-JP" dirty="0">
                <a:solidFill>
                  <a:srgbClr val="FF5050"/>
                </a:solidFill>
              </a:rPr>
              <a:t>SDR</a:t>
            </a:r>
            <a:r>
              <a:rPr kumimoji="1" lang="ja-JP" altLang="en-US" dirty="0">
                <a:solidFill>
                  <a:srgbClr val="FF5050"/>
                </a:solidFill>
              </a:rPr>
              <a:t>時の</a:t>
            </a:r>
            <a:r>
              <a:rPr kumimoji="1" lang="en-US" altLang="ja-JP" dirty="0">
                <a:solidFill>
                  <a:srgbClr val="FF5050"/>
                </a:solidFill>
              </a:rPr>
              <a:t>OOTF</a:t>
            </a:r>
            <a:r>
              <a:rPr kumimoji="1" lang="ja-JP" altLang="en-US" dirty="0">
                <a:solidFill>
                  <a:srgbClr val="FF5050"/>
                </a:solidFill>
              </a:rPr>
              <a:t>をシミュレーション</a:t>
            </a:r>
            <a:endParaRPr kumimoji="1" lang="en-US" altLang="ja-JP" dirty="0">
              <a:solidFill>
                <a:srgbClr val="FF5050"/>
              </a:solidFill>
            </a:endParaRPr>
          </a:p>
          <a:p>
            <a:pPr lvl="1"/>
            <a:r>
              <a:rPr kumimoji="1" lang="en-US" altLang="ja-JP" dirty="0"/>
              <a:t>HDR</a:t>
            </a:r>
            <a:r>
              <a:rPr kumimoji="1" lang="ja-JP" altLang="en-US" dirty="0"/>
              <a:t>拡張トーンマップ後</a:t>
            </a:r>
            <a:r>
              <a:rPr kumimoji="1" lang="en-US" altLang="ja-JP" dirty="0"/>
              <a:t>PQ OETF</a:t>
            </a:r>
            <a:r>
              <a:rPr lang="ja-JP" altLang="en-US" dirty="0"/>
              <a:t>前に</a:t>
            </a:r>
            <a:endParaRPr lang="en-US" altLang="ja-JP" dirty="0"/>
          </a:p>
          <a:p>
            <a:pPr lvl="2"/>
            <a:r>
              <a:rPr kumimoji="1" lang="en-US" altLang="ja-JP" dirty="0" err="1">
                <a:solidFill>
                  <a:srgbClr val="FF5050"/>
                </a:solidFill>
              </a:rPr>
              <a:t>sRGB</a:t>
            </a:r>
            <a:r>
              <a:rPr kumimoji="1" lang="en-US" altLang="ja-JP" dirty="0">
                <a:solidFill>
                  <a:srgbClr val="FF5050"/>
                </a:solidFill>
              </a:rPr>
              <a:t> OETF</a:t>
            </a:r>
            <a:r>
              <a:rPr kumimoji="1" lang="en-US" altLang="ja-JP" dirty="0">
                <a:solidFill>
                  <a:srgbClr val="FF5050"/>
                </a:solidFill>
                <a:sym typeface="Wingdings" panose="05000000000000000000" pitchFamily="2" charset="2"/>
              </a:rPr>
              <a:t>BT.1886(γ2.4)EOTF</a:t>
            </a:r>
            <a:r>
              <a:rPr kumimoji="1" lang="ja-JP" altLang="en-US" dirty="0">
                <a:solidFill>
                  <a:srgbClr val="FF5050"/>
                </a:solidFill>
                <a:sym typeface="Wingdings" panose="05000000000000000000" pitchFamily="2" charset="2"/>
              </a:rPr>
              <a:t>適用</a:t>
            </a:r>
            <a:endParaRPr kumimoji="1" lang="en-US" altLang="ja-JP" dirty="0">
              <a:solidFill>
                <a:srgbClr val="FF5050"/>
              </a:solidFill>
            </a:endParaRPr>
          </a:p>
          <a:p>
            <a:pPr lvl="2"/>
            <a:r>
              <a:rPr lang="ja-JP" altLang="en-US" dirty="0"/>
              <a:t>原則として</a:t>
            </a:r>
            <a:r>
              <a:rPr lang="en-US" altLang="ja-JP" dirty="0"/>
              <a:t>1.0</a:t>
            </a:r>
            <a:r>
              <a:rPr lang="ja-JP" altLang="en-US" dirty="0"/>
              <a:t>未満の</a:t>
            </a:r>
            <a:r>
              <a:rPr lang="en-US" altLang="ja-JP" dirty="0"/>
              <a:t>SDR</a:t>
            </a:r>
            <a:r>
              <a:rPr lang="ja-JP" altLang="en-US" dirty="0"/>
              <a:t>領域のみに適用</a:t>
            </a:r>
            <a:endParaRPr lang="en-US" altLang="ja-JP" dirty="0"/>
          </a:p>
          <a:p>
            <a:pPr lvl="5"/>
            <a:endParaRPr lang="en-US" altLang="ja-JP" dirty="0"/>
          </a:p>
          <a:p>
            <a:pPr lvl="1"/>
            <a:r>
              <a:rPr lang="ja-JP" altLang="en-US" dirty="0"/>
              <a:t>あるいは</a:t>
            </a:r>
            <a:r>
              <a:rPr lang="en-US" altLang="ja-JP" dirty="0"/>
              <a:t>HDR</a:t>
            </a:r>
            <a:r>
              <a:rPr lang="ja-JP" altLang="en-US" dirty="0"/>
              <a:t>拡張トーンマップ前に</a:t>
            </a:r>
            <a:endParaRPr lang="en-US" altLang="ja-JP" dirty="0"/>
          </a:p>
          <a:p>
            <a:pPr lvl="2"/>
            <a:r>
              <a:rPr lang="ja-JP" altLang="en-US" dirty="0"/>
              <a:t>一時的に</a:t>
            </a:r>
            <a:r>
              <a:rPr lang="en-US" altLang="ja-JP" dirty="0"/>
              <a:t>SDR</a:t>
            </a:r>
            <a:r>
              <a:rPr lang="ja-JP" altLang="en-US" dirty="0"/>
              <a:t>トーンマップ空間で互換カーブを適用</a:t>
            </a:r>
            <a:endParaRPr lang="en-US" altLang="ja-JP" dirty="0"/>
          </a:p>
          <a:p>
            <a:pPr lvl="3"/>
            <a:r>
              <a:rPr lang="en-US" altLang="ja-JP" dirty="0">
                <a:solidFill>
                  <a:srgbClr val="FF5050"/>
                </a:solidFill>
              </a:rPr>
              <a:t>SDR</a:t>
            </a:r>
            <a:r>
              <a:rPr lang="ja-JP" altLang="en-US" dirty="0">
                <a:solidFill>
                  <a:srgbClr val="FF5050"/>
                </a:solidFill>
              </a:rPr>
              <a:t> </a:t>
            </a:r>
            <a:r>
              <a:rPr lang="en-US" altLang="ja-JP" dirty="0">
                <a:solidFill>
                  <a:srgbClr val="FF5050"/>
                </a:solidFill>
              </a:rPr>
              <a:t>LUT</a:t>
            </a:r>
            <a:r>
              <a:rPr lang="ja-JP" altLang="en-US" dirty="0">
                <a:solidFill>
                  <a:srgbClr val="FF5050"/>
                </a:solidFill>
              </a:rPr>
              <a:t>を適用する場合に効率的</a:t>
            </a:r>
            <a:r>
              <a:rPr lang="en-US" altLang="ja-JP" dirty="0">
                <a:solidFill>
                  <a:srgbClr val="FF5050"/>
                </a:solidFill>
              </a:rPr>
              <a:t>(</a:t>
            </a:r>
            <a:r>
              <a:rPr lang="ja-JP" altLang="en-US" dirty="0">
                <a:solidFill>
                  <a:srgbClr val="FF5050"/>
                </a:solidFill>
              </a:rPr>
              <a:t>後述</a:t>
            </a:r>
            <a:r>
              <a:rPr lang="en-US" altLang="ja-JP" dirty="0">
                <a:solidFill>
                  <a:srgbClr val="FF5050"/>
                </a:solidFill>
              </a:rPr>
              <a:t>)</a:t>
            </a:r>
          </a:p>
          <a:p>
            <a:pPr lvl="5"/>
            <a:endParaRPr lang="en-US" altLang="ja-JP" dirty="0">
              <a:solidFill>
                <a:srgbClr val="FF5050"/>
              </a:solidFill>
            </a:endParaRPr>
          </a:p>
          <a:p>
            <a:pPr lvl="2"/>
            <a:r>
              <a:rPr lang="en-US" altLang="ja-JP" dirty="0">
                <a:solidFill>
                  <a:srgbClr val="FF5050"/>
                </a:solidFill>
              </a:rPr>
              <a:t>SDR</a:t>
            </a:r>
            <a:r>
              <a:rPr lang="ja-JP" altLang="en-US" dirty="0">
                <a:solidFill>
                  <a:srgbClr val="FF5050"/>
                </a:solidFill>
              </a:rPr>
              <a:t>トーンマップ</a:t>
            </a:r>
            <a:r>
              <a:rPr lang="en-US" altLang="ja-JP" dirty="0">
                <a:solidFill>
                  <a:srgbClr val="FF5050"/>
                </a:solidFill>
              </a:rPr>
              <a:t>(SDR</a:t>
            </a:r>
            <a:r>
              <a:rPr lang="ja-JP" altLang="en-US" dirty="0">
                <a:solidFill>
                  <a:srgbClr val="FF5050"/>
                </a:solidFill>
              </a:rPr>
              <a:t>トーンマップ空間</a:t>
            </a:r>
            <a:r>
              <a:rPr lang="en-US" altLang="ja-JP" dirty="0">
                <a:solidFill>
                  <a:srgbClr val="FF5050"/>
                </a:solidFill>
              </a:rPr>
              <a:t>)</a:t>
            </a:r>
          </a:p>
          <a:p>
            <a:pPr lvl="2"/>
            <a:r>
              <a:rPr lang="en-US" altLang="ja-JP" dirty="0" err="1">
                <a:solidFill>
                  <a:srgbClr val="FF5050"/>
                </a:solidFill>
              </a:rPr>
              <a:t>sRGB</a:t>
            </a:r>
            <a:r>
              <a:rPr lang="en-US" altLang="ja-JP" dirty="0">
                <a:solidFill>
                  <a:srgbClr val="FF5050"/>
                </a:solidFill>
              </a:rPr>
              <a:t> OETF</a:t>
            </a:r>
            <a:r>
              <a:rPr lang="en-US" altLang="ja-JP" dirty="0">
                <a:solidFill>
                  <a:srgbClr val="FF5050"/>
                </a:solidFill>
                <a:sym typeface="Wingdings" panose="05000000000000000000" pitchFamily="2" charset="2"/>
              </a:rPr>
              <a:t>BT.1886(γ2.4)EOTF</a:t>
            </a:r>
            <a:r>
              <a:rPr lang="ja-JP" altLang="en-US" dirty="0">
                <a:solidFill>
                  <a:srgbClr val="FF5050"/>
                </a:solidFill>
                <a:sym typeface="Wingdings" panose="05000000000000000000" pitchFamily="2" charset="2"/>
              </a:rPr>
              <a:t>適用</a:t>
            </a:r>
            <a:endParaRPr lang="en-US" altLang="ja-JP" dirty="0">
              <a:solidFill>
                <a:srgbClr val="FF5050"/>
              </a:solidFill>
            </a:endParaRPr>
          </a:p>
          <a:p>
            <a:pPr lvl="2"/>
            <a:r>
              <a:rPr lang="en-US" altLang="ja-JP" dirty="0">
                <a:solidFill>
                  <a:srgbClr val="FF5050"/>
                </a:solidFill>
              </a:rPr>
              <a:t>SDR</a:t>
            </a:r>
            <a:r>
              <a:rPr lang="ja-JP" altLang="en-US" dirty="0">
                <a:solidFill>
                  <a:srgbClr val="FF5050"/>
                </a:solidFill>
              </a:rPr>
              <a:t>逆トーンマップで線形</a:t>
            </a:r>
            <a:r>
              <a:rPr lang="en-US" altLang="ja-JP" dirty="0">
                <a:solidFill>
                  <a:srgbClr val="FF5050"/>
                </a:solidFill>
              </a:rPr>
              <a:t>HDR</a:t>
            </a:r>
            <a:r>
              <a:rPr lang="ja-JP" altLang="en-US" dirty="0">
                <a:solidFill>
                  <a:srgbClr val="FF5050"/>
                </a:solidFill>
              </a:rPr>
              <a:t>に戻す</a:t>
            </a:r>
          </a:p>
          <a:p>
            <a:pPr lvl="2"/>
            <a:r>
              <a:rPr lang="en-US" altLang="ja-JP" dirty="0"/>
              <a:t>HDR</a:t>
            </a:r>
            <a:r>
              <a:rPr lang="ja-JP" altLang="en-US" dirty="0"/>
              <a:t>拡張トーンマップを適用</a:t>
            </a:r>
            <a:endParaRPr lang="en-US" altLang="ja-JP" dirty="0"/>
          </a:p>
        </p:txBody>
      </p:sp>
      <p:sp>
        <p:nvSpPr>
          <p:cNvPr id="4" name="スライド番号プレースホルダー 3">
            <a:extLst>
              <a:ext uri="{FF2B5EF4-FFF2-40B4-BE49-F238E27FC236}">
                <a16:creationId xmlns:a16="http://schemas.microsoft.com/office/drawing/2014/main" id="{AEB3384B-49CA-462B-AA30-1E43A7240C4D}"/>
              </a:ext>
            </a:extLst>
          </p:cNvPr>
          <p:cNvSpPr>
            <a:spLocks noGrp="1"/>
          </p:cNvSpPr>
          <p:nvPr>
            <p:ph type="sldNum" sz="quarter" idx="12"/>
          </p:nvPr>
        </p:nvSpPr>
        <p:spPr/>
        <p:txBody>
          <a:bodyPr/>
          <a:lstStyle/>
          <a:p>
            <a:fld id="{0BF772E3-9003-47C6-93B4-058D5A19ECE5}" type="slidenum">
              <a:rPr kumimoji="1" lang="ja-JP" altLang="en-US" smtClean="0"/>
              <a:t>62</a:t>
            </a:fld>
            <a:endParaRPr kumimoji="1" lang="ja-JP" altLang="en-US" dirty="0"/>
          </a:p>
        </p:txBody>
      </p:sp>
    </p:spTree>
    <p:extLst>
      <p:ext uri="{BB962C8B-B14F-4D97-AF65-F5344CB8AC3E}">
        <p14:creationId xmlns:p14="http://schemas.microsoft.com/office/powerpoint/2010/main" val="1931218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6108A1-D01C-4193-990E-EDDC144066F6}"/>
              </a:ext>
            </a:extLst>
          </p:cNvPr>
          <p:cNvSpPr>
            <a:spLocks noGrp="1"/>
          </p:cNvSpPr>
          <p:nvPr>
            <p:ph type="title"/>
          </p:nvPr>
        </p:nvSpPr>
        <p:spPr/>
        <p:txBody>
          <a:bodyPr/>
          <a:lstStyle/>
          <a:p>
            <a:r>
              <a:rPr lang="en-US" altLang="ja-JP" dirty="0"/>
              <a:t>PC</a:t>
            </a:r>
            <a:r>
              <a:rPr lang="ja-JP" altLang="en-US" dirty="0"/>
              <a:t>モニタの</a:t>
            </a:r>
            <a:r>
              <a:rPr lang="en-US" altLang="ja-JP" dirty="0"/>
              <a:t>SDR</a:t>
            </a:r>
            <a:r>
              <a:rPr lang="ja-JP" altLang="en-US" dirty="0"/>
              <a:t>との互換性は？</a:t>
            </a:r>
            <a:endParaRPr lang="en-US" altLang="ja-JP" dirty="0"/>
          </a:p>
        </p:txBody>
      </p:sp>
      <p:sp>
        <p:nvSpPr>
          <p:cNvPr id="3" name="コンテンツ プレースホルダー 2">
            <a:extLst>
              <a:ext uri="{FF2B5EF4-FFF2-40B4-BE49-F238E27FC236}">
                <a16:creationId xmlns:a16="http://schemas.microsoft.com/office/drawing/2014/main" id="{87B5F217-78CD-496B-8278-B1CFD6196F98}"/>
              </a:ext>
            </a:extLst>
          </p:cNvPr>
          <p:cNvSpPr>
            <a:spLocks noGrp="1"/>
          </p:cNvSpPr>
          <p:nvPr>
            <p:ph idx="1"/>
          </p:nvPr>
        </p:nvSpPr>
        <p:spPr/>
        <p:txBody>
          <a:bodyPr>
            <a:normAutofit/>
          </a:bodyPr>
          <a:lstStyle/>
          <a:p>
            <a:r>
              <a:rPr lang="ja-JP" altLang="en-US" dirty="0"/>
              <a:t>いわゆる</a:t>
            </a:r>
            <a:r>
              <a:rPr lang="en-US" altLang="ja-JP" dirty="0" err="1"/>
              <a:t>sRGB</a:t>
            </a:r>
            <a:r>
              <a:rPr lang="ja-JP" altLang="en-US" dirty="0"/>
              <a:t>モニタの場合</a:t>
            </a:r>
            <a:endParaRPr lang="en-US" altLang="ja-JP" dirty="0"/>
          </a:p>
          <a:p>
            <a:pPr lvl="1"/>
            <a:r>
              <a:rPr lang="ja-JP" altLang="en-US" dirty="0">
                <a:solidFill>
                  <a:srgbClr val="FF5050"/>
                </a:solidFill>
              </a:rPr>
              <a:t>ガンマ</a:t>
            </a:r>
            <a:r>
              <a:rPr lang="en-US" altLang="ja-JP" dirty="0">
                <a:solidFill>
                  <a:srgbClr val="FF5050"/>
                </a:solidFill>
              </a:rPr>
              <a:t>(EOTF)</a:t>
            </a:r>
            <a:r>
              <a:rPr lang="ja-JP" altLang="en-US" dirty="0">
                <a:solidFill>
                  <a:srgbClr val="FF5050"/>
                </a:solidFill>
              </a:rPr>
              <a:t>は</a:t>
            </a:r>
            <a:r>
              <a:rPr lang="en-US" altLang="ja-JP" dirty="0">
                <a:solidFill>
                  <a:srgbClr val="FF5050"/>
                </a:solidFill>
              </a:rPr>
              <a:t>BT.1886</a:t>
            </a:r>
            <a:r>
              <a:rPr lang="ja-JP" altLang="en-US" dirty="0">
                <a:solidFill>
                  <a:srgbClr val="FF5050"/>
                </a:solidFill>
              </a:rPr>
              <a:t>ではない</a:t>
            </a:r>
            <a:endParaRPr lang="en-US" altLang="ja-JP" dirty="0">
              <a:solidFill>
                <a:srgbClr val="FF5050"/>
              </a:solidFill>
            </a:endParaRPr>
          </a:p>
          <a:p>
            <a:pPr lvl="1"/>
            <a:r>
              <a:rPr lang="ja-JP" altLang="en-US" dirty="0"/>
              <a:t>線形領域の無いおおよそ</a:t>
            </a:r>
            <a:r>
              <a:rPr lang="en-US" altLang="ja-JP" dirty="0"/>
              <a:t>γ2.2</a:t>
            </a:r>
            <a:r>
              <a:rPr lang="ja-JP" altLang="en-US" dirty="0"/>
              <a:t>のカーブ</a:t>
            </a:r>
            <a:endParaRPr lang="en-US" altLang="ja-JP" dirty="0"/>
          </a:p>
          <a:p>
            <a:pPr lvl="2"/>
            <a:r>
              <a:rPr lang="ja-JP" altLang="en-US" dirty="0"/>
              <a:t>プロユースの製品では</a:t>
            </a:r>
            <a:r>
              <a:rPr lang="en-US" altLang="ja-JP" dirty="0" err="1"/>
              <a:t>sRGB</a:t>
            </a:r>
            <a:r>
              <a:rPr lang="ja-JP" altLang="en-US" dirty="0"/>
              <a:t>を厳密に出力できる場合も</a:t>
            </a:r>
            <a:endParaRPr lang="en-US" altLang="ja-JP" dirty="0"/>
          </a:p>
          <a:p>
            <a:pPr lvl="3"/>
            <a:r>
              <a:rPr lang="ja-JP" altLang="en-US" dirty="0"/>
              <a:t>その場合</a:t>
            </a:r>
            <a:r>
              <a:rPr lang="en-US" altLang="ja-JP" dirty="0"/>
              <a:t>OOTF</a:t>
            </a:r>
            <a:r>
              <a:rPr lang="ja-JP" altLang="en-US" dirty="0"/>
              <a:t>は線形になる</a:t>
            </a:r>
            <a:endParaRPr lang="en-US" altLang="ja-JP" dirty="0"/>
          </a:p>
          <a:p>
            <a:pPr lvl="5"/>
            <a:endParaRPr lang="en-US" altLang="ja-JP" dirty="0"/>
          </a:p>
          <a:p>
            <a:pPr lvl="1"/>
            <a:r>
              <a:rPr lang="en-US" altLang="ja-JP" dirty="0">
                <a:solidFill>
                  <a:srgbClr val="FF5050"/>
                </a:solidFill>
                <a:sym typeface="Wingdings" panose="05000000000000000000" pitchFamily="2" charset="2"/>
              </a:rPr>
              <a:t></a:t>
            </a:r>
            <a:r>
              <a:rPr lang="ja-JP" altLang="en-US" dirty="0">
                <a:solidFill>
                  <a:srgbClr val="FF5050"/>
                </a:solidFill>
              </a:rPr>
              <a:t>一般ユーザ向け製品では線形部分の無い</a:t>
            </a:r>
            <a:r>
              <a:rPr lang="en-US" altLang="ja-JP" dirty="0">
                <a:solidFill>
                  <a:srgbClr val="FF5050"/>
                </a:solidFill>
              </a:rPr>
              <a:t>γ2.2</a:t>
            </a:r>
            <a:r>
              <a:rPr lang="ja-JP" altLang="en-US" dirty="0">
                <a:solidFill>
                  <a:srgbClr val="FF5050"/>
                </a:solidFill>
              </a:rPr>
              <a:t>とみなせる</a:t>
            </a:r>
            <a:endParaRPr lang="en-US" altLang="ja-JP" dirty="0">
              <a:solidFill>
                <a:srgbClr val="FF5050"/>
              </a:solidFill>
            </a:endParaRPr>
          </a:p>
          <a:p>
            <a:pPr lvl="2"/>
            <a:r>
              <a:rPr lang="ja-JP" altLang="en-US" dirty="0"/>
              <a:t>この場合の</a:t>
            </a:r>
            <a:r>
              <a:rPr lang="en-US" altLang="ja-JP" dirty="0"/>
              <a:t>SDR</a:t>
            </a:r>
            <a:r>
              <a:rPr lang="ja-JP" altLang="en-US" dirty="0"/>
              <a:t>互換</a:t>
            </a:r>
            <a:r>
              <a:rPr lang="en-US" altLang="ja-JP" dirty="0"/>
              <a:t>OOTF</a:t>
            </a:r>
            <a:r>
              <a:rPr lang="ja-JP" altLang="en-US" dirty="0"/>
              <a:t>は</a:t>
            </a:r>
            <a:endParaRPr lang="en-US" altLang="ja-JP" dirty="0"/>
          </a:p>
          <a:p>
            <a:pPr lvl="3"/>
            <a:r>
              <a:rPr lang="en-US" altLang="ja-JP" dirty="0" err="1">
                <a:solidFill>
                  <a:srgbClr val="FF5050"/>
                </a:solidFill>
              </a:rPr>
              <a:t>sRGB</a:t>
            </a:r>
            <a:r>
              <a:rPr lang="en-US" altLang="ja-JP" dirty="0">
                <a:solidFill>
                  <a:srgbClr val="FF5050"/>
                </a:solidFill>
              </a:rPr>
              <a:t> OETF</a:t>
            </a:r>
            <a:r>
              <a:rPr lang="en-US" altLang="ja-JP" dirty="0">
                <a:solidFill>
                  <a:srgbClr val="FF5050"/>
                </a:solidFill>
                <a:sym typeface="Wingdings" panose="05000000000000000000" pitchFamily="2" charset="2"/>
              </a:rPr>
              <a:t>γ2.2 EOTF</a:t>
            </a:r>
          </a:p>
          <a:p>
            <a:pPr lvl="3"/>
            <a:r>
              <a:rPr lang="ja-JP" altLang="en-US" dirty="0">
                <a:sym typeface="Wingdings" panose="05000000000000000000" pitchFamily="2" charset="2"/>
              </a:rPr>
              <a:t>家庭用テレビの</a:t>
            </a:r>
            <a:r>
              <a:rPr lang="en-US" altLang="ja-JP" dirty="0" err="1">
                <a:solidFill>
                  <a:srgbClr val="FF5050"/>
                </a:solidFill>
              </a:rPr>
              <a:t>sRGB</a:t>
            </a:r>
            <a:r>
              <a:rPr lang="en-US" altLang="ja-JP" dirty="0">
                <a:solidFill>
                  <a:srgbClr val="FF5050"/>
                </a:solidFill>
              </a:rPr>
              <a:t> OETF</a:t>
            </a:r>
            <a:r>
              <a:rPr lang="en-US" altLang="ja-JP" dirty="0">
                <a:solidFill>
                  <a:srgbClr val="FF5050"/>
                </a:solidFill>
                <a:sym typeface="Wingdings" panose="05000000000000000000" pitchFamily="2" charset="2"/>
              </a:rPr>
              <a:t>BT.1886(γ2.4)EOTF</a:t>
            </a:r>
            <a:r>
              <a:rPr lang="ja-JP" altLang="en-US" dirty="0">
                <a:sym typeface="Wingdings" panose="05000000000000000000" pitchFamily="2" charset="2"/>
              </a:rPr>
              <a:t>とは異なる</a:t>
            </a:r>
            <a:endParaRPr lang="en-US" altLang="ja-JP" dirty="0">
              <a:sym typeface="Wingdings" panose="05000000000000000000" pitchFamily="2" charset="2"/>
            </a:endParaRPr>
          </a:p>
        </p:txBody>
      </p:sp>
      <p:sp>
        <p:nvSpPr>
          <p:cNvPr id="4" name="スライド番号プレースホルダー 3">
            <a:extLst>
              <a:ext uri="{FF2B5EF4-FFF2-40B4-BE49-F238E27FC236}">
                <a16:creationId xmlns:a16="http://schemas.microsoft.com/office/drawing/2014/main" id="{AEB3384B-49CA-462B-AA30-1E43A7240C4D}"/>
              </a:ext>
            </a:extLst>
          </p:cNvPr>
          <p:cNvSpPr>
            <a:spLocks noGrp="1"/>
          </p:cNvSpPr>
          <p:nvPr>
            <p:ph type="sldNum" sz="quarter" idx="12"/>
          </p:nvPr>
        </p:nvSpPr>
        <p:spPr/>
        <p:txBody>
          <a:bodyPr/>
          <a:lstStyle/>
          <a:p>
            <a:fld id="{0BF772E3-9003-47C6-93B4-058D5A19ECE5}" type="slidenum">
              <a:rPr kumimoji="1" lang="ja-JP" altLang="en-US" smtClean="0"/>
              <a:t>63</a:t>
            </a:fld>
            <a:endParaRPr kumimoji="1" lang="ja-JP" altLang="en-US" dirty="0"/>
          </a:p>
        </p:txBody>
      </p:sp>
    </p:spTree>
    <p:extLst>
      <p:ext uri="{BB962C8B-B14F-4D97-AF65-F5344CB8AC3E}">
        <p14:creationId xmlns:p14="http://schemas.microsoft.com/office/powerpoint/2010/main" val="27343663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a:t>PC</a:t>
            </a:r>
            <a:r>
              <a:rPr lang="ja-JP" altLang="en-US" dirty="0"/>
              <a:t>モニタ</a:t>
            </a:r>
            <a:r>
              <a:rPr lang="en-US" altLang="ja-JP" dirty="0"/>
              <a:t>OOTF: </a:t>
            </a:r>
            <a:r>
              <a:rPr kumimoji="1" lang="en-US" altLang="ja-JP" dirty="0" err="1"/>
              <a:t>sRGB</a:t>
            </a:r>
            <a:r>
              <a:rPr kumimoji="1" lang="en-US" altLang="ja-JP" dirty="0"/>
              <a:t> OETF</a:t>
            </a:r>
            <a:r>
              <a:rPr kumimoji="1" lang="en-US" altLang="ja-JP" dirty="0">
                <a:sym typeface="Wingdings" panose="05000000000000000000" pitchFamily="2" charset="2"/>
              </a:rPr>
              <a:t></a:t>
            </a:r>
            <a:r>
              <a:rPr kumimoji="1" lang="en-US" altLang="ja-JP" dirty="0"/>
              <a:t>γ2.2 EOTF</a:t>
            </a:r>
            <a:endParaRPr kumimoji="1" lang="ja-JP" altLang="en-US"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64</a:t>
            </a:fld>
            <a:endParaRPr kumimoji="1" lang="ja-JP" altLang="en-US" dirty="0"/>
          </a:p>
        </p:txBody>
      </p:sp>
      <p:pic>
        <p:nvPicPr>
          <p:cNvPr id="7" name="図 6"/>
          <p:cNvPicPr>
            <a:picLocks noChangeAspect="1"/>
          </p:cNvPicPr>
          <p:nvPr/>
        </p:nvPicPr>
        <p:blipFill>
          <a:blip r:embed="rId3"/>
          <a:stretch>
            <a:fillRect/>
          </a:stretch>
        </p:blipFill>
        <p:spPr>
          <a:xfrm>
            <a:off x="609285" y="1296523"/>
            <a:ext cx="5208666" cy="5208666"/>
          </a:xfrm>
          <a:prstGeom prst="rect">
            <a:avLst/>
          </a:prstGeom>
        </p:spPr>
      </p:pic>
      <p:pic>
        <p:nvPicPr>
          <p:cNvPr id="6" name="図 5"/>
          <p:cNvPicPr>
            <a:picLocks noChangeAspect="1"/>
          </p:cNvPicPr>
          <p:nvPr/>
        </p:nvPicPr>
        <p:blipFill>
          <a:blip r:embed="rId4"/>
          <a:stretch>
            <a:fillRect/>
          </a:stretch>
        </p:blipFill>
        <p:spPr>
          <a:xfrm>
            <a:off x="6373084" y="1296524"/>
            <a:ext cx="5208665" cy="5208665"/>
          </a:xfrm>
          <a:prstGeom prst="rect">
            <a:avLst/>
          </a:prstGeom>
        </p:spPr>
      </p:pic>
    </p:spTree>
    <p:extLst>
      <p:ext uri="{BB962C8B-B14F-4D97-AF65-F5344CB8AC3E}">
        <p14:creationId xmlns:p14="http://schemas.microsoft.com/office/powerpoint/2010/main" val="37100689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テレビ</a:t>
            </a:r>
            <a:r>
              <a:rPr kumimoji="1" lang="en-US" altLang="ja-JP" dirty="0"/>
              <a:t>OOTF</a:t>
            </a:r>
            <a:r>
              <a:rPr lang="en-US" altLang="ja-JP" dirty="0"/>
              <a:t>: </a:t>
            </a:r>
            <a:r>
              <a:rPr kumimoji="1" lang="en-US" altLang="ja-JP" dirty="0" err="1"/>
              <a:t>sRGB</a:t>
            </a:r>
            <a:r>
              <a:rPr kumimoji="1" lang="en-US" altLang="ja-JP" dirty="0"/>
              <a:t> OETF</a:t>
            </a:r>
            <a:r>
              <a:rPr kumimoji="1" lang="en-US" altLang="ja-JP" dirty="0">
                <a:sym typeface="Wingdings" panose="05000000000000000000" pitchFamily="2" charset="2"/>
              </a:rPr>
              <a:t></a:t>
            </a:r>
            <a:r>
              <a:rPr kumimoji="1" lang="en-US" altLang="ja-JP" dirty="0"/>
              <a:t>BT.1886 EOTF</a:t>
            </a:r>
            <a:endParaRPr kumimoji="1" lang="ja-JP" altLang="en-US"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65</a:t>
            </a:fld>
            <a:endParaRPr kumimoji="1" lang="ja-JP" altLang="en-US" dirty="0"/>
          </a:p>
        </p:txBody>
      </p:sp>
      <p:pic>
        <p:nvPicPr>
          <p:cNvPr id="9" name="図 8"/>
          <p:cNvPicPr>
            <a:picLocks noChangeAspect="1"/>
          </p:cNvPicPr>
          <p:nvPr/>
        </p:nvPicPr>
        <p:blipFill>
          <a:blip r:embed="rId3"/>
          <a:stretch>
            <a:fillRect/>
          </a:stretch>
        </p:blipFill>
        <p:spPr>
          <a:xfrm>
            <a:off x="6373087" y="1296524"/>
            <a:ext cx="5208663" cy="5208663"/>
          </a:xfrm>
          <a:prstGeom prst="rect">
            <a:avLst/>
          </a:prstGeom>
        </p:spPr>
      </p:pic>
      <p:pic>
        <p:nvPicPr>
          <p:cNvPr id="6" name="図 5"/>
          <p:cNvPicPr>
            <a:picLocks noChangeAspect="1"/>
          </p:cNvPicPr>
          <p:nvPr/>
        </p:nvPicPr>
        <p:blipFill>
          <a:blip r:embed="rId4"/>
          <a:stretch>
            <a:fillRect/>
          </a:stretch>
        </p:blipFill>
        <p:spPr>
          <a:xfrm>
            <a:off x="609768" y="1296525"/>
            <a:ext cx="5208664" cy="5208664"/>
          </a:xfrm>
          <a:prstGeom prst="rect">
            <a:avLst/>
          </a:prstGeom>
        </p:spPr>
      </p:pic>
    </p:spTree>
    <p:extLst>
      <p:ext uri="{BB962C8B-B14F-4D97-AF65-F5344CB8AC3E}">
        <p14:creationId xmlns:p14="http://schemas.microsoft.com/office/powerpoint/2010/main" val="14123639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OOTF</a:t>
            </a:r>
            <a:r>
              <a:rPr kumimoji="1" lang="ja-JP" altLang="en-US" dirty="0"/>
              <a:t>有効／無効画像比較</a:t>
            </a:r>
          </a:p>
        </p:txBody>
      </p:sp>
      <p:sp>
        <p:nvSpPr>
          <p:cNvPr id="3" name="コンテンツ プレースホルダー 2"/>
          <p:cNvSpPr>
            <a:spLocks noGrp="1"/>
          </p:cNvSpPr>
          <p:nvPr>
            <p:ph idx="1"/>
          </p:nvPr>
        </p:nvSpPr>
        <p:spPr/>
        <p:txBody>
          <a:bodyPr/>
          <a:lstStyle/>
          <a:p>
            <a:r>
              <a:rPr kumimoji="1" lang="en-US" altLang="ja-JP" dirty="0" err="1"/>
              <a:t>sRGB</a:t>
            </a:r>
            <a:r>
              <a:rPr kumimoji="1" lang="en-US" altLang="ja-JP" dirty="0"/>
              <a:t>(SDR)</a:t>
            </a:r>
            <a:r>
              <a:rPr kumimoji="1" lang="ja-JP" altLang="en-US" dirty="0"/>
              <a:t>モニタでは正しく表示できないので注意</a:t>
            </a:r>
            <a:endParaRPr kumimoji="1" lang="en-US" altLang="ja-JP" dirty="0"/>
          </a:p>
          <a:p>
            <a:pPr lvl="1"/>
            <a:r>
              <a:rPr lang="en-US" altLang="ja-JP" dirty="0"/>
              <a:t>SDR</a:t>
            </a:r>
            <a:r>
              <a:rPr lang="ja-JP" altLang="en-US" dirty="0"/>
              <a:t>表示の時点で既に</a:t>
            </a:r>
            <a:r>
              <a:rPr lang="en-US" altLang="ja-JP" dirty="0"/>
              <a:t>OOTF</a:t>
            </a:r>
            <a:r>
              <a:rPr lang="ja-JP" altLang="en-US" dirty="0"/>
              <a:t>が適用されている状態</a:t>
            </a:r>
            <a:endParaRPr kumimoji="1" lang="ja-JP" altLang="en-US"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66</a:t>
            </a:fld>
            <a:endParaRPr kumimoji="1" lang="ja-JP" altLang="en-US" dirty="0"/>
          </a:p>
        </p:txBody>
      </p:sp>
    </p:spTree>
    <p:extLst>
      <p:ext uri="{BB962C8B-B14F-4D97-AF65-F5344CB8AC3E}">
        <p14:creationId xmlns:p14="http://schemas.microsoft.com/office/powerpoint/2010/main" val="30768763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4FCDDE5-F882-CD4B-B726-7799FD8B278C}"/>
              </a:ext>
            </a:extLst>
          </p:cNvPr>
          <p:cNvSpPr/>
          <p:nvPr/>
        </p:nvSpPr>
        <p:spPr>
          <a:xfrm>
            <a:off x="0" y="31918"/>
            <a:ext cx="12192000"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0" i="0" u="none" strike="noStrike">
                <a:solidFill>
                  <a:srgbClr val="FFFFFF"/>
                </a:solidFill>
                <a:effectLst/>
                <a:latin typeface="メイリオ" panose="020B0604030504040204" pitchFamily="34" charset="-128"/>
                <a:ea typeface="メイリオ" panose="020B0604030504040204" pitchFamily="34" charset="-128"/>
              </a:rPr>
              <a:t>掲載の画像は権利上の理由などにより現在はご覧いただけません</a:t>
            </a:r>
            <a:endParaRPr kumimoji="1" lang="ja-JP" altLang="en-US">
              <a:solidFill>
                <a:srgbClr val="FFFFFF"/>
              </a:solidFill>
            </a:endParaRPr>
          </a:p>
        </p:txBody>
      </p:sp>
      <p:sp>
        <p:nvSpPr>
          <p:cNvPr id="3" name="スライド番号プレースホルダー 2"/>
          <p:cNvSpPr>
            <a:spLocks noGrp="1"/>
          </p:cNvSpPr>
          <p:nvPr>
            <p:ph type="sldNum" sz="quarter" idx="12"/>
          </p:nvPr>
        </p:nvSpPr>
        <p:spPr/>
        <p:txBody>
          <a:bodyPr/>
          <a:lstStyle/>
          <a:p>
            <a:fld id="{0BF772E3-9003-47C6-93B4-058D5A19ECE5}" type="slidenum">
              <a:rPr kumimoji="1" lang="ja-JP" altLang="en-US" smtClean="0"/>
              <a:t>67</a:t>
            </a:fld>
            <a:endParaRPr kumimoji="1" lang="ja-JP" altLang="en-US" dirty="0"/>
          </a:p>
        </p:txBody>
      </p:sp>
      <p:sp>
        <p:nvSpPr>
          <p:cNvPr id="5" name="タイトル 1">
            <a:extLst>
              <a:ext uri="{FF2B5EF4-FFF2-40B4-BE49-F238E27FC236}">
                <a16:creationId xmlns:a16="http://schemas.microsoft.com/office/drawing/2014/main" id="{815171BE-E76E-48B0-8DEF-89311C249281}"/>
              </a:ext>
            </a:extLst>
          </p:cNvPr>
          <p:cNvSpPr txBox="1">
            <a:spLocks/>
          </p:cNvSpPr>
          <p:nvPr/>
        </p:nvSpPr>
        <p:spPr bwMode="auto">
          <a:xfrm>
            <a:off x="10889184" y="6425972"/>
            <a:ext cx="12742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OOTF</a:t>
            </a:r>
            <a:r>
              <a:rPr lang="ja-JP" altLang="en-US" sz="2000" dirty="0">
                <a:solidFill>
                  <a:schemeClr val="bg2"/>
                </a:solidFill>
              </a:rPr>
              <a:t>無効</a:t>
            </a:r>
          </a:p>
        </p:txBody>
      </p:sp>
    </p:spTree>
    <p:extLst>
      <p:ext uri="{BB962C8B-B14F-4D97-AF65-F5344CB8AC3E}">
        <p14:creationId xmlns:p14="http://schemas.microsoft.com/office/powerpoint/2010/main" val="12963857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14DC986-87A8-9FA5-5015-2FEE76BC885A}"/>
              </a:ext>
            </a:extLst>
          </p:cNvPr>
          <p:cNvSpPr/>
          <p:nvPr/>
        </p:nvSpPr>
        <p:spPr>
          <a:xfrm>
            <a:off x="0" y="31918"/>
            <a:ext cx="12192000"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0" i="0" u="none" strike="noStrike">
                <a:solidFill>
                  <a:srgbClr val="FFFFFF"/>
                </a:solidFill>
                <a:effectLst/>
                <a:latin typeface="メイリオ" panose="020B0604030504040204" pitchFamily="34" charset="-128"/>
                <a:ea typeface="メイリオ" panose="020B0604030504040204" pitchFamily="34" charset="-128"/>
              </a:rPr>
              <a:t>掲載の画像は権利上の理由などにより現在はご覧いただけません</a:t>
            </a:r>
            <a:endParaRPr kumimoji="1" lang="ja-JP" altLang="en-US">
              <a:solidFill>
                <a:srgbClr val="FFFFFF"/>
              </a:solidFill>
            </a:endParaRP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68</a:t>
            </a:fld>
            <a:endParaRPr kumimoji="1" lang="ja-JP" altLang="en-US" dirty="0"/>
          </a:p>
        </p:txBody>
      </p:sp>
      <p:sp>
        <p:nvSpPr>
          <p:cNvPr id="6" name="タイトル 1">
            <a:extLst>
              <a:ext uri="{FF2B5EF4-FFF2-40B4-BE49-F238E27FC236}">
                <a16:creationId xmlns:a16="http://schemas.microsoft.com/office/drawing/2014/main" id="{979E3A29-646C-4261-BF7A-D4C0DDC9726F}"/>
              </a:ext>
            </a:extLst>
          </p:cNvPr>
          <p:cNvSpPr txBox="1">
            <a:spLocks/>
          </p:cNvSpPr>
          <p:nvPr/>
        </p:nvSpPr>
        <p:spPr bwMode="auto">
          <a:xfrm>
            <a:off x="7298459" y="5810419"/>
            <a:ext cx="486498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ja-JP" altLang="en-US" sz="2000" dirty="0">
                <a:solidFill>
                  <a:schemeClr val="bg2"/>
                </a:solidFill>
              </a:rPr>
              <a:t>家庭用テレビ向け</a:t>
            </a:r>
            <a:r>
              <a:rPr lang="en-US" altLang="ja-JP" sz="2000" dirty="0">
                <a:solidFill>
                  <a:schemeClr val="bg2"/>
                </a:solidFill>
              </a:rPr>
              <a:t>OOTF</a:t>
            </a:r>
            <a:r>
              <a:rPr lang="ja-JP" altLang="en-US" sz="2000" dirty="0">
                <a:solidFill>
                  <a:schemeClr val="bg2"/>
                </a:solidFill>
              </a:rPr>
              <a:t>シミュレーション</a:t>
            </a:r>
            <a:endParaRPr lang="en-US" altLang="ja-JP" sz="2000" dirty="0">
              <a:solidFill>
                <a:schemeClr val="bg2"/>
              </a:solidFill>
            </a:endParaRPr>
          </a:p>
          <a:p>
            <a:pPr algn="r"/>
            <a:r>
              <a:rPr lang="en-US" altLang="ja-JP" sz="2000" dirty="0" err="1">
                <a:solidFill>
                  <a:schemeClr val="bg2"/>
                </a:solidFill>
              </a:rPr>
              <a:t>sRGB</a:t>
            </a:r>
            <a:r>
              <a:rPr lang="ja-JP" altLang="en-US" sz="2000" dirty="0">
                <a:solidFill>
                  <a:schemeClr val="bg2"/>
                </a:solidFill>
              </a:rPr>
              <a:t> </a:t>
            </a:r>
            <a:r>
              <a:rPr lang="en-US" altLang="ja-JP" sz="2000" dirty="0">
                <a:solidFill>
                  <a:schemeClr val="bg2"/>
                </a:solidFill>
              </a:rPr>
              <a:t>OETF</a:t>
            </a:r>
            <a:r>
              <a:rPr lang="en-US" altLang="ja-JP" sz="2000" dirty="0">
                <a:solidFill>
                  <a:schemeClr val="bg2"/>
                </a:solidFill>
                <a:sym typeface="Wingdings" panose="05000000000000000000" pitchFamily="2" charset="2"/>
              </a:rPr>
              <a:t>BT.1886(γ2.4)EOTF</a:t>
            </a:r>
          </a:p>
          <a:p>
            <a:pPr algn="r"/>
            <a:r>
              <a:rPr lang="en-US" altLang="ja-JP" sz="2000" dirty="0">
                <a:solidFill>
                  <a:schemeClr val="bg2"/>
                </a:solidFill>
                <a:sym typeface="Wingdings" panose="05000000000000000000" pitchFamily="2" charset="2"/>
              </a:rPr>
              <a:t>SDR</a:t>
            </a:r>
            <a:r>
              <a:rPr lang="ja-JP" altLang="en-US" sz="2000" dirty="0">
                <a:solidFill>
                  <a:schemeClr val="bg2"/>
                </a:solidFill>
                <a:sym typeface="Wingdings" panose="05000000000000000000" pitchFamily="2" charset="2"/>
              </a:rPr>
              <a:t>領域だけに適用した例</a:t>
            </a:r>
            <a:endParaRPr lang="ja-JP" altLang="en-US" sz="2000" dirty="0">
              <a:solidFill>
                <a:schemeClr val="bg2"/>
              </a:solidFill>
            </a:endParaRPr>
          </a:p>
        </p:txBody>
      </p:sp>
    </p:spTree>
    <p:extLst>
      <p:ext uri="{BB962C8B-B14F-4D97-AF65-F5344CB8AC3E}">
        <p14:creationId xmlns:p14="http://schemas.microsoft.com/office/powerpoint/2010/main" val="5719073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7ED10772-9B1A-8D21-6136-7426B8D753A1}"/>
              </a:ext>
            </a:extLst>
          </p:cNvPr>
          <p:cNvSpPr/>
          <p:nvPr/>
        </p:nvSpPr>
        <p:spPr>
          <a:xfrm>
            <a:off x="0" y="31918"/>
            <a:ext cx="12192000"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0" i="0" u="none" strike="noStrike">
                <a:solidFill>
                  <a:srgbClr val="FFFFFF"/>
                </a:solidFill>
                <a:effectLst/>
                <a:latin typeface="メイリオ" panose="020B0604030504040204" pitchFamily="34" charset="-128"/>
                <a:ea typeface="メイリオ" panose="020B0604030504040204" pitchFamily="34" charset="-128"/>
              </a:rPr>
              <a:t>掲載の画像は権利上の理由などにより現在はご覧いただけません</a:t>
            </a:r>
            <a:endParaRPr kumimoji="1" lang="ja-JP" altLang="en-US">
              <a:solidFill>
                <a:srgbClr val="FFFFFF"/>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69</a:t>
            </a:fld>
            <a:endParaRPr kumimoji="1" lang="ja-JP" altLang="en-US" dirty="0"/>
          </a:p>
        </p:txBody>
      </p:sp>
      <p:sp>
        <p:nvSpPr>
          <p:cNvPr id="6" name="タイトル 1">
            <a:extLst>
              <a:ext uri="{FF2B5EF4-FFF2-40B4-BE49-F238E27FC236}">
                <a16:creationId xmlns:a16="http://schemas.microsoft.com/office/drawing/2014/main" id="{45E67A77-3E3E-43C0-BF9F-F80D669E0BEB}"/>
              </a:ext>
            </a:extLst>
          </p:cNvPr>
          <p:cNvSpPr txBox="1">
            <a:spLocks/>
          </p:cNvSpPr>
          <p:nvPr/>
        </p:nvSpPr>
        <p:spPr bwMode="auto">
          <a:xfrm>
            <a:off x="10889184" y="6425972"/>
            <a:ext cx="12742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OOTF</a:t>
            </a:r>
            <a:r>
              <a:rPr lang="ja-JP" altLang="en-US" sz="2000" dirty="0">
                <a:solidFill>
                  <a:schemeClr val="bg2"/>
                </a:solidFill>
              </a:rPr>
              <a:t>無効</a:t>
            </a:r>
          </a:p>
        </p:txBody>
      </p:sp>
    </p:spTree>
    <p:extLst>
      <p:ext uri="{BB962C8B-B14F-4D97-AF65-F5344CB8AC3E}">
        <p14:creationId xmlns:p14="http://schemas.microsoft.com/office/powerpoint/2010/main" val="4115991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kumimoji="1" lang="ja-JP" altLang="en-US" dirty="0"/>
              <a:t>色空間を構成する要素</a:t>
            </a:r>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a:bodyPr>
          <a:lstStyle/>
          <a:p>
            <a:r>
              <a:rPr lang="ja-JP" altLang="en-US" dirty="0">
                <a:solidFill>
                  <a:srgbClr val="FF5050"/>
                </a:solidFill>
              </a:rPr>
              <a:t>色域</a:t>
            </a:r>
            <a:r>
              <a:rPr lang="en-US" altLang="ja-JP" dirty="0">
                <a:solidFill>
                  <a:srgbClr val="FF5050"/>
                </a:solidFill>
              </a:rPr>
              <a:t>(Gamut)</a:t>
            </a:r>
            <a:endParaRPr kumimoji="1" lang="en-US" altLang="ja-JP" dirty="0">
              <a:solidFill>
                <a:srgbClr val="FF5050"/>
              </a:solidFill>
            </a:endParaRPr>
          </a:p>
          <a:p>
            <a:r>
              <a:rPr lang="ja-JP" altLang="en-US" dirty="0"/>
              <a:t>伝達関数</a:t>
            </a:r>
            <a:r>
              <a:rPr lang="en-US" altLang="ja-JP" dirty="0"/>
              <a:t>(Transfer Function)</a:t>
            </a:r>
          </a:p>
          <a:p>
            <a:r>
              <a:rPr lang="ja-JP" altLang="en-US" dirty="0"/>
              <a:t>輝度条件や鑑賞条件、ビット深度等</a:t>
            </a:r>
          </a:p>
          <a:p>
            <a:pPr lvl="1"/>
            <a:endParaRPr lang="ja-JP" altLang="en-US"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7</a:t>
            </a:fld>
            <a:endParaRPr kumimoji="1" lang="ja-JP" altLang="en-US" dirty="0"/>
          </a:p>
        </p:txBody>
      </p:sp>
    </p:spTree>
    <p:extLst>
      <p:ext uri="{BB962C8B-B14F-4D97-AF65-F5344CB8AC3E}">
        <p14:creationId xmlns:p14="http://schemas.microsoft.com/office/powerpoint/2010/main" val="35352530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F080EB2-E2B4-75A2-3F19-EC8B730A4048}"/>
              </a:ext>
            </a:extLst>
          </p:cNvPr>
          <p:cNvSpPr/>
          <p:nvPr/>
        </p:nvSpPr>
        <p:spPr>
          <a:xfrm>
            <a:off x="0" y="31918"/>
            <a:ext cx="12192000"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0" i="0" u="none" strike="noStrike">
                <a:solidFill>
                  <a:srgbClr val="FFFFFF"/>
                </a:solidFill>
                <a:effectLst/>
                <a:latin typeface="メイリオ" panose="020B0604030504040204" pitchFamily="34" charset="-128"/>
                <a:ea typeface="メイリオ" panose="020B0604030504040204" pitchFamily="34" charset="-128"/>
              </a:rPr>
              <a:t>掲載の画像は権利上の理由などにより現在はご覧いただけません</a:t>
            </a:r>
            <a:endParaRPr kumimoji="1" lang="ja-JP" altLang="en-US">
              <a:solidFill>
                <a:srgbClr val="FFFFFF"/>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70</a:t>
            </a:fld>
            <a:endParaRPr kumimoji="1" lang="ja-JP" altLang="en-US" dirty="0"/>
          </a:p>
        </p:txBody>
      </p:sp>
      <p:sp>
        <p:nvSpPr>
          <p:cNvPr id="6" name="タイトル 1">
            <a:extLst>
              <a:ext uri="{FF2B5EF4-FFF2-40B4-BE49-F238E27FC236}">
                <a16:creationId xmlns:a16="http://schemas.microsoft.com/office/drawing/2014/main" id="{7330B61A-77D0-47E8-B7A9-6D5EE6F56FC5}"/>
              </a:ext>
            </a:extLst>
          </p:cNvPr>
          <p:cNvSpPr txBox="1">
            <a:spLocks/>
          </p:cNvSpPr>
          <p:nvPr/>
        </p:nvSpPr>
        <p:spPr bwMode="auto">
          <a:xfrm>
            <a:off x="7798595" y="5810419"/>
            <a:ext cx="436484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PC</a:t>
            </a:r>
            <a:r>
              <a:rPr lang="ja-JP" altLang="en-US" sz="2000" dirty="0">
                <a:solidFill>
                  <a:schemeClr val="bg2"/>
                </a:solidFill>
              </a:rPr>
              <a:t>モニタ向け</a:t>
            </a:r>
            <a:r>
              <a:rPr lang="en-US" altLang="ja-JP" sz="2000" dirty="0">
                <a:solidFill>
                  <a:schemeClr val="bg2"/>
                </a:solidFill>
              </a:rPr>
              <a:t>OOTF</a:t>
            </a:r>
            <a:r>
              <a:rPr lang="ja-JP" altLang="en-US" sz="2000" dirty="0">
                <a:solidFill>
                  <a:schemeClr val="bg2"/>
                </a:solidFill>
              </a:rPr>
              <a:t>シミュレーション</a:t>
            </a:r>
            <a:endParaRPr lang="en-US" altLang="ja-JP" sz="2000" dirty="0">
              <a:solidFill>
                <a:schemeClr val="bg2"/>
              </a:solidFill>
            </a:endParaRPr>
          </a:p>
          <a:p>
            <a:pPr algn="r"/>
            <a:r>
              <a:rPr lang="en-US" altLang="ja-JP" sz="2000" dirty="0" err="1">
                <a:solidFill>
                  <a:schemeClr val="bg2"/>
                </a:solidFill>
              </a:rPr>
              <a:t>sRGB</a:t>
            </a:r>
            <a:r>
              <a:rPr lang="ja-JP" altLang="en-US" sz="2000" dirty="0">
                <a:solidFill>
                  <a:schemeClr val="bg2"/>
                </a:solidFill>
              </a:rPr>
              <a:t> </a:t>
            </a:r>
            <a:r>
              <a:rPr lang="en-US" altLang="ja-JP" sz="2000" dirty="0">
                <a:solidFill>
                  <a:schemeClr val="bg2"/>
                </a:solidFill>
              </a:rPr>
              <a:t>OETF</a:t>
            </a:r>
            <a:r>
              <a:rPr lang="en-US" altLang="ja-JP" sz="2000" dirty="0">
                <a:solidFill>
                  <a:schemeClr val="bg2"/>
                </a:solidFill>
                <a:sym typeface="Wingdings" panose="05000000000000000000" pitchFamily="2" charset="2"/>
              </a:rPr>
              <a:t>γ2.2 EOTF</a:t>
            </a:r>
          </a:p>
          <a:p>
            <a:pPr algn="r"/>
            <a:r>
              <a:rPr lang="en-US" altLang="ja-JP" sz="2000" dirty="0">
                <a:solidFill>
                  <a:schemeClr val="bg2"/>
                </a:solidFill>
                <a:sym typeface="Wingdings" panose="05000000000000000000" pitchFamily="2" charset="2"/>
              </a:rPr>
              <a:t>SDR</a:t>
            </a:r>
            <a:r>
              <a:rPr lang="ja-JP" altLang="en-US" sz="2000" dirty="0">
                <a:solidFill>
                  <a:schemeClr val="bg2"/>
                </a:solidFill>
                <a:sym typeface="Wingdings" panose="05000000000000000000" pitchFamily="2" charset="2"/>
              </a:rPr>
              <a:t>領域だけに適用</a:t>
            </a:r>
            <a:endParaRPr lang="en-US" altLang="ja-JP" sz="2000" dirty="0">
              <a:solidFill>
                <a:schemeClr val="bg2"/>
              </a:solidFill>
              <a:sym typeface="Wingdings" panose="05000000000000000000" pitchFamily="2" charset="2"/>
            </a:endParaRPr>
          </a:p>
        </p:txBody>
      </p:sp>
    </p:spTree>
    <p:extLst>
      <p:ext uri="{BB962C8B-B14F-4D97-AF65-F5344CB8AC3E}">
        <p14:creationId xmlns:p14="http://schemas.microsoft.com/office/powerpoint/2010/main" val="18911273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6108A1-D01C-4193-990E-EDDC144066F6}"/>
              </a:ext>
            </a:extLst>
          </p:cNvPr>
          <p:cNvSpPr>
            <a:spLocks noGrp="1"/>
          </p:cNvSpPr>
          <p:nvPr>
            <p:ph type="title"/>
          </p:nvPr>
        </p:nvSpPr>
        <p:spPr/>
        <p:txBody>
          <a:bodyPr>
            <a:normAutofit fontScale="90000"/>
          </a:bodyPr>
          <a:lstStyle/>
          <a:p>
            <a:r>
              <a:rPr lang="ja-JP" altLang="en-US" dirty="0"/>
              <a:t>システムガンマだけで互換性を保てるか？</a:t>
            </a:r>
            <a:endParaRPr kumimoji="1" lang="ja-JP" altLang="en-US" dirty="0"/>
          </a:p>
        </p:txBody>
      </p:sp>
      <p:sp>
        <p:nvSpPr>
          <p:cNvPr id="3" name="コンテンツ プレースホルダー 2">
            <a:extLst>
              <a:ext uri="{FF2B5EF4-FFF2-40B4-BE49-F238E27FC236}">
                <a16:creationId xmlns:a16="http://schemas.microsoft.com/office/drawing/2014/main" id="{87B5F217-78CD-496B-8278-B1CFD6196F98}"/>
              </a:ext>
            </a:extLst>
          </p:cNvPr>
          <p:cNvSpPr>
            <a:spLocks noGrp="1"/>
          </p:cNvSpPr>
          <p:nvPr>
            <p:ph idx="1"/>
          </p:nvPr>
        </p:nvSpPr>
        <p:spPr/>
        <p:txBody>
          <a:bodyPr>
            <a:normAutofit/>
          </a:bodyPr>
          <a:lstStyle/>
          <a:p>
            <a:r>
              <a:rPr lang="ja-JP" altLang="en-US" dirty="0">
                <a:solidFill>
                  <a:srgbClr val="FF5050"/>
                </a:solidFill>
              </a:rPr>
              <a:t>家庭用</a:t>
            </a:r>
            <a:r>
              <a:rPr lang="en-US" altLang="ja-JP" dirty="0">
                <a:solidFill>
                  <a:srgbClr val="FF5050"/>
                </a:solidFill>
              </a:rPr>
              <a:t>SDR</a:t>
            </a:r>
            <a:r>
              <a:rPr lang="ja-JP" altLang="en-US" dirty="0">
                <a:solidFill>
                  <a:srgbClr val="FF5050"/>
                </a:solidFill>
              </a:rPr>
              <a:t>テレビはより派手な出力</a:t>
            </a:r>
            <a:endParaRPr lang="en-US" altLang="ja-JP" dirty="0">
              <a:solidFill>
                <a:srgbClr val="FF5050"/>
              </a:solidFill>
            </a:endParaRPr>
          </a:p>
          <a:p>
            <a:pPr lvl="1"/>
            <a:r>
              <a:rPr lang="ja-JP" altLang="en-US" dirty="0"/>
              <a:t>全体的にコントラストが高い</a:t>
            </a:r>
            <a:endParaRPr lang="en-US" altLang="ja-JP" dirty="0"/>
          </a:p>
          <a:p>
            <a:pPr lvl="1"/>
            <a:r>
              <a:rPr lang="ja-JP" altLang="en-US" dirty="0"/>
              <a:t>全体的に彩度が高い</a:t>
            </a:r>
            <a:endParaRPr lang="en-US" altLang="ja-JP" dirty="0"/>
          </a:p>
          <a:p>
            <a:pPr lvl="1"/>
            <a:r>
              <a:rPr lang="ja-JP" altLang="en-US" dirty="0"/>
              <a:t>全体的に色温度が高い</a:t>
            </a:r>
            <a:endParaRPr lang="en-US" altLang="ja-JP" dirty="0"/>
          </a:p>
          <a:p>
            <a:r>
              <a:rPr lang="en-US" altLang="ja-JP" dirty="0">
                <a:solidFill>
                  <a:srgbClr val="FF5050"/>
                </a:solidFill>
              </a:rPr>
              <a:t>SDR</a:t>
            </a:r>
            <a:r>
              <a:rPr lang="ja-JP" altLang="en-US" dirty="0">
                <a:solidFill>
                  <a:srgbClr val="FF5050"/>
                </a:solidFill>
              </a:rPr>
              <a:t>に限った話ではないが</a:t>
            </a:r>
            <a:r>
              <a:rPr lang="en-US" altLang="ja-JP" dirty="0">
                <a:solidFill>
                  <a:srgbClr val="FF5050"/>
                </a:solidFill>
              </a:rPr>
              <a:t>SDR</a:t>
            </a:r>
            <a:r>
              <a:rPr lang="ja-JP" altLang="en-US" dirty="0">
                <a:solidFill>
                  <a:srgbClr val="FF5050"/>
                </a:solidFill>
              </a:rPr>
              <a:t>の方が遥かに極端</a:t>
            </a:r>
            <a:endParaRPr lang="en-US" altLang="ja-JP" dirty="0">
              <a:solidFill>
                <a:srgbClr val="FF5050"/>
              </a:solidFill>
            </a:endParaRPr>
          </a:p>
          <a:p>
            <a:pPr lvl="1"/>
            <a:r>
              <a:rPr lang="ja-JP" altLang="en-US" dirty="0"/>
              <a:t>擬似的に</a:t>
            </a:r>
            <a:r>
              <a:rPr lang="en-US" altLang="ja-JP" dirty="0"/>
              <a:t>HDR</a:t>
            </a:r>
            <a:r>
              <a:rPr lang="ja-JP" altLang="en-US" dirty="0"/>
              <a:t>らしく拡張する製品が多い</a:t>
            </a:r>
            <a:endParaRPr lang="en-US" altLang="ja-JP" dirty="0"/>
          </a:p>
        </p:txBody>
      </p:sp>
      <p:sp>
        <p:nvSpPr>
          <p:cNvPr id="4" name="スライド番号プレースホルダー 3">
            <a:extLst>
              <a:ext uri="{FF2B5EF4-FFF2-40B4-BE49-F238E27FC236}">
                <a16:creationId xmlns:a16="http://schemas.microsoft.com/office/drawing/2014/main" id="{AEB3384B-49CA-462B-AA30-1E43A7240C4D}"/>
              </a:ext>
            </a:extLst>
          </p:cNvPr>
          <p:cNvSpPr>
            <a:spLocks noGrp="1"/>
          </p:cNvSpPr>
          <p:nvPr>
            <p:ph type="sldNum" sz="quarter" idx="12"/>
          </p:nvPr>
        </p:nvSpPr>
        <p:spPr/>
        <p:txBody>
          <a:bodyPr/>
          <a:lstStyle/>
          <a:p>
            <a:fld id="{0BF772E3-9003-47C6-93B4-058D5A19ECE5}" type="slidenum">
              <a:rPr kumimoji="1" lang="ja-JP" altLang="en-US" smtClean="0"/>
              <a:t>71</a:t>
            </a:fld>
            <a:endParaRPr kumimoji="1" lang="ja-JP" altLang="en-US" dirty="0"/>
          </a:p>
        </p:txBody>
      </p:sp>
    </p:spTree>
    <p:extLst>
      <p:ext uri="{BB962C8B-B14F-4D97-AF65-F5344CB8AC3E}">
        <p14:creationId xmlns:p14="http://schemas.microsoft.com/office/powerpoint/2010/main" val="1606829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6108A1-D01C-4193-990E-EDDC144066F6}"/>
              </a:ext>
            </a:extLst>
          </p:cNvPr>
          <p:cNvSpPr>
            <a:spLocks noGrp="1"/>
          </p:cNvSpPr>
          <p:nvPr>
            <p:ph type="title"/>
          </p:nvPr>
        </p:nvSpPr>
        <p:spPr/>
        <p:txBody>
          <a:bodyPr/>
          <a:lstStyle/>
          <a:p>
            <a:r>
              <a:rPr lang="en-US" altLang="ja-JP" dirty="0"/>
              <a:t>SDR</a:t>
            </a:r>
            <a:r>
              <a:rPr lang="ja-JP" altLang="en-US" dirty="0"/>
              <a:t>テレビの実態との互換性</a:t>
            </a:r>
            <a:endParaRPr kumimoji="1" lang="ja-JP" altLang="en-US" dirty="0"/>
          </a:p>
        </p:txBody>
      </p:sp>
      <p:sp>
        <p:nvSpPr>
          <p:cNvPr id="3" name="コンテンツ プレースホルダー 2">
            <a:extLst>
              <a:ext uri="{FF2B5EF4-FFF2-40B4-BE49-F238E27FC236}">
                <a16:creationId xmlns:a16="http://schemas.microsoft.com/office/drawing/2014/main" id="{87B5F217-78CD-496B-8278-B1CFD6196F98}"/>
              </a:ext>
            </a:extLst>
          </p:cNvPr>
          <p:cNvSpPr>
            <a:spLocks noGrp="1"/>
          </p:cNvSpPr>
          <p:nvPr>
            <p:ph idx="1"/>
          </p:nvPr>
        </p:nvSpPr>
        <p:spPr/>
        <p:txBody>
          <a:bodyPr>
            <a:normAutofit lnSpcReduction="10000"/>
          </a:bodyPr>
          <a:lstStyle/>
          <a:p>
            <a:r>
              <a:rPr lang="ja-JP" altLang="en-US" dirty="0"/>
              <a:t>テレビ／メーカーによって異なる</a:t>
            </a:r>
            <a:endParaRPr lang="en-US" altLang="ja-JP" dirty="0"/>
          </a:p>
          <a:p>
            <a:r>
              <a:rPr lang="ja-JP" altLang="en-US" dirty="0"/>
              <a:t>映像モードによっても異なる</a:t>
            </a:r>
            <a:endParaRPr lang="en-US" altLang="ja-JP" dirty="0"/>
          </a:p>
          <a:p>
            <a:pPr lvl="2"/>
            <a:r>
              <a:rPr lang="ja-JP" altLang="en-US" dirty="0">
                <a:solidFill>
                  <a:srgbClr val="FF5050"/>
                </a:solidFill>
              </a:rPr>
              <a:t>ゲームモードはある程度派手なものが多い</a:t>
            </a:r>
            <a:endParaRPr lang="en-US" altLang="ja-JP" dirty="0">
              <a:solidFill>
                <a:srgbClr val="FF5050"/>
              </a:solidFill>
            </a:endParaRPr>
          </a:p>
          <a:p>
            <a:pPr lvl="2"/>
            <a:r>
              <a:rPr lang="en-US" altLang="ja-JP" dirty="0">
                <a:solidFill>
                  <a:srgbClr val="FF5050"/>
                </a:solidFill>
              </a:rPr>
              <a:t>PC</a:t>
            </a:r>
            <a:r>
              <a:rPr lang="ja-JP" altLang="en-US" dirty="0">
                <a:solidFill>
                  <a:srgbClr val="FF5050"/>
                </a:solidFill>
              </a:rPr>
              <a:t>モニタモード／グラフィックスモードは比較的忠実</a:t>
            </a:r>
            <a:endParaRPr lang="en-US" altLang="ja-JP" dirty="0">
              <a:solidFill>
                <a:srgbClr val="FF5050"/>
              </a:solidFill>
            </a:endParaRPr>
          </a:p>
          <a:p>
            <a:pPr lvl="5"/>
            <a:endParaRPr lang="en-US" altLang="ja-JP" dirty="0"/>
          </a:p>
          <a:p>
            <a:r>
              <a:rPr lang="en-US" altLang="ja-JP" dirty="0">
                <a:solidFill>
                  <a:srgbClr val="FF5050"/>
                </a:solidFill>
                <a:sym typeface="Wingdings" panose="05000000000000000000" pitchFamily="2" charset="2"/>
              </a:rPr>
              <a:t></a:t>
            </a:r>
            <a:r>
              <a:rPr lang="ja-JP" altLang="en-US" dirty="0">
                <a:solidFill>
                  <a:srgbClr val="FF5050"/>
                </a:solidFill>
              </a:rPr>
              <a:t>汎用的な設定は難しい</a:t>
            </a:r>
            <a:endParaRPr lang="en-US" altLang="ja-JP" dirty="0">
              <a:solidFill>
                <a:srgbClr val="FF5050"/>
              </a:solidFill>
            </a:endParaRPr>
          </a:p>
          <a:p>
            <a:pPr lvl="1"/>
            <a:r>
              <a:rPr lang="ja-JP" altLang="en-US" dirty="0"/>
              <a:t>全体的なガンマ調整</a:t>
            </a:r>
            <a:endParaRPr lang="en-US" altLang="ja-JP" dirty="0"/>
          </a:p>
          <a:p>
            <a:pPr lvl="1"/>
            <a:r>
              <a:rPr lang="ja-JP" altLang="en-US" dirty="0"/>
              <a:t>全体的な彩度調整</a:t>
            </a:r>
            <a:endParaRPr lang="en-US" altLang="ja-JP" dirty="0"/>
          </a:p>
          <a:p>
            <a:pPr lvl="1"/>
            <a:r>
              <a:rPr lang="en-US" altLang="ja-JP" dirty="0"/>
              <a:t>etc.</a:t>
            </a:r>
          </a:p>
        </p:txBody>
      </p:sp>
      <p:sp>
        <p:nvSpPr>
          <p:cNvPr id="4" name="スライド番号プレースホルダー 3">
            <a:extLst>
              <a:ext uri="{FF2B5EF4-FFF2-40B4-BE49-F238E27FC236}">
                <a16:creationId xmlns:a16="http://schemas.microsoft.com/office/drawing/2014/main" id="{AEB3384B-49CA-462B-AA30-1E43A7240C4D}"/>
              </a:ext>
            </a:extLst>
          </p:cNvPr>
          <p:cNvSpPr>
            <a:spLocks noGrp="1"/>
          </p:cNvSpPr>
          <p:nvPr>
            <p:ph type="sldNum" sz="quarter" idx="12"/>
          </p:nvPr>
        </p:nvSpPr>
        <p:spPr/>
        <p:txBody>
          <a:bodyPr/>
          <a:lstStyle/>
          <a:p>
            <a:fld id="{0BF772E3-9003-47C6-93B4-058D5A19ECE5}" type="slidenum">
              <a:rPr kumimoji="1" lang="ja-JP" altLang="en-US" smtClean="0"/>
              <a:t>72</a:t>
            </a:fld>
            <a:endParaRPr kumimoji="1" lang="ja-JP" altLang="en-US" dirty="0"/>
          </a:p>
        </p:txBody>
      </p:sp>
    </p:spTree>
    <p:extLst>
      <p:ext uri="{BB962C8B-B14F-4D97-AF65-F5344CB8AC3E}">
        <p14:creationId xmlns:p14="http://schemas.microsoft.com/office/powerpoint/2010/main" val="35755872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FFCB84-C2B4-4A1B-8187-024354A23AA4}"/>
              </a:ext>
            </a:extLst>
          </p:cNvPr>
          <p:cNvSpPr>
            <a:spLocks noGrp="1"/>
          </p:cNvSpPr>
          <p:nvPr>
            <p:ph type="title"/>
          </p:nvPr>
        </p:nvSpPr>
        <p:spPr/>
        <p:txBody>
          <a:bodyPr/>
          <a:lstStyle/>
          <a:p>
            <a:r>
              <a:rPr kumimoji="1" lang="ja-JP" altLang="en-US" dirty="0"/>
              <a:t>前提として押さえておきたいこと</a:t>
            </a:r>
          </a:p>
        </p:txBody>
      </p:sp>
      <p:sp>
        <p:nvSpPr>
          <p:cNvPr id="3" name="コンテンツ プレースホルダー 2">
            <a:extLst>
              <a:ext uri="{FF2B5EF4-FFF2-40B4-BE49-F238E27FC236}">
                <a16:creationId xmlns:a16="http://schemas.microsoft.com/office/drawing/2014/main" id="{A09B9C78-65EE-4A2F-9015-1A7F78C53224}"/>
              </a:ext>
            </a:extLst>
          </p:cNvPr>
          <p:cNvSpPr>
            <a:spLocks noGrp="1"/>
          </p:cNvSpPr>
          <p:nvPr>
            <p:ph idx="1"/>
          </p:nvPr>
        </p:nvSpPr>
        <p:spPr/>
        <p:txBody>
          <a:bodyPr>
            <a:normAutofit/>
          </a:bodyPr>
          <a:lstStyle/>
          <a:p>
            <a:r>
              <a:rPr lang="ja-JP" altLang="en-US" sz="3400" dirty="0"/>
              <a:t>トーンマップの</a:t>
            </a:r>
            <a:r>
              <a:rPr lang="en-US" altLang="ja-JP" sz="3400" dirty="0"/>
              <a:t>HDR</a:t>
            </a:r>
            <a:r>
              <a:rPr lang="ja-JP" altLang="en-US" sz="3400" dirty="0"/>
              <a:t>出力拡張</a:t>
            </a:r>
            <a:endParaRPr lang="en-US" altLang="ja-JP" sz="3400" dirty="0"/>
          </a:p>
          <a:p>
            <a:r>
              <a:rPr lang="ja-JP" altLang="en-US" sz="3400" dirty="0"/>
              <a:t>白レベル</a:t>
            </a:r>
            <a:r>
              <a:rPr lang="en-US" altLang="ja-JP" sz="3400" dirty="0"/>
              <a:t>(Paper White Level)</a:t>
            </a:r>
            <a:r>
              <a:rPr lang="ja-JP" altLang="en-US" sz="3400" dirty="0"/>
              <a:t>の調整</a:t>
            </a:r>
            <a:endParaRPr lang="en-US" altLang="ja-JP" sz="3400" dirty="0"/>
          </a:p>
          <a:p>
            <a:r>
              <a:rPr lang="en-US" altLang="ja-JP" sz="3400" dirty="0"/>
              <a:t>SDR</a:t>
            </a:r>
            <a:r>
              <a:rPr lang="ja-JP" altLang="en-US" sz="3400" dirty="0"/>
              <a:t>時のシステムガンマとの互換性</a:t>
            </a:r>
            <a:endParaRPr lang="en-US" altLang="ja-JP" sz="3400" dirty="0"/>
          </a:p>
          <a:p>
            <a:r>
              <a:rPr lang="ja-JP" altLang="en-US" dirty="0">
                <a:solidFill>
                  <a:srgbClr val="FF5050"/>
                </a:solidFill>
              </a:rPr>
              <a:t>色域変換と色域マッピング</a:t>
            </a:r>
          </a:p>
          <a:p>
            <a:r>
              <a:rPr kumimoji="1" lang="ja-JP" altLang="en-US" dirty="0"/>
              <a:t>ビデオ出力設定の仕様</a:t>
            </a:r>
          </a:p>
        </p:txBody>
      </p:sp>
      <p:sp>
        <p:nvSpPr>
          <p:cNvPr id="4" name="スライド番号プレースホルダー 3">
            <a:extLst>
              <a:ext uri="{FF2B5EF4-FFF2-40B4-BE49-F238E27FC236}">
                <a16:creationId xmlns:a16="http://schemas.microsoft.com/office/drawing/2014/main" id="{ADCF2EC0-D69E-469E-90A6-EA5EBD2C70AB}"/>
              </a:ext>
            </a:extLst>
          </p:cNvPr>
          <p:cNvSpPr>
            <a:spLocks noGrp="1"/>
          </p:cNvSpPr>
          <p:nvPr>
            <p:ph type="sldNum" sz="quarter" idx="12"/>
          </p:nvPr>
        </p:nvSpPr>
        <p:spPr/>
        <p:txBody>
          <a:bodyPr/>
          <a:lstStyle/>
          <a:p>
            <a:fld id="{0BF772E3-9003-47C6-93B4-058D5A19ECE5}" type="slidenum">
              <a:rPr kumimoji="1" lang="ja-JP" altLang="en-US" smtClean="0"/>
              <a:t>73</a:t>
            </a:fld>
            <a:endParaRPr kumimoji="1" lang="ja-JP" altLang="en-US" dirty="0"/>
          </a:p>
        </p:txBody>
      </p:sp>
    </p:spTree>
    <p:extLst>
      <p:ext uri="{BB962C8B-B14F-4D97-AF65-F5344CB8AC3E}">
        <p14:creationId xmlns:p14="http://schemas.microsoft.com/office/powerpoint/2010/main" val="30151827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色域変換</a:t>
            </a:r>
            <a:endParaRPr lang="ja-JP" altLang="en-US" dirty="0"/>
          </a:p>
        </p:txBody>
      </p:sp>
      <p:sp>
        <p:nvSpPr>
          <p:cNvPr id="8" name="コンテンツ プレースホルダー 7">
            <a:extLst>
              <a:ext uri="{FF2B5EF4-FFF2-40B4-BE49-F238E27FC236}">
                <a16:creationId xmlns:a16="http://schemas.microsoft.com/office/drawing/2014/main" id="{168E52E8-F417-46B9-A934-36C6B49536A1}"/>
              </a:ext>
            </a:extLst>
          </p:cNvPr>
          <p:cNvSpPr>
            <a:spLocks noGrp="1"/>
          </p:cNvSpPr>
          <p:nvPr>
            <p:ph idx="1"/>
          </p:nvPr>
        </p:nvSpPr>
        <p:spPr/>
        <p:txBody>
          <a:bodyPr/>
          <a:lstStyle/>
          <a:p>
            <a:r>
              <a:rPr lang="ja-JP" altLang="en-US" dirty="0"/>
              <a:t>ある色域から別の色域への変換</a:t>
            </a:r>
            <a:endParaRPr lang="en-US" altLang="ja-JP" dirty="0"/>
          </a:p>
          <a:p>
            <a:pPr lvl="1"/>
            <a:r>
              <a:rPr kumimoji="1" lang="ja-JP" altLang="en-US" dirty="0"/>
              <a:t>ここではレンダリング色域から出力色域への変換</a:t>
            </a:r>
            <a:endParaRPr kumimoji="1" lang="en-US" altLang="ja-JP" dirty="0"/>
          </a:p>
          <a:p>
            <a:pPr lvl="1"/>
            <a:r>
              <a:rPr lang="ja-JP" altLang="en-US" dirty="0">
                <a:solidFill>
                  <a:srgbClr val="FF5050"/>
                </a:solidFill>
              </a:rPr>
              <a:t>基本は線形変換</a:t>
            </a:r>
            <a:endParaRPr lang="en-US" altLang="ja-JP" dirty="0">
              <a:solidFill>
                <a:srgbClr val="FF5050"/>
              </a:solidFill>
            </a:endParaRPr>
          </a:p>
          <a:p>
            <a:pPr lvl="2"/>
            <a:r>
              <a:rPr lang="ja-JP" altLang="en-US" dirty="0"/>
              <a:t>同じ色を別の色域で表現するための変換</a:t>
            </a:r>
            <a:endParaRPr lang="en-US" altLang="ja-JP" dirty="0"/>
          </a:p>
          <a:p>
            <a:pPr lvl="2"/>
            <a:r>
              <a:rPr kumimoji="1" lang="ja-JP" altLang="en-US" dirty="0"/>
              <a:t>出力先で色域外となる色はクリップされる</a:t>
            </a:r>
            <a:endParaRPr kumimoji="1" lang="en-US" altLang="ja-JP" dirty="0"/>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74</a:t>
            </a:fld>
            <a:endParaRPr lang="en-US" altLang="ja-JP"/>
          </a:p>
        </p:txBody>
      </p:sp>
    </p:spTree>
    <p:extLst>
      <p:ext uri="{BB962C8B-B14F-4D97-AF65-F5344CB8AC3E}">
        <p14:creationId xmlns:p14="http://schemas.microsoft.com/office/powerpoint/2010/main" val="41610069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22B828-DB07-4F5E-9F87-38B841B1F992}"/>
              </a:ext>
            </a:extLst>
          </p:cNvPr>
          <p:cNvSpPr>
            <a:spLocks noGrp="1"/>
          </p:cNvSpPr>
          <p:nvPr>
            <p:ph type="title"/>
          </p:nvPr>
        </p:nvSpPr>
        <p:spPr/>
        <p:txBody>
          <a:bodyPr/>
          <a:lstStyle/>
          <a:p>
            <a:r>
              <a:rPr lang="ja-JP" altLang="en-US"/>
              <a:t>色域変換行列の例</a:t>
            </a:r>
            <a:endParaRPr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777FC47C-C829-4AC5-9E86-A3B16EC72DAA}"/>
                  </a:ext>
                </a:extLst>
              </p:cNvPr>
              <p:cNvSpPr>
                <a:spLocks noGrp="1"/>
              </p:cNvSpPr>
              <p:nvPr>
                <p:ph idx="1"/>
              </p:nvPr>
            </p:nvSpPr>
            <p:spPr/>
            <p:txBody>
              <a:bodyPr>
                <a:normAutofit/>
              </a:bodyPr>
              <a:lstStyle/>
              <a:p>
                <a:r>
                  <a:rPr lang="en-US" altLang="ja-JP" dirty="0"/>
                  <a:t>BT.709</a:t>
                </a:r>
                <a:r>
                  <a:rPr lang="ja-JP" altLang="en-US" dirty="0"/>
                  <a:t>から</a:t>
                </a:r>
                <a:r>
                  <a:rPr lang="en-US" altLang="ja-JP" dirty="0"/>
                  <a:t>BT.2020</a:t>
                </a:r>
                <a:r>
                  <a:rPr lang="ja-JP" altLang="en-US" dirty="0" err="1"/>
                  <a:t>への</a:t>
                </a:r>
                <a:r>
                  <a:rPr lang="ja-JP" altLang="en-US" dirty="0"/>
                  <a:t>変換</a:t>
                </a:r>
                <a:endParaRPr lang="en-US" altLang="ja-JP" dirty="0"/>
              </a:p>
              <a:p>
                <a:pPr marL="483763" lvl="1" indent="0">
                  <a:buNone/>
                </a:pPr>
                <a14:m>
                  <m:oMathPara xmlns:m="http://schemas.openxmlformats.org/officeDocument/2006/math">
                    <m:oMathParaPr>
                      <m:jc m:val="centerGroup"/>
                    </m:oMathParaPr>
                    <m:oMath xmlns:m="http://schemas.openxmlformats.org/officeDocument/2006/math">
                      <m:d>
                        <m:dPr>
                          <m:ctrlPr>
                            <a:rPr lang="en-US" altLang="ja-JP" i="1">
                              <a:latin typeface="Cambria Math" panose="02040503050406030204" pitchFamily="18" charset="0"/>
                            </a:rPr>
                          </m:ctrlPr>
                        </m:dPr>
                        <m:e>
                          <m:m>
                            <m:mPr>
                              <m:mcs>
                                <m:mc>
                                  <m:mcPr>
                                    <m:count m:val="1"/>
                                    <m:mcJc m:val="center"/>
                                  </m:mcPr>
                                </m:mc>
                              </m:mcs>
                              <m:ctrlPr>
                                <a:rPr lang="en-US" altLang="ja-JP" i="1">
                                  <a:latin typeface="Cambria Math" panose="02040503050406030204" pitchFamily="18" charset="0"/>
                                </a:rPr>
                              </m:ctrlPr>
                            </m:mPr>
                            <m:mr>
                              <m:e>
                                <m:r>
                                  <m:rPr>
                                    <m:brk m:alnAt="7"/>
                                  </m:rPr>
                                  <a:rPr lang="en-US" altLang="ja-JP">
                                    <a:latin typeface="Cambria Math" panose="02040503050406030204" pitchFamily="18" charset="0"/>
                                  </a:rPr>
                                  <m:t>𝑅</m:t>
                                </m:r>
                                <m:r>
                                  <a:rPr lang="en-US" altLang="ja-JP" baseline="-25000">
                                    <a:latin typeface="Cambria Math" panose="02040503050406030204" pitchFamily="18" charset="0"/>
                                  </a:rPr>
                                  <m:t>2020</m:t>
                                </m:r>
                              </m:e>
                            </m:mr>
                            <m:mr>
                              <m:e>
                                <m:r>
                                  <a:rPr lang="en-US" altLang="ja-JP">
                                    <a:latin typeface="Cambria Math" panose="02040503050406030204" pitchFamily="18" charset="0"/>
                                  </a:rPr>
                                  <m:t>𝐺</m:t>
                                </m:r>
                                <m:r>
                                  <a:rPr lang="en-US" altLang="ja-JP" baseline="-25000">
                                    <a:latin typeface="Cambria Math" panose="02040503050406030204" pitchFamily="18" charset="0"/>
                                  </a:rPr>
                                  <m:t>2020</m:t>
                                </m:r>
                              </m:e>
                            </m:mr>
                            <m:mr>
                              <m:e>
                                <m:r>
                                  <a:rPr lang="en-US" altLang="ja-JP">
                                    <a:latin typeface="Cambria Math" panose="02040503050406030204" pitchFamily="18" charset="0"/>
                                  </a:rPr>
                                  <m:t>𝐵</m:t>
                                </m:r>
                                <m:r>
                                  <a:rPr lang="en-US" altLang="ja-JP" baseline="-25000">
                                    <a:latin typeface="Cambria Math" panose="02040503050406030204" pitchFamily="18" charset="0"/>
                                  </a:rPr>
                                  <m:t>2020</m:t>
                                </m:r>
                              </m:e>
                            </m:mr>
                          </m:m>
                        </m:e>
                      </m:d>
                      <m:r>
                        <a:rPr lang="en-US" altLang="ja-JP" smtClean="0">
                          <a:latin typeface="Cambria Math" panose="02040503050406030204" pitchFamily="18" charset="0"/>
                        </a:rPr>
                        <m:t>=</m:t>
                      </m:r>
                      <m:d>
                        <m:dPr>
                          <m:ctrlPr>
                            <a:rPr lang="en-US" altLang="ja-JP" i="1">
                              <a:latin typeface="Cambria Math" panose="02040503050406030204" pitchFamily="18" charset="0"/>
                            </a:rPr>
                          </m:ctrlPr>
                        </m:dPr>
                        <m:e>
                          <m:m>
                            <m:mPr>
                              <m:mcs>
                                <m:mc>
                                  <m:mcPr>
                                    <m:count m:val="3"/>
                                    <m:mcJc m:val="center"/>
                                  </m:mcPr>
                                </m:mc>
                              </m:mcs>
                              <m:ctrlPr>
                                <a:rPr lang="en-US" altLang="ja-JP" i="1">
                                  <a:latin typeface="Cambria Math" panose="02040503050406030204" pitchFamily="18" charset="0"/>
                                </a:rPr>
                              </m:ctrlPr>
                            </m:mPr>
                            <m:mr>
                              <m:e>
                                <m:r>
                                  <a:rPr lang="en-US" altLang="ja-JP">
                                    <a:latin typeface="Cambria Math" panose="02040503050406030204" pitchFamily="18" charset="0"/>
                                  </a:rPr>
                                  <m:t>0.627403</m:t>
                                </m:r>
                                <m:r>
                                  <a:rPr lang="en-US" altLang="ja-JP" b="0" i="0" smtClean="0">
                                    <a:latin typeface="Cambria Math" panose="02040503050406030204" pitchFamily="18" charset="0"/>
                                  </a:rPr>
                                  <m:t>9</m:t>
                                </m:r>
                              </m:e>
                              <m:e>
                                <m:r>
                                  <a:rPr lang="en-US" altLang="ja-JP">
                                    <a:latin typeface="Cambria Math" panose="02040503050406030204" pitchFamily="18" charset="0"/>
                                  </a:rPr>
                                  <m:t>0.3292830</m:t>
                                </m:r>
                              </m:e>
                              <m:e>
                                <m:r>
                                  <a:rPr lang="en-US" altLang="ja-JP">
                                    <a:latin typeface="Cambria Math" panose="02040503050406030204" pitchFamily="18" charset="0"/>
                                  </a:rPr>
                                  <m:t>0.043313</m:t>
                                </m:r>
                                <m:r>
                                  <a:rPr lang="en-US" altLang="ja-JP" b="0" i="0" smtClean="0">
                                    <a:latin typeface="Cambria Math" panose="02040503050406030204" pitchFamily="18" charset="0"/>
                                  </a:rPr>
                                  <m:t>1</m:t>
                                </m:r>
                              </m:e>
                            </m:mr>
                            <m:mr>
                              <m:e>
                                <m:r>
                                  <a:rPr lang="en-US" altLang="ja-JP">
                                    <a:latin typeface="Cambria Math" panose="02040503050406030204" pitchFamily="18" charset="0"/>
                                  </a:rPr>
                                  <m:t>0.0690973</m:t>
                                </m:r>
                              </m:e>
                              <m:e>
                                <m:r>
                                  <a:rPr lang="en-US" altLang="ja-JP">
                                    <a:latin typeface="Cambria Math" panose="02040503050406030204" pitchFamily="18" charset="0"/>
                                  </a:rPr>
                                  <m:t>0.919540</m:t>
                                </m:r>
                                <m:r>
                                  <a:rPr lang="en-US" altLang="ja-JP" b="0" i="0" smtClean="0">
                                    <a:latin typeface="Cambria Math" panose="02040503050406030204" pitchFamily="18" charset="0"/>
                                  </a:rPr>
                                  <m:t>6</m:t>
                                </m:r>
                              </m:e>
                              <m:e>
                                <m:r>
                                  <a:rPr lang="en-US" altLang="ja-JP">
                                    <a:latin typeface="Cambria Math" panose="02040503050406030204" pitchFamily="18" charset="0"/>
                                  </a:rPr>
                                  <m:t>0.0113623</m:t>
                                </m:r>
                              </m:e>
                            </m:mr>
                            <m:mr>
                              <m:e>
                                <m:r>
                                  <a:rPr lang="en-US" altLang="ja-JP">
                                    <a:latin typeface="Cambria Math" panose="02040503050406030204" pitchFamily="18" charset="0"/>
                                  </a:rPr>
                                  <m:t>0.0163914</m:t>
                                </m:r>
                              </m:e>
                              <m:e>
                                <m:r>
                                  <a:rPr lang="en-US" altLang="ja-JP">
                                    <a:latin typeface="Cambria Math" panose="02040503050406030204" pitchFamily="18" charset="0"/>
                                  </a:rPr>
                                  <m:t>0.088013</m:t>
                                </m:r>
                                <m:r>
                                  <a:rPr lang="en-US" altLang="ja-JP" b="0" i="0" smtClean="0">
                                    <a:latin typeface="Cambria Math" panose="02040503050406030204" pitchFamily="18" charset="0"/>
                                  </a:rPr>
                                  <m:t>3</m:t>
                                </m:r>
                              </m:e>
                              <m:e>
                                <m:r>
                                  <a:rPr lang="en-US" altLang="ja-JP">
                                    <a:latin typeface="Cambria Math" panose="02040503050406030204" pitchFamily="18" charset="0"/>
                                  </a:rPr>
                                  <m:t>0.8955953</m:t>
                                </m:r>
                              </m:e>
                            </m:mr>
                          </m:m>
                        </m:e>
                      </m:d>
                      <m:d>
                        <m:dPr>
                          <m:ctrlPr>
                            <a:rPr lang="en-US" altLang="ja-JP" i="1">
                              <a:latin typeface="Cambria Math" panose="02040503050406030204" pitchFamily="18" charset="0"/>
                            </a:rPr>
                          </m:ctrlPr>
                        </m:dPr>
                        <m:e>
                          <m:m>
                            <m:mPr>
                              <m:mcs>
                                <m:mc>
                                  <m:mcPr>
                                    <m:count m:val="1"/>
                                    <m:mcJc m:val="center"/>
                                  </m:mcPr>
                                </m:mc>
                              </m:mcs>
                              <m:ctrlPr>
                                <a:rPr lang="en-US" altLang="ja-JP" i="1">
                                  <a:latin typeface="Cambria Math" panose="02040503050406030204" pitchFamily="18" charset="0"/>
                                </a:rPr>
                              </m:ctrlPr>
                            </m:mPr>
                            <m:mr>
                              <m:e>
                                <m:r>
                                  <m:rPr>
                                    <m:brk m:alnAt="7"/>
                                  </m:rPr>
                                  <a:rPr lang="en-US" altLang="ja-JP">
                                    <a:latin typeface="Cambria Math" panose="02040503050406030204" pitchFamily="18" charset="0"/>
                                  </a:rPr>
                                  <m:t>𝑅</m:t>
                                </m:r>
                                <m:r>
                                  <a:rPr lang="en-US" altLang="ja-JP" baseline="-25000">
                                    <a:latin typeface="Cambria Math" panose="02040503050406030204" pitchFamily="18" charset="0"/>
                                  </a:rPr>
                                  <m:t>709</m:t>
                                </m:r>
                              </m:e>
                            </m:mr>
                            <m:mr>
                              <m:e>
                                <m:r>
                                  <a:rPr lang="en-US" altLang="ja-JP">
                                    <a:latin typeface="Cambria Math" panose="02040503050406030204" pitchFamily="18" charset="0"/>
                                  </a:rPr>
                                  <m:t>𝐺</m:t>
                                </m:r>
                                <m:r>
                                  <m:rPr>
                                    <m:brk m:alnAt="7"/>
                                  </m:rPr>
                                  <a:rPr lang="en-US" altLang="ja-JP" baseline="-25000">
                                    <a:latin typeface="Cambria Math" panose="02040503050406030204" pitchFamily="18" charset="0"/>
                                  </a:rPr>
                                  <m:t>7</m:t>
                                </m:r>
                                <m:r>
                                  <a:rPr lang="en-US" altLang="ja-JP" baseline="-25000">
                                    <a:latin typeface="Cambria Math" panose="02040503050406030204" pitchFamily="18" charset="0"/>
                                  </a:rPr>
                                  <m:t>09</m:t>
                                </m:r>
                              </m:e>
                            </m:mr>
                            <m:mr>
                              <m:e>
                                <m:r>
                                  <a:rPr lang="en-US" altLang="ja-JP">
                                    <a:latin typeface="Cambria Math" panose="02040503050406030204" pitchFamily="18" charset="0"/>
                                  </a:rPr>
                                  <m:t>𝐵</m:t>
                                </m:r>
                                <m:r>
                                  <m:rPr>
                                    <m:brk m:alnAt="7"/>
                                  </m:rPr>
                                  <a:rPr lang="en-US" altLang="ja-JP" baseline="-25000">
                                    <a:latin typeface="Cambria Math" panose="02040503050406030204" pitchFamily="18" charset="0"/>
                                  </a:rPr>
                                  <m:t>7</m:t>
                                </m:r>
                                <m:r>
                                  <a:rPr lang="en-US" altLang="ja-JP" baseline="-25000">
                                    <a:latin typeface="Cambria Math" panose="02040503050406030204" pitchFamily="18" charset="0"/>
                                  </a:rPr>
                                  <m:t>09</m:t>
                                </m:r>
                              </m:e>
                            </m:mr>
                          </m:m>
                        </m:e>
                      </m:d>
                    </m:oMath>
                  </m:oMathPara>
                </a14:m>
                <a:endParaRPr lang="ja-JP" altLang="en-US" dirty="0"/>
              </a:p>
              <a:p>
                <a:pPr lvl="5"/>
                <a:endParaRPr lang="en-US" altLang="ja-JP" dirty="0"/>
              </a:p>
              <a:p>
                <a:r>
                  <a:rPr lang="en-US" altLang="ja-JP" dirty="0"/>
                  <a:t>BT.2020</a:t>
                </a:r>
                <a:r>
                  <a:rPr lang="ja-JP" altLang="en-US" dirty="0"/>
                  <a:t>から</a:t>
                </a:r>
                <a:r>
                  <a:rPr lang="en-US" altLang="ja-JP" dirty="0"/>
                  <a:t>BT.709</a:t>
                </a:r>
                <a:r>
                  <a:rPr lang="ja-JP" altLang="en-US" dirty="0" err="1"/>
                  <a:t>への</a:t>
                </a:r>
                <a:r>
                  <a:rPr lang="ja-JP" altLang="en-US" dirty="0"/>
                  <a:t>変換</a:t>
                </a:r>
                <a:endParaRPr lang="en-US" altLang="ja-JP" dirty="0"/>
              </a:p>
              <a:p>
                <a:pPr marL="483763" lvl="1" indent="0">
                  <a:buNone/>
                </a:pPr>
                <a14:m>
                  <m:oMathPara xmlns:m="http://schemas.openxmlformats.org/officeDocument/2006/math">
                    <m:oMathParaPr>
                      <m:jc m:val="centerGroup"/>
                    </m:oMathParaPr>
                    <m:oMath xmlns:m="http://schemas.openxmlformats.org/officeDocument/2006/math">
                      <m:d>
                        <m:dPr>
                          <m:ctrlPr>
                            <a:rPr lang="en-US" altLang="ja-JP" i="1">
                              <a:latin typeface="Cambria Math" panose="02040503050406030204" pitchFamily="18" charset="0"/>
                            </a:rPr>
                          </m:ctrlPr>
                        </m:dPr>
                        <m:e>
                          <m:m>
                            <m:mPr>
                              <m:mcs>
                                <m:mc>
                                  <m:mcPr>
                                    <m:count m:val="1"/>
                                    <m:mcJc m:val="center"/>
                                  </m:mcPr>
                                </m:mc>
                              </m:mcs>
                              <m:ctrlPr>
                                <a:rPr lang="en-US" altLang="ja-JP" i="1">
                                  <a:latin typeface="Cambria Math" panose="02040503050406030204" pitchFamily="18" charset="0"/>
                                </a:rPr>
                              </m:ctrlPr>
                            </m:mPr>
                            <m:mr>
                              <m:e>
                                <m:r>
                                  <m:rPr>
                                    <m:brk m:alnAt="7"/>
                                  </m:rPr>
                                  <a:rPr lang="en-US" altLang="ja-JP">
                                    <a:latin typeface="Cambria Math" panose="02040503050406030204" pitchFamily="18" charset="0"/>
                                  </a:rPr>
                                  <m:t>𝑅</m:t>
                                </m:r>
                                <m:r>
                                  <a:rPr lang="en-US" altLang="ja-JP" baseline="-25000">
                                    <a:latin typeface="Cambria Math" panose="02040503050406030204" pitchFamily="18" charset="0"/>
                                  </a:rPr>
                                  <m:t>709</m:t>
                                </m:r>
                              </m:e>
                            </m:mr>
                            <m:mr>
                              <m:e>
                                <m:r>
                                  <a:rPr lang="en-US" altLang="ja-JP">
                                    <a:latin typeface="Cambria Math" panose="02040503050406030204" pitchFamily="18" charset="0"/>
                                  </a:rPr>
                                  <m:t>𝐺</m:t>
                                </m:r>
                                <m:r>
                                  <a:rPr lang="en-US" altLang="ja-JP" baseline="-25000">
                                    <a:latin typeface="Cambria Math" panose="02040503050406030204" pitchFamily="18" charset="0"/>
                                  </a:rPr>
                                  <m:t>709</m:t>
                                </m:r>
                              </m:e>
                            </m:mr>
                            <m:mr>
                              <m:e>
                                <m:r>
                                  <a:rPr lang="en-US" altLang="ja-JP">
                                    <a:latin typeface="Cambria Math" panose="02040503050406030204" pitchFamily="18" charset="0"/>
                                  </a:rPr>
                                  <m:t>𝐵</m:t>
                                </m:r>
                                <m:r>
                                  <a:rPr lang="en-US" altLang="ja-JP" baseline="-25000">
                                    <a:latin typeface="Cambria Math" panose="02040503050406030204" pitchFamily="18" charset="0"/>
                                  </a:rPr>
                                  <m:t>709</m:t>
                                </m:r>
                              </m:e>
                            </m:mr>
                          </m:m>
                        </m:e>
                      </m:d>
                      <m:r>
                        <a:rPr lang="en-US" altLang="ja-JP">
                          <a:latin typeface="Cambria Math" panose="02040503050406030204" pitchFamily="18" charset="0"/>
                        </a:rPr>
                        <m:t>=</m:t>
                      </m:r>
                      <m:d>
                        <m:dPr>
                          <m:ctrlPr>
                            <a:rPr lang="en-US" altLang="ja-JP" i="1">
                              <a:latin typeface="Cambria Math" panose="02040503050406030204" pitchFamily="18" charset="0"/>
                            </a:rPr>
                          </m:ctrlPr>
                        </m:dPr>
                        <m:e>
                          <m:m>
                            <m:mPr>
                              <m:mcs>
                                <m:mc>
                                  <m:mcPr>
                                    <m:count m:val="3"/>
                                    <m:mcJc m:val="center"/>
                                  </m:mcPr>
                                </m:mc>
                              </m:mcs>
                              <m:ctrlPr>
                                <a:rPr lang="en-US" altLang="ja-JP" i="1">
                                  <a:latin typeface="Cambria Math" panose="02040503050406030204" pitchFamily="18" charset="0"/>
                                </a:rPr>
                              </m:ctrlPr>
                            </m:mPr>
                            <m:mr>
                              <m:e>
                                <m:r>
                                  <a:rPr lang="en-US" altLang="ja-JP">
                                    <a:latin typeface="Cambria Math" panose="02040503050406030204" pitchFamily="18" charset="0"/>
                                  </a:rPr>
                                  <m:t>1.6604912</m:t>
                                </m:r>
                              </m:e>
                              <m:e>
                                <m:r>
                                  <a:rPr lang="en-US" altLang="ja-JP">
                                    <a:latin typeface="Cambria Math" panose="02040503050406030204" pitchFamily="18" charset="0"/>
                                  </a:rPr>
                                  <m:t>−0.5876410</m:t>
                                </m:r>
                              </m:e>
                              <m:e>
                                <m:r>
                                  <a:rPr lang="en-US" altLang="ja-JP">
                                    <a:latin typeface="Cambria Math" panose="02040503050406030204" pitchFamily="18" charset="0"/>
                                  </a:rPr>
                                  <m:t>−0.0728499</m:t>
                                </m:r>
                              </m:e>
                            </m:mr>
                            <m:mr>
                              <m:e>
                                <m:r>
                                  <a:rPr lang="en-US" altLang="ja-JP">
                                    <a:latin typeface="Cambria Math" panose="02040503050406030204" pitchFamily="18" charset="0"/>
                                  </a:rPr>
                                  <m:t>−0.124550</m:t>
                                </m:r>
                                <m:r>
                                  <a:rPr lang="en-US" altLang="ja-JP" smtClean="0">
                                    <a:latin typeface="Cambria Math" panose="02040503050406030204" pitchFamily="18" charset="0"/>
                                  </a:rPr>
                                  <m:t>6</m:t>
                                </m:r>
                              </m:e>
                              <m:e>
                                <m:r>
                                  <a:rPr lang="en-US" altLang="ja-JP">
                                    <a:latin typeface="Cambria Math" panose="02040503050406030204" pitchFamily="18" charset="0"/>
                                  </a:rPr>
                                  <m:t>1.1328998</m:t>
                                </m:r>
                              </m:e>
                              <m:e>
                                <m:r>
                                  <a:rPr lang="en-US" altLang="ja-JP">
                                    <a:latin typeface="Cambria Math" panose="02040503050406030204" pitchFamily="18" charset="0"/>
                                  </a:rPr>
                                  <m:t>−0.0083494</m:t>
                                </m:r>
                              </m:e>
                            </m:mr>
                            <m:mr>
                              <m:e>
                                <m:r>
                                  <a:rPr lang="en-US" altLang="ja-JP">
                                    <a:latin typeface="Cambria Math" panose="02040503050406030204" pitchFamily="18" charset="0"/>
                                  </a:rPr>
                                  <m:t>−0.018150</m:t>
                                </m:r>
                                <m:r>
                                  <a:rPr lang="en-US" altLang="ja-JP" smtClean="0">
                                    <a:latin typeface="Cambria Math" panose="02040503050406030204" pitchFamily="18" charset="0"/>
                                  </a:rPr>
                                  <m:t>8</m:t>
                                </m:r>
                              </m:e>
                              <m:e>
                                <m:r>
                                  <a:rPr lang="en-US" altLang="ja-JP" smtClean="0">
                                    <a:latin typeface="Cambria Math" panose="02040503050406030204" pitchFamily="18" charset="0"/>
                                  </a:rPr>
                                  <m:t>−</m:t>
                                </m:r>
                                <m:r>
                                  <a:rPr lang="en-US" altLang="ja-JP">
                                    <a:latin typeface="Cambria Math" panose="02040503050406030204" pitchFamily="18" charset="0"/>
                                  </a:rPr>
                                  <m:t>0.100578</m:t>
                                </m:r>
                                <m:r>
                                  <a:rPr lang="en-US" altLang="ja-JP" smtClean="0">
                                    <a:latin typeface="Cambria Math" panose="02040503050406030204" pitchFamily="18" charset="0"/>
                                  </a:rPr>
                                  <m:t>9</m:t>
                                </m:r>
                              </m:e>
                              <m:e>
                                <m:r>
                                  <a:rPr lang="en-US" altLang="ja-JP">
                                    <a:latin typeface="Cambria Math" panose="02040503050406030204" pitchFamily="18" charset="0"/>
                                  </a:rPr>
                                  <m:t>1.1187296</m:t>
                                </m:r>
                              </m:e>
                            </m:mr>
                          </m:m>
                        </m:e>
                      </m:d>
                      <m:d>
                        <m:dPr>
                          <m:ctrlPr>
                            <a:rPr lang="en-US" altLang="ja-JP" i="1">
                              <a:latin typeface="Cambria Math" panose="02040503050406030204" pitchFamily="18" charset="0"/>
                            </a:rPr>
                          </m:ctrlPr>
                        </m:dPr>
                        <m:e>
                          <m:m>
                            <m:mPr>
                              <m:mcs>
                                <m:mc>
                                  <m:mcPr>
                                    <m:count m:val="1"/>
                                    <m:mcJc m:val="center"/>
                                  </m:mcPr>
                                </m:mc>
                              </m:mcs>
                              <m:ctrlPr>
                                <a:rPr lang="en-US" altLang="ja-JP" i="1">
                                  <a:latin typeface="Cambria Math" panose="02040503050406030204" pitchFamily="18" charset="0"/>
                                </a:rPr>
                              </m:ctrlPr>
                            </m:mPr>
                            <m:mr>
                              <m:e>
                                <m:r>
                                  <m:rPr>
                                    <m:brk m:alnAt="7"/>
                                  </m:rPr>
                                  <a:rPr lang="en-US" altLang="ja-JP">
                                    <a:latin typeface="Cambria Math" panose="02040503050406030204" pitchFamily="18" charset="0"/>
                                  </a:rPr>
                                  <m:t>𝑅</m:t>
                                </m:r>
                                <m:r>
                                  <a:rPr lang="en-US" altLang="ja-JP" baseline="-25000">
                                    <a:latin typeface="Cambria Math" panose="02040503050406030204" pitchFamily="18" charset="0"/>
                                  </a:rPr>
                                  <m:t>2020</m:t>
                                </m:r>
                              </m:e>
                            </m:mr>
                            <m:mr>
                              <m:e>
                                <m:r>
                                  <a:rPr lang="en-US" altLang="ja-JP">
                                    <a:latin typeface="Cambria Math" panose="02040503050406030204" pitchFamily="18" charset="0"/>
                                  </a:rPr>
                                  <m:t>𝐺</m:t>
                                </m:r>
                                <m:r>
                                  <a:rPr lang="en-US" altLang="ja-JP" baseline="-25000">
                                    <a:latin typeface="Cambria Math" panose="02040503050406030204" pitchFamily="18" charset="0"/>
                                  </a:rPr>
                                  <m:t>2020</m:t>
                                </m:r>
                              </m:e>
                            </m:mr>
                            <m:mr>
                              <m:e>
                                <m:r>
                                  <a:rPr lang="en-US" altLang="ja-JP">
                                    <a:latin typeface="Cambria Math" panose="02040503050406030204" pitchFamily="18" charset="0"/>
                                  </a:rPr>
                                  <m:t>𝐵</m:t>
                                </m:r>
                                <m:r>
                                  <a:rPr lang="en-US" altLang="ja-JP" baseline="-25000">
                                    <a:latin typeface="Cambria Math" panose="02040503050406030204" pitchFamily="18" charset="0"/>
                                  </a:rPr>
                                  <m:t>2020</m:t>
                                </m:r>
                              </m:e>
                            </m:mr>
                          </m:m>
                        </m:e>
                      </m:d>
                    </m:oMath>
                  </m:oMathPara>
                </a14:m>
                <a:endParaRPr lang="ja-JP" altLang="en-US" dirty="0"/>
              </a:p>
              <a:p>
                <a:pPr lvl="2"/>
                <a:endParaRPr lang="ja-JP" altLang="en-US" dirty="0"/>
              </a:p>
            </p:txBody>
          </p:sp>
        </mc:Choice>
        <mc:Fallback xmlns="">
          <p:sp>
            <p:nvSpPr>
              <p:cNvPr id="3" name="コンテンツ プレースホルダー 2">
                <a:extLst>
                  <a:ext uri="{FF2B5EF4-FFF2-40B4-BE49-F238E27FC236}">
                    <a16:creationId xmlns:a16="http://schemas.microsoft.com/office/drawing/2014/main" xmlns:a14="http://schemas.microsoft.com/office/drawing/2010/main" xmlns="" id="{777FC47C-C829-4AC5-9E86-A3B16EC72DAA}"/>
                  </a:ext>
                </a:extLst>
              </p:cNvPr>
              <p:cNvSpPr>
                <a:spLocks noGrp="1" noRot="1" noChangeAspect="1" noMove="1" noResize="1" noEditPoints="1" noAdjustHandles="1" noChangeArrowheads="1" noChangeShapeType="1" noTextEdit="1"/>
              </p:cNvSpPr>
              <p:nvPr>
                <p:ph idx="1"/>
              </p:nvPr>
            </p:nvSpPr>
            <p:spPr>
              <a:blipFill rotWithShape="0">
                <a:blip r:embed="rId2"/>
                <a:stretch>
                  <a:fillRect l="-1667" t="-2868"/>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5D3F5359-27C6-4ACB-88BF-6CEFDF4BCD86}"/>
              </a:ext>
            </a:extLst>
          </p:cNvPr>
          <p:cNvSpPr>
            <a:spLocks noGrp="1"/>
          </p:cNvSpPr>
          <p:nvPr>
            <p:ph type="sldNum" sz="quarter" idx="12"/>
          </p:nvPr>
        </p:nvSpPr>
        <p:spPr/>
        <p:txBody>
          <a:bodyPr/>
          <a:lstStyle/>
          <a:p>
            <a:fld id="{0BF772E3-9003-47C6-93B4-058D5A19ECE5}" type="slidenum">
              <a:rPr lang="ja-JP" altLang="en-US" smtClean="0"/>
              <a:pPr/>
              <a:t>75</a:t>
            </a:fld>
            <a:endParaRPr lang="ja-JP" altLang="en-US" dirty="0"/>
          </a:p>
        </p:txBody>
      </p:sp>
    </p:spTree>
    <p:extLst>
      <p:ext uri="{BB962C8B-B14F-4D97-AF65-F5344CB8AC3E}">
        <p14:creationId xmlns:p14="http://schemas.microsoft.com/office/powerpoint/2010/main" val="19989356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49475" r="52756" b="3281"/>
          <a:stretch/>
        </p:blipFill>
        <p:spPr>
          <a:xfrm>
            <a:off x="0" y="0"/>
            <a:ext cx="12192000" cy="6858000"/>
          </a:xfrm>
          <a:prstGeom prst="rect">
            <a:avLst/>
          </a:prstGeom>
        </p:spPr>
      </p:pic>
      <p:sp>
        <p:nvSpPr>
          <p:cNvPr id="4" name="タイトル 1"/>
          <p:cNvSpPr txBox="1">
            <a:spLocks/>
          </p:cNvSpPr>
          <p:nvPr/>
        </p:nvSpPr>
        <p:spPr bwMode="auto">
          <a:xfrm>
            <a:off x="6962069" y="0"/>
            <a:ext cx="34833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BT.709</a:t>
            </a:r>
            <a:r>
              <a:rPr lang="ja-JP" altLang="en-US" sz="2000" dirty="0">
                <a:solidFill>
                  <a:schemeClr val="bg2"/>
                </a:solidFill>
              </a:rPr>
              <a:t>から</a:t>
            </a:r>
            <a:r>
              <a:rPr lang="en-US" altLang="ja-JP" sz="2000" dirty="0">
                <a:solidFill>
                  <a:schemeClr val="bg2"/>
                </a:solidFill>
              </a:rPr>
              <a:t>BT.2020</a:t>
            </a:r>
            <a:r>
              <a:rPr lang="ja-JP" altLang="en-US" sz="2000" dirty="0">
                <a:solidFill>
                  <a:schemeClr val="bg2"/>
                </a:solidFill>
              </a:rPr>
              <a:t>に線形変換</a:t>
            </a:r>
            <a:endParaRPr lang="en-US" altLang="ja-JP" sz="2000" dirty="0">
              <a:solidFill>
                <a:schemeClr val="bg2"/>
              </a:solidFill>
            </a:endParaRPr>
          </a:p>
          <a:p>
            <a:pPr algn="r"/>
            <a:r>
              <a:rPr lang="en-US" altLang="ja-JP" sz="2000" dirty="0">
                <a:solidFill>
                  <a:schemeClr val="bg2"/>
                </a:solidFill>
              </a:rPr>
              <a:t>BT.709</a:t>
            </a:r>
            <a:r>
              <a:rPr lang="ja-JP" altLang="en-US" sz="2000" dirty="0">
                <a:solidFill>
                  <a:schemeClr val="bg2"/>
                </a:solidFill>
              </a:rPr>
              <a:t>領域のみ使用</a:t>
            </a:r>
          </a:p>
        </p:txBody>
      </p:sp>
      <p:sp>
        <p:nvSpPr>
          <p:cNvPr id="3" name="スライド番号プレースホルダー 2"/>
          <p:cNvSpPr>
            <a:spLocks noGrp="1"/>
          </p:cNvSpPr>
          <p:nvPr>
            <p:ph type="sldNum" sz="quarter" idx="12"/>
          </p:nvPr>
        </p:nvSpPr>
        <p:spPr/>
        <p:txBody>
          <a:bodyPr/>
          <a:lstStyle/>
          <a:p>
            <a:fld id="{0BF772E3-9003-47C6-93B4-058D5A19ECE5}" type="slidenum">
              <a:rPr kumimoji="1" lang="ja-JP" altLang="en-US" smtClean="0"/>
              <a:t>76</a:t>
            </a:fld>
            <a:endParaRPr kumimoji="1" lang="ja-JP" altLang="en-US"/>
          </a:p>
        </p:txBody>
      </p:sp>
      <p:sp>
        <p:nvSpPr>
          <p:cNvPr id="15" name="フリーフォーム: 図形 14">
            <a:extLst>
              <a:ext uri="{FF2B5EF4-FFF2-40B4-BE49-F238E27FC236}">
                <a16:creationId xmlns:a16="http://schemas.microsoft.com/office/drawing/2014/main" id="{7E6BB47A-3051-45CE-BD6B-9400FFC313E2}"/>
              </a:ext>
            </a:extLst>
          </p:cNvPr>
          <p:cNvSpPr/>
          <p:nvPr/>
        </p:nvSpPr>
        <p:spPr>
          <a:xfrm>
            <a:off x="1520825" y="2904419"/>
            <a:ext cx="2838450" cy="3139723"/>
          </a:xfrm>
          <a:custGeom>
            <a:avLst/>
            <a:gdLst>
              <a:gd name="connsiteX0" fmla="*/ 0 w 2844800"/>
              <a:gd name="connsiteY0" fmla="*/ 3127023 h 3127023"/>
              <a:gd name="connsiteX1" fmla="*/ 846667 w 2844800"/>
              <a:gd name="connsiteY1" fmla="*/ 0 h 3127023"/>
              <a:gd name="connsiteX2" fmla="*/ 2844800 w 2844800"/>
              <a:gd name="connsiteY2" fmla="*/ 1580445 h 3127023"/>
              <a:gd name="connsiteX3" fmla="*/ 0 w 2844800"/>
              <a:gd name="connsiteY3" fmla="*/ 3127023 h 3127023"/>
              <a:gd name="connsiteX0" fmla="*/ 0 w 2844800"/>
              <a:gd name="connsiteY0" fmla="*/ 3133373 h 3133373"/>
              <a:gd name="connsiteX1" fmla="*/ 859367 w 2844800"/>
              <a:gd name="connsiteY1" fmla="*/ 0 h 3133373"/>
              <a:gd name="connsiteX2" fmla="*/ 2844800 w 2844800"/>
              <a:gd name="connsiteY2" fmla="*/ 1586795 h 3133373"/>
              <a:gd name="connsiteX3" fmla="*/ 0 w 2844800"/>
              <a:gd name="connsiteY3" fmla="*/ 3133373 h 3133373"/>
              <a:gd name="connsiteX0" fmla="*/ 0 w 2844800"/>
              <a:gd name="connsiteY0" fmla="*/ 3076223 h 3076223"/>
              <a:gd name="connsiteX1" fmla="*/ 872067 w 2844800"/>
              <a:gd name="connsiteY1" fmla="*/ 0 h 3076223"/>
              <a:gd name="connsiteX2" fmla="*/ 2844800 w 2844800"/>
              <a:gd name="connsiteY2" fmla="*/ 1529645 h 3076223"/>
              <a:gd name="connsiteX3" fmla="*/ 0 w 2844800"/>
              <a:gd name="connsiteY3" fmla="*/ 3076223 h 3076223"/>
              <a:gd name="connsiteX0" fmla="*/ 0 w 2844800"/>
              <a:gd name="connsiteY0" fmla="*/ 3127023 h 3127023"/>
              <a:gd name="connsiteX1" fmla="*/ 865717 w 2844800"/>
              <a:gd name="connsiteY1" fmla="*/ 0 h 3127023"/>
              <a:gd name="connsiteX2" fmla="*/ 2844800 w 2844800"/>
              <a:gd name="connsiteY2" fmla="*/ 1580445 h 3127023"/>
              <a:gd name="connsiteX3" fmla="*/ 0 w 2844800"/>
              <a:gd name="connsiteY3" fmla="*/ 3127023 h 3127023"/>
              <a:gd name="connsiteX0" fmla="*/ 0 w 2844800"/>
              <a:gd name="connsiteY0" fmla="*/ 3123848 h 3123848"/>
              <a:gd name="connsiteX1" fmla="*/ 856192 w 2844800"/>
              <a:gd name="connsiteY1" fmla="*/ 0 h 3123848"/>
              <a:gd name="connsiteX2" fmla="*/ 2844800 w 2844800"/>
              <a:gd name="connsiteY2" fmla="*/ 1577270 h 3123848"/>
              <a:gd name="connsiteX3" fmla="*/ 0 w 2844800"/>
              <a:gd name="connsiteY3" fmla="*/ 3123848 h 3123848"/>
              <a:gd name="connsiteX0" fmla="*/ 0 w 2844800"/>
              <a:gd name="connsiteY0" fmla="*/ 3123848 h 3123848"/>
              <a:gd name="connsiteX1" fmla="*/ 862542 w 2844800"/>
              <a:gd name="connsiteY1" fmla="*/ 0 h 3123848"/>
              <a:gd name="connsiteX2" fmla="*/ 2844800 w 2844800"/>
              <a:gd name="connsiteY2" fmla="*/ 1577270 h 3123848"/>
              <a:gd name="connsiteX3" fmla="*/ 0 w 2844800"/>
              <a:gd name="connsiteY3" fmla="*/ 3123848 h 3123848"/>
              <a:gd name="connsiteX0" fmla="*/ 0 w 2797175"/>
              <a:gd name="connsiteY0" fmla="*/ 3123848 h 3123848"/>
              <a:gd name="connsiteX1" fmla="*/ 862542 w 2797175"/>
              <a:gd name="connsiteY1" fmla="*/ 0 h 3123848"/>
              <a:gd name="connsiteX2" fmla="*/ 2797175 w 2797175"/>
              <a:gd name="connsiteY2" fmla="*/ 1577270 h 3123848"/>
              <a:gd name="connsiteX3" fmla="*/ 0 w 2797175"/>
              <a:gd name="connsiteY3" fmla="*/ 3123848 h 3123848"/>
              <a:gd name="connsiteX0" fmla="*/ 0 w 2832100"/>
              <a:gd name="connsiteY0" fmla="*/ 3123848 h 3123848"/>
              <a:gd name="connsiteX1" fmla="*/ 862542 w 2832100"/>
              <a:gd name="connsiteY1" fmla="*/ 0 h 3123848"/>
              <a:gd name="connsiteX2" fmla="*/ 2832100 w 2832100"/>
              <a:gd name="connsiteY2" fmla="*/ 1574095 h 3123848"/>
              <a:gd name="connsiteX3" fmla="*/ 0 w 2832100"/>
              <a:gd name="connsiteY3" fmla="*/ 3123848 h 3123848"/>
              <a:gd name="connsiteX0" fmla="*/ 0 w 2835275"/>
              <a:gd name="connsiteY0" fmla="*/ 3123848 h 3123848"/>
              <a:gd name="connsiteX1" fmla="*/ 862542 w 2835275"/>
              <a:gd name="connsiteY1" fmla="*/ 0 h 3123848"/>
              <a:gd name="connsiteX2" fmla="*/ 2835275 w 2835275"/>
              <a:gd name="connsiteY2" fmla="*/ 1574095 h 3123848"/>
              <a:gd name="connsiteX3" fmla="*/ 0 w 2835275"/>
              <a:gd name="connsiteY3" fmla="*/ 3123848 h 3123848"/>
              <a:gd name="connsiteX0" fmla="*/ 0 w 2600325"/>
              <a:gd name="connsiteY0" fmla="*/ 3120673 h 3120673"/>
              <a:gd name="connsiteX1" fmla="*/ 627592 w 2600325"/>
              <a:gd name="connsiteY1" fmla="*/ 0 h 3120673"/>
              <a:gd name="connsiteX2" fmla="*/ 2600325 w 2600325"/>
              <a:gd name="connsiteY2" fmla="*/ 1574095 h 3120673"/>
              <a:gd name="connsiteX3" fmla="*/ 0 w 2600325"/>
              <a:gd name="connsiteY3" fmla="*/ 3120673 h 3120673"/>
              <a:gd name="connsiteX0" fmla="*/ 0 w 2838450"/>
              <a:gd name="connsiteY0" fmla="*/ 3139723 h 3139723"/>
              <a:gd name="connsiteX1" fmla="*/ 865717 w 2838450"/>
              <a:gd name="connsiteY1" fmla="*/ 0 h 3139723"/>
              <a:gd name="connsiteX2" fmla="*/ 2838450 w 2838450"/>
              <a:gd name="connsiteY2" fmla="*/ 1574095 h 3139723"/>
              <a:gd name="connsiteX3" fmla="*/ 0 w 2838450"/>
              <a:gd name="connsiteY3" fmla="*/ 3139723 h 3139723"/>
            </a:gdLst>
            <a:ahLst/>
            <a:cxnLst>
              <a:cxn ang="0">
                <a:pos x="connsiteX0" y="connsiteY0"/>
              </a:cxn>
              <a:cxn ang="0">
                <a:pos x="connsiteX1" y="connsiteY1"/>
              </a:cxn>
              <a:cxn ang="0">
                <a:pos x="connsiteX2" y="connsiteY2"/>
              </a:cxn>
              <a:cxn ang="0">
                <a:pos x="connsiteX3" y="connsiteY3"/>
              </a:cxn>
            </a:cxnLst>
            <a:rect l="l" t="t" r="r" b="b"/>
            <a:pathLst>
              <a:path w="2838450" h="3139723">
                <a:moveTo>
                  <a:pt x="0" y="3139723"/>
                </a:moveTo>
                <a:lnTo>
                  <a:pt x="865717" y="0"/>
                </a:lnTo>
                <a:lnTo>
                  <a:pt x="2838450" y="1574095"/>
                </a:lnTo>
                <a:lnTo>
                  <a:pt x="0" y="3139723"/>
                </a:lnTo>
                <a:close/>
              </a:path>
            </a:pathLst>
          </a:custGeom>
          <a:noFill/>
          <a:ln w="127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フリーフォーム: 図形 15">
            <a:extLst>
              <a:ext uri="{FF2B5EF4-FFF2-40B4-BE49-F238E27FC236}">
                <a16:creationId xmlns:a16="http://schemas.microsoft.com/office/drawing/2014/main" id="{3794BF1D-A62E-4B78-A12E-45763CE35512}"/>
              </a:ext>
            </a:extLst>
          </p:cNvPr>
          <p:cNvSpPr/>
          <p:nvPr/>
        </p:nvSpPr>
        <p:spPr>
          <a:xfrm>
            <a:off x="7760229" y="3121907"/>
            <a:ext cx="1887007" cy="2353909"/>
          </a:xfrm>
          <a:custGeom>
            <a:avLst/>
            <a:gdLst>
              <a:gd name="connsiteX0" fmla="*/ 0 w 2844800"/>
              <a:gd name="connsiteY0" fmla="*/ 3127023 h 3127023"/>
              <a:gd name="connsiteX1" fmla="*/ 846667 w 2844800"/>
              <a:gd name="connsiteY1" fmla="*/ 0 h 3127023"/>
              <a:gd name="connsiteX2" fmla="*/ 2844800 w 2844800"/>
              <a:gd name="connsiteY2" fmla="*/ 1580445 h 3127023"/>
              <a:gd name="connsiteX3" fmla="*/ 0 w 2844800"/>
              <a:gd name="connsiteY3" fmla="*/ 3127023 h 3127023"/>
              <a:gd name="connsiteX0" fmla="*/ 0 w 2844800"/>
              <a:gd name="connsiteY0" fmla="*/ 3133373 h 3133373"/>
              <a:gd name="connsiteX1" fmla="*/ 859367 w 2844800"/>
              <a:gd name="connsiteY1" fmla="*/ 0 h 3133373"/>
              <a:gd name="connsiteX2" fmla="*/ 2844800 w 2844800"/>
              <a:gd name="connsiteY2" fmla="*/ 1586795 h 3133373"/>
              <a:gd name="connsiteX3" fmla="*/ 0 w 2844800"/>
              <a:gd name="connsiteY3" fmla="*/ 3133373 h 3133373"/>
              <a:gd name="connsiteX0" fmla="*/ 0 w 2844800"/>
              <a:gd name="connsiteY0" fmla="*/ 3076223 h 3076223"/>
              <a:gd name="connsiteX1" fmla="*/ 872067 w 2844800"/>
              <a:gd name="connsiteY1" fmla="*/ 0 h 3076223"/>
              <a:gd name="connsiteX2" fmla="*/ 2844800 w 2844800"/>
              <a:gd name="connsiteY2" fmla="*/ 1529645 h 3076223"/>
              <a:gd name="connsiteX3" fmla="*/ 0 w 2844800"/>
              <a:gd name="connsiteY3" fmla="*/ 3076223 h 3076223"/>
              <a:gd name="connsiteX0" fmla="*/ 0 w 2844800"/>
              <a:gd name="connsiteY0" fmla="*/ 3127023 h 3127023"/>
              <a:gd name="connsiteX1" fmla="*/ 865717 w 2844800"/>
              <a:gd name="connsiteY1" fmla="*/ 0 h 3127023"/>
              <a:gd name="connsiteX2" fmla="*/ 2844800 w 2844800"/>
              <a:gd name="connsiteY2" fmla="*/ 1580445 h 3127023"/>
              <a:gd name="connsiteX3" fmla="*/ 0 w 2844800"/>
              <a:gd name="connsiteY3" fmla="*/ 3127023 h 3127023"/>
              <a:gd name="connsiteX0" fmla="*/ 0 w 2844800"/>
              <a:gd name="connsiteY0" fmla="*/ 3123848 h 3123848"/>
              <a:gd name="connsiteX1" fmla="*/ 856192 w 2844800"/>
              <a:gd name="connsiteY1" fmla="*/ 0 h 3123848"/>
              <a:gd name="connsiteX2" fmla="*/ 2844800 w 2844800"/>
              <a:gd name="connsiteY2" fmla="*/ 1577270 h 3123848"/>
              <a:gd name="connsiteX3" fmla="*/ 0 w 2844800"/>
              <a:gd name="connsiteY3" fmla="*/ 3123848 h 3123848"/>
              <a:gd name="connsiteX0" fmla="*/ 0 w 2844800"/>
              <a:gd name="connsiteY0" fmla="*/ 3123848 h 3123848"/>
              <a:gd name="connsiteX1" fmla="*/ 862542 w 2844800"/>
              <a:gd name="connsiteY1" fmla="*/ 0 h 3123848"/>
              <a:gd name="connsiteX2" fmla="*/ 2844800 w 2844800"/>
              <a:gd name="connsiteY2" fmla="*/ 1577270 h 3123848"/>
              <a:gd name="connsiteX3" fmla="*/ 0 w 2844800"/>
              <a:gd name="connsiteY3" fmla="*/ 3123848 h 3123848"/>
              <a:gd name="connsiteX0" fmla="*/ 0 w 2797175"/>
              <a:gd name="connsiteY0" fmla="*/ 3123848 h 3123848"/>
              <a:gd name="connsiteX1" fmla="*/ 862542 w 2797175"/>
              <a:gd name="connsiteY1" fmla="*/ 0 h 3123848"/>
              <a:gd name="connsiteX2" fmla="*/ 2797175 w 2797175"/>
              <a:gd name="connsiteY2" fmla="*/ 1577270 h 3123848"/>
              <a:gd name="connsiteX3" fmla="*/ 0 w 2797175"/>
              <a:gd name="connsiteY3" fmla="*/ 3123848 h 3123848"/>
              <a:gd name="connsiteX0" fmla="*/ 0 w 2832100"/>
              <a:gd name="connsiteY0" fmla="*/ 3123848 h 3123848"/>
              <a:gd name="connsiteX1" fmla="*/ 862542 w 2832100"/>
              <a:gd name="connsiteY1" fmla="*/ 0 h 3123848"/>
              <a:gd name="connsiteX2" fmla="*/ 2832100 w 2832100"/>
              <a:gd name="connsiteY2" fmla="*/ 1574095 h 3123848"/>
              <a:gd name="connsiteX3" fmla="*/ 0 w 2832100"/>
              <a:gd name="connsiteY3" fmla="*/ 3123848 h 3123848"/>
              <a:gd name="connsiteX0" fmla="*/ 0 w 2835275"/>
              <a:gd name="connsiteY0" fmla="*/ 3123848 h 3123848"/>
              <a:gd name="connsiteX1" fmla="*/ 862542 w 2835275"/>
              <a:gd name="connsiteY1" fmla="*/ 0 h 3123848"/>
              <a:gd name="connsiteX2" fmla="*/ 2835275 w 2835275"/>
              <a:gd name="connsiteY2" fmla="*/ 1574095 h 3123848"/>
              <a:gd name="connsiteX3" fmla="*/ 0 w 2835275"/>
              <a:gd name="connsiteY3" fmla="*/ 3123848 h 3123848"/>
              <a:gd name="connsiteX0" fmla="*/ 0 w 2600325"/>
              <a:gd name="connsiteY0" fmla="*/ 3120673 h 3120673"/>
              <a:gd name="connsiteX1" fmla="*/ 627592 w 2600325"/>
              <a:gd name="connsiteY1" fmla="*/ 0 h 3120673"/>
              <a:gd name="connsiteX2" fmla="*/ 2600325 w 2600325"/>
              <a:gd name="connsiteY2" fmla="*/ 1574095 h 3120673"/>
              <a:gd name="connsiteX3" fmla="*/ 0 w 2600325"/>
              <a:gd name="connsiteY3" fmla="*/ 3120673 h 3120673"/>
              <a:gd name="connsiteX0" fmla="*/ 0 w 2838450"/>
              <a:gd name="connsiteY0" fmla="*/ 3139723 h 3139723"/>
              <a:gd name="connsiteX1" fmla="*/ 865717 w 2838450"/>
              <a:gd name="connsiteY1" fmla="*/ 0 h 3139723"/>
              <a:gd name="connsiteX2" fmla="*/ 2838450 w 2838450"/>
              <a:gd name="connsiteY2" fmla="*/ 1574095 h 3139723"/>
              <a:gd name="connsiteX3" fmla="*/ 0 w 2838450"/>
              <a:gd name="connsiteY3" fmla="*/ 3139723 h 3139723"/>
              <a:gd name="connsiteX0" fmla="*/ 0 w 2838450"/>
              <a:gd name="connsiteY0" fmla="*/ 2927791 h 2927791"/>
              <a:gd name="connsiteX1" fmla="*/ 894292 w 2838450"/>
              <a:gd name="connsiteY1" fmla="*/ 0 h 2927791"/>
              <a:gd name="connsiteX2" fmla="*/ 2838450 w 2838450"/>
              <a:gd name="connsiteY2" fmla="*/ 1362163 h 2927791"/>
              <a:gd name="connsiteX3" fmla="*/ 0 w 2838450"/>
              <a:gd name="connsiteY3" fmla="*/ 2927791 h 2927791"/>
              <a:gd name="connsiteX0" fmla="*/ 0 w 2838450"/>
              <a:gd name="connsiteY0" fmla="*/ 3127816 h 3127816"/>
              <a:gd name="connsiteX1" fmla="*/ 906199 w 2838450"/>
              <a:gd name="connsiteY1" fmla="*/ 0 h 3127816"/>
              <a:gd name="connsiteX2" fmla="*/ 2838450 w 2838450"/>
              <a:gd name="connsiteY2" fmla="*/ 1562188 h 3127816"/>
              <a:gd name="connsiteX3" fmla="*/ 0 w 2838450"/>
              <a:gd name="connsiteY3" fmla="*/ 3127816 h 3127816"/>
              <a:gd name="connsiteX0" fmla="*/ 0 w 2838450"/>
              <a:gd name="connsiteY0" fmla="*/ 3125434 h 3125434"/>
              <a:gd name="connsiteX1" fmla="*/ 903818 w 2838450"/>
              <a:gd name="connsiteY1" fmla="*/ 0 h 3125434"/>
              <a:gd name="connsiteX2" fmla="*/ 2838450 w 2838450"/>
              <a:gd name="connsiteY2" fmla="*/ 1559806 h 3125434"/>
              <a:gd name="connsiteX3" fmla="*/ 0 w 2838450"/>
              <a:gd name="connsiteY3" fmla="*/ 3125434 h 3125434"/>
              <a:gd name="connsiteX0" fmla="*/ 0 w 2140744"/>
              <a:gd name="connsiteY0" fmla="*/ 2358671 h 2358671"/>
              <a:gd name="connsiteX1" fmla="*/ 206112 w 2140744"/>
              <a:gd name="connsiteY1" fmla="*/ 0 h 2358671"/>
              <a:gd name="connsiteX2" fmla="*/ 2140744 w 2140744"/>
              <a:gd name="connsiteY2" fmla="*/ 1559806 h 2358671"/>
              <a:gd name="connsiteX3" fmla="*/ 0 w 2140744"/>
              <a:gd name="connsiteY3" fmla="*/ 2358671 h 2358671"/>
              <a:gd name="connsiteX0" fmla="*/ 282045 w 1934632"/>
              <a:gd name="connsiteY0" fmla="*/ 2353909 h 2353909"/>
              <a:gd name="connsiteX1" fmla="*/ 0 w 1934632"/>
              <a:gd name="connsiteY1" fmla="*/ 0 h 2353909"/>
              <a:gd name="connsiteX2" fmla="*/ 1934632 w 1934632"/>
              <a:gd name="connsiteY2" fmla="*/ 1559806 h 2353909"/>
              <a:gd name="connsiteX3" fmla="*/ 282045 w 1934632"/>
              <a:gd name="connsiteY3" fmla="*/ 2353909 h 2353909"/>
              <a:gd name="connsiteX0" fmla="*/ 282045 w 1887007"/>
              <a:gd name="connsiteY0" fmla="*/ 2353909 h 2353909"/>
              <a:gd name="connsiteX1" fmla="*/ 0 w 1887007"/>
              <a:gd name="connsiteY1" fmla="*/ 0 h 2353909"/>
              <a:gd name="connsiteX2" fmla="*/ 1887007 w 1887007"/>
              <a:gd name="connsiteY2" fmla="*/ 235831 h 2353909"/>
              <a:gd name="connsiteX3" fmla="*/ 282045 w 1887007"/>
              <a:gd name="connsiteY3" fmla="*/ 2353909 h 2353909"/>
            </a:gdLst>
            <a:ahLst/>
            <a:cxnLst>
              <a:cxn ang="0">
                <a:pos x="connsiteX0" y="connsiteY0"/>
              </a:cxn>
              <a:cxn ang="0">
                <a:pos x="connsiteX1" y="connsiteY1"/>
              </a:cxn>
              <a:cxn ang="0">
                <a:pos x="connsiteX2" y="connsiteY2"/>
              </a:cxn>
              <a:cxn ang="0">
                <a:pos x="connsiteX3" y="connsiteY3"/>
              </a:cxn>
            </a:cxnLst>
            <a:rect l="l" t="t" r="r" b="b"/>
            <a:pathLst>
              <a:path w="1887007" h="2353909">
                <a:moveTo>
                  <a:pt x="282045" y="2353909"/>
                </a:moveTo>
                <a:lnTo>
                  <a:pt x="0" y="0"/>
                </a:lnTo>
                <a:lnTo>
                  <a:pt x="1887007" y="235831"/>
                </a:lnTo>
                <a:lnTo>
                  <a:pt x="282045" y="2353909"/>
                </a:lnTo>
                <a:close/>
              </a:path>
            </a:pathLst>
          </a:custGeom>
          <a:noFill/>
          <a:ln w="127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24008178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4193C31-9C98-57D3-494A-1188B8EFA27B}"/>
              </a:ext>
            </a:extLst>
          </p:cNvPr>
          <p:cNvSpPr/>
          <p:nvPr/>
        </p:nvSpPr>
        <p:spPr>
          <a:xfrm>
            <a:off x="0" y="31918"/>
            <a:ext cx="12192000"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0" i="0" u="none" strike="noStrike">
                <a:solidFill>
                  <a:srgbClr val="FFFFFF"/>
                </a:solidFill>
                <a:effectLst/>
                <a:latin typeface="メイリオ" panose="020B0604030504040204" pitchFamily="34" charset="-128"/>
                <a:ea typeface="メイリオ" panose="020B0604030504040204" pitchFamily="34" charset="-128"/>
              </a:rPr>
              <a:t>掲載の画像は権利上の理由などにより現在はご覧いただけません</a:t>
            </a:r>
            <a:endParaRPr kumimoji="1" lang="ja-JP" altLang="en-US">
              <a:solidFill>
                <a:srgbClr val="FFFFFF"/>
              </a:solidFill>
            </a:endParaRPr>
          </a:p>
        </p:txBody>
      </p:sp>
      <p:sp>
        <p:nvSpPr>
          <p:cNvPr id="4" name="タイトル 1"/>
          <p:cNvSpPr txBox="1">
            <a:spLocks/>
          </p:cNvSpPr>
          <p:nvPr/>
        </p:nvSpPr>
        <p:spPr bwMode="auto">
          <a:xfrm>
            <a:off x="8708675" y="0"/>
            <a:ext cx="34833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BT.2020</a:t>
            </a:r>
            <a:r>
              <a:rPr lang="ja-JP" altLang="en-US" sz="2000" dirty="0">
                <a:solidFill>
                  <a:schemeClr val="bg2"/>
                </a:solidFill>
              </a:rPr>
              <a:t>から</a:t>
            </a:r>
            <a:r>
              <a:rPr lang="en-US" altLang="ja-JP" sz="2000" dirty="0">
                <a:solidFill>
                  <a:schemeClr val="bg2"/>
                </a:solidFill>
              </a:rPr>
              <a:t>BT.709</a:t>
            </a:r>
            <a:r>
              <a:rPr lang="ja-JP" altLang="en-US" sz="2000" dirty="0">
                <a:solidFill>
                  <a:schemeClr val="bg2"/>
                </a:solidFill>
              </a:rPr>
              <a:t>に線形変換</a:t>
            </a:r>
            <a:endParaRPr lang="en-US" altLang="ja-JP" sz="2000" dirty="0">
              <a:solidFill>
                <a:schemeClr val="bg2"/>
              </a:solidFill>
            </a:endParaRPr>
          </a:p>
          <a:p>
            <a:pPr algn="r"/>
            <a:r>
              <a:rPr lang="en-US" altLang="ja-JP" sz="2000" dirty="0">
                <a:solidFill>
                  <a:schemeClr val="bg2"/>
                </a:solidFill>
              </a:rPr>
              <a:t>BT.709</a:t>
            </a:r>
            <a:r>
              <a:rPr lang="ja-JP" altLang="en-US" sz="2000" dirty="0">
                <a:solidFill>
                  <a:schemeClr val="bg2"/>
                </a:solidFill>
              </a:rPr>
              <a:t>領域外はクリップ</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77</a:t>
            </a:fld>
            <a:endParaRPr kumimoji="1" lang="ja-JP" altLang="en-US"/>
          </a:p>
        </p:txBody>
      </p:sp>
    </p:spTree>
    <p:extLst>
      <p:ext uri="{BB962C8B-B14F-4D97-AF65-F5344CB8AC3E}">
        <p14:creationId xmlns:p14="http://schemas.microsoft.com/office/powerpoint/2010/main" val="29972443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色域マッピング</a:t>
            </a:r>
          </a:p>
        </p:txBody>
      </p:sp>
      <p:sp>
        <p:nvSpPr>
          <p:cNvPr id="8" name="コンテンツ プレースホルダー 7">
            <a:extLst>
              <a:ext uri="{FF2B5EF4-FFF2-40B4-BE49-F238E27FC236}">
                <a16:creationId xmlns:a16="http://schemas.microsoft.com/office/drawing/2014/main" id="{168E52E8-F417-46B9-A934-36C6B49536A1}"/>
              </a:ext>
            </a:extLst>
          </p:cNvPr>
          <p:cNvSpPr>
            <a:spLocks noGrp="1"/>
          </p:cNvSpPr>
          <p:nvPr>
            <p:ph idx="1"/>
          </p:nvPr>
        </p:nvSpPr>
        <p:spPr/>
        <p:txBody>
          <a:bodyPr>
            <a:normAutofit/>
          </a:bodyPr>
          <a:lstStyle/>
          <a:p>
            <a:r>
              <a:rPr lang="ja-JP" altLang="en-US" dirty="0"/>
              <a:t>ある色域から別の色域への変換</a:t>
            </a:r>
            <a:endParaRPr kumimoji="1" lang="en-US" altLang="ja-JP" dirty="0"/>
          </a:p>
          <a:p>
            <a:pPr lvl="1"/>
            <a:r>
              <a:rPr lang="ja-JP" altLang="en-US" dirty="0"/>
              <a:t>変換先で自然に見えるような最適化</a:t>
            </a:r>
            <a:endParaRPr lang="en-US" altLang="ja-JP" dirty="0"/>
          </a:p>
          <a:p>
            <a:pPr lvl="2"/>
            <a:r>
              <a:rPr lang="ja-JP" altLang="en-US" dirty="0">
                <a:solidFill>
                  <a:srgbClr val="FF5050"/>
                </a:solidFill>
              </a:rPr>
              <a:t>目的によって手法は異なる</a:t>
            </a:r>
            <a:endParaRPr lang="en-US" altLang="ja-JP" dirty="0">
              <a:solidFill>
                <a:srgbClr val="FF5050"/>
              </a:solidFill>
            </a:endParaRPr>
          </a:p>
          <a:p>
            <a:pPr lvl="2"/>
            <a:r>
              <a:rPr lang="ja-JP" altLang="en-US" dirty="0"/>
              <a:t>線形とは限らない</a:t>
            </a:r>
            <a:endParaRPr lang="en-US" altLang="ja-JP" dirty="0"/>
          </a:p>
          <a:p>
            <a:pPr lvl="1"/>
            <a:r>
              <a:rPr kumimoji="1" lang="ja-JP" altLang="en-US" dirty="0">
                <a:solidFill>
                  <a:srgbClr val="FF5050"/>
                </a:solidFill>
              </a:rPr>
              <a:t>物理的な整合性は失われやすい</a:t>
            </a:r>
            <a:endParaRPr kumimoji="1" lang="en-US" altLang="ja-JP" dirty="0">
              <a:solidFill>
                <a:srgbClr val="FF5050"/>
              </a:solidFill>
            </a:endParaRPr>
          </a:p>
          <a:p>
            <a:pPr lvl="1"/>
            <a:r>
              <a:rPr lang="ja-JP" altLang="en-US" dirty="0">
                <a:solidFill>
                  <a:srgbClr val="FF5050"/>
                </a:solidFill>
              </a:rPr>
              <a:t>色相のズレが発生することもある</a:t>
            </a:r>
            <a:endParaRPr kumimoji="1"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78</a:t>
            </a:fld>
            <a:endParaRPr lang="en-US" altLang="ja-JP"/>
          </a:p>
        </p:txBody>
      </p:sp>
      <p:sp>
        <p:nvSpPr>
          <p:cNvPr id="11" name="正方形/長方形 10">
            <a:extLst>
              <a:ext uri="{FF2B5EF4-FFF2-40B4-BE49-F238E27FC236}">
                <a16:creationId xmlns:a16="http://schemas.microsoft.com/office/drawing/2014/main" id="{1B127B92-1B14-4319-9330-C3F8E1D0895D}"/>
              </a:ext>
            </a:extLst>
          </p:cNvPr>
          <p:cNvSpPr/>
          <p:nvPr/>
        </p:nvSpPr>
        <p:spPr>
          <a:xfrm>
            <a:off x="5279967" y="6361304"/>
            <a:ext cx="6094320" cy="287771"/>
          </a:xfrm>
          <a:prstGeom prst="rect">
            <a:avLst/>
          </a:prstGeom>
        </p:spPr>
        <p:txBody>
          <a:bodyPr>
            <a:spAutoFit/>
          </a:bodyPr>
          <a:lstStyle/>
          <a:p>
            <a:r>
              <a:rPr lang="ja-JP" altLang="en-US" sz="1270" dirty="0"/>
              <a:t>https://commons.wikimedia.org/wiki/File:CIExy1931_Rec_2020_and_Rec_709.svg</a:t>
            </a:r>
          </a:p>
        </p:txBody>
      </p:sp>
      <p:grpSp>
        <p:nvGrpSpPr>
          <p:cNvPr id="12" name="グループ化 11">
            <a:extLst>
              <a:ext uri="{FF2B5EF4-FFF2-40B4-BE49-F238E27FC236}">
                <a16:creationId xmlns:a16="http://schemas.microsoft.com/office/drawing/2014/main" id="{FBFF86F1-B687-46DC-AB70-C3D0E070E192}"/>
              </a:ext>
            </a:extLst>
          </p:cNvPr>
          <p:cNvGrpSpPr>
            <a:grpSpLocks noChangeAspect="1"/>
          </p:cNvGrpSpPr>
          <p:nvPr/>
        </p:nvGrpSpPr>
        <p:grpSpPr>
          <a:xfrm>
            <a:off x="7846116" y="2606662"/>
            <a:ext cx="3437860" cy="3898527"/>
            <a:chOff x="7489229" y="1786901"/>
            <a:chExt cx="3653182" cy="4142700"/>
          </a:xfrm>
        </p:grpSpPr>
        <p:pic>
          <p:nvPicPr>
            <p:cNvPr id="13" name="Picture 2">
              <a:extLst>
                <a:ext uri="{FF2B5EF4-FFF2-40B4-BE49-F238E27FC236}">
                  <a16:creationId xmlns:a16="http://schemas.microsoft.com/office/drawing/2014/main" id="{65C658C1-9241-4999-8F61-CB355A4BDE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489229" y="1786901"/>
              <a:ext cx="3653182" cy="4142700"/>
            </a:xfrm>
            <a:prstGeom prst="rect">
              <a:avLst/>
            </a:prstGeom>
            <a:noFill/>
            <a:extLst>
              <a:ext uri="{909E8E84-426E-40DD-AFC4-6F175D3DCCD1}">
                <a14:hiddenFill xmlns:a14="http://schemas.microsoft.com/office/drawing/2010/main">
                  <a:solidFill>
                    <a:srgbClr val="FFFFFF"/>
                  </a:solidFill>
                </a14:hiddenFill>
              </a:ext>
            </a:extLst>
          </p:spPr>
        </p:pic>
        <p:sp>
          <p:nvSpPr>
            <p:cNvPr id="14" name="フリーフォーム 26">
              <a:extLst>
                <a:ext uri="{FF2B5EF4-FFF2-40B4-BE49-F238E27FC236}">
                  <a16:creationId xmlns:a16="http://schemas.microsoft.com/office/drawing/2014/main" id="{5B33F4FB-C165-47AA-96D5-D78CA87C4013}"/>
                </a:ext>
              </a:extLst>
            </p:cNvPr>
            <p:cNvSpPr/>
            <p:nvPr/>
          </p:nvSpPr>
          <p:spPr>
            <a:xfrm>
              <a:off x="8512200" y="2430919"/>
              <a:ext cx="561203" cy="1842441"/>
            </a:xfrm>
            <a:custGeom>
              <a:avLst/>
              <a:gdLst>
                <a:gd name="connsiteX0" fmla="*/ 285750 w 285750"/>
                <a:gd name="connsiteY0" fmla="*/ 519112 h 519112"/>
                <a:gd name="connsiteX1" fmla="*/ 183356 w 285750"/>
                <a:gd name="connsiteY1" fmla="*/ 259556 h 519112"/>
                <a:gd name="connsiteX2" fmla="*/ 0 w 285750"/>
                <a:gd name="connsiteY2" fmla="*/ 0 h 519112"/>
                <a:gd name="connsiteX0" fmla="*/ 285750 w 285750"/>
                <a:gd name="connsiteY0" fmla="*/ 519112 h 519112"/>
                <a:gd name="connsiteX1" fmla="*/ 190671 w 285750"/>
                <a:gd name="connsiteY1" fmla="*/ 231279 h 519112"/>
                <a:gd name="connsiteX2" fmla="*/ 0 w 285750"/>
                <a:gd name="connsiteY2" fmla="*/ 0 h 519112"/>
                <a:gd name="connsiteX0" fmla="*/ 285750 w 285750"/>
                <a:gd name="connsiteY0" fmla="*/ 519112 h 519112"/>
                <a:gd name="connsiteX1" fmla="*/ 227249 w 285750"/>
                <a:gd name="connsiteY1" fmla="*/ 297259 h 519112"/>
                <a:gd name="connsiteX2" fmla="*/ 0 w 285750"/>
                <a:gd name="connsiteY2" fmla="*/ 0 h 519112"/>
                <a:gd name="connsiteX0" fmla="*/ 296723 w 296723"/>
                <a:gd name="connsiteY0" fmla="*/ 566240 h 566240"/>
                <a:gd name="connsiteX1" fmla="*/ 238222 w 296723"/>
                <a:gd name="connsiteY1" fmla="*/ 344387 h 566240"/>
                <a:gd name="connsiteX2" fmla="*/ 0 w 296723"/>
                <a:gd name="connsiteY2" fmla="*/ 0 h 566240"/>
                <a:gd name="connsiteX0" fmla="*/ 296723 w 296723"/>
                <a:gd name="connsiteY0" fmla="*/ 566240 h 566240"/>
                <a:gd name="connsiteX1" fmla="*/ 230907 w 296723"/>
                <a:gd name="connsiteY1" fmla="*/ 311397 h 566240"/>
                <a:gd name="connsiteX2" fmla="*/ 0 w 296723"/>
                <a:gd name="connsiteY2" fmla="*/ 0 h 566240"/>
                <a:gd name="connsiteX0" fmla="*/ 296723 w 296723"/>
                <a:gd name="connsiteY0" fmla="*/ 566240 h 566240"/>
                <a:gd name="connsiteX1" fmla="*/ 230907 w 296723"/>
                <a:gd name="connsiteY1" fmla="*/ 311397 h 566240"/>
                <a:gd name="connsiteX2" fmla="*/ 0 w 296723"/>
                <a:gd name="connsiteY2" fmla="*/ 0 h 566240"/>
                <a:gd name="connsiteX0" fmla="*/ 296723 w 296723"/>
                <a:gd name="connsiteY0" fmla="*/ 566240 h 566240"/>
                <a:gd name="connsiteX1" fmla="*/ 230907 w 296723"/>
                <a:gd name="connsiteY1" fmla="*/ 311397 h 566240"/>
                <a:gd name="connsiteX2" fmla="*/ 0 w 296723"/>
                <a:gd name="connsiteY2" fmla="*/ 0 h 566240"/>
                <a:gd name="connsiteX0" fmla="*/ 296723 w 296723"/>
                <a:gd name="connsiteY0" fmla="*/ 566240 h 566240"/>
                <a:gd name="connsiteX1" fmla="*/ 230907 w 296723"/>
                <a:gd name="connsiteY1" fmla="*/ 311397 h 566240"/>
                <a:gd name="connsiteX2" fmla="*/ 0 w 296723"/>
                <a:gd name="connsiteY2" fmla="*/ 0 h 566240"/>
                <a:gd name="connsiteX0" fmla="*/ 296723 w 296723"/>
                <a:gd name="connsiteY0" fmla="*/ 566240 h 566240"/>
                <a:gd name="connsiteX1" fmla="*/ 196158 w 296723"/>
                <a:gd name="connsiteY1" fmla="*/ 257199 h 566240"/>
                <a:gd name="connsiteX2" fmla="*/ 0 w 296723"/>
                <a:gd name="connsiteY2" fmla="*/ 0 h 566240"/>
                <a:gd name="connsiteX0" fmla="*/ 296723 w 296723"/>
                <a:gd name="connsiteY0" fmla="*/ 566240 h 566240"/>
                <a:gd name="connsiteX1" fmla="*/ 196158 w 296723"/>
                <a:gd name="connsiteY1" fmla="*/ 257199 h 566240"/>
                <a:gd name="connsiteX2" fmla="*/ 0 w 296723"/>
                <a:gd name="connsiteY2" fmla="*/ 0 h 566240"/>
                <a:gd name="connsiteX0" fmla="*/ 296723 w 296723"/>
                <a:gd name="connsiteY0" fmla="*/ 566240 h 566240"/>
                <a:gd name="connsiteX1" fmla="*/ 196158 w 296723"/>
                <a:gd name="connsiteY1" fmla="*/ 257199 h 566240"/>
                <a:gd name="connsiteX2" fmla="*/ 0 w 296723"/>
                <a:gd name="connsiteY2" fmla="*/ 0 h 566240"/>
                <a:gd name="connsiteX0" fmla="*/ 296723 w 296723"/>
                <a:gd name="connsiteY0" fmla="*/ 566240 h 566240"/>
                <a:gd name="connsiteX1" fmla="*/ 196158 w 296723"/>
                <a:gd name="connsiteY1" fmla="*/ 257199 h 566240"/>
                <a:gd name="connsiteX2" fmla="*/ 0 w 296723"/>
                <a:gd name="connsiteY2" fmla="*/ 0 h 566240"/>
                <a:gd name="connsiteX0" fmla="*/ 296723 w 296723"/>
                <a:gd name="connsiteY0" fmla="*/ 566240 h 566240"/>
                <a:gd name="connsiteX1" fmla="*/ 196158 w 296723"/>
                <a:gd name="connsiteY1" fmla="*/ 257199 h 566240"/>
                <a:gd name="connsiteX2" fmla="*/ 0 w 296723"/>
                <a:gd name="connsiteY2" fmla="*/ 0 h 566240"/>
                <a:gd name="connsiteX0" fmla="*/ 296723 w 296723"/>
                <a:gd name="connsiteY0" fmla="*/ 566240 h 566240"/>
                <a:gd name="connsiteX1" fmla="*/ 196158 w 296723"/>
                <a:gd name="connsiteY1" fmla="*/ 257199 h 566240"/>
                <a:gd name="connsiteX2" fmla="*/ 0 w 296723"/>
                <a:gd name="connsiteY2" fmla="*/ 0 h 566240"/>
                <a:gd name="connsiteX0" fmla="*/ 303593 w 303593"/>
                <a:gd name="connsiteY0" fmla="*/ 575160 h 575160"/>
                <a:gd name="connsiteX1" fmla="*/ 203028 w 303593"/>
                <a:gd name="connsiteY1" fmla="*/ 266119 h 575160"/>
                <a:gd name="connsiteX2" fmla="*/ 0 w 303593"/>
                <a:gd name="connsiteY2" fmla="*/ 0 h 575160"/>
                <a:gd name="connsiteX0" fmla="*/ 303593 w 303593"/>
                <a:gd name="connsiteY0" fmla="*/ 575160 h 575160"/>
                <a:gd name="connsiteX1" fmla="*/ 203028 w 303593"/>
                <a:gd name="connsiteY1" fmla="*/ 266119 h 575160"/>
                <a:gd name="connsiteX2" fmla="*/ 0 w 303593"/>
                <a:gd name="connsiteY2" fmla="*/ 0 h 575160"/>
                <a:gd name="connsiteX0" fmla="*/ 303593 w 303593"/>
                <a:gd name="connsiteY0" fmla="*/ 575160 h 575160"/>
                <a:gd name="connsiteX1" fmla="*/ 244250 w 303593"/>
                <a:gd name="connsiteY1" fmla="*/ 248278 h 575160"/>
                <a:gd name="connsiteX2" fmla="*/ 0 w 303593"/>
                <a:gd name="connsiteY2" fmla="*/ 0 h 575160"/>
                <a:gd name="connsiteX0" fmla="*/ 303593 w 303593"/>
                <a:gd name="connsiteY0" fmla="*/ 575160 h 575160"/>
                <a:gd name="connsiteX1" fmla="*/ 244250 w 303593"/>
                <a:gd name="connsiteY1" fmla="*/ 248278 h 575160"/>
                <a:gd name="connsiteX2" fmla="*/ 0 w 303593"/>
                <a:gd name="connsiteY2" fmla="*/ 0 h 575160"/>
                <a:gd name="connsiteX0" fmla="*/ 303593 w 303593"/>
                <a:gd name="connsiteY0" fmla="*/ 575160 h 575160"/>
                <a:gd name="connsiteX1" fmla="*/ 244250 w 303593"/>
                <a:gd name="connsiteY1" fmla="*/ 248278 h 575160"/>
                <a:gd name="connsiteX2" fmla="*/ 0 w 303593"/>
                <a:gd name="connsiteY2" fmla="*/ 0 h 575160"/>
                <a:gd name="connsiteX0" fmla="*/ 303593 w 305176"/>
                <a:gd name="connsiteY0" fmla="*/ 575160 h 575160"/>
                <a:gd name="connsiteX1" fmla="*/ 244250 w 305176"/>
                <a:gd name="connsiteY1" fmla="*/ 248278 h 575160"/>
                <a:gd name="connsiteX2" fmla="*/ 0 w 305176"/>
                <a:gd name="connsiteY2" fmla="*/ 0 h 575160"/>
                <a:gd name="connsiteX0" fmla="*/ 303593 w 303668"/>
                <a:gd name="connsiteY0" fmla="*/ 575160 h 575160"/>
                <a:gd name="connsiteX1" fmla="*/ 244250 w 303668"/>
                <a:gd name="connsiteY1" fmla="*/ 248278 h 575160"/>
                <a:gd name="connsiteX2" fmla="*/ 0 w 303668"/>
                <a:gd name="connsiteY2" fmla="*/ 0 h 575160"/>
                <a:gd name="connsiteX0" fmla="*/ 303593 w 303668"/>
                <a:gd name="connsiteY0" fmla="*/ 575160 h 575160"/>
                <a:gd name="connsiteX1" fmla="*/ 244250 w 303668"/>
                <a:gd name="connsiteY1" fmla="*/ 240844 h 575160"/>
                <a:gd name="connsiteX2" fmla="*/ 0 w 303668"/>
                <a:gd name="connsiteY2" fmla="*/ 0 h 575160"/>
                <a:gd name="connsiteX0" fmla="*/ 303593 w 303593"/>
                <a:gd name="connsiteY0" fmla="*/ 575160 h 575160"/>
                <a:gd name="connsiteX1" fmla="*/ 244250 w 303593"/>
                <a:gd name="connsiteY1" fmla="*/ 240844 h 575160"/>
                <a:gd name="connsiteX2" fmla="*/ 0 w 303593"/>
                <a:gd name="connsiteY2" fmla="*/ 0 h 575160"/>
                <a:gd name="connsiteX0" fmla="*/ 303593 w 303593"/>
                <a:gd name="connsiteY0" fmla="*/ 575160 h 575160"/>
                <a:gd name="connsiteX1" fmla="*/ 244250 w 303593"/>
                <a:gd name="connsiteY1" fmla="*/ 240844 h 575160"/>
                <a:gd name="connsiteX2" fmla="*/ 0 w 303593"/>
                <a:gd name="connsiteY2" fmla="*/ 0 h 575160"/>
                <a:gd name="connsiteX0" fmla="*/ 303593 w 303593"/>
                <a:gd name="connsiteY0" fmla="*/ 575160 h 575160"/>
                <a:gd name="connsiteX1" fmla="*/ 244250 w 303593"/>
                <a:gd name="connsiteY1" fmla="*/ 240844 h 575160"/>
                <a:gd name="connsiteX2" fmla="*/ 0 w 303593"/>
                <a:gd name="connsiteY2" fmla="*/ 0 h 575160"/>
                <a:gd name="connsiteX0" fmla="*/ 303593 w 303593"/>
                <a:gd name="connsiteY0" fmla="*/ 575160 h 575160"/>
                <a:gd name="connsiteX1" fmla="*/ 244250 w 303593"/>
                <a:gd name="connsiteY1" fmla="*/ 240844 h 575160"/>
                <a:gd name="connsiteX2" fmla="*/ 0 w 303593"/>
                <a:gd name="connsiteY2" fmla="*/ 0 h 575160"/>
                <a:gd name="connsiteX0" fmla="*/ 303593 w 303593"/>
                <a:gd name="connsiteY0" fmla="*/ 575160 h 575160"/>
                <a:gd name="connsiteX1" fmla="*/ 244250 w 303593"/>
                <a:gd name="connsiteY1" fmla="*/ 240844 h 575160"/>
                <a:gd name="connsiteX2" fmla="*/ 0 w 303593"/>
                <a:gd name="connsiteY2" fmla="*/ 0 h 575160"/>
                <a:gd name="connsiteX0" fmla="*/ 303593 w 303593"/>
                <a:gd name="connsiteY0" fmla="*/ 575160 h 575160"/>
                <a:gd name="connsiteX1" fmla="*/ 244250 w 303593"/>
                <a:gd name="connsiteY1" fmla="*/ 240844 h 575160"/>
                <a:gd name="connsiteX2" fmla="*/ 0 w 303593"/>
                <a:gd name="connsiteY2" fmla="*/ 0 h 575160"/>
                <a:gd name="connsiteX0" fmla="*/ 303593 w 303593"/>
                <a:gd name="connsiteY0" fmla="*/ 575160 h 575160"/>
                <a:gd name="connsiteX1" fmla="*/ 244250 w 303593"/>
                <a:gd name="connsiteY1" fmla="*/ 240844 h 575160"/>
                <a:gd name="connsiteX2" fmla="*/ 0 w 303593"/>
                <a:gd name="connsiteY2" fmla="*/ 0 h 575160"/>
                <a:gd name="connsiteX0" fmla="*/ 303593 w 303593"/>
                <a:gd name="connsiteY0" fmla="*/ 575160 h 575160"/>
                <a:gd name="connsiteX1" fmla="*/ 239097 w 303593"/>
                <a:gd name="connsiteY1" fmla="*/ 214083 h 575160"/>
                <a:gd name="connsiteX2" fmla="*/ 0 w 303593"/>
                <a:gd name="connsiteY2" fmla="*/ 0 h 575160"/>
                <a:gd name="connsiteX0" fmla="*/ 303593 w 303593"/>
                <a:gd name="connsiteY0" fmla="*/ 575160 h 575160"/>
                <a:gd name="connsiteX1" fmla="*/ 239097 w 303593"/>
                <a:gd name="connsiteY1" fmla="*/ 214083 h 575160"/>
                <a:gd name="connsiteX2" fmla="*/ 0 w 303593"/>
                <a:gd name="connsiteY2" fmla="*/ 0 h 575160"/>
                <a:gd name="connsiteX0" fmla="*/ 303593 w 303593"/>
                <a:gd name="connsiteY0" fmla="*/ 575160 h 575160"/>
                <a:gd name="connsiteX1" fmla="*/ 241673 w 303593"/>
                <a:gd name="connsiteY1" fmla="*/ 209623 h 575160"/>
                <a:gd name="connsiteX2" fmla="*/ 0 w 303593"/>
                <a:gd name="connsiteY2" fmla="*/ 0 h 575160"/>
                <a:gd name="connsiteX0" fmla="*/ 303593 w 303593"/>
                <a:gd name="connsiteY0" fmla="*/ 575160 h 575160"/>
                <a:gd name="connsiteX1" fmla="*/ 241673 w 303593"/>
                <a:gd name="connsiteY1" fmla="*/ 209623 h 575160"/>
                <a:gd name="connsiteX2" fmla="*/ 0 w 303593"/>
                <a:gd name="connsiteY2" fmla="*/ 0 h 575160"/>
                <a:gd name="connsiteX0" fmla="*/ 303593 w 303593"/>
                <a:gd name="connsiteY0" fmla="*/ 575160 h 575160"/>
                <a:gd name="connsiteX1" fmla="*/ 218486 w 303593"/>
                <a:gd name="connsiteY1" fmla="*/ 167995 h 575160"/>
                <a:gd name="connsiteX2" fmla="*/ 0 w 303593"/>
                <a:gd name="connsiteY2" fmla="*/ 0 h 575160"/>
                <a:gd name="connsiteX0" fmla="*/ 303593 w 303593"/>
                <a:gd name="connsiteY0" fmla="*/ 575160 h 575160"/>
                <a:gd name="connsiteX1" fmla="*/ 218486 w 303593"/>
                <a:gd name="connsiteY1" fmla="*/ 167995 h 575160"/>
                <a:gd name="connsiteX2" fmla="*/ 0 w 303593"/>
                <a:gd name="connsiteY2" fmla="*/ 0 h 575160"/>
                <a:gd name="connsiteX0" fmla="*/ 303593 w 303593"/>
                <a:gd name="connsiteY0" fmla="*/ 575160 h 575160"/>
                <a:gd name="connsiteX1" fmla="*/ 218486 w 303593"/>
                <a:gd name="connsiteY1" fmla="*/ 167995 h 575160"/>
                <a:gd name="connsiteX2" fmla="*/ 0 w 303593"/>
                <a:gd name="connsiteY2" fmla="*/ 0 h 575160"/>
                <a:gd name="connsiteX0" fmla="*/ 303593 w 303593"/>
                <a:gd name="connsiteY0" fmla="*/ 575160 h 575160"/>
                <a:gd name="connsiteX1" fmla="*/ 184994 w 303593"/>
                <a:gd name="connsiteY1" fmla="*/ 133800 h 575160"/>
                <a:gd name="connsiteX2" fmla="*/ 0 w 303593"/>
                <a:gd name="connsiteY2" fmla="*/ 0 h 575160"/>
                <a:gd name="connsiteX0" fmla="*/ 303593 w 303593"/>
                <a:gd name="connsiteY0" fmla="*/ 575160 h 575160"/>
                <a:gd name="connsiteX1" fmla="*/ 184994 w 303593"/>
                <a:gd name="connsiteY1" fmla="*/ 133800 h 575160"/>
                <a:gd name="connsiteX2" fmla="*/ 0 w 303593"/>
                <a:gd name="connsiteY2" fmla="*/ 0 h 575160"/>
                <a:gd name="connsiteX0" fmla="*/ 303593 w 303593"/>
                <a:gd name="connsiteY0" fmla="*/ 575160 h 575160"/>
                <a:gd name="connsiteX1" fmla="*/ 184994 w 303593"/>
                <a:gd name="connsiteY1" fmla="*/ 133800 h 575160"/>
                <a:gd name="connsiteX2" fmla="*/ 0 w 303593"/>
                <a:gd name="connsiteY2" fmla="*/ 0 h 575160"/>
                <a:gd name="connsiteX0" fmla="*/ 303593 w 303593"/>
                <a:gd name="connsiteY0" fmla="*/ 575160 h 575160"/>
                <a:gd name="connsiteX1" fmla="*/ 184994 w 303593"/>
                <a:gd name="connsiteY1" fmla="*/ 133800 h 575160"/>
                <a:gd name="connsiteX2" fmla="*/ 0 w 303593"/>
                <a:gd name="connsiteY2" fmla="*/ 0 h 575160"/>
                <a:gd name="connsiteX0" fmla="*/ 303593 w 303593"/>
                <a:gd name="connsiteY0" fmla="*/ 575160 h 575160"/>
                <a:gd name="connsiteX1" fmla="*/ 184994 w 303593"/>
                <a:gd name="connsiteY1" fmla="*/ 133800 h 575160"/>
                <a:gd name="connsiteX2" fmla="*/ 0 w 303593"/>
                <a:gd name="connsiteY2" fmla="*/ 0 h 575160"/>
                <a:gd name="connsiteX0" fmla="*/ 303593 w 303593"/>
                <a:gd name="connsiteY0" fmla="*/ 575160 h 575160"/>
                <a:gd name="connsiteX1" fmla="*/ 184994 w 303593"/>
                <a:gd name="connsiteY1" fmla="*/ 133800 h 575160"/>
                <a:gd name="connsiteX2" fmla="*/ 0 w 303593"/>
                <a:gd name="connsiteY2" fmla="*/ 0 h 575160"/>
                <a:gd name="connsiteX0" fmla="*/ 303593 w 303593"/>
                <a:gd name="connsiteY0" fmla="*/ 575160 h 575160"/>
                <a:gd name="connsiteX1" fmla="*/ 166959 w 303593"/>
                <a:gd name="connsiteY1" fmla="*/ 117446 h 575160"/>
                <a:gd name="connsiteX2" fmla="*/ 0 w 303593"/>
                <a:gd name="connsiteY2" fmla="*/ 0 h 575160"/>
                <a:gd name="connsiteX0" fmla="*/ 303593 w 303593"/>
                <a:gd name="connsiteY0" fmla="*/ 575160 h 575160"/>
                <a:gd name="connsiteX1" fmla="*/ 166959 w 303593"/>
                <a:gd name="connsiteY1" fmla="*/ 117446 h 575160"/>
                <a:gd name="connsiteX2" fmla="*/ 0 w 303593"/>
                <a:gd name="connsiteY2" fmla="*/ 0 h 575160"/>
                <a:gd name="connsiteX0" fmla="*/ 303593 w 303593"/>
                <a:gd name="connsiteY0" fmla="*/ 575160 h 575160"/>
                <a:gd name="connsiteX1" fmla="*/ 166959 w 303593"/>
                <a:gd name="connsiteY1" fmla="*/ 117446 h 575160"/>
                <a:gd name="connsiteX2" fmla="*/ 0 w 303593"/>
                <a:gd name="connsiteY2" fmla="*/ 0 h 575160"/>
                <a:gd name="connsiteX0" fmla="*/ 303593 w 303593"/>
                <a:gd name="connsiteY0" fmla="*/ 575160 h 575160"/>
                <a:gd name="connsiteX1" fmla="*/ 166959 w 303593"/>
                <a:gd name="connsiteY1" fmla="*/ 117446 h 575160"/>
                <a:gd name="connsiteX2" fmla="*/ 0 w 303593"/>
                <a:gd name="connsiteY2" fmla="*/ 0 h 575160"/>
                <a:gd name="connsiteX0" fmla="*/ 303593 w 303593"/>
                <a:gd name="connsiteY0" fmla="*/ 575160 h 575160"/>
                <a:gd name="connsiteX1" fmla="*/ 166959 w 303593"/>
                <a:gd name="connsiteY1" fmla="*/ 117446 h 575160"/>
                <a:gd name="connsiteX2" fmla="*/ 0 w 303593"/>
                <a:gd name="connsiteY2" fmla="*/ 0 h 575160"/>
                <a:gd name="connsiteX0" fmla="*/ 303593 w 303593"/>
                <a:gd name="connsiteY0" fmla="*/ 575160 h 575160"/>
                <a:gd name="connsiteX1" fmla="*/ 161806 w 303593"/>
                <a:gd name="connsiteY1" fmla="*/ 121906 h 575160"/>
                <a:gd name="connsiteX2" fmla="*/ 0 w 303593"/>
                <a:gd name="connsiteY2" fmla="*/ 0 h 575160"/>
                <a:gd name="connsiteX0" fmla="*/ 303593 w 303593"/>
                <a:gd name="connsiteY0" fmla="*/ 575160 h 575160"/>
                <a:gd name="connsiteX1" fmla="*/ 161806 w 303593"/>
                <a:gd name="connsiteY1" fmla="*/ 121906 h 575160"/>
                <a:gd name="connsiteX2" fmla="*/ 0 w 303593"/>
                <a:gd name="connsiteY2" fmla="*/ 0 h 575160"/>
                <a:gd name="connsiteX0" fmla="*/ 303593 w 303593"/>
                <a:gd name="connsiteY0" fmla="*/ 575160 h 575160"/>
                <a:gd name="connsiteX1" fmla="*/ 161806 w 303593"/>
                <a:gd name="connsiteY1" fmla="*/ 121906 h 575160"/>
                <a:gd name="connsiteX2" fmla="*/ 0 w 303593"/>
                <a:gd name="connsiteY2" fmla="*/ 0 h 575160"/>
              </a:gdLst>
              <a:ahLst/>
              <a:cxnLst>
                <a:cxn ang="0">
                  <a:pos x="connsiteX0" y="connsiteY0"/>
                </a:cxn>
                <a:cxn ang="0">
                  <a:pos x="connsiteX1" y="connsiteY1"/>
                </a:cxn>
                <a:cxn ang="0">
                  <a:pos x="connsiteX2" y="connsiteY2"/>
                </a:cxn>
              </a:cxnLst>
              <a:rect l="l" t="t" r="r" b="b"/>
              <a:pathLst>
                <a:path w="303593" h="575160">
                  <a:moveTo>
                    <a:pt x="303593" y="575160"/>
                  </a:moveTo>
                  <a:cubicBezTo>
                    <a:pt x="287595" y="268518"/>
                    <a:pt x="234031" y="199813"/>
                    <a:pt x="161806" y="121906"/>
                  </a:cubicBezTo>
                  <a:cubicBezTo>
                    <a:pt x="125648" y="85517"/>
                    <a:pt x="82734" y="53710"/>
                    <a:pt x="0" y="0"/>
                  </a:cubicBezTo>
                </a:path>
              </a:pathLst>
            </a:custGeom>
            <a:ln w="25400">
              <a:solidFill>
                <a:srgbClr val="FF01CA"/>
              </a:solidFill>
              <a:tailEnd type="triangle" w="med" len="lg"/>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dirty="0"/>
            </a:p>
          </p:txBody>
        </p:sp>
        <p:sp>
          <p:nvSpPr>
            <p:cNvPr id="15" name="フリーフォーム 27">
              <a:extLst>
                <a:ext uri="{FF2B5EF4-FFF2-40B4-BE49-F238E27FC236}">
                  <a16:creationId xmlns:a16="http://schemas.microsoft.com/office/drawing/2014/main" id="{361F26F6-DB27-47BF-AC81-77F5B2348EFB}"/>
                </a:ext>
              </a:extLst>
            </p:cNvPr>
            <p:cNvSpPr/>
            <p:nvPr/>
          </p:nvSpPr>
          <p:spPr>
            <a:xfrm>
              <a:off x="9073406" y="4267073"/>
              <a:ext cx="1531096" cy="161863"/>
            </a:xfrm>
            <a:custGeom>
              <a:avLst/>
              <a:gdLst>
                <a:gd name="connsiteX0" fmla="*/ 0 w 244475"/>
                <a:gd name="connsiteY0" fmla="*/ 0 h 155575"/>
                <a:gd name="connsiteX1" fmla="*/ 123825 w 244475"/>
                <a:gd name="connsiteY1" fmla="*/ 47625 h 155575"/>
                <a:gd name="connsiteX2" fmla="*/ 244475 w 244475"/>
                <a:gd name="connsiteY2" fmla="*/ 155575 h 155575"/>
                <a:gd name="connsiteX0" fmla="*/ 0 w 244475"/>
                <a:gd name="connsiteY0" fmla="*/ 2070 h 157645"/>
                <a:gd name="connsiteX1" fmla="*/ 155003 w 244475"/>
                <a:gd name="connsiteY1" fmla="*/ 11595 h 157645"/>
                <a:gd name="connsiteX2" fmla="*/ 244475 w 244475"/>
                <a:gd name="connsiteY2" fmla="*/ 157645 h 157645"/>
                <a:gd name="connsiteX0" fmla="*/ 0 w 244475"/>
                <a:gd name="connsiteY0" fmla="*/ 2070 h 157645"/>
                <a:gd name="connsiteX1" fmla="*/ 155003 w 244475"/>
                <a:gd name="connsiteY1" fmla="*/ 11595 h 157645"/>
                <a:gd name="connsiteX2" fmla="*/ 244475 w 244475"/>
                <a:gd name="connsiteY2" fmla="*/ 157645 h 157645"/>
                <a:gd name="connsiteX0" fmla="*/ 0 w 244475"/>
                <a:gd name="connsiteY0" fmla="*/ 6287 h 161862"/>
                <a:gd name="connsiteX1" fmla="*/ 155003 w 244475"/>
                <a:gd name="connsiteY1" fmla="*/ 15812 h 161862"/>
                <a:gd name="connsiteX2" fmla="*/ 244475 w 244475"/>
                <a:gd name="connsiteY2" fmla="*/ 161862 h 161862"/>
                <a:gd name="connsiteX0" fmla="*/ 0 w 244475"/>
                <a:gd name="connsiteY0" fmla="*/ 6287 h 161862"/>
                <a:gd name="connsiteX1" fmla="*/ 161087 w 244475"/>
                <a:gd name="connsiteY1" fmla="*/ 15812 h 161862"/>
                <a:gd name="connsiteX2" fmla="*/ 244475 w 244475"/>
                <a:gd name="connsiteY2" fmla="*/ 161862 h 161862"/>
                <a:gd name="connsiteX0" fmla="*/ 0 w 244475"/>
                <a:gd name="connsiteY0" fmla="*/ 6287 h 161862"/>
                <a:gd name="connsiteX1" fmla="*/ 161087 w 244475"/>
                <a:gd name="connsiteY1" fmla="*/ 15812 h 161862"/>
                <a:gd name="connsiteX2" fmla="*/ 244475 w 244475"/>
                <a:gd name="connsiteY2" fmla="*/ 161862 h 161862"/>
                <a:gd name="connsiteX0" fmla="*/ 0 w 244475"/>
                <a:gd name="connsiteY0" fmla="*/ 6287 h 161862"/>
                <a:gd name="connsiteX1" fmla="*/ 161087 w 244475"/>
                <a:gd name="connsiteY1" fmla="*/ 15812 h 161862"/>
                <a:gd name="connsiteX2" fmla="*/ 244475 w 244475"/>
                <a:gd name="connsiteY2" fmla="*/ 161862 h 161862"/>
                <a:gd name="connsiteX0" fmla="*/ 0 w 244475"/>
                <a:gd name="connsiteY0" fmla="*/ 6287 h 161862"/>
                <a:gd name="connsiteX1" fmla="*/ 161087 w 244475"/>
                <a:gd name="connsiteY1" fmla="*/ 15812 h 161862"/>
                <a:gd name="connsiteX2" fmla="*/ 244475 w 244475"/>
                <a:gd name="connsiteY2" fmla="*/ 161862 h 161862"/>
                <a:gd name="connsiteX0" fmla="*/ 0 w 244475"/>
                <a:gd name="connsiteY0" fmla="*/ 6287 h 161862"/>
                <a:gd name="connsiteX1" fmla="*/ 161087 w 244475"/>
                <a:gd name="connsiteY1" fmla="*/ 15812 h 161862"/>
                <a:gd name="connsiteX2" fmla="*/ 244475 w 244475"/>
                <a:gd name="connsiteY2" fmla="*/ 161862 h 161862"/>
                <a:gd name="connsiteX0" fmla="*/ 0 w 244475"/>
                <a:gd name="connsiteY0" fmla="*/ 6287 h 161862"/>
                <a:gd name="connsiteX1" fmla="*/ 161087 w 244475"/>
                <a:gd name="connsiteY1" fmla="*/ 15812 h 161862"/>
                <a:gd name="connsiteX2" fmla="*/ 244475 w 244475"/>
                <a:gd name="connsiteY2" fmla="*/ 161862 h 161862"/>
              </a:gdLst>
              <a:ahLst/>
              <a:cxnLst>
                <a:cxn ang="0">
                  <a:pos x="connsiteX0" y="connsiteY0"/>
                </a:cxn>
                <a:cxn ang="0">
                  <a:pos x="connsiteX1" y="connsiteY1"/>
                </a:cxn>
                <a:cxn ang="0">
                  <a:pos x="connsiteX2" y="connsiteY2"/>
                </a:cxn>
              </a:cxnLst>
              <a:rect l="l" t="t" r="r" b="b"/>
              <a:pathLst>
                <a:path w="244475" h="161862">
                  <a:moveTo>
                    <a:pt x="0" y="6287"/>
                  </a:moveTo>
                  <a:cubicBezTo>
                    <a:pt x="45341" y="2847"/>
                    <a:pt x="120341" y="-10117"/>
                    <a:pt x="161087" y="15812"/>
                  </a:cubicBezTo>
                  <a:cubicBezTo>
                    <a:pt x="190426" y="36979"/>
                    <a:pt x="223534" y="73227"/>
                    <a:pt x="244475" y="161862"/>
                  </a:cubicBezTo>
                </a:path>
              </a:pathLst>
            </a:custGeom>
            <a:ln w="25400">
              <a:solidFill>
                <a:srgbClr val="01FAE3"/>
              </a:solidFill>
              <a:tailEnd type="triangle" w="med" len="lg"/>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16" name="フリーフォーム 28">
              <a:extLst>
                <a:ext uri="{FF2B5EF4-FFF2-40B4-BE49-F238E27FC236}">
                  <a16:creationId xmlns:a16="http://schemas.microsoft.com/office/drawing/2014/main" id="{B09144BF-DF99-47FD-8E1F-117035E5C4B4}"/>
                </a:ext>
              </a:extLst>
            </p:cNvPr>
            <p:cNvSpPr/>
            <p:nvPr/>
          </p:nvSpPr>
          <p:spPr>
            <a:xfrm flipH="1">
              <a:off x="8372376" y="4273360"/>
              <a:ext cx="701029" cy="1114268"/>
            </a:xfrm>
            <a:custGeom>
              <a:avLst/>
              <a:gdLst>
                <a:gd name="connsiteX0" fmla="*/ 0 w 244475"/>
                <a:gd name="connsiteY0" fmla="*/ 0 h 155575"/>
                <a:gd name="connsiteX1" fmla="*/ 123825 w 244475"/>
                <a:gd name="connsiteY1" fmla="*/ 47625 h 155575"/>
                <a:gd name="connsiteX2" fmla="*/ 244475 w 244475"/>
                <a:gd name="connsiteY2" fmla="*/ 155575 h 155575"/>
                <a:gd name="connsiteX0" fmla="*/ 0 w 244475"/>
                <a:gd name="connsiteY0" fmla="*/ 0 h 155575"/>
                <a:gd name="connsiteX1" fmla="*/ 60529 w 244475"/>
                <a:gd name="connsiteY1" fmla="*/ 66008 h 155575"/>
                <a:gd name="connsiteX2" fmla="*/ 244475 w 244475"/>
                <a:gd name="connsiteY2" fmla="*/ 155575 h 155575"/>
                <a:gd name="connsiteX0" fmla="*/ 0 w 244475"/>
                <a:gd name="connsiteY0" fmla="*/ 0 h 155575"/>
                <a:gd name="connsiteX1" fmla="*/ 60529 w 244475"/>
                <a:gd name="connsiteY1" fmla="*/ 66008 h 155575"/>
                <a:gd name="connsiteX2" fmla="*/ 244475 w 244475"/>
                <a:gd name="connsiteY2" fmla="*/ 155575 h 155575"/>
                <a:gd name="connsiteX0" fmla="*/ 0 w 244475"/>
                <a:gd name="connsiteY0" fmla="*/ 0 h 155575"/>
                <a:gd name="connsiteX1" fmla="*/ 87656 w 244475"/>
                <a:gd name="connsiteY1" fmla="*/ 69685 h 155575"/>
                <a:gd name="connsiteX2" fmla="*/ 244475 w 244475"/>
                <a:gd name="connsiteY2" fmla="*/ 155575 h 155575"/>
                <a:gd name="connsiteX0" fmla="*/ 0 w 244475"/>
                <a:gd name="connsiteY0" fmla="*/ 0 h 155575"/>
                <a:gd name="connsiteX1" fmla="*/ 87656 w 244475"/>
                <a:gd name="connsiteY1" fmla="*/ 69685 h 155575"/>
                <a:gd name="connsiteX2" fmla="*/ 244475 w 244475"/>
                <a:gd name="connsiteY2" fmla="*/ 155575 h 155575"/>
                <a:gd name="connsiteX0" fmla="*/ 0 w 244475"/>
                <a:gd name="connsiteY0" fmla="*/ 0 h 155575"/>
                <a:gd name="connsiteX1" fmla="*/ 169036 w 244475"/>
                <a:gd name="connsiteY1" fmla="*/ 122383 h 155575"/>
                <a:gd name="connsiteX2" fmla="*/ 244475 w 244475"/>
                <a:gd name="connsiteY2" fmla="*/ 155575 h 155575"/>
                <a:gd name="connsiteX0" fmla="*/ 0 w 244475"/>
                <a:gd name="connsiteY0" fmla="*/ 0 h 155575"/>
                <a:gd name="connsiteX1" fmla="*/ 169036 w 244475"/>
                <a:gd name="connsiteY1" fmla="*/ 122383 h 155575"/>
                <a:gd name="connsiteX2" fmla="*/ 244475 w 244475"/>
                <a:gd name="connsiteY2" fmla="*/ 155575 h 155575"/>
                <a:gd name="connsiteX0" fmla="*/ 0 w 244475"/>
                <a:gd name="connsiteY0" fmla="*/ 0 h 155575"/>
                <a:gd name="connsiteX1" fmla="*/ 169036 w 244475"/>
                <a:gd name="connsiteY1" fmla="*/ 122383 h 155575"/>
                <a:gd name="connsiteX2" fmla="*/ 244475 w 244475"/>
                <a:gd name="connsiteY2" fmla="*/ 155575 h 155575"/>
                <a:gd name="connsiteX0" fmla="*/ 0 w 244475"/>
                <a:gd name="connsiteY0" fmla="*/ 0 h 155575"/>
                <a:gd name="connsiteX1" fmla="*/ 129853 w 244475"/>
                <a:gd name="connsiteY1" fmla="*/ 94195 h 155575"/>
                <a:gd name="connsiteX2" fmla="*/ 244475 w 244475"/>
                <a:gd name="connsiteY2" fmla="*/ 155575 h 155575"/>
                <a:gd name="connsiteX0" fmla="*/ 0 w 244475"/>
                <a:gd name="connsiteY0" fmla="*/ 0 h 155575"/>
                <a:gd name="connsiteX1" fmla="*/ 129853 w 244475"/>
                <a:gd name="connsiteY1" fmla="*/ 94195 h 155575"/>
                <a:gd name="connsiteX2" fmla="*/ 244475 w 244475"/>
                <a:gd name="connsiteY2" fmla="*/ 155575 h 155575"/>
                <a:gd name="connsiteX0" fmla="*/ 0 w 244475"/>
                <a:gd name="connsiteY0" fmla="*/ 0 h 155575"/>
                <a:gd name="connsiteX1" fmla="*/ 129853 w 244475"/>
                <a:gd name="connsiteY1" fmla="*/ 94195 h 155575"/>
                <a:gd name="connsiteX2" fmla="*/ 244475 w 244475"/>
                <a:gd name="connsiteY2" fmla="*/ 155575 h 155575"/>
                <a:gd name="connsiteX0" fmla="*/ 0 w 244475"/>
                <a:gd name="connsiteY0" fmla="*/ 0 h 155575"/>
                <a:gd name="connsiteX1" fmla="*/ 129853 w 244475"/>
                <a:gd name="connsiteY1" fmla="*/ 94195 h 155575"/>
                <a:gd name="connsiteX2" fmla="*/ 244475 w 244475"/>
                <a:gd name="connsiteY2" fmla="*/ 155575 h 155575"/>
                <a:gd name="connsiteX0" fmla="*/ 0 w 244475"/>
                <a:gd name="connsiteY0" fmla="*/ 0 h 155575"/>
                <a:gd name="connsiteX1" fmla="*/ 129853 w 244475"/>
                <a:gd name="connsiteY1" fmla="*/ 94195 h 155575"/>
                <a:gd name="connsiteX2" fmla="*/ 244475 w 244475"/>
                <a:gd name="connsiteY2" fmla="*/ 155575 h 155575"/>
                <a:gd name="connsiteX0" fmla="*/ 0 w 244475"/>
                <a:gd name="connsiteY0" fmla="*/ 0 h 155575"/>
                <a:gd name="connsiteX1" fmla="*/ 128775 w 244475"/>
                <a:gd name="connsiteY1" fmla="*/ 92880 h 155575"/>
                <a:gd name="connsiteX2" fmla="*/ 244475 w 244475"/>
                <a:gd name="connsiteY2" fmla="*/ 155575 h 155575"/>
                <a:gd name="connsiteX0" fmla="*/ 0 w 244475"/>
                <a:gd name="connsiteY0" fmla="*/ 0 h 155575"/>
                <a:gd name="connsiteX1" fmla="*/ 128775 w 244475"/>
                <a:gd name="connsiteY1" fmla="*/ 92880 h 155575"/>
                <a:gd name="connsiteX2" fmla="*/ 244475 w 244475"/>
                <a:gd name="connsiteY2" fmla="*/ 155575 h 155575"/>
                <a:gd name="connsiteX0" fmla="*/ 0 w 244475"/>
                <a:gd name="connsiteY0" fmla="*/ 0 h 155575"/>
                <a:gd name="connsiteX1" fmla="*/ 128775 w 244475"/>
                <a:gd name="connsiteY1" fmla="*/ 92880 h 155575"/>
                <a:gd name="connsiteX2" fmla="*/ 244475 w 244475"/>
                <a:gd name="connsiteY2" fmla="*/ 155575 h 155575"/>
                <a:gd name="connsiteX0" fmla="*/ 0 w 244475"/>
                <a:gd name="connsiteY0" fmla="*/ 0 h 155575"/>
                <a:gd name="connsiteX1" fmla="*/ 128775 w 244475"/>
                <a:gd name="connsiteY1" fmla="*/ 92880 h 155575"/>
                <a:gd name="connsiteX2" fmla="*/ 244475 w 244475"/>
                <a:gd name="connsiteY2" fmla="*/ 155575 h 155575"/>
                <a:gd name="connsiteX0" fmla="*/ 0 w 244475"/>
                <a:gd name="connsiteY0" fmla="*/ 0 h 155575"/>
                <a:gd name="connsiteX1" fmla="*/ 128775 w 244475"/>
                <a:gd name="connsiteY1" fmla="*/ 92880 h 155575"/>
                <a:gd name="connsiteX2" fmla="*/ 244475 w 244475"/>
                <a:gd name="connsiteY2" fmla="*/ 155575 h 155575"/>
                <a:gd name="connsiteX0" fmla="*/ 0 w 244475"/>
                <a:gd name="connsiteY0" fmla="*/ 0 h 155575"/>
                <a:gd name="connsiteX1" fmla="*/ 128775 w 244475"/>
                <a:gd name="connsiteY1" fmla="*/ 92880 h 155575"/>
                <a:gd name="connsiteX2" fmla="*/ 244475 w 244475"/>
                <a:gd name="connsiteY2" fmla="*/ 155575 h 155575"/>
                <a:gd name="connsiteX0" fmla="*/ 0 w 244475"/>
                <a:gd name="connsiteY0" fmla="*/ 0 h 155575"/>
                <a:gd name="connsiteX1" fmla="*/ 122307 w 244475"/>
                <a:gd name="connsiteY1" fmla="*/ 88935 h 155575"/>
                <a:gd name="connsiteX2" fmla="*/ 244475 w 244475"/>
                <a:gd name="connsiteY2" fmla="*/ 155575 h 155575"/>
                <a:gd name="connsiteX0" fmla="*/ 0 w 244475"/>
                <a:gd name="connsiteY0" fmla="*/ 0 h 155575"/>
                <a:gd name="connsiteX1" fmla="*/ 140632 w 244475"/>
                <a:gd name="connsiteY1" fmla="*/ 102961 h 155575"/>
                <a:gd name="connsiteX2" fmla="*/ 244475 w 244475"/>
                <a:gd name="connsiteY2" fmla="*/ 155575 h 155575"/>
                <a:gd name="connsiteX0" fmla="*/ 0 w 244475"/>
                <a:gd name="connsiteY0" fmla="*/ 0 h 155575"/>
                <a:gd name="connsiteX1" fmla="*/ 140632 w 244475"/>
                <a:gd name="connsiteY1" fmla="*/ 102961 h 155575"/>
                <a:gd name="connsiteX2" fmla="*/ 244475 w 244475"/>
                <a:gd name="connsiteY2" fmla="*/ 155575 h 155575"/>
                <a:gd name="connsiteX0" fmla="*/ 0 w 244475"/>
                <a:gd name="connsiteY0" fmla="*/ 0 h 155575"/>
                <a:gd name="connsiteX1" fmla="*/ 140632 w 244475"/>
                <a:gd name="connsiteY1" fmla="*/ 102961 h 155575"/>
                <a:gd name="connsiteX2" fmla="*/ 244475 w 244475"/>
                <a:gd name="connsiteY2" fmla="*/ 155575 h 155575"/>
                <a:gd name="connsiteX0" fmla="*/ 0 w 244475"/>
                <a:gd name="connsiteY0" fmla="*/ 0 h 155575"/>
                <a:gd name="connsiteX1" fmla="*/ 140632 w 244475"/>
                <a:gd name="connsiteY1" fmla="*/ 102961 h 155575"/>
                <a:gd name="connsiteX2" fmla="*/ 244475 w 244475"/>
                <a:gd name="connsiteY2" fmla="*/ 155575 h 155575"/>
                <a:gd name="connsiteX0" fmla="*/ 0 w 238007"/>
                <a:gd name="connsiteY0" fmla="*/ 0 h 153822"/>
                <a:gd name="connsiteX1" fmla="*/ 140632 w 238007"/>
                <a:gd name="connsiteY1" fmla="*/ 102961 h 153822"/>
                <a:gd name="connsiteX2" fmla="*/ 238007 w 238007"/>
                <a:gd name="connsiteY2" fmla="*/ 153822 h 153822"/>
                <a:gd name="connsiteX0" fmla="*/ 0 w 238007"/>
                <a:gd name="connsiteY0" fmla="*/ 0 h 153822"/>
                <a:gd name="connsiteX1" fmla="*/ 140632 w 238007"/>
                <a:gd name="connsiteY1" fmla="*/ 102961 h 153822"/>
                <a:gd name="connsiteX2" fmla="*/ 238007 w 238007"/>
                <a:gd name="connsiteY2" fmla="*/ 153822 h 153822"/>
                <a:gd name="connsiteX0" fmla="*/ 0 w 238007"/>
                <a:gd name="connsiteY0" fmla="*/ 0 h 153822"/>
                <a:gd name="connsiteX1" fmla="*/ 140632 w 238007"/>
                <a:gd name="connsiteY1" fmla="*/ 102961 h 153822"/>
                <a:gd name="connsiteX2" fmla="*/ 238007 w 238007"/>
                <a:gd name="connsiteY2" fmla="*/ 153822 h 153822"/>
                <a:gd name="connsiteX0" fmla="*/ 0 w 238007"/>
                <a:gd name="connsiteY0" fmla="*/ 0 h 153822"/>
                <a:gd name="connsiteX1" fmla="*/ 140632 w 238007"/>
                <a:gd name="connsiteY1" fmla="*/ 102961 h 153822"/>
                <a:gd name="connsiteX2" fmla="*/ 238007 w 238007"/>
                <a:gd name="connsiteY2" fmla="*/ 153822 h 153822"/>
                <a:gd name="connsiteX0" fmla="*/ 0 w 238007"/>
                <a:gd name="connsiteY0" fmla="*/ 0 h 153822"/>
                <a:gd name="connsiteX1" fmla="*/ 140632 w 238007"/>
                <a:gd name="connsiteY1" fmla="*/ 102961 h 153822"/>
                <a:gd name="connsiteX2" fmla="*/ 238007 w 238007"/>
                <a:gd name="connsiteY2" fmla="*/ 153822 h 153822"/>
                <a:gd name="connsiteX0" fmla="*/ 0 w 238007"/>
                <a:gd name="connsiteY0" fmla="*/ 0 h 153822"/>
                <a:gd name="connsiteX1" fmla="*/ 140632 w 238007"/>
                <a:gd name="connsiteY1" fmla="*/ 102961 h 153822"/>
                <a:gd name="connsiteX2" fmla="*/ 238007 w 238007"/>
                <a:gd name="connsiteY2" fmla="*/ 153822 h 153822"/>
                <a:gd name="connsiteX0" fmla="*/ 0 w 238007"/>
                <a:gd name="connsiteY0" fmla="*/ 0 h 153822"/>
                <a:gd name="connsiteX1" fmla="*/ 140632 w 238007"/>
                <a:gd name="connsiteY1" fmla="*/ 102961 h 153822"/>
                <a:gd name="connsiteX2" fmla="*/ 238007 w 238007"/>
                <a:gd name="connsiteY2" fmla="*/ 153822 h 153822"/>
                <a:gd name="connsiteX0" fmla="*/ 0 w 238007"/>
                <a:gd name="connsiteY0" fmla="*/ 0 h 153822"/>
                <a:gd name="connsiteX1" fmla="*/ 171354 w 238007"/>
                <a:gd name="connsiteY1" fmla="*/ 121370 h 153822"/>
                <a:gd name="connsiteX2" fmla="*/ 238007 w 238007"/>
                <a:gd name="connsiteY2" fmla="*/ 153822 h 153822"/>
                <a:gd name="connsiteX0" fmla="*/ 0 w 238007"/>
                <a:gd name="connsiteY0" fmla="*/ 0 h 153822"/>
                <a:gd name="connsiteX1" fmla="*/ 171354 w 238007"/>
                <a:gd name="connsiteY1" fmla="*/ 121370 h 153822"/>
                <a:gd name="connsiteX2" fmla="*/ 238007 w 238007"/>
                <a:gd name="connsiteY2" fmla="*/ 153822 h 153822"/>
                <a:gd name="connsiteX0" fmla="*/ 0 w 238007"/>
                <a:gd name="connsiteY0" fmla="*/ 0 h 153822"/>
                <a:gd name="connsiteX1" fmla="*/ 171354 w 238007"/>
                <a:gd name="connsiteY1" fmla="*/ 121370 h 153822"/>
                <a:gd name="connsiteX2" fmla="*/ 238007 w 238007"/>
                <a:gd name="connsiteY2" fmla="*/ 153822 h 153822"/>
                <a:gd name="connsiteX0" fmla="*/ 0 w 238007"/>
                <a:gd name="connsiteY0" fmla="*/ 0 h 153822"/>
                <a:gd name="connsiteX1" fmla="*/ 169737 w 238007"/>
                <a:gd name="connsiteY1" fmla="*/ 120055 h 153822"/>
                <a:gd name="connsiteX2" fmla="*/ 238007 w 238007"/>
                <a:gd name="connsiteY2" fmla="*/ 153822 h 153822"/>
                <a:gd name="connsiteX0" fmla="*/ 0 w 238007"/>
                <a:gd name="connsiteY0" fmla="*/ 0 h 153822"/>
                <a:gd name="connsiteX1" fmla="*/ 169737 w 238007"/>
                <a:gd name="connsiteY1" fmla="*/ 120055 h 153822"/>
                <a:gd name="connsiteX2" fmla="*/ 238007 w 238007"/>
                <a:gd name="connsiteY2" fmla="*/ 153822 h 153822"/>
                <a:gd name="connsiteX0" fmla="*/ 0 w 238007"/>
                <a:gd name="connsiteY0" fmla="*/ 0 h 153822"/>
                <a:gd name="connsiteX1" fmla="*/ 169737 w 238007"/>
                <a:gd name="connsiteY1" fmla="*/ 120055 h 153822"/>
                <a:gd name="connsiteX2" fmla="*/ 238007 w 238007"/>
                <a:gd name="connsiteY2" fmla="*/ 153822 h 153822"/>
                <a:gd name="connsiteX0" fmla="*/ 0 w 238007"/>
                <a:gd name="connsiteY0" fmla="*/ 0 h 153822"/>
                <a:gd name="connsiteX1" fmla="*/ 169737 w 238007"/>
                <a:gd name="connsiteY1" fmla="*/ 120055 h 153822"/>
                <a:gd name="connsiteX2" fmla="*/ 238007 w 238007"/>
                <a:gd name="connsiteY2" fmla="*/ 153822 h 153822"/>
                <a:gd name="connsiteX0" fmla="*/ 0 w 238007"/>
                <a:gd name="connsiteY0" fmla="*/ 0 h 153822"/>
                <a:gd name="connsiteX1" fmla="*/ 182838 w 238007"/>
                <a:gd name="connsiteY1" fmla="*/ 123099 h 153822"/>
                <a:gd name="connsiteX2" fmla="*/ 238007 w 238007"/>
                <a:gd name="connsiteY2" fmla="*/ 153822 h 153822"/>
                <a:gd name="connsiteX0" fmla="*/ 0 w 238007"/>
                <a:gd name="connsiteY0" fmla="*/ 0 h 153822"/>
                <a:gd name="connsiteX1" fmla="*/ 178159 w 238007"/>
                <a:gd name="connsiteY1" fmla="*/ 124240 h 153822"/>
                <a:gd name="connsiteX2" fmla="*/ 238007 w 238007"/>
                <a:gd name="connsiteY2" fmla="*/ 153822 h 153822"/>
                <a:gd name="connsiteX0" fmla="*/ 0 w 238007"/>
                <a:gd name="connsiteY0" fmla="*/ 0 h 153822"/>
                <a:gd name="connsiteX1" fmla="*/ 178159 w 238007"/>
                <a:gd name="connsiteY1" fmla="*/ 124240 h 153822"/>
                <a:gd name="connsiteX2" fmla="*/ 238007 w 238007"/>
                <a:gd name="connsiteY2" fmla="*/ 153822 h 153822"/>
                <a:gd name="connsiteX0" fmla="*/ 0 w 238007"/>
                <a:gd name="connsiteY0" fmla="*/ 0 h 153822"/>
                <a:gd name="connsiteX1" fmla="*/ 178159 w 238007"/>
                <a:gd name="connsiteY1" fmla="*/ 124240 h 153822"/>
                <a:gd name="connsiteX2" fmla="*/ 238007 w 238007"/>
                <a:gd name="connsiteY2" fmla="*/ 153822 h 153822"/>
                <a:gd name="connsiteX0" fmla="*/ 0 w 238007"/>
                <a:gd name="connsiteY0" fmla="*/ 0 h 153822"/>
                <a:gd name="connsiteX1" fmla="*/ 178159 w 238007"/>
                <a:gd name="connsiteY1" fmla="*/ 124240 h 153822"/>
                <a:gd name="connsiteX2" fmla="*/ 238007 w 238007"/>
                <a:gd name="connsiteY2" fmla="*/ 153822 h 153822"/>
                <a:gd name="connsiteX0" fmla="*/ 0 w 238007"/>
                <a:gd name="connsiteY0" fmla="*/ 0 h 153822"/>
                <a:gd name="connsiteX1" fmla="*/ 178159 w 238007"/>
                <a:gd name="connsiteY1" fmla="*/ 124240 h 153822"/>
                <a:gd name="connsiteX2" fmla="*/ 238007 w 238007"/>
                <a:gd name="connsiteY2" fmla="*/ 153822 h 153822"/>
                <a:gd name="connsiteX0" fmla="*/ 0 w 238007"/>
                <a:gd name="connsiteY0" fmla="*/ 0 h 153822"/>
                <a:gd name="connsiteX1" fmla="*/ 190324 w 238007"/>
                <a:gd name="connsiteY1" fmla="*/ 132230 h 153822"/>
                <a:gd name="connsiteX2" fmla="*/ 238007 w 238007"/>
                <a:gd name="connsiteY2" fmla="*/ 153822 h 153822"/>
                <a:gd name="connsiteX0" fmla="*/ 0 w 238007"/>
                <a:gd name="connsiteY0" fmla="*/ 0 h 153822"/>
                <a:gd name="connsiteX1" fmla="*/ 190324 w 238007"/>
                <a:gd name="connsiteY1" fmla="*/ 132230 h 153822"/>
                <a:gd name="connsiteX2" fmla="*/ 238007 w 238007"/>
                <a:gd name="connsiteY2" fmla="*/ 153822 h 153822"/>
                <a:gd name="connsiteX0" fmla="*/ 0 w 238007"/>
                <a:gd name="connsiteY0" fmla="*/ 0 h 153822"/>
                <a:gd name="connsiteX1" fmla="*/ 190324 w 238007"/>
                <a:gd name="connsiteY1" fmla="*/ 132230 h 153822"/>
                <a:gd name="connsiteX2" fmla="*/ 238007 w 238007"/>
                <a:gd name="connsiteY2" fmla="*/ 153822 h 153822"/>
                <a:gd name="connsiteX0" fmla="*/ 0 w 238007"/>
                <a:gd name="connsiteY0" fmla="*/ 0 h 153822"/>
                <a:gd name="connsiteX1" fmla="*/ 190324 w 238007"/>
                <a:gd name="connsiteY1" fmla="*/ 132230 h 153822"/>
                <a:gd name="connsiteX2" fmla="*/ 238007 w 238007"/>
                <a:gd name="connsiteY2" fmla="*/ 153822 h 153822"/>
                <a:gd name="connsiteX0" fmla="*/ 0 w 238007"/>
                <a:gd name="connsiteY0" fmla="*/ 0 h 153822"/>
                <a:gd name="connsiteX1" fmla="*/ 190324 w 238007"/>
                <a:gd name="connsiteY1" fmla="*/ 132230 h 153822"/>
                <a:gd name="connsiteX2" fmla="*/ 238007 w 238007"/>
                <a:gd name="connsiteY2" fmla="*/ 153822 h 153822"/>
                <a:gd name="connsiteX0" fmla="*/ 0 w 238007"/>
                <a:gd name="connsiteY0" fmla="*/ 0 h 153822"/>
                <a:gd name="connsiteX1" fmla="*/ 175352 w 238007"/>
                <a:gd name="connsiteY1" fmla="*/ 123479 h 153822"/>
                <a:gd name="connsiteX2" fmla="*/ 238007 w 238007"/>
                <a:gd name="connsiteY2" fmla="*/ 153822 h 153822"/>
                <a:gd name="connsiteX0" fmla="*/ 0 w 238007"/>
                <a:gd name="connsiteY0" fmla="*/ 0 h 153822"/>
                <a:gd name="connsiteX1" fmla="*/ 175352 w 238007"/>
                <a:gd name="connsiteY1" fmla="*/ 123479 h 153822"/>
                <a:gd name="connsiteX2" fmla="*/ 238007 w 238007"/>
                <a:gd name="connsiteY2" fmla="*/ 153822 h 153822"/>
                <a:gd name="connsiteX0" fmla="*/ 0 w 238007"/>
                <a:gd name="connsiteY0" fmla="*/ 0 h 153822"/>
                <a:gd name="connsiteX1" fmla="*/ 175352 w 238007"/>
                <a:gd name="connsiteY1" fmla="*/ 123479 h 153822"/>
                <a:gd name="connsiteX2" fmla="*/ 238007 w 238007"/>
                <a:gd name="connsiteY2" fmla="*/ 153822 h 153822"/>
                <a:gd name="connsiteX0" fmla="*/ 0 w 238007"/>
                <a:gd name="connsiteY0" fmla="*/ 0 h 153822"/>
                <a:gd name="connsiteX1" fmla="*/ 176288 w 238007"/>
                <a:gd name="connsiteY1" fmla="*/ 123479 h 153822"/>
                <a:gd name="connsiteX2" fmla="*/ 238007 w 238007"/>
                <a:gd name="connsiteY2" fmla="*/ 153822 h 153822"/>
                <a:gd name="connsiteX0" fmla="*/ 0 w 238007"/>
                <a:gd name="connsiteY0" fmla="*/ 0 h 153822"/>
                <a:gd name="connsiteX1" fmla="*/ 176288 w 238007"/>
                <a:gd name="connsiteY1" fmla="*/ 123479 h 153822"/>
                <a:gd name="connsiteX2" fmla="*/ 238007 w 238007"/>
                <a:gd name="connsiteY2" fmla="*/ 153822 h 153822"/>
                <a:gd name="connsiteX0" fmla="*/ 0 w 238007"/>
                <a:gd name="connsiteY0" fmla="*/ 0 h 153822"/>
                <a:gd name="connsiteX1" fmla="*/ 176288 w 238007"/>
                <a:gd name="connsiteY1" fmla="*/ 123479 h 153822"/>
                <a:gd name="connsiteX2" fmla="*/ 238007 w 238007"/>
                <a:gd name="connsiteY2" fmla="*/ 153822 h 153822"/>
                <a:gd name="connsiteX0" fmla="*/ 0 w 238007"/>
                <a:gd name="connsiteY0" fmla="*/ 0 h 153822"/>
                <a:gd name="connsiteX1" fmla="*/ 176288 w 238007"/>
                <a:gd name="connsiteY1" fmla="*/ 123479 h 153822"/>
                <a:gd name="connsiteX2" fmla="*/ 238007 w 238007"/>
                <a:gd name="connsiteY2" fmla="*/ 153822 h 153822"/>
                <a:gd name="connsiteX0" fmla="*/ 0 w 238007"/>
                <a:gd name="connsiteY0" fmla="*/ 0 h 153822"/>
                <a:gd name="connsiteX1" fmla="*/ 176288 w 238007"/>
                <a:gd name="connsiteY1" fmla="*/ 123479 h 153822"/>
                <a:gd name="connsiteX2" fmla="*/ 238007 w 238007"/>
                <a:gd name="connsiteY2" fmla="*/ 153822 h 153822"/>
                <a:gd name="connsiteX0" fmla="*/ 0 w 238007"/>
                <a:gd name="connsiteY0" fmla="*/ 0 h 153822"/>
                <a:gd name="connsiteX1" fmla="*/ 177364 w 238007"/>
                <a:gd name="connsiteY1" fmla="*/ 123041 h 153822"/>
                <a:gd name="connsiteX2" fmla="*/ 238007 w 238007"/>
                <a:gd name="connsiteY2" fmla="*/ 153822 h 153822"/>
                <a:gd name="connsiteX0" fmla="*/ 0 w 238007"/>
                <a:gd name="connsiteY0" fmla="*/ 0 h 153822"/>
                <a:gd name="connsiteX1" fmla="*/ 178979 w 238007"/>
                <a:gd name="connsiteY1" fmla="*/ 122384 h 153822"/>
                <a:gd name="connsiteX2" fmla="*/ 238007 w 238007"/>
                <a:gd name="connsiteY2" fmla="*/ 153822 h 153822"/>
                <a:gd name="connsiteX0" fmla="*/ 0 w 238007"/>
                <a:gd name="connsiteY0" fmla="*/ 0 h 153822"/>
                <a:gd name="connsiteX1" fmla="*/ 178979 w 238007"/>
                <a:gd name="connsiteY1" fmla="*/ 122384 h 153822"/>
                <a:gd name="connsiteX2" fmla="*/ 238007 w 238007"/>
                <a:gd name="connsiteY2" fmla="*/ 153822 h 153822"/>
                <a:gd name="connsiteX0" fmla="*/ 0 w 238007"/>
                <a:gd name="connsiteY0" fmla="*/ 0 h 153822"/>
                <a:gd name="connsiteX1" fmla="*/ 178979 w 238007"/>
                <a:gd name="connsiteY1" fmla="*/ 122384 h 153822"/>
                <a:gd name="connsiteX2" fmla="*/ 238007 w 238007"/>
                <a:gd name="connsiteY2" fmla="*/ 153822 h 153822"/>
              </a:gdLst>
              <a:ahLst/>
              <a:cxnLst>
                <a:cxn ang="0">
                  <a:pos x="connsiteX0" y="connsiteY0"/>
                </a:cxn>
                <a:cxn ang="0">
                  <a:pos x="connsiteX1" y="connsiteY1"/>
                </a:cxn>
                <a:cxn ang="0">
                  <a:pos x="connsiteX2" y="connsiteY2"/>
                </a:cxn>
              </a:cxnLst>
              <a:rect l="l" t="t" r="r" b="b"/>
              <a:pathLst>
                <a:path w="238007" h="153822">
                  <a:moveTo>
                    <a:pt x="0" y="0"/>
                  </a:moveTo>
                  <a:cubicBezTo>
                    <a:pt x="119093" y="86427"/>
                    <a:pt x="153189" y="106865"/>
                    <a:pt x="178979" y="122384"/>
                  </a:cubicBezTo>
                  <a:cubicBezTo>
                    <a:pt x="194835" y="132502"/>
                    <a:pt x="209454" y="140511"/>
                    <a:pt x="238007" y="153822"/>
                  </a:cubicBezTo>
                </a:path>
              </a:pathLst>
            </a:custGeom>
            <a:ln w="25400">
              <a:solidFill>
                <a:srgbClr val="FFF802"/>
              </a:solidFill>
              <a:tailEnd type="triangle" w="med" len="lg"/>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grpSp>
    </p:spTree>
    <p:extLst>
      <p:ext uri="{BB962C8B-B14F-4D97-AF65-F5344CB8AC3E}">
        <p14:creationId xmlns:p14="http://schemas.microsoft.com/office/powerpoint/2010/main" val="27332511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簡易的な色域マッピング</a:t>
            </a:r>
          </a:p>
        </p:txBody>
      </p:sp>
      <p:sp>
        <p:nvSpPr>
          <p:cNvPr id="8" name="コンテンツ プレースホルダー 7">
            <a:extLst>
              <a:ext uri="{FF2B5EF4-FFF2-40B4-BE49-F238E27FC236}">
                <a16:creationId xmlns:a16="http://schemas.microsoft.com/office/drawing/2014/main" id="{168E52E8-F417-46B9-A934-36C6B49536A1}"/>
              </a:ext>
            </a:extLst>
          </p:cNvPr>
          <p:cNvSpPr>
            <a:spLocks noGrp="1"/>
          </p:cNvSpPr>
          <p:nvPr>
            <p:ph idx="1"/>
          </p:nvPr>
        </p:nvSpPr>
        <p:spPr/>
        <p:txBody>
          <a:bodyPr>
            <a:normAutofit fontScale="92500" lnSpcReduction="10000"/>
          </a:bodyPr>
          <a:lstStyle/>
          <a:p>
            <a:r>
              <a:rPr lang="ja-JP" altLang="en-US" dirty="0"/>
              <a:t>比較的簡単かつ無難な手法</a:t>
            </a:r>
            <a:endParaRPr lang="en-US" altLang="ja-JP" dirty="0"/>
          </a:p>
          <a:p>
            <a:pPr lvl="1"/>
            <a:r>
              <a:rPr kumimoji="1" lang="ja-JP" altLang="en-US" dirty="0"/>
              <a:t>線形変換で出力先の色を計算</a:t>
            </a:r>
            <a:endParaRPr kumimoji="1" lang="en-US" altLang="ja-JP" dirty="0"/>
          </a:p>
          <a:p>
            <a:pPr lvl="1"/>
            <a:r>
              <a:rPr kumimoji="1" lang="ja-JP" altLang="en-US" dirty="0">
                <a:solidFill>
                  <a:srgbClr val="FF5050"/>
                </a:solidFill>
              </a:rPr>
              <a:t>変換前の彩度が低ければ変換先の色を採用</a:t>
            </a:r>
            <a:endParaRPr kumimoji="1" lang="en-US" altLang="ja-JP" dirty="0">
              <a:solidFill>
                <a:srgbClr val="FF5050"/>
              </a:solidFill>
            </a:endParaRPr>
          </a:p>
          <a:p>
            <a:pPr lvl="1"/>
            <a:r>
              <a:rPr kumimoji="1" lang="ja-JP" altLang="en-US" dirty="0">
                <a:solidFill>
                  <a:srgbClr val="FF5050"/>
                </a:solidFill>
              </a:rPr>
              <a:t>変換前の彩度が高いほど変換前の色を採用</a:t>
            </a:r>
            <a:endParaRPr kumimoji="1" lang="en-US" altLang="ja-JP" dirty="0">
              <a:solidFill>
                <a:srgbClr val="FF5050"/>
              </a:solidFill>
            </a:endParaRPr>
          </a:p>
          <a:p>
            <a:pPr lvl="5"/>
            <a:endParaRPr kumimoji="1" lang="en-US" altLang="ja-JP" dirty="0"/>
          </a:p>
          <a:p>
            <a:pPr lvl="1"/>
            <a:r>
              <a:rPr kumimoji="1" lang="ja-JP" altLang="en-US" dirty="0"/>
              <a:t>彩度が高いほど急激なカーブで適用する</a:t>
            </a:r>
            <a:endParaRPr kumimoji="1" lang="en-US" altLang="ja-JP" dirty="0"/>
          </a:p>
          <a:p>
            <a:pPr lvl="2"/>
            <a:r>
              <a:rPr kumimoji="1" lang="ja-JP" altLang="en-US" dirty="0">
                <a:solidFill>
                  <a:srgbClr val="FF5050"/>
                </a:solidFill>
              </a:rPr>
              <a:t>彩度がある程度低い場合はほぼ線形変換の色にする</a:t>
            </a:r>
            <a:endParaRPr kumimoji="1" lang="en-US" altLang="ja-JP" dirty="0">
              <a:solidFill>
                <a:srgbClr val="FF5050"/>
              </a:solidFill>
            </a:endParaRPr>
          </a:p>
          <a:p>
            <a:pPr lvl="3"/>
            <a:r>
              <a:rPr lang="ja-JP" altLang="en-US" dirty="0">
                <a:solidFill>
                  <a:srgbClr val="FF5050"/>
                </a:solidFill>
              </a:rPr>
              <a:t>全体の絵作りの印象を変えないため</a:t>
            </a:r>
            <a:endParaRPr lang="en-US" altLang="ja-JP" dirty="0">
              <a:solidFill>
                <a:srgbClr val="FF5050"/>
              </a:solidFill>
            </a:endParaRPr>
          </a:p>
          <a:p>
            <a:pPr lvl="2"/>
            <a:r>
              <a:rPr lang="ja-JP" altLang="en-US" dirty="0"/>
              <a:t>例えば彩度</a:t>
            </a:r>
            <a:r>
              <a:rPr lang="en-US" altLang="ja-JP" dirty="0"/>
              <a:t>(0</a:t>
            </a:r>
            <a:r>
              <a:rPr lang="ja-JP" altLang="en-US" dirty="0"/>
              <a:t>～</a:t>
            </a:r>
            <a:r>
              <a:rPr lang="en-US" altLang="ja-JP" dirty="0"/>
              <a:t>1)</a:t>
            </a:r>
            <a:r>
              <a:rPr lang="ja-JP" altLang="en-US" dirty="0"/>
              <a:t>を</a:t>
            </a:r>
            <a:r>
              <a:rPr lang="en-US" altLang="ja-JP" dirty="0"/>
              <a:t>5</a:t>
            </a:r>
            <a:r>
              <a:rPr lang="ja-JP" altLang="en-US" dirty="0"/>
              <a:t>乗程度にべき乗した値で補間</a:t>
            </a:r>
            <a:endParaRPr lang="en-US" altLang="ja-JP" dirty="0">
              <a:solidFill>
                <a:srgbClr val="FF5050"/>
              </a:solidFill>
            </a:endParaRPr>
          </a:p>
          <a:p>
            <a:pPr lvl="5"/>
            <a:endParaRPr kumimoji="1" lang="en-US" altLang="ja-JP" dirty="0"/>
          </a:p>
          <a:p>
            <a:pPr lvl="1"/>
            <a:r>
              <a:rPr lang="ja-JP" altLang="en-US" dirty="0"/>
              <a:t>簡単なパラメタで特性を制御可能</a:t>
            </a:r>
            <a:endParaRPr kumimoji="1" lang="en-US" altLang="ja-JP" dirty="0"/>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79</a:t>
            </a:fld>
            <a:endParaRPr lang="en-US" altLang="ja-JP"/>
          </a:p>
        </p:txBody>
      </p:sp>
    </p:spTree>
    <p:extLst>
      <p:ext uri="{BB962C8B-B14F-4D97-AF65-F5344CB8AC3E}">
        <p14:creationId xmlns:p14="http://schemas.microsoft.com/office/powerpoint/2010/main" val="2567294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E33F2-466C-4E28-930C-80E5CA2B3BD9}"/>
              </a:ext>
            </a:extLst>
          </p:cNvPr>
          <p:cNvSpPr>
            <a:spLocks noGrp="1"/>
          </p:cNvSpPr>
          <p:nvPr>
            <p:ph type="title"/>
          </p:nvPr>
        </p:nvSpPr>
        <p:spPr/>
        <p:txBody>
          <a:bodyPr/>
          <a:lstStyle/>
          <a:p>
            <a:r>
              <a:rPr lang="ja-JP" altLang="en-US" dirty="0"/>
              <a:t>色域</a:t>
            </a:r>
            <a:r>
              <a:rPr lang="en-US" altLang="ja-JP" dirty="0"/>
              <a:t>(Gamut)</a:t>
            </a:r>
          </a:p>
        </p:txBody>
      </p:sp>
      <p:sp>
        <p:nvSpPr>
          <p:cNvPr id="3" name="コンテンツ プレースホルダー 2">
            <a:extLst>
              <a:ext uri="{FF2B5EF4-FFF2-40B4-BE49-F238E27FC236}">
                <a16:creationId xmlns:a16="http://schemas.microsoft.com/office/drawing/2014/main" id="{1814DA9D-F7DF-46D8-8F85-CA583EE9DE09}"/>
              </a:ext>
            </a:extLst>
          </p:cNvPr>
          <p:cNvSpPr>
            <a:spLocks noGrp="1"/>
          </p:cNvSpPr>
          <p:nvPr>
            <p:ph idx="1"/>
          </p:nvPr>
        </p:nvSpPr>
        <p:spPr/>
        <p:txBody>
          <a:bodyPr>
            <a:normAutofit/>
          </a:bodyPr>
          <a:lstStyle/>
          <a:p>
            <a:r>
              <a:rPr lang="ja-JP" altLang="en-US" dirty="0">
                <a:solidFill>
                  <a:srgbClr val="FF5050"/>
                </a:solidFill>
              </a:rPr>
              <a:t>そもそも三原色と白が具体的に何を指しているか？</a:t>
            </a:r>
            <a:endParaRPr lang="en-US" altLang="ja-JP" dirty="0">
              <a:solidFill>
                <a:srgbClr val="FF5050"/>
              </a:solidFill>
            </a:endParaRPr>
          </a:p>
          <a:p>
            <a:pPr lvl="1"/>
            <a:r>
              <a:rPr lang="ja-JP" altLang="en-US" dirty="0"/>
              <a:t>赤</a:t>
            </a:r>
            <a:r>
              <a:rPr lang="en-US" altLang="ja-JP" dirty="0"/>
              <a:t>(</a:t>
            </a:r>
            <a:r>
              <a:rPr lang="en-US" altLang="ja-JP" dirty="0" err="1"/>
              <a:t>r,g,b</a:t>
            </a:r>
            <a:r>
              <a:rPr lang="en-US" altLang="ja-JP" dirty="0"/>
              <a:t>)=(1,0,0)</a:t>
            </a:r>
            <a:r>
              <a:rPr lang="ja-JP" altLang="en-US" dirty="0"/>
              <a:t>とは物理的にはどのような色？</a:t>
            </a:r>
            <a:endParaRPr lang="en-US" altLang="ja-JP" dirty="0"/>
          </a:p>
          <a:p>
            <a:pPr lvl="1"/>
            <a:r>
              <a:rPr lang="ja-JP" altLang="en-US" dirty="0"/>
              <a:t>白</a:t>
            </a:r>
            <a:r>
              <a:rPr lang="en-US" altLang="ja-JP" dirty="0"/>
              <a:t>(</a:t>
            </a:r>
            <a:r>
              <a:rPr lang="en-US" altLang="ja-JP" dirty="0" err="1"/>
              <a:t>r,g,b</a:t>
            </a:r>
            <a:r>
              <a:rPr lang="en-US" altLang="ja-JP" dirty="0"/>
              <a:t>)=(1,1,1)</a:t>
            </a:r>
            <a:r>
              <a:rPr lang="ja-JP" altLang="en-US" dirty="0"/>
              <a:t>とは物理的にはどのような色？</a:t>
            </a:r>
            <a:endParaRPr lang="en-US" altLang="ja-JP" dirty="0"/>
          </a:p>
          <a:p>
            <a:pPr lvl="5"/>
            <a:endParaRPr lang="en-US" altLang="ja-JP" dirty="0"/>
          </a:p>
          <a:p>
            <a:r>
              <a:rPr kumimoji="1" lang="ja-JP" altLang="en-US" dirty="0">
                <a:solidFill>
                  <a:srgbClr val="FF5050"/>
                </a:solidFill>
              </a:rPr>
              <a:t>三原色と白色点の色度座標で定義される</a:t>
            </a:r>
            <a:endParaRPr kumimoji="1" lang="en-US" altLang="ja-JP" dirty="0">
              <a:solidFill>
                <a:srgbClr val="FF5050"/>
              </a:solidFill>
            </a:endParaRPr>
          </a:p>
          <a:p>
            <a:pPr lvl="1"/>
            <a:r>
              <a:rPr kumimoji="1" lang="ja-JP" altLang="en-US" dirty="0"/>
              <a:t>一般的に</a:t>
            </a:r>
            <a:r>
              <a:rPr kumimoji="1" lang="en-US" altLang="ja-JP" dirty="0"/>
              <a:t>CIE 1931 </a:t>
            </a:r>
            <a:r>
              <a:rPr kumimoji="1" lang="en-US" altLang="ja-JP" dirty="0" err="1"/>
              <a:t>xy</a:t>
            </a:r>
            <a:r>
              <a:rPr lang="ja-JP" altLang="en-US" dirty="0"/>
              <a:t>色度座標</a:t>
            </a:r>
            <a:endParaRPr lang="en-US" altLang="ja-JP" dirty="0"/>
          </a:p>
          <a:p>
            <a:pPr lvl="1"/>
            <a:r>
              <a:rPr kumimoji="1" lang="ja-JP" altLang="en-US" dirty="0"/>
              <a:t>白色点も定義されるため、色温度も意識する必要あり</a:t>
            </a:r>
            <a:endParaRPr kumimoji="1" lang="en-US" altLang="ja-JP" dirty="0"/>
          </a:p>
        </p:txBody>
      </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8</a:t>
            </a:fld>
            <a:endParaRPr kumimoji="1" lang="ja-JP" altLang="en-US" dirty="0"/>
          </a:p>
        </p:txBody>
      </p:sp>
    </p:spTree>
    <p:extLst>
      <p:ext uri="{BB962C8B-B14F-4D97-AF65-F5344CB8AC3E}">
        <p14:creationId xmlns:p14="http://schemas.microsoft.com/office/powerpoint/2010/main" val="35483276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簡易的な色域マッピングの計算例</a:t>
            </a:r>
          </a:p>
        </p:txBody>
      </p:sp>
      <p:sp>
        <p:nvSpPr>
          <p:cNvPr id="8" name="コンテンツ プレースホルダー 7">
            <a:extLst>
              <a:ext uri="{FF2B5EF4-FFF2-40B4-BE49-F238E27FC236}">
                <a16:creationId xmlns:a16="http://schemas.microsoft.com/office/drawing/2014/main" id="{168E52E8-F417-46B9-A934-36C6B49536A1}"/>
              </a:ext>
            </a:extLst>
          </p:cNvPr>
          <p:cNvSpPr>
            <a:spLocks noGrp="1"/>
          </p:cNvSpPr>
          <p:nvPr>
            <p:ph idx="1"/>
          </p:nvPr>
        </p:nvSpPr>
        <p:spPr/>
        <p:txBody>
          <a:bodyPr>
            <a:normAutofit fontScale="77500" lnSpcReduction="20000"/>
          </a:bodyPr>
          <a:lstStyle/>
          <a:p>
            <a:r>
              <a:rPr kumimoji="1" lang="en-US" altLang="ja-JP" dirty="0">
                <a:solidFill>
                  <a:srgbClr val="FF5050"/>
                </a:solidFill>
              </a:rPr>
              <a:t>BT.709</a:t>
            </a:r>
            <a:r>
              <a:rPr kumimoji="1" lang="ja-JP" altLang="en-US" dirty="0">
                <a:solidFill>
                  <a:srgbClr val="FF5050"/>
                </a:solidFill>
              </a:rPr>
              <a:t>で</a:t>
            </a:r>
            <a:r>
              <a:rPr kumimoji="1" lang="en-US" altLang="ja-JP" dirty="0">
                <a:solidFill>
                  <a:srgbClr val="FF5050"/>
                </a:solidFill>
              </a:rPr>
              <a:t>RGB</a:t>
            </a:r>
            <a:r>
              <a:rPr kumimoji="1" lang="en-US" altLang="ja-JP" baseline="-25000" dirty="0">
                <a:solidFill>
                  <a:srgbClr val="FF5050"/>
                </a:solidFill>
              </a:rPr>
              <a:t>709</a:t>
            </a:r>
            <a:r>
              <a:rPr kumimoji="1" lang="en-US" altLang="ja-JP" dirty="0">
                <a:solidFill>
                  <a:srgbClr val="FF5050"/>
                </a:solidFill>
              </a:rPr>
              <a:t>=(0, 1, 0)</a:t>
            </a:r>
            <a:r>
              <a:rPr kumimoji="1" lang="ja-JP" altLang="en-US" dirty="0" err="1">
                <a:solidFill>
                  <a:srgbClr val="FF5050"/>
                </a:solidFill>
              </a:rPr>
              <a:t>のような</a:t>
            </a:r>
            <a:r>
              <a:rPr kumimoji="1" lang="ja-JP" altLang="en-US" dirty="0">
                <a:solidFill>
                  <a:srgbClr val="FF5050"/>
                </a:solidFill>
              </a:rPr>
              <a:t>純色</a:t>
            </a:r>
            <a:r>
              <a:rPr kumimoji="1" lang="en-US" altLang="ja-JP" dirty="0">
                <a:solidFill>
                  <a:srgbClr val="FF5050"/>
                </a:solidFill>
              </a:rPr>
              <a:t>(</a:t>
            </a:r>
            <a:r>
              <a:rPr kumimoji="1" lang="ja-JP" altLang="en-US" dirty="0">
                <a:solidFill>
                  <a:srgbClr val="FF5050"/>
                </a:solidFill>
              </a:rPr>
              <a:t>緑</a:t>
            </a:r>
            <a:r>
              <a:rPr kumimoji="1" lang="en-US" altLang="ja-JP" dirty="0">
                <a:solidFill>
                  <a:srgbClr val="FF5050"/>
                </a:solidFill>
              </a:rPr>
              <a:t>)</a:t>
            </a:r>
          </a:p>
          <a:p>
            <a:pPr lvl="1"/>
            <a:r>
              <a:rPr lang="en-US" altLang="ja-JP" dirty="0"/>
              <a:t>BT.2020</a:t>
            </a:r>
            <a:r>
              <a:rPr lang="ja-JP" altLang="en-US" dirty="0"/>
              <a:t>に線形変換すると</a:t>
            </a:r>
            <a:endParaRPr lang="en-US" altLang="ja-JP" dirty="0"/>
          </a:p>
          <a:p>
            <a:pPr lvl="2"/>
            <a:r>
              <a:rPr lang="en-US" altLang="ja-JP" dirty="0"/>
              <a:t>RGB</a:t>
            </a:r>
            <a:r>
              <a:rPr lang="en-US" altLang="ja-JP" baseline="-25000" dirty="0"/>
              <a:t>2020</a:t>
            </a:r>
            <a:r>
              <a:rPr lang="es-ES" altLang="ja-JP" dirty="0"/>
              <a:t>=(0.3293, 0.9195, 0.0880)</a:t>
            </a:r>
          </a:p>
          <a:p>
            <a:pPr lvl="1"/>
            <a:r>
              <a:rPr lang="ja-JP" altLang="en-US" dirty="0"/>
              <a:t>変換先と変換元</a:t>
            </a:r>
            <a:r>
              <a:rPr lang="en-US" altLang="ja-JP" dirty="0"/>
              <a:t>RGB</a:t>
            </a:r>
            <a:r>
              <a:rPr lang="ja-JP" altLang="en-US" dirty="0"/>
              <a:t>を変換元彩度の関数で補間</a:t>
            </a:r>
            <a:endParaRPr lang="en-US" altLang="ja-JP" dirty="0"/>
          </a:p>
          <a:p>
            <a:pPr lvl="2"/>
            <a:r>
              <a:rPr lang="en-US" altLang="ja-JP" dirty="0"/>
              <a:t>RGB</a:t>
            </a:r>
            <a:r>
              <a:rPr lang="en-US" altLang="ja-JP" baseline="-25000" dirty="0"/>
              <a:t>2020</a:t>
            </a:r>
            <a:r>
              <a:rPr lang="en-US" altLang="ja-JP" dirty="0"/>
              <a:t>(</a:t>
            </a:r>
            <a:r>
              <a:rPr lang="es-ES" altLang="ja-JP" dirty="0"/>
              <a:t>0.3293, 0.9195, 0.0880)</a:t>
            </a:r>
            <a:r>
              <a:rPr lang="ja-JP" altLang="en-US" dirty="0"/>
              <a:t>と</a:t>
            </a:r>
            <a:r>
              <a:rPr lang="en-US" altLang="ja-JP" dirty="0"/>
              <a:t>RGB</a:t>
            </a:r>
            <a:r>
              <a:rPr lang="en-US" altLang="ja-JP" baseline="-25000" dirty="0"/>
              <a:t>709</a:t>
            </a:r>
            <a:r>
              <a:rPr lang="en-US" altLang="ja-JP" dirty="0"/>
              <a:t>(0,1,0)</a:t>
            </a:r>
            <a:r>
              <a:rPr lang="ja-JP" altLang="en-US" dirty="0"/>
              <a:t>を補間</a:t>
            </a:r>
            <a:endParaRPr lang="en-US" altLang="ja-JP" dirty="0"/>
          </a:p>
          <a:p>
            <a:pPr lvl="1"/>
            <a:r>
              <a:rPr lang="ja-JP" altLang="en-US" dirty="0"/>
              <a:t>変換前の彩度は</a:t>
            </a:r>
            <a:r>
              <a:rPr lang="en-US" altLang="ja-JP" dirty="0"/>
              <a:t>1.0(</a:t>
            </a:r>
            <a:r>
              <a:rPr lang="ja-JP" altLang="en-US" dirty="0"/>
              <a:t>最大</a:t>
            </a:r>
            <a:r>
              <a:rPr lang="en-US" altLang="ja-JP" dirty="0"/>
              <a:t>)</a:t>
            </a:r>
            <a:r>
              <a:rPr lang="ja-JP" altLang="en-US" dirty="0"/>
              <a:t>のため</a:t>
            </a:r>
            <a:endParaRPr lang="en-US" altLang="ja-JP" dirty="0"/>
          </a:p>
          <a:p>
            <a:pPr lvl="2"/>
            <a:r>
              <a:rPr lang="en-US" altLang="ja-JP" dirty="0">
                <a:solidFill>
                  <a:srgbClr val="FF5050"/>
                </a:solidFill>
                <a:sym typeface="Wingdings" panose="05000000000000000000" pitchFamily="2" charset="2"/>
              </a:rPr>
              <a:t></a:t>
            </a:r>
            <a:r>
              <a:rPr lang="en-US" altLang="ja-JP" dirty="0">
                <a:solidFill>
                  <a:srgbClr val="FF5050"/>
                </a:solidFill>
              </a:rPr>
              <a:t>RGB=(0,1,0)</a:t>
            </a:r>
            <a:r>
              <a:rPr lang="ja-JP" altLang="en-US" dirty="0">
                <a:solidFill>
                  <a:srgbClr val="FF5050"/>
                </a:solidFill>
              </a:rPr>
              <a:t>となり、線形変換からは大きく変化した緑の純色に</a:t>
            </a:r>
            <a:endParaRPr lang="en-US" altLang="ja-JP" dirty="0">
              <a:solidFill>
                <a:srgbClr val="FF5050"/>
              </a:solidFill>
            </a:endParaRPr>
          </a:p>
          <a:p>
            <a:pPr lvl="5"/>
            <a:endParaRPr lang="en-US" altLang="ja-JP" dirty="0"/>
          </a:p>
          <a:p>
            <a:r>
              <a:rPr lang="en-US" altLang="ja-JP" dirty="0">
                <a:solidFill>
                  <a:srgbClr val="FF5050"/>
                </a:solidFill>
              </a:rPr>
              <a:t>BT.709</a:t>
            </a:r>
            <a:r>
              <a:rPr lang="ja-JP" altLang="en-US" dirty="0">
                <a:solidFill>
                  <a:srgbClr val="FF5050"/>
                </a:solidFill>
              </a:rPr>
              <a:t>で</a:t>
            </a:r>
            <a:r>
              <a:rPr lang="en-US" altLang="ja-JP" dirty="0">
                <a:solidFill>
                  <a:srgbClr val="FF5050"/>
                </a:solidFill>
              </a:rPr>
              <a:t>RGB</a:t>
            </a:r>
            <a:r>
              <a:rPr lang="en-US" altLang="ja-JP" baseline="-25000" dirty="0">
                <a:solidFill>
                  <a:srgbClr val="FF5050"/>
                </a:solidFill>
              </a:rPr>
              <a:t>709</a:t>
            </a:r>
            <a:r>
              <a:rPr lang="en-US" altLang="ja-JP" dirty="0">
                <a:solidFill>
                  <a:srgbClr val="FF5050"/>
                </a:solidFill>
              </a:rPr>
              <a:t>=(1.0, 0.5, 0.5)</a:t>
            </a:r>
            <a:r>
              <a:rPr lang="ja-JP" altLang="en-US" dirty="0" err="1">
                <a:solidFill>
                  <a:srgbClr val="FF5050"/>
                </a:solidFill>
              </a:rPr>
              <a:t>のような</a:t>
            </a:r>
            <a:r>
              <a:rPr lang="ja-JP" altLang="en-US" dirty="0">
                <a:solidFill>
                  <a:srgbClr val="FF5050"/>
                </a:solidFill>
              </a:rPr>
              <a:t>パステルカラー</a:t>
            </a:r>
            <a:r>
              <a:rPr lang="en-US" altLang="ja-JP" dirty="0">
                <a:solidFill>
                  <a:srgbClr val="FF5050"/>
                </a:solidFill>
              </a:rPr>
              <a:t>(</a:t>
            </a:r>
            <a:r>
              <a:rPr lang="ja-JP" altLang="en-US" dirty="0">
                <a:solidFill>
                  <a:srgbClr val="FF5050"/>
                </a:solidFill>
              </a:rPr>
              <a:t>ピンク</a:t>
            </a:r>
            <a:r>
              <a:rPr lang="en-US" altLang="ja-JP" dirty="0">
                <a:solidFill>
                  <a:srgbClr val="FF5050"/>
                </a:solidFill>
              </a:rPr>
              <a:t>)</a:t>
            </a:r>
          </a:p>
          <a:p>
            <a:pPr lvl="1"/>
            <a:r>
              <a:rPr lang="en-US" altLang="ja-JP" dirty="0"/>
              <a:t>BT.2020</a:t>
            </a:r>
            <a:r>
              <a:rPr lang="ja-JP" altLang="en-US" dirty="0"/>
              <a:t>に線形変換すると</a:t>
            </a:r>
            <a:endParaRPr lang="en-US" altLang="ja-JP" dirty="0"/>
          </a:p>
          <a:p>
            <a:pPr lvl="2"/>
            <a:r>
              <a:rPr lang="en-US" altLang="ja-JP" dirty="0"/>
              <a:t>RGB</a:t>
            </a:r>
            <a:r>
              <a:rPr lang="en-US" altLang="ja-JP" baseline="-25000" dirty="0"/>
              <a:t>2020</a:t>
            </a:r>
            <a:r>
              <a:rPr lang="es-ES" altLang="ja-JP" dirty="0"/>
              <a:t>=(</a:t>
            </a:r>
            <a:r>
              <a:rPr lang="en-US" altLang="ja-JP" dirty="0"/>
              <a:t>0.8137</a:t>
            </a:r>
            <a:r>
              <a:rPr lang="es-ES" altLang="ja-JP" dirty="0"/>
              <a:t>, </a:t>
            </a:r>
            <a:r>
              <a:rPr lang="en-US" altLang="ja-JP" dirty="0"/>
              <a:t>0.5346</a:t>
            </a:r>
            <a:r>
              <a:rPr lang="es-ES" altLang="ja-JP" dirty="0"/>
              <a:t>, </a:t>
            </a:r>
            <a:r>
              <a:rPr lang="en-US" altLang="ja-JP" dirty="0"/>
              <a:t>0.5082</a:t>
            </a:r>
            <a:r>
              <a:rPr lang="es-ES" altLang="ja-JP" dirty="0"/>
              <a:t>)</a:t>
            </a:r>
          </a:p>
          <a:p>
            <a:pPr lvl="1"/>
            <a:r>
              <a:rPr lang="ja-JP" altLang="en-US" dirty="0"/>
              <a:t>変換前の彩度</a:t>
            </a:r>
            <a:r>
              <a:rPr lang="en-US" altLang="ja-JP" dirty="0"/>
              <a:t>0.5</a:t>
            </a:r>
            <a:r>
              <a:rPr lang="ja-JP" altLang="en-US" dirty="0"/>
              <a:t>の</a:t>
            </a:r>
            <a:r>
              <a:rPr lang="en-US" altLang="ja-JP" dirty="0"/>
              <a:t>5</a:t>
            </a:r>
            <a:r>
              <a:rPr lang="ja-JP" altLang="en-US" dirty="0"/>
              <a:t>乗</a:t>
            </a:r>
            <a:r>
              <a:rPr lang="en-US" altLang="ja-JP" dirty="0"/>
              <a:t>(0.5</a:t>
            </a:r>
            <a:r>
              <a:rPr lang="en-US" altLang="ja-JP" baseline="30000" dirty="0"/>
              <a:t>5</a:t>
            </a:r>
            <a:r>
              <a:rPr lang="en-US" altLang="ja-JP" dirty="0"/>
              <a:t> = 0.03125)</a:t>
            </a:r>
            <a:r>
              <a:rPr lang="ja-JP" altLang="en-US" dirty="0"/>
              <a:t>で変換元の色と補間すると</a:t>
            </a:r>
            <a:endParaRPr lang="en-US" altLang="ja-JP" baseline="30000" dirty="0"/>
          </a:p>
          <a:p>
            <a:pPr lvl="2"/>
            <a:r>
              <a:rPr lang="en-US" altLang="ja-JP" dirty="0">
                <a:solidFill>
                  <a:srgbClr val="FF5050"/>
                </a:solidFill>
                <a:sym typeface="Wingdings" panose="05000000000000000000" pitchFamily="2" charset="2"/>
              </a:rPr>
              <a:t></a:t>
            </a:r>
            <a:r>
              <a:rPr lang="en-US" altLang="ja-JP" dirty="0">
                <a:solidFill>
                  <a:srgbClr val="FF5050"/>
                </a:solidFill>
              </a:rPr>
              <a:t>RGB=(0.8195, 0.5335, 0.5079)</a:t>
            </a:r>
            <a:r>
              <a:rPr lang="ja-JP" altLang="en-US" dirty="0">
                <a:solidFill>
                  <a:srgbClr val="FF5050"/>
                </a:solidFill>
              </a:rPr>
              <a:t>となり、ほぼ線形変換と同じ</a:t>
            </a:r>
            <a:r>
              <a:rPr lang="en-US" altLang="ja-JP" dirty="0">
                <a:solidFill>
                  <a:srgbClr val="FF5050"/>
                </a:solidFill>
              </a:rPr>
              <a:t>(</a:t>
            </a:r>
            <a:r>
              <a:rPr lang="ja-JP" altLang="en-US" dirty="0">
                <a:solidFill>
                  <a:srgbClr val="FF5050"/>
                </a:solidFill>
              </a:rPr>
              <a:t>僅かに高彩度の</a:t>
            </a:r>
            <a:r>
              <a:rPr lang="en-US" altLang="ja-JP" dirty="0">
                <a:solidFill>
                  <a:srgbClr val="FF5050"/>
                </a:solidFill>
              </a:rPr>
              <a:t>)</a:t>
            </a:r>
            <a:r>
              <a:rPr lang="ja-JP" altLang="en-US" dirty="0">
                <a:solidFill>
                  <a:srgbClr val="FF5050"/>
                </a:solidFill>
              </a:rPr>
              <a:t>ピンクに</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80</a:t>
            </a:fld>
            <a:endParaRPr lang="en-US" altLang="ja-JP"/>
          </a:p>
        </p:txBody>
      </p:sp>
    </p:spTree>
    <p:extLst>
      <p:ext uri="{BB962C8B-B14F-4D97-AF65-F5344CB8AC3E}">
        <p14:creationId xmlns:p14="http://schemas.microsoft.com/office/powerpoint/2010/main" val="12240496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色域拡張マッピングの例</a:t>
            </a:r>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81</a:t>
            </a:fld>
            <a:endParaRPr lang="en-US" altLang="ja-JP"/>
          </a:p>
        </p:txBody>
      </p:sp>
      <p:sp>
        <p:nvSpPr>
          <p:cNvPr id="5" name="コンテンツ プレースホルダー 4">
            <a:extLst>
              <a:ext uri="{FF2B5EF4-FFF2-40B4-BE49-F238E27FC236}">
                <a16:creationId xmlns:a16="http://schemas.microsoft.com/office/drawing/2014/main" id="{2A2E682D-7262-41BF-BB43-0FC99E62D2CA}"/>
              </a:ext>
            </a:extLst>
          </p:cNvPr>
          <p:cNvSpPr>
            <a:spLocks noGrp="1"/>
          </p:cNvSpPr>
          <p:nvPr>
            <p:ph idx="1"/>
          </p:nvPr>
        </p:nvSpPr>
        <p:spPr/>
        <p:txBody>
          <a:bodyPr/>
          <a:lstStyle/>
          <a:p>
            <a:r>
              <a:rPr lang="en-US" altLang="ja-JP" dirty="0">
                <a:solidFill>
                  <a:srgbClr val="FF5050"/>
                </a:solidFill>
              </a:rPr>
              <a:t>BT.709</a:t>
            </a:r>
            <a:r>
              <a:rPr lang="ja-JP" altLang="en-US" dirty="0">
                <a:solidFill>
                  <a:srgbClr val="FF5050"/>
                </a:solidFill>
              </a:rPr>
              <a:t>でレンダリング</a:t>
            </a:r>
            <a:endParaRPr lang="en-US" altLang="ja-JP" dirty="0">
              <a:solidFill>
                <a:srgbClr val="FF5050"/>
              </a:solidFill>
            </a:endParaRPr>
          </a:p>
          <a:p>
            <a:r>
              <a:rPr lang="en-US" altLang="ja-JP" dirty="0">
                <a:solidFill>
                  <a:srgbClr val="FF5050"/>
                </a:solidFill>
              </a:rPr>
              <a:t>BT.2020</a:t>
            </a:r>
            <a:r>
              <a:rPr lang="ja-JP" altLang="en-US" dirty="0">
                <a:solidFill>
                  <a:srgbClr val="FF5050"/>
                </a:solidFill>
              </a:rPr>
              <a:t>に出力</a:t>
            </a:r>
            <a:endParaRPr lang="en-US" altLang="ja-JP" dirty="0">
              <a:solidFill>
                <a:srgbClr val="FF5050"/>
              </a:solidFill>
            </a:endParaRPr>
          </a:p>
          <a:p>
            <a:pPr lvl="1"/>
            <a:r>
              <a:rPr lang="en-US" altLang="ja-JP" dirty="0" err="1"/>
              <a:t>sRGB</a:t>
            </a:r>
            <a:r>
              <a:rPr lang="ja-JP" altLang="en-US" dirty="0"/>
              <a:t>では正しく確認できないので注意</a:t>
            </a:r>
            <a:endParaRPr lang="en-US" altLang="ja-JP" dirty="0"/>
          </a:p>
          <a:p>
            <a:pPr lvl="5"/>
            <a:endParaRPr lang="en-US" altLang="ja-JP" dirty="0"/>
          </a:p>
          <a:p>
            <a:r>
              <a:rPr lang="ja-JP" altLang="en-US" dirty="0"/>
              <a:t>色域マッピング無効／有効比較</a:t>
            </a:r>
          </a:p>
        </p:txBody>
      </p:sp>
    </p:spTree>
    <p:extLst>
      <p:ext uri="{BB962C8B-B14F-4D97-AF65-F5344CB8AC3E}">
        <p14:creationId xmlns:p14="http://schemas.microsoft.com/office/powerpoint/2010/main" val="23050008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タイトル 1"/>
          <p:cNvSpPr txBox="1">
            <a:spLocks/>
          </p:cNvSpPr>
          <p:nvPr/>
        </p:nvSpPr>
        <p:spPr bwMode="auto">
          <a:xfrm>
            <a:off x="9699010" y="0"/>
            <a:ext cx="249299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ja-JP" altLang="en-US" sz="2000" dirty="0">
                <a:solidFill>
                  <a:schemeClr val="bg2"/>
                </a:solidFill>
              </a:rPr>
              <a:t>色域マッピング無効</a:t>
            </a:r>
            <a:endParaRPr lang="en-US" altLang="ja-JP" sz="2000" dirty="0">
              <a:solidFill>
                <a:schemeClr val="bg2"/>
              </a:solidFill>
            </a:endParaRPr>
          </a:p>
          <a:p>
            <a:pPr algn="r"/>
            <a:r>
              <a:rPr lang="en-US" altLang="ja-JP" sz="2000" dirty="0">
                <a:solidFill>
                  <a:schemeClr val="bg2"/>
                </a:solidFill>
              </a:rPr>
              <a:t>BT.709</a:t>
            </a:r>
            <a:r>
              <a:rPr lang="ja-JP" altLang="en-US" sz="2000" dirty="0">
                <a:solidFill>
                  <a:schemeClr val="bg2"/>
                </a:solidFill>
              </a:rPr>
              <a:t>領域のみ使用</a:t>
            </a: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82</a:t>
            </a:fld>
            <a:endParaRPr kumimoji="1" lang="ja-JP" altLang="en-US"/>
          </a:p>
        </p:txBody>
      </p:sp>
    </p:spTree>
    <p:extLst>
      <p:ext uri="{BB962C8B-B14F-4D97-AF65-F5344CB8AC3E}">
        <p14:creationId xmlns:p14="http://schemas.microsoft.com/office/powerpoint/2010/main" val="12996839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タイトル 1"/>
          <p:cNvSpPr txBox="1">
            <a:spLocks/>
          </p:cNvSpPr>
          <p:nvPr/>
        </p:nvSpPr>
        <p:spPr bwMode="auto">
          <a:xfrm>
            <a:off x="9221635" y="0"/>
            <a:ext cx="297036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ja-JP" altLang="en-US" sz="2000" dirty="0">
                <a:solidFill>
                  <a:schemeClr val="bg2"/>
                </a:solidFill>
              </a:rPr>
              <a:t>色域マッピング有効</a:t>
            </a:r>
            <a:endParaRPr lang="en-US" altLang="ja-JP" sz="2000" dirty="0">
              <a:solidFill>
                <a:schemeClr val="bg2"/>
              </a:solidFill>
            </a:endParaRPr>
          </a:p>
          <a:p>
            <a:pPr algn="r"/>
            <a:r>
              <a:rPr lang="en-US" altLang="ja-JP" sz="2000" dirty="0">
                <a:solidFill>
                  <a:schemeClr val="bg2"/>
                </a:solidFill>
              </a:rPr>
              <a:t>BT.709</a:t>
            </a:r>
            <a:r>
              <a:rPr lang="ja-JP" altLang="en-US" sz="2000" dirty="0">
                <a:solidFill>
                  <a:schemeClr val="bg2"/>
                </a:solidFill>
              </a:rPr>
              <a:t>から</a:t>
            </a:r>
            <a:r>
              <a:rPr lang="en-US" altLang="ja-JP" sz="2000" dirty="0">
                <a:solidFill>
                  <a:schemeClr val="bg2"/>
                </a:solidFill>
              </a:rPr>
              <a:t>BT.2020</a:t>
            </a:r>
            <a:r>
              <a:rPr lang="ja-JP" altLang="en-US" sz="2000" dirty="0">
                <a:solidFill>
                  <a:schemeClr val="bg2"/>
                </a:solidFill>
              </a:rPr>
              <a:t>へ拡張</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83</a:t>
            </a:fld>
            <a:endParaRPr kumimoji="1" lang="ja-JP" altLang="en-US"/>
          </a:p>
        </p:txBody>
      </p:sp>
    </p:spTree>
    <p:extLst>
      <p:ext uri="{BB962C8B-B14F-4D97-AF65-F5344CB8AC3E}">
        <p14:creationId xmlns:p14="http://schemas.microsoft.com/office/powerpoint/2010/main" val="14952988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タイトル 1"/>
          <p:cNvSpPr txBox="1">
            <a:spLocks/>
          </p:cNvSpPr>
          <p:nvPr/>
        </p:nvSpPr>
        <p:spPr bwMode="auto">
          <a:xfrm>
            <a:off x="9781725" y="0"/>
            <a:ext cx="24102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BT.709</a:t>
            </a:r>
            <a:r>
              <a:rPr lang="ja-JP" altLang="en-US" sz="2000" dirty="0">
                <a:solidFill>
                  <a:schemeClr val="bg2"/>
                </a:solidFill>
              </a:rPr>
              <a:t>領域のみ使用</a:t>
            </a:r>
          </a:p>
        </p:txBody>
      </p:sp>
      <p:sp>
        <p:nvSpPr>
          <p:cNvPr id="3" name="スライド番号プレースホルダー 2"/>
          <p:cNvSpPr>
            <a:spLocks noGrp="1"/>
          </p:cNvSpPr>
          <p:nvPr>
            <p:ph type="sldNum" sz="quarter" idx="12"/>
          </p:nvPr>
        </p:nvSpPr>
        <p:spPr/>
        <p:txBody>
          <a:bodyPr/>
          <a:lstStyle/>
          <a:p>
            <a:fld id="{0BF772E3-9003-47C6-93B4-058D5A19ECE5}" type="slidenum">
              <a:rPr kumimoji="1" lang="ja-JP" altLang="en-US" smtClean="0"/>
              <a:t>84</a:t>
            </a:fld>
            <a:endParaRPr kumimoji="1" lang="ja-JP" altLang="en-US"/>
          </a:p>
        </p:txBody>
      </p:sp>
    </p:spTree>
    <p:extLst>
      <p:ext uri="{BB962C8B-B14F-4D97-AF65-F5344CB8AC3E}">
        <p14:creationId xmlns:p14="http://schemas.microsoft.com/office/powerpoint/2010/main" val="21989561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タイトル 1"/>
          <p:cNvSpPr txBox="1">
            <a:spLocks/>
          </p:cNvSpPr>
          <p:nvPr/>
        </p:nvSpPr>
        <p:spPr bwMode="auto">
          <a:xfrm>
            <a:off x="9221635" y="0"/>
            <a:ext cx="29703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BT.709</a:t>
            </a:r>
            <a:r>
              <a:rPr lang="ja-JP" altLang="en-US" sz="2000" dirty="0">
                <a:solidFill>
                  <a:schemeClr val="bg2"/>
                </a:solidFill>
              </a:rPr>
              <a:t>から</a:t>
            </a:r>
            <a:r>
              <a:rPr lang="en-US" altLang="ja-JP" sz="2000" dirty="0">
                <a:solidFill>
                  <a:schemeClr val="bg2"/>
                </a:solidFill>
              </a:rPr>
              <a:t>BT.2020</a:t>
            </a:r>
            <a:r>
              <a:rPr lang="ja-JP" altLang="en-US" sz="2000" dirty="0">
                <a:solidFill>
                  <a:schemeClr val="bg2"/>
                </a:solidFill>
              </a:rPr>
              <a:t>へ拡張</a:t>
            </a: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85</a:t>
            </a:fld>
            <a:endParaRPr kumimoji="1" lang="ja-JP" altLang="en-US"/>
          </a:p>
        </p:txBody>
      </p:sp>
    </p:spTree>
    <p:extLst>
      <p:ext uri="{BB962C8B-B14F-4D97-AF65-F5344CB8AC3E}">
        <p14:creationId xmlns:p14="http://schemas.microsoft.com/office/powerpoint/2010/main" val="20339008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49475" r="52756" b="3281"/>
          <a:stretch/>
        </p:blipFill>
        <p:spPr>
          <a:xfrm>
            <a:off x="0" y="0"/>
            <a:ext cx="12192000" cy="6858000"/>
          </a:xfrm>
          <a:prstGeom prst="rect">
            <a:avLst/>
          </a:prstGeom>
        </p:spPr>
      </p:pic>
      <p:sp>
        <p:nvSpPr>
          <p:cNvPr id="4" name="タイトル 1"/>
          <p:cNvSpPr txBox="1">
            <a:spLocks/>
          </p:cNvSpPr>
          <p:nvPr/>
        </p:nvSpPr>
        <p:spPr bwMode="auto">
          <a:xfrm>
            <a:off x="8248489" y="0"/>
            <a:ext cx="24102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BT.709</a:t>
            </a:r>
            <a:r>
              <a:rPr lang="ja-JP" altLang="en-US" sz="2000" dirty="0">
                <a:solidFill>
                  <a:schemeClr val="bg2"/>
                </a:solidFill>
              </a:rPr>
              <a:t>領域のみ使用</a:t>
            </a:r>
          </a:p>
        </p:txBody>
      </p:sp>
      <p:sp>
        <p:nvSpPr>
          <p:cNvPr id="3" name="スライド番号プレースホルダー 2"/>
          <p:cNvSpPr>
            <a:spLocks noGrp="1"/>
          </p:cNvSpPr>
          <p:nvPr>
            <p:ph type="sldNum" sz="quarter" idx="12"/>
          </p:nvPr>
        </p:nvSpPr>
        <p:spPr/>
        <p:txBody>
          <a:bodyPr/>
          <a:lstStyle/>
          <a:p>
            <a:fld id="{0BF772E3-9003-47C6-93B4-058D5A19ECE5}" type="slidenum">
              <a:rPr kumimoji="1" lang="ja-JP" altLang="en-US" smtClean="0"/>
              <a:t>86</a:t>
            </a:fld>
            <a:endParaRPr kumimoji="1" lang="ja-JP" altLang="en-US"/>
          </a:p>
        </p:txBody>
      </p:sp>
      <p:sp>
        <p:nvSpPr>
          <p:cNvPr id="15" name="フリーフォーム: 図形 14">
            <a:extLst>
              <a:ext uri="{FF2B5EF4-FFF2-40B4-BE49-F238E27FC236}">
                <a16:creationId xmlns:a16="http://schemas.microsoft.com/office/drawing/2014/main" id="{7E6BB47A-3051-45CE-BD6B-9400FFC313E2}"/>
              </a:ext>
            </a:extLst>
          </p:cNvPr>
          <p:cNvSpPr/>
          <p:nvPr/>
        </p:nvSpPr>
        <p:spPr>
          <a:xfrm>
            <a:off x="1520825" y="2904419"/>
            <a:ext cx="2838450" cy="3139723"/>
          </a:xfrm>
          <a:custGeom>
            <a:avLst/>
            <a:gdLst>
              <a:gd name="connsiteX0" fmla="*/ 0 w 2844800"/>
              <a:gd name="connsiteY0" fmla="*/ 3127023 h 3127023"/>
              <a:gd name="connsiteX1" fmla="*/ 846667 w 2844800"/>
              <a:gd name="connsiteY1" fmla="*/ 0 h 3127023"/>
              <a:gd name="connsiteX2" fmla="*/ 2844800 w 2844800"/>
              <a:gd name="connsiteY2" fmla="*/ 1580445 h 3127023"/>
              <a:gd name="connsiteX3" fmla="*/ 0 w 2844800"/>
              <a:gd name="connsiteY3" fmla="*/ 3127023 h 3127023"/>
              <a:gd name="connsiteX0" fmla="*/ 0 w 2844800"/>
              <a:gd name="connsiteY0" fmla="*/ 3133373 h 3133373"/>
              <a:gd name="connsiteX1" fmla="*/ 859367 w 2844800"/>
              <a:gd name="connsiteY1" fmla="*/ 0 h 3133373"/>
              <a:gd name="connsiteX2" fmla="*/ 2844800 w 2844800"/>
              <a:gd name="connsiteY2" fmla="*/ 1586795 h 3133373"/>
              <a:gd name="connsiteX3" fmla="*/ 0 w 2844800"/>
              <a:gd name="connsiteY3" fmla="*/ 3133373 h 3133373"/>
              <a:gd name="connsiteX0" fmla="*/ 0 w 2844800"/>
              <a:gd name="connsiteY0" fmla="*/ 3076223 h 3076223"/>
              <a:gd name="connsiteX1" fmla="*/ 872067 w 2844800"/>
              <a:gd name="connsiteY1" fmla="*/ 0 h 3076223"/>
              <a:gd name="connsiteX2" fmla="*/ 2844800 w 2844800"/>
              <a:gd name="connsiteY2" fmla="*/ 1529645 h 3076223"/>
              <a:gd name="connsiteX3" fmla="*/ 0 w 2844800"/>
              <a:gd name="connsiteY3" fmla="*/ 3076223 h 3076223"/>
              <a:gd name="connsiteX0" fmla="*/ 0 w 2844800"/>
              <a:gd name="connsiteY0" fmla="*/ 3127023 h 3127023"/>
              <a:gd name="connsiteX1" fmla="*/ 865717 w 2844800"/>
              <a:gd name="connsiteY1" fmla="*/ 0 h 3127023"/>
              <a:gd name="connsiteX2" fmla="*/ 2844800 w 2844800"/>
              <a:gd name="connsiteY2" fmla="*/ 1580445 h 3127023"/>
              <a:gd name="connsiteX3" fmla="*/ 0 w 2844800"/>
              <a:gd name="connsiteY3" fmla="*/ 3127023 h 3127023"/>
              <a:gd name="connsiteX0" fmla="*/ 0 w 2844800"/>
              <a:gd name="connsiteY0" fmla="*/ 3123848 h 3123848"/>
              <a:gd name="connsiteX1" fmla="*/ 856192 w 2844800"/>
              <a:gd name="connsiteY1" fmla="*/ 0 h 3123848"/>
              <a:gd name="connsiteX2" fmla="*/ 2844800 w 2844800"/>
              <a:gd name="connsiteY2" fmla="*/ 1577270 h 3123848"/>
              <a:gd name="connsiteX3" fmla="*/ 0 w 2844800"/>
              <a:gd name="connsiteY3" fmla="*/ 3123848 h 3123848"/>
              <a:gd name="connsiteX0" fmla="*/ 0 w 2844800"/>
              <a:gd name="connsiteY0" fmla="*/ 3123848 h 3123848"/>
              <a:gd name="connsiteX1" fmla="*/ 862542 w 2844800"/>
              <a:gd name="connsiteY1" fmla="*/ 0 h 3123848"/>
              <a:gd name="connsiteX2" fmla="*/ 2844800 w 2844800"/>
              <a:gd name="connsiteY2" fmla="*/ 1577270 h 3123848"/>
              <a:gd name="connsiteX3" fmla="*/ 0 w 2844800"/>
              <a:gd name="connsiteY3" fmla="*/ 3123848 h 3123848"/>
              <a:gd name="connsiteX0" fmla="*/ 0 w 2797175"/>
              <a:gd name="connsiteY0" fmla="*/ 3123848 h 3123848"/>
              <a:gd name="connsiteX1" fmla="*/ 862542 w 2797175"/>
              <a:gd name="connsiteY1" fmla="*/ 0 h 3123848"/>
              <a:gd name="connsiteX2" fmla="*/ 2797175 w 2797175"/>
              <a:gd name="connsiteY2" fmla="*/ 1577270 h 3123848"/>
              <a:gd name="connsiteX3" fmla="*/ 0 w 2797175"/>
              <a:gd name="connsiteY3" fmla="*/ 3123848 h 3123848"/>
              <a:gd name="connsiteX0" fmla="*/ 0 w 2832100"/>
              <a:gd name="connsiteY0" fmla="*/ 3123848 h 3123848"/>
              <a:gd name="connsiteX1" fmla="*/ 862542 w 2832100"/>
              <a:gd name="connsiteY1" fmla="*/ 0 h 3123848"/>
              <a:gd name="connsiteX2" fmla="*/ 2832100 w 2832100"/>
              <a:gd name="connsiteY2" fmla="*/ 1574095 h 3123848"/>
              <a:gd name="connsiteX3" fmla="*/ 0 w 2832100"/>
              <a:gd name="connsiteY3" fmla="*/ 3123848 h 3123848"/>
              <a:gd name="connsiteX0" fmla="*/ 0 w 2835275"/>
              <a:gd name="connsiteY0" fmla="*/ 3123848 h 3123848"/>
              <a:gd name="connsiteX1" fmla="*/ 862542 w 2835275"/>
              <a:gd name="connsiteY1" fmla="*/ 0 h 3123848"/>
              <a:gd name="connsiteX2" fmla="*/ 2835275 w 2835275"/>
              <a:gd name="connsiteY2" fmla="*/ 1574095 h 3123848"/>
              <a:gd name="connsiteX3" fmla="*/ 0 w 2835275"/>
              <a:gd name="connsiteY3" fmla="*/ 3123848 h 3123848"/>
              <a:gd name="connsiteX0" fmla="*/ 0 w 2600325"/>
              <a:gd name="connsiteY0" fmla="*/ 3120673 h 3120673"/>
              <a:gd name="connsiteX1" fmla="*/ 627592 w 2600325"/>
              <a:gd name="connsiteY1" fmla="*/ 0 h 3120673"/>
              <a:gd name="connsiteX2" fmla="*/ 2600325 w 2600325"/>
              <a:gd name="connsiteY2" fmla="*/ 1574095 h 3120673"/>
              <a:gd name="connsiteX3" fmla="*/ 0 w 2600325"/>
              <a:gd name="connsiteY3" fmla="*/ 3120673 h 3120673"/>
              <a:gd name="connsiteX0" fmla="*/ 0 w 2838450"/>
              <a:gd name="connsiteY0" fmla="*/ 3139723 h 3139723"/>
              <a:gd name="connsiteX1" fmla="*/ 865717 w 2838450"/>
              <a:gd name="connsiteY1" fmla="*/ 0 h 3139723"/>
              <a:gd name="connsiteX2" fmla="*/ 2838450 w 2838450"/>
              <a:gd name="connsiteY2" fmla="*/ 1574095 h 3139723"/>
              <a:gd name="connsiteX3" fmla="*/ 0 w 2838450"/>
              <a:gd name="connsiteY3" fmla="*/ 3139723 h 3139723"/>
            </a:gdLst>
            <a:ahLst/>
            <a:cxnLst>
              <a:cxn ang="0">
                <a:pos x="connsiteX0" y="connsiteY0"/>
              </a:cxn>
              <a:cxn ang="0">
                <a:pos x="connsiteX1" y="connsiteY1"/>
              </a:cxn>
              <a:cxn ang="0">
                <a:pos x="connsiteX2" y="connsiteY2"/>
              </a:cxn>
              <a:cxn ang="0">
                <a:pos x="connsiteX3" y="connsiteY3"/>
              </a:cxn>
            </a:cxnLst>
            <a:rect l="l" t="t" r="r" b="b"/>
            <a:pathLst>
              <a:path w="2838450" h="3139723">
                <a:moveTo>
                  <a:pt x="0" y="3139723"/>
                </a:moveTo>
                <a:lnTo>
                  <a:pt x="865717" y="0"/>
                </a:lnTo>
                <a:lnTo>
                  <a:pt x="2838450" y="1574095"/>
                </a:lnTo>
                <a:lnTo>
                  <a:pt x="0" y="3139723"/>
                </a:lnTo>
                <a:close/>
              </a:path>
            </a:pathLst>
          </a:custGeom>
          <a:noFill/>
          <a:ln w="127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フリーフォーム: 図形 15">
            <a:extLst>
              <a:ext uri="{FF2B5EF4-FFF2-40B4-BE49-F238E27FC236}">
                <a16:creationId xmlns:a16="http://schemas.microsoft.com/office/drawing/2014/main" id="{3794BF1D-A62E-4B78-A12E-45763CE35512}"/>
              </a:ext>
            </a:extLst>
          </p:cNvPr>
          <p:cNvSpPr/>
          <p:nvPr/>
        </p:nvSpPr>
        <p:spPr>
          <a:xfrm>
            <a:off x="7760229" y="3121907"/>
            <a:ext cx="1887007" cy="2353909"/>
          </a:xfrm>
          <a:custGeom>
            <a:avLst/>
            <a:gdLst>
              <a:gd name="connsiteX0" fmla="*/ 0 w 2844800"/>
              <a:gd name="connsiteY0" fmla="*/ 3127023 h 3127023"/>
              <a:gd name="connsiteX1" fmla="*/ 846667 w 2844800"/>
              <a:gd name="connsiteY1" fmla="*/ 0 h 3127023"/>
              <a:gd name="connsiteX2" fmla="*/ 2844800 w 2844800"/>
              <a:gd name="connsiteY2" fmla="*/ 1580445 h 3127023"/>
              <a:gd name="connsiteX3" fmla="*/ 0 w 2844800"/>
              <a:gd name="connsiteY3" fmla="*/ 3127023 h 3127023"/>
              <a:gd name="connsiteX0" fmla="*/ 0 w 2844800"/>
              <a:gd name="connsiteY0" fmla="*/ 3133373 h 3133373"/>
              <a:gd name="connsiteX1" fmla="*/ 859367 w 2844800"/>
              <a:gd name="connsiteY1" fmla="*/ 0 h 3133373"/>
              <a:gd name="connsiteX2" fmla="*/ 2844800 w 2844800"/>
              <a:gd name="connsiteY2" fmla="*/ 1586795 h 3133373"/>
              <a:gd name="connsiteX3" fmla="*/ 0 w 2844800"/>
              <a:gd name="connsiteY3" fmla="*/ 3133373 h 3133373"/>
              <a:gd name="connsiteX0" fmla="*/ 0 w 2844800"/>
              <a:gd name="connsiteY0" fmla="*/ 3076223 h 3076223"/>
              <a:gd name="connsiteX1" fmla="*/ 872067 w 2844800"/>
              <a:gd name="connsiteY1" fmla="*/ 0 h 3076223"/>
              <a:gd name="connsiteX2" fmla="*/ 2844800 w 2844800"/>
              <a:gd name="connsiteY2" fmla="*/ 1529645 h 3076223"/>
              <a:gd name="connsiteX3" fmla="*/ 0 w 2844800"/>
              <a:gd name="connsiteY3" fmla="*/ 3076223 h 3076223"/>
              <a:gd name="connsiteX0" fmla="*/ 0 w 2844800"/>
              <a:gd name="connsiteY0" fmla="*/ 3127023 h 3127023"/>
              <a:gd name="connsiteX1" fmla="*/ 865717 w 2844800"/>
              <a:gd name="connsiteY1" fmla="*/ 0 h 3127023"/>
              <a:gd name="connsiteX2" fmla="*/ 2844800 w 2844800"/>
              <a:gd name="connsiteY2" fmla="*/ 1580445 h 3127023"/>
              <a:gd name="connsiteX3" fmla="*/ 0 w 2844800"/>
              <a:gd name="connsiteY3" fmla="*/ 3127023 h 3127023"/>
              <a:gd name="connsiteX0" fmla="*/ 0 w 2844800"/>
              <a:gd name="connsiteY0" fmla="*/ 3123848 h 3123848"/>
              <a:gd name="connsiteX1" fmla="*/ 856192 w 2844800"/>
              <a:gd name="connsiteY1" fmla="*/ 0 h 3123848"/>
              <a:gd name="connsiteX2" fmla="*/ 2844800 w 2844800"/>
              <a:gd name="connsiteY2" fmla="*/ 1577270 h 3123848"/>
              <a:gd name="connsiteX3" fmla="*/ 0 w 2844800"/>
              <a:gd name="connsiteY3" fmla="*/ 3123848 h 3123848"/>
              <a:gd name="connsiteX0" fmla="*/ 0 w 2844800"/>
              <a:gd name="connsiteY0" fmla="*/ 3123848 h 3123848"/>
              <a:gd name="connsiteX1" fmla="*/ 862542 w 2844800"/>
              <a:gd name="connsiteY1" fmla="*/ 0 h 3123848"/>
              <a:gd name="connsiteX2" fmla="*/ 2844800 w 2844800"/>
              <a:gd name="connsiteY2" fmla="*/ 1577270 h 3123848"/>
              <a:gd name="connsiteX3" fmla="*/ 0 w 2844800"/>
              <a:gd name="connsiteY3" fmla="*/ 3123848 h 3123848"/>
              <a:gd name="connsiteX0" fmla="*/ 0 w 2797175"/>
              <a:gd name="connsiteY0" fmla="*/ 3123848 h 3123848"/>
              <a:gd name="connsiteX1" fmla="*/ 862542 w 2797175"/>
              <a:gd name="connsiteY1" fmla="*/ 0 h 3123848"/>
              <a:gd name="connsiteX2" fmla="*/ 2797175 w 2797175"/>
              <a:gd name="connsiteY2" fmla="*/ 1577270 h 3123848"/>
              <a:gd name="connsiteX3" fmla="*/ 0 w 2797175"/>
              <a:gd name="connsiteY3" fmla="*/ 3123848 h 3123848"/>
              <a:gd name="connsiteX0" fmla="*/ 0 w 2832100"/>
              <a:gd name="connsiteY0" fmla="*/ 3123848 h 3123848"/>
              <a:gd name="connsiteX1" fmla="*/ 862542 w 2832100"/>
              <a:gd name="connsiteY1" fmla="*/ 0 h 3123848"/>
              <a:gd name="connsiteX2" fmla="*/ 2832100 w 2832100"/>
              <a:gd name="connsiteY2" fmla="*/ 1574095 h 3123848"/>
              <a:gd name="connsiteX3" fmla="*/ 0 w 2832100"/>
              <a:gd name="connsiteY3" fmla="*/ 3123848 h 3123848"/>
              <a:gd name="connsiteX0" fmla="*/ 0 w 2835275"/>
              <a:gd name="connsiteY0" fmla="*/ 3123848 h 3123848"/>
              <a:gd name="connsiteX1" fmla="*/ 862542 w 2835275"/>
              <a:gd name="connsiteY1" fmla="*/ 0 h 3123848"/>
              <a:gd name="connsiteX2" fmla="*/ 2835275 w 2835275"/>
              <a:gd name="connsiteY2" fmla="*/ 1574095 h 3123848"/>
              <a:gd name="connsiteX3" fmla="*/ 0 w 2835275"/>
              <a:gd name="connsiteY3" fmla="*/ 3123848 h 3123848"/>
              <a:gd name="connsiteX0" fmla="*/ 0 w 2600325"/>
              <a:gd name="connsiteY0" fmla="*/ 3120673 h 3120673"/>
              <a:gd name="connsiteX1" fmla="*/ 627592 w 2600325"/>
              <a:gd name="connsiteY1" fmla="*/ 0 h 3120673"/>
              <a:gd name="connsiteX2" fmla="*/ 2600325 w 2600325"/>
              <a:gd name="connsiteY2" fmla="*/ 1574095 h 3120673"/>
              <a:gd name="connsiteX3" fmla="*/ 0 w 2600325"/>
              <a:gd name="connsiteY3" fmla="*/ 3120673 h 3120673"/>
              <a:gd name="connsiteX0" fmla="*/ 0 w 2838450"/>
              <a:gd name="connsiteY0" fmla="*/ 3139723 h 3139723"/>
              <a:gd name="connsiteX1" fmla="*/ 865717 w 2838450"/>
              <a:gd name="connsiteY1" fmla="*/ 0 h 3139723"/>
              <a:gd name="connsiteX2" fmla="*/ 2838450 w 2838450"/>
              <a:gd name="connsiteY2" fmla="*/ 1574095 h 3139723"/>
              <a:gd name="connsiteX3" fmla="*/ 0 w 2838450"/>
              <a:gd name="connsiteY3" fmla="*/ 3139723 h 3139723"/>
              <a:gd name="connsiteX0" fmla="*/ 0 w 2838450"/>
              <a:gd name="connsiteY0" fmla="*/ 2927791 h 2927791"/>
              <a:gd name="connsiteX1" fmla="*/ 894292 w 2838450"/>
              <a:gd name="connsiteY1" fmla="*/ 0 h 2927791"/>
              <a:gd name="connsiteX2" fmla="*/ 2838450 w 2838450"/>
              <a:gd name="connsiteY2" fmla="*/ 1362163 h 2927791"/>
              <a:gd name="connsiteX3" fmla="*/ 0 w 2838450"/>
              <a:gd name="connsiteY3" fmla="*/ 2927791 h 2927791"/>
              <a:gd name="connsiteX0" fmla="*/ 0 w 2838450"/>
              <a:gd name="connsiteY0" fmla="*/ 3127816 h 3127816"/>
              <a:gd name="connsiteX1" fmla="*/ 906199 w 2838450"/>
              <a:gd name="connsiteY1" fmla="*/ 0 h 3127816"/>
              <a:gd name="connsiteX2" fmla="*/ 2838450 w 2838450"/>
              <a:gd name="connsiteY2" fmla="*/ 1562188 h 3127816"/>
              <a:gd name="connsiteX3" fmla="*/ 0 w 2838450"/>
              <a:gd name="connsiteY3" fmla="*/ 3127816 h 3127816"/>
              <a:gd name="connsiteX0" fmla="*/ 0 w 2838450"/>
              <a:gd name="connsiteY0" fmla="*/ 3125434 h 3125434"/>
              <a:gd name="connsiteX1" fmla="*/ 903818 w 2838450"/>
              <a:gd name="connsiteY1" fmla="*/ 0 h 3125434"/>
              <a:gd name="connsiteX2" fmla="*/ 2838450 w 2838450"/>
              <a:gd name="connsiteY2" fmla="*/ 1559806 h 3125434"/>
              <a:gd name="connsiteX3" fmla="*/ 0 w 2838450"/>
              <a:gd name="connsiteY3" fmla="*/ 3125434 h 3125434"/>
              <a:gd name="connsiteX0" fmla="*/ 0 w 2140744"/>
              <a:gd name="connsiteY0" fmla="*/ 2358671 h 2358671"/>
              <a:gd name="connsiteX1" fmla="*/ 206112 w 2140744"/>
              <a:gd name="connsiteY1" fmla="*/ 0 h 2358671"/>
              <a:gd name="connsiteX2" fmla="*/ 2140744 w 2140744"/>
              <a:gd name="connsiteY2" fmla="*/ 1559806 h 2358671"/>
              <a:gd name="connsiteX3" fmla="*/ 0 w 2140744"/>
              <a:gd name="connsiteY3" fmla="*/ 2358671 h 2358671"/>
              <a:gd name="connsiteX0" fmla="*/ 282045 w 1934632"/>
              <a:gd name="connsiteY0" fmla="*/ 2353909 h 2353909"/>
              <a:gd name="connsiteX1" fmla="*/ 0 w 1934632"/>
              <a:gd name="connsiteY1" fmla="*/ 0 h 2353909"/>
              <a:gd name="connsiteX2" fmla="*/ 1934632 w 1934632"/>
              <a:gd name="connsiteY2" fmla="*/ 1559806 h 2353909"/>
              <a:gd name="connsiteX3" fmla="*/ 282045 w 1934632"/>
              <a:gd name="connsiteY3" fmla="*/ 2353909 h 2353909"/>
              <a:gd name="connsiteX0" fmla="*/ 282045 w 1887007"/>
              <a:gd name="connsiteY0" fmla="*/ 2353909 h 2353909"/>
              <a:gd name="connsiteX1" fmla="*/ 0 w 1887007"/>
              <a:gd name="connsiteY1" fmla="*/ 0 h 2353909"/>
              <a:gd name="connsiteX2" fmla="*/ 1887007 w 1887007"/>
              <a:gd name="connsiteY2" fmla="*/ 235831 h 2353909"/>
              <a:gd name="connsiteX3" fmla="*/ 282045 w 1887007"/>
              <a:gd name="connsiteY3" fmla="*/ 2353909 h 2353909"/>
            </a:gdLst>
            <a:ahLst/>
            <a:cxnLst>
              <a:cxn ang="0">
                <a:pos x="connsiteX0" y="connsiteY0"/>
              </a:cxn>
              <a:cxn ang="0">
                <a:pos x="connsiteX1" y="connsiteY1"/>
              </a:cxn>
              <a:cxn ang="0">
                <a:pos x="connsiteX2" y="connsiteY2"/>
              </a:cxn>
              <a:cxn ang="0">
                <a:pos x="connsiteX3" y="connsiteY3"/>
              </a:cxn>
            </a:cxnLst>
            <a:rect l="l" t="t" r="r" b="b"/>
            <a:pathLst>
              <a:path w="1887007" h="2353909">
                <a:moveTo>
                  <a:pt x="282045" y="2353909"/>
                </a:moveTo>
                <a:lnTo>
                  <a:pt x="0" y="0"/>
                </a:lnTo>
                <a:lnTo>
                  <a:pt x="1887007" y="235831"/>
                </a:lnTo>
                <a:lnTo>
                  <a:pt x="282045" y="2353909"/>
                </a:lnTo>
                <a:close/>
              </a:path>
            </a:pathLst>
          </a:custGeom>
          <a:noFill/>
          <a:ln w="127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34423048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49475" r="52756" b="3281"/>
          <a:stretch/>
        </p:blipFill>
        <p:spPr>
          <a:xfrm>
            <a:off x="0" y="0"/>
            <a:ext cx="12192000" cy="6858000"/>
          </a:xfrm>
          <a:prstGeom prst="rect">
            <a:avLst/>
          </a:prstGeom>
        </p:spPr>
      </p:pic>
      <p:sp>
        <p:nvSpPr>
          <p:cNvPr id="3" name="タイトル 1"/>
          <p:cNvSpPr txBox="1">
            <a:spLocks/>
          </p:cNvSpPr>
          <p:nvPr/>
        </p:nvSpPr>
        <p:spPr bwMode="auto">
          <a:xfrm>
            <a:off x="7688399" y="0"/>
            <a:ext cx="29703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BT.709</a:t>
            </a:r>
            <a:r>
              <a:rPr lang="ja-JP" altLang="en-US" sz="2000" dirty="0">
                <a:solidFill>
                  <a:schemeClr val="bg2"/>
                </a:solidFill>
              </a:rPr>
              <a:t>から</a:t>
            </a:r>
            <a:r>
              <a:rPr lang="en-US" altLang="ja-JP" sz="2000" dirty="0">
                <a:solidFill>
                  <a:schemeClr val="bg2"/>
                </a:solidFill>
              </a:rPr>
              <a:t>BT.2020</a:t>
            </a:r>
            <a:r>
              <a:rPr lang="ja-JP" altLang="en-US" sz="2000" dirty="0">
                <a:solidFill>
                  <a:schemeClr val="bg2"/>
                </a:solidFill>
              </a:rPr>
              <a:t>へ拡張</a:t>
            </a: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87</a:t>
            </a:fld>
            <a:endParaRPr kumimoji="1" lang="ja-JP" altLang="en-US"/>
          </a:p>
        </p:txBody>
      </p:sp>
      <p:sp>
        <p:nvSpPr>
          <p:cNvPr id="5" name="フリーフォーム: 図形 4">
            <a:extLst>
              <a:ext uri="{FF2B5EF4-FFF2-40B4-BE49-F238E27FC236}">
                <a16:creationId xmlns:a16="http://schemas.microsoft.com/office/drawing/2014/main" id="{991C6B14-A5A2-4F05-A442-E56AFC776DF0}"/>
              </a:ext>
            </a:extLst>
          </p:cNvPr>
          <p:cNvSpPr/>
          <p:nvPr/>
        </p:nvSpPr>
        <p:spPr>
          <a:xfrm>
            <a:off x="1520825" y="2904419"/>
            <a:ext cx="2838450" cy="3139723"/>
          </a:xfrm>
          <a:custGeom>
            <a:avLst/>
            <a:gdLst>
              <a:gd name="connsiteX0" fmla="*/ 0 w 2844800"/>
              <a:gd name="connsiteY0" fmla="*/ 3127023 h 3127023"/>
              <a:gd name="connsiteX1" fmla="*/ 846667 w 2844800"/>
              <a:gd name="connsiteY1" fmla="*/ 0 h 3127023"/>
              <a:gd name="connsiteX2" fmla="*/ 2844800 w 2844800"/>
              <a:gd name="connsiteY2" fmla="*/ 1580445 h 3127023"/>
              <a:gd name="connsiteX3" fmla="*/ 0 w 2844800"/>
              <a:gd name="connsiteY3" fmla="*/ 3127023 h 3127023"/>
              <a:gd name="connsiteX0" fmla="*/ 0 w 2844800"/>
              <a:gd name="connsiteY0" fmla="*/ 3133373 h 3133373"/>
              <a:gd name="connsiteX1" fmla="*/ 859367 w 2844800"/>
              <a:gd name="connsiteY1" fmla="*/ 0 h 3133373"/>
              <a:gd name="connsiteX2" fmla="*/ 2844800 w 2844800"/>
              <a:gd name="connsiteY2" fmla="*/ 1586795 h 3133373"/>
              <a:gd name="connsiteX3" fmla="*/ 0 w 2844800"/>
              <a:gd name="connsiteY3" fmla="*/ 3133373 h 3133373"/>
              <a:gd name="connsiteX0" fmla="*/ 0 w 2844800"/>
              <a:gd name="connsiteY0" fmla="*/ 3076223 h 3076223"/>
              <a:gd name="connsiteX1" fmla="*/ 872067 w 2844800"/>
              <a:gd name="connsiteY1" fmla="*/ 0 h 3076223"/>
              <a:gd name="connsiteX2" fmla="*/ 2844800 w 2844800"/>
              <a:gd name="connsiteY2" fmla="*/ 1529645 h 3076223"/>
              <a:gd name="connsiteX3" fmla="*/ 0 w 2844800"/>
              <a:gd name="connsiteY3" fmla="*/ 3076223 h 3076223"/>
              <a:gd name="connsiteX0" fmla="*/ 0 w 2844800"/>
              <a:gd name="connsiteY0" fmla="*/ 3127023 h 3127023"/>
              <a:gd name="connsiteX1" fmla="*/ 865717 w 2844800"/>
              <a:gd name="connsiteY1" fmla="*/ 0 h 3127023"/>
              <a:gd name="connsiteX2" fmla="*/ 2844800 w 2844800"/>
              <a:gd name="connsiteY2" fmla="*/ 1580445 h 3127023"/>
              <a:gd name="connsiteX3" fmla="*/ 0 w 2844800"/>
              <a:gd name="connsiteY3" fmla="*/ 3127023 h 3127023"/>
              <a:gd name="connsiteX0" fmla="*/ 0 w 2844800"/>
              <a:gd name="connsiteY0" fmla="*/ 3123848 h 3123848"/>
              <a:gd name="connsiteX1" fmla="*/ 856192 w 2844800"/>
              <a:gd name="connsiteY1" fmla="*/ 0 h 3123848"/>
              <a:gd name="connsiteX2" fmla="*/ 2844800 w 2844800"/>
              <a:gd name="connsiteY2" fmla="*/ 1577270 h 3123848"/>
              <a:gd name="connsiteX3" fmla="*/ 0 w 2844800"/>
              <a:gd name="connsiteY3" fmla="*/ 3123848 h 3123848"/>
              <a:gd name="connsiteX0" fmla="*/ 0 w 2844800"/>
              <a:gd name="connsiteY0" fmla="*/ 3123848 h 3123848"/>
              <a:gd name="connsiteX1" fmla="*/ 862542 w 2844800"/>
              <a:gd name="connsiteY1" fmla="*/ 0 h 3123848"/>
              <a:gd name="connsiteX2" fmla="*/ 2844800 w 2844800"/>
              <a:gd name="connsiteY2" fmla="*/ 1577270 h 3123848"/>
              <a:gd name="connsiteX3" fmla="*/ 0 w 2844800"/>
              <a:gd name="connsiteY3" fmla="*/ 3123848 h 3123848"/>
              <a:gd name="connsiteX0" fmla="*/ 0 w 2797175"/>
              <a:gd name="connsiteY0" fmla="*/ 3123848 h 3123848"/>
              <a:gd name="connsiteX1" fmla="*/ 862542 w 2797175"/>
              <a:gd name="connsiteY1" fmla="*/ 0 h 3123848"/>
              <a:gd name="connsiteX2" fmla="*/ 2797175 w 2797175"/>
              <a:gd name="connsiteY2" fmla="*/ 1577270 h 3123848"/>
              <a:gd name="connsiteX3" fmla="*/ 0 w 2797175"/>
              <a:gd name="connsiteY3" fmla="*/ 3123848 h 3123848"/>
              <a:gd name="connsiteX0" fmla="*/ 0 w 2832100"/>
              <a:gd name="connsiteY0" fmla="*/ 3123848 h 3123848"/>
              <a:gd name="connsiteX1" fmla="*/ 862542 w 2832100"/>
              <a:gd name="connsiteY1" fmla="*/ 0 h 3123848"/>
              <a:gd name="connsiteX2" fmla="*/ 2832100 w 2832100"/>
              <a:gd name="connsiteY2" fmla="*/ 1574095 h 3123848"/>
              <a:gd name="connsiteX3" fmla="*/ 0 w 2832100"/>
              <a:gd name="connsiteY3" fmla="*/ 3123848 h 3123848"/>
              <a:gd name="connsiteX0" fmla="*/ 0 w 2835275"/>
              <a:gd name="connsiteY0" fmla="*/ 3123848 h 3123848"/>
              <a:gd name="connsiteX1" fmla="*/ 862542 w 2835275"/>
              <a:gd name="connsiteY1" fmla="*/ 0 h 3123848"/>
              <a:gd name="connsiteX2" fmla="*/ 2835275 w 2835275"/>
              <a:gd name="connsiteY2" fmla="*/ 1574095 h 3123848"/>
              <a:gd name="connsiteX3" fmla="*/ 0 w 2835275"/>
              <a:gd name="connsiteY3" fmla="*/ 3123848 h 3123848"/>
              <a:gd name="connsiteX0" fmla="*/ 0 w 2600325"/>
              <a:gd name="connsiteY0" fmla="*/ 3120673 h 3120673"/>
              <a:gd name="connsiteX1" fmla="*/ 627592 w 2600325"/>
              <a:gd name="connsiteY1" fmla="*/ 0 h 3120673"/>
              <a:gd name="connsiteX2" fmla="*/ 2600325 w 2600325"/>
              <a:gd name="connsiteY2" fmla="*/ 1574095 h 3120673"/>
              <a:gd name="connsiteX3" fmla="*/ 0 w 2600325"/>
              <a:gd name="connsiteY3" fmla="*/ 3120673 h 3120673"/>
              <a:gd name="connsiteX0" fmla="*/ 0 w 2838450"/>
              <a:gd name="connsiteY0" fmla="*/ 3139723 h 3139723"/>
              <a:gd name="connsiteX1" fmla="*/ 865717 w 2838450"/>
              <a:gd name="connsiteY1" fmla="*/ 0 h 3139723"/>
              <a:gd name="connsiteX2" fmla="*/ 2838450 w 2838450"/>
              <a:gd name="connsiteY2" fmla="*/ 1574095 h 3139723"/>
              <a:gd name="connsiteX3" fmla="*/ 0 w 2838450"/>
              <a:gd name="connsiteY3" fmla="*/ 3139723 h 3139723"/>
            </a:gdLst>
            <a:ahLst/>
            <a:cxnLst>
              <a:cxn ang="0">
                <a:pos x="connsiteX0" y="connsiteY0"/>
              </a:cxn>
              <a:cxn ang="0">
                <a:pos x="connsiteX1" y="connsiteY1"/>
              </a:cxn>
              <a:cxn ang="0">
                <a:pos x="connsiteX2" y="connsiteY2"/>
              </a:cxn>
              <a:cxn ang="0">
                <a:pos x="connsiteX3" y="connsiteY3"/>
              </a:cxn>
            </a:cxnLst>
            <a:rect l="l" t="t" r="r" b="b"/>
            <a:pathLst>
              <a:path w="2838450" h="3139723">
                <a:moveTo>
                  <a:pt x="0" y="3139723"/>
                </a:moveTo>
                <a:lnTo>
                  <a:pt x="865717" y="0"/>
                </a:lnTo>
                <a:lnTo>
                  <a:pt x="2838450" y="1574095"/>
                </a:lnTo>
                <a:lnTo>
                  <a:pt x="0" y="3139723"/>
                </a:lnTo>
                <a:close/>
              </a:path>
            </a:pathLst>
          </a:custGeom>
          <a:noFill/>
          <a:ln w="127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A81E5CE4-74BA-42F8-9755-B7835E493202}"/>
              </a:ext>
            </a:extLst>
          </p:cNvPr>
          <p:cNvSpPr/>
          <p:nvPr/>
        </p:nvSpPr>
        <p:spPr>
          <a:xfrm>
            <a:off x="7760229" y="3121907"/>
            <a:ext cx="1887007" cy="2353909"/>
          </a:xfrm>
          <a:custGeom>
            <a:avLst/>
            <a:gdLst>
              <a:gd name="connsiteX0" fmla="*/ 0 w 2844800"/>
              <a:gd name="connsiteY0" fmla="*/ 3127023 h 3127023"/>
              <a:gd name="connsiteX1" fmla="*/ 846667 w 2844800"/>
              <a:gd name="connsiteY1" fmla="*/ 0 h 3127023"/>
              <a:gd name="connsiteX2" fmla="*/ 2844800 w 2844800"/>
              <a:gd name="connsiteY2" fmla="*/ 1580445 h 3127023"/>
              <a:gd name="connsiteX3" fmla="*/ 0 w 2844800"/>
              <a:gd name="connsiteY3" fmla="*/ 3127023 h 3127023"/>
              <a:gd name="connsiteX0" fmla="*/ 0 w 2844800"/>
              <a:gd name="connsiteY0" fmla="*/ 3133373 h 3133373"/>
              <a:gd name="connsiteX1" fmla="*/ 859367 w 2844800"/>
              <a:gd name="connsiteY1" fmla="*/ 0 h 3133373"/>
              <a:gd name="connsiteX2" fmla="*/ 2844800 w 2844800"/>
              <a:gd name="connsiteY2" fmla="*/ 1586795 h 3133373"/>
              <a:gd name="connsiteX3" fmla="*/ 0 w 2844800"/>
              <a:gd name="connsiteY3" fmla="*/ 3133373 h 3133373"/>
              <a:gd name="connsiteX0" fmla="*/ 0 w 2844800"/>
              <a:gd name="connsiteY0" fmla="*/ 3076223 h 3076223"/>
              <a:gd name="connsiteX1" fmla="*/ 872067 w 2844800"/>
              <a:gd name="connsiteY1" fmla="*/ 0 h 3076223"/>
              <a:gd name="connsiteX2" fmla="*/ 2844800 w 2844800"/>
              <a:gd name="connsiteY2" fmla="*/ 1529645 h 3076223"/>
              <a:gd name="connsiteX3" fmla="*/ 0 w 2844800"/>
              <a:gd name="connsiteY3" fmla="*/ 3076223 h 3076223"/>
              <a:gd name="connsiteX0" fmla="*/ 0 w 2844800"/>
              <a:gd name="connsiteY0" fmla="*/ 3127023 h 3127023"/>
              <a:gd name="connsiteX1" fmla="*/ 865717 w 2844800"/>
              <a:gd name="connsiteY1" fmla="*/ 0 h 3127023"/>
              <a:gd name="connsiteX2" fmla="*/ 2844800 w 2844800"/>
              <a:gd name="connsiteY2" fmla="*/ 1580445 h 3127023"/>
              <a:gd name="connsiteX3" fmla="*/ 0 w 2844800"/>
              <a:gd name="connsiteY3" fmla="*/ 3127023 h 3127023"/>
              <a:gd name="connsiteX0" fmla="*/ 0 w 2844800"/>
              <a:gd name="connsiteY0" fmla="*/ 3123848 h 3123848"/>
              <a:gd name="connsiteX1" fmla="*/ 856192 w 2844800"/>
              <a:gd name="connsiteY1" fmla="*/ 0 h 3123848"/>
              <a:gd name="connsiteX2" fmla="*/ 2844800 w 2844800"/>
              <a:gd name="connsiteY2" fmla="*/ 1577270 h 3123848"/>
              <a:gd name="connsiteX3" fmla="*/ 0 w 2844800"/>
              <a:gd name="connsiteY3" fmla="*/ 3123848 h 3123848"/>
              <a:gd name="connsiteX0" fmla="*/ 0 w 2844800"/>
              <a:gd name="connsiteY0" fmla="*/ 3123848 h 3123848"/>
              <a:gd name="connsiteX1" fmla="*/ 862542 w 2844800"/>
              <a:gd name="connsiteY1" fmla="*/ 0 h 3123848"/>
              <a:gd name="connsiteX2" fmla="*/ 2844800 w 2844800"/>
              <a:gd name="connsiteY2" fmla="*/ 1577270 h 3123848"/>
              <a:gd name="connsiteX3" fmla="*/ 0 w 2844800"/>
              <a:gd name="connsiteY3" fmla="*/ 3123848 h 3123848"/>
              <a:gd name="connsiteX0" fmla="*/ 0 w 2797175"/>
              <a:gd name="connsiteY0" fmla="*/ 3123848 h 3123848"/>
              <a:gd name="connsiteX1" fmla="*/ 862542 w 2797175"/>
              <a:gd name="connsiteY1" fmla="*/ 0 h 3123848"/>
              <a:gd name="connsiteX2" fmla="*/ 2797175 w 2797175"/>
              <a:gd name="connsiteY2" fmla="*/ 1577270 h 3123848"/>
              <a:gd name="connsiteX3" fmla="*/ 0 w 2797175"/>
              <a:gd name="connsiteY3" fmla="*/ 3123848 h 3123848"/>
              <a:gd name="connsiteX0" fmla="*/ 0 w 2832100"/>
              <a:gd name="connsiteY0" fmla="*/ 3123848 h 3123848"/>
              <a:gd name="connsiteX1" fmla="*/ 862542 w 2832100"/>
              <a:gd name="connsiteY1" fmla="*/ 0 h 3123848"/>
              <a:gd name="connsiteX2" fmla="*/ 2832100 w 2832100"/>
              <a:gd name="connsiteY2" fmla="*/ 1574095 h 3123848"/>
              <a:gd name="connsiteX3" fmla="*/ 0 w 2832100"/>
              <a:gd name="connsiteY3" fmla="*/ 3123848 h 3123848"/>
              <a:gd name="connsiteX0" fmla="*/ 0 w 2835275"/>
              <a:gd name="connsiteY0" fmla="*/ 3123848 h 3123848"/>
              <a:gd name="connsiteX1" fmla="*/ 862542 w 2835275"/>
              <a:gd name="connsiteY1" fmla="*/ 0 h 3123848"/>
              <a:gd name="connsiteX2" fmla="*/ 2835275 w 2835275"/>
              <a:gd name="connsiteY2" fmla="*/ 1574095 h 3123848"/>
              <a:gd name="connsiteX3" fmla="*/ 0 w 2835275"/>
              <a:gd name="connsiteY3" fmla="*/ 3123848 h 3123848"/>
              <a:gd name="connsiteX0" fmla="*/ 0 w 2600325"/>
              <a:gd name="connsiteY0" fmla="*/ 3120673 h 3120673"/>
              <a:gd name="connsiteX1" fmla="*/ 627592 w 2600325"/>
              <a:gd name="connsiteY1" fmla="*/ 0 h 3120673"/>
              <a:gd name="connsiteX2" fmla="*/ 2600325 w 2600325"/>
              <a:gd name="connsiteY2" fmla="*/ 1574095 h 3120673"/>
              <a:gd name="connsiteX3" fmla="*/ 0 w 2600325"/>
              <a:gd name="connsiteY3" fmla="*/ 3120673 h 3120673"/>
              <a:gd name="connsiteX0" fmla="*/ 0 w 2838450"/>
              <a:gd name="connsiteY0" fmla="*/ 3139723 h 3139723"/>
              <a:gd name="connsiteX1" fmla="*/ 865717 w 2838450"/>
              <a:gd name="connsiteY1" fmla="*/ 0 h 3139723"/>
              <a:gd name="connsiteX2" fmla="*/ 2838450 w 2838450"/>
              <a:gd name="connsiteY2" fmla="*/ 1574095 h 3139723"/>
              <a:gd name="connsiteX3" fmla="*/ 0 w 2838450"/>
              <a:gd name="connsiteY3" fmla="*/ 3139723 h 3139723"/>
              <a:gd name="connsiteX0" fmla="*/ 0 w 2838450"/>
              <a:gd name="connsiteY0" fmla="*/ 2927791 h 2927791"/>
              <a:gd name="connsiteX1" fmla="*/ 894292 w 2838450"/>
              <a:gd name="connsiteY1" fmla="*/ 0 h 2927791"/>
              <a:gd name="connsiteX2" fmla="*/ 2838450 w 2838450"/>
              <a:gd name="connsiteY2" fmla="*/ 1362163 h 2927791"/>
              <a:gd name="connsiteX3" fmla="*/ 0 w 2838450"/>
              <a:gd name="connsiteY3" fmla="*/ 2927791 h 2927791"/>
              <a:gd name="connsiteX0" fmla="*/ 0 w 2838450"/>
              <a:gd name="connsiteY0" fmla="*/ 3127816 h 3127816"/>
              <a:gd name="connsiteX1" fmla="*/ 906199 w 2838450"/>
              <a:gd name="connsiteY1" fmla="*/ 0 h 3127816"/>
              <a:gd name="connsiteX2" fmla="*/ 2838450 w 2838450"/>
              <a:gd name="connsiteY2" fmla="*/ 1562188 h 3127816"/>
              <a:gd name="connsiteX3" fmla="*/ 0 w 2838450"/>
              <a:gd name="connsiteY3" fmla="*/ 3127816 h 3127816"/>
              <a:gd name="connsiteX0" fmla="*/ 0 w 2838450"/>
              <a:gd name="connsiteY0" fmla="*/ 3125434 h 3125434"/>
              <a:gd name="connsiteX1" fmla="*/ 903818 w 2838450"/>
              <a:gd name="connsiteY1" fmla="*/ 0 h 3125434"/>
              <a:gd name="connsiteX2" fmla="*/ 2838450 w 2838450"/>
              <a:gd name="connsiteY2" fmla="*/ 1559806 h 3125434"/>
              <a:gd name="connsiteX3" fmla="*/ 0 w 2838450"/>
              <a:gd name="connsiteY3" fmla="*/ 3125434 h 3125434"/>
              <a:gd name="connsiteX0" fmla="*/ 0 w 2140744"/>
              <a:gd name="connsiteY0" fmla="*/ 2358671 h 2358671"/>
              <a:gd name="connsiteX1" fmla="*/ 206112 w 2140744"/>
              <a:gd name="connsiteY1" fmla="*/ 0 h 2358671"/>
              <a:gd name="connsiteX2" fmla="*/ 2140744 w 2140744"/>
              <a:gd name="connsiteY2" fmla="*/ 1559806 h 2358671"/>
              <a:gd name="connsiteX3" fmla="*/ 0 w 2140744"/>
              <a:gd name="connsiteY3" fmla="*/ 2358671 h 2358671"/>
              <a:gd name="connsiteX0" fmla="*/ 282045 w 1934632"/>
              <a:gd name="connsiteY0" fmla="*/ 2353909 h 2353909"/>
              <a:gd name="connsiteX1" fmla="*/ 0 w 1934632"/>
              <a:gd name="connsiteY1" fmla="*/ 0 h 2353909"/>
              <a:gd name="connsiteX2" fmla="*/ 1934632 w 1934632"/>
              <a:gd name="connsiteY2" fmla="*/ 1559806 h 2353909"/>
              <a:gd name="connsiteX3" fmla="*/ 282045 w 1934632"/>
              <a:gd name="connsiteY3" fmla="*/ 2353909 h 2353909"/>
              <a:gd name="connsiteX0" fmla="*/ 282045 w 1887007"/>
              <a:gd name="connsiteY0" fmla="*/ 2353909 h 2353909"/>
              <a:gd name="connsiteX1" fmla="*/ 0 w 1887007"/>
              <a:gd name="connsiteY1" fmla="*/ 0 h 2353909"/>
              <a:gd name="connsiteX2" fmla="*/ 1887007 w 1887007"/>
              <a:gd name="connsiteY2" fmla="*/ 235831 h 2353909"/>
              <a:gd name="connsiteX3" fmla="*/ 282045 w 1887007"/>
              <a:gd name="connsiteY3" fmla="*/ 2353909 h 2353909"/>
            </a:gdLst>
            <a:ahLst/>
            <a:cxnLst>
              <a:cxn ang="0">
                <a:pos x="connsiteX0" y="connsiteY0"/>
              </a:cxn>
              <a:cxn ang="0">
                <a:pos x="connsiteX1" y="connsiteY1"/>
              </a:cxn>
              <a:cxn ang="0">
                <a:pos x="connsiteX2" y="connsiteY2"/>
              </a:cxn>
              <a:cxn ang="0">
                <a:pos x="connsiteX3" y="connsiteY3"/>
              </a:cxn>
            </a:cxnLst>
            <a:rect l="l" t="t" r="r" b="b"/>
            <a:pathLst>
              <a:path w="1887007" h="2353909">
                <a:moveTo>
                  <a:pt x="282045" y="2353909"/>
                </a:moveTo>
                <a:lnTo>
                  <a:pt x="0" y="0"/>
                </a:lnTo>
                <a:lnTo>
                  <a:pt x="1887007" y="235831"/>
                </a:lnTo>
                <a:lnTo>
                  <a:pt x="282045" y="2353909"/>
                </a:lnTo>
                <a:close/>
              </a:path>
            </a:pathLst>
          </a:custGeom>
          <a:noFill/>
          <a:ln w="127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13186785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さまざまな色域間で汎用的に利用可能</a:t>
            </a:r>
            <a:endParaRPr lang="en-US" altLang="ja-JP" dirty="0"/>
          </a:p>
        </p:txBody>
      </p:sp>
      <p:sp>
        <p:nvSpPr>
          <p:cNvPr id="3" name="コンテンツ プレースホルダー 2"/>
          <p:cNvSpPr>
            <a:spLocks noGrp="1"/>
          </p:cNvSpPr>
          <p:nvPr>
            <p:ph idx="1"/>
          </p:nvPr>
        </p:nvSpPr>
        <p:spPr/>
        <p:txBody>
          <a:bodyPr>
            <a:normAutofit fontScale="92500" lnSpcReduction="10000"/>
          </a:bodyPr>
          <a:lstStyle/>
          <a:p>
            <a:r>
              <a:rPr lang="ja-JP" altLang="en-US" dirty="0">
                <a:solidFill>
                  <a:srgbClr val="FF5050"/>
                </a:solidFill>
              </a:rPr>
              <a:t>色域を拡張する方向にも圧縮する方向にも利用可能</a:t>
            </a:r>
            <a:endParaRPr lang="en-US" altLang="ja-JP" dirty="0">
              <a:solidFill>
                <a:srgbClr val="FF5050"/>
              </a:solidFill>
            </a:endParaRPr>
          </a:p>
          <a:p>
            <a:pPr lvl="1"/>
            <a:r>
              <a:rPr lang="ja-JP" altLang="en-US" dirty="0"/>
              <a:t>一般的な</a:t>
            </a:r>
            <a:r>
              <a:rPr lang="en-US" altLang="ja-JP" dirty="0"/>
              <a:t>RGB</a:t>
            </a:r>
            <a:r>
              <a:rPr lang="ja-JP" altLang="en-US" dirty="0"/>
              <a:t>色空間であればほぼ適用可能</a:t>
            </a:r>
            <a:endParaRPr lang="en-US" altLang="ja-JP" dirty="0"/>
          </a:p>
          <a:p>
            <a:pPr lvl="2"/>
            <a:r>
              <a:rPr lang="ja-JP" altLang="en-US" dirty="0"/>
              <a:t>色相が大きくずれている色域同士では難しい</a:t>
            </a:r>
            <a:endParaRPr lang="en-US" altLang="ja-JP" dirty="0"/>
          </a:p>
          <a:p>
            <a:pPr lvl="1"/>
            <a:r>
              <a:rPr lang="ja-JP" altLang="en-US" dirty="0"/>
              <a:t>それぞれパラメタの調整は必要</a:t>
            </a:r>
            <a:endParaRPr lang="en-US" altLang="ja-JP" dirty="0"/>
          </a:p>
          <a:p>
            <a:pPr lvl="5"/>
            <a:endParaRPr lang="en-US" altLang="ja-JP" dirty="0"/>
          </a:p>
          <a:p>
            <a:r>
              <a:rPr lang="ja-JP" altLang="en-US" dirty="0"/>
              <a:t>例えば</a:t>
            </a:r>
            <a:r>
              <a:rPr lang="en-US" altLang="ja-JP" dirty="0"/>
              <a:t>BT.2020</a:t>
            </a:r>
            <a:r>
              <a:rPr lang="ja-JP" altLang="en-US" dirty="0"/>
              <a:t>ベースでレンダリングした場合</a:t>
            </a:r>
            <a:endParaRPr lang="en-US" altLang="ja-JP" dirty="0"/>
          </a:p>
          <a:p>
            <a:pPr lvl="1"/>
            <a:r>
              <a:rPr lang="ja-JP" altLang="en-US" dirty="0"/>
              <a:t>逆に</a:t>
            </a:r>
            <a:r>
              <a:rPr lang="en-US" altLang="ja-JP" dirty="0"/>
              <a:t>SDR</a:t>
            </a:r>
            <a:r>
              <a:rPr lang="ja-JP" altLang="en-US" dirty="0"/>
              <a:t>出力時に彩度の高い領域を滑らかに圧縮／飽和させる</a:t>
            </a:r>
            <a:endParaRPr lang="en-US" altLang="ja-JP" dirty="0"/>
          </a:p>
          <a:p>
            <a:pPr lvl="2"/>
            <a:r>
              <a:rPr lang="ja-JP" altLang="en-US" dirty="0">
                <a:solidFill>
                  <a:srgbClr val="FF5050"/>
                </a:solidFill>
              </a:rPr>
              <a:t>不自然な彩度のクリッピング</a:t>
            </a:r>
            <a:r>
              <a:rPr lang="en-US" altLang="ja-JP" dirty="0">
                <a:solidFill>
                  <a:srgbClr val="FF5050"/>
                </a:solidFill>
              </a:rPr>
              <a:t>(</a:t>
            </a:r>
            <a:r>
              <a:rPr lang="ja-JP" altLang="en-US" dirty="0">
                <a:solidFill>
                  <a:srgbClr val="FF5050"/>
                </a:solidFill>
              </a:rPr>
              <a:t>色飽和</a:t>
            </a:r>
            <a:r>
              <a:rPr lang="en-US" altLang="ja-JP" dirty="0">
                <a:solidFill>
                  <a:srgbClr val="FF5050"/>
                </a:solidFill>
              </a:rPr>
              <a:t>)</a:t>
            </a:r>
            <a:r>
              <a:rPr lang="ja-JP" altLang="en-US" dirty="0">
                <a:solidFill>
                  <a:srgbClr val="FF5050"/>
                </a:solidFill>
              </a:rPr>
              <a:t>を回避できる</a:t>
            </a:r>
            <a:endParaRPr lang="en-US" altLang="ja-JP" dirty="0">
              <a:solidFill>
                <a:srgbClr val="FF5050"/>
              </a:solidFill>
            </a:endParaRPr>
          </a:p>
          <a:p>
            <a:pPr lvl="1"/>
            <a:r>
              <a:rPr lang="ja-JP" altLang="en-US" dirty="0">
                <a:solidFill>
                  <a:srgbClr val="FF5050"/>
                </a:solidFill>
              </a:rPr>
              <a:t>彩度の低い領域は変化しない</a:t>
            </a:r>
            <a:endParaRPr lang="en-US" altLang="ja-JP" dirty="0">
              <a:solidFill>
                <a:srgbClr val="FF5050"/>
              </a:solidFill>
            </a:endParaRPr>
          </a:p>
          <a:p>
            <a:pPr lvl="2"/>
            <a:r>
              <a:rPr lang="ja-JP" altLang="en-US" dirty="0">
                <a:solidFill>
                  <a:srgbClr val="FF5050"/>
                </a:solidFill>
              </a:rPr>
              <a:t>全体の絵作りの印象は変化しない</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88</a:t>
            </a:fld>
            <a:endParaRPr kumimoji="1" lang="ja-JP" altLang="en-US" dirty="0"/>
          </a:p>
        </p:txBody>
      </p:sp>
    </p:spTree>
    <p:extLst>
      <p:ext uri="{BB962C8B-B14F-4D97-AF65-F5344CB8AC3E}">
        <p14:creationId xmlns:p14="http://schemas.microsoft.com/office/powerpoint/2010/main" val="40915963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色域圧縮マッピングの例</a:t>
            </a:r>
          </a:p>
        </p:txBody>
      </p:sp>
      <p:sp>
        <p:nvSpPr>
          <p:cNvPr id="4" name="スライド番号プレースホルダー 3"/>
          <p:cNvSpPr>
            <a:spLocks noGrp="1"/>
          </p:cNvSpPr>
          <p:nvPr>
            <p:ph type="sldNum" sz="quarter" idx="12"/>
          </p:nvPr>
        </p:nvSpPr>
        <p:spPr/>
        <p:txBody>
          <a:bodyPr/>
          <a:lstStyle/>
          <a:p>
            <a:fld id="{3FE789AA-3D43-4764-BE68-9923F5C500BE}" type="slidenum">
              <a:rPr lang="en-US" altLang="ja-JP" smtClean="0"/>
              <a:pPr/>
              <a:t>89</a:t>
            </a:fld>
            <a:endParaRPr lang="en-US" altLang="ja-JP"/>
          </a:p>
        </p:txBody>
      </p:sp>
      <p:sp>
        <p:nvSpPr>
          <p:cNvPr id="5" name="コンテンツ プレースホルダー 4">
            <a:extLst>
              <a:ext uri="{FF2B5EF4-FFF2-40B4-BE49-F238E27FC236}">
                <a16:creationId xmlns:a16="http://schemas.microsoft.com/office/drawing/2014/main" id="{2A2E682D-7262-41BF-BB43-0FC99E62D2CA}"/>
              </a:ext>
            </a:extLst>
          </p:cNvPr>
          <p:cNvSpPr>
            <a:spLocks noGrp="1"/>
          </p:cNvSpPr>
          <p:nvPr>
            <p:ph idx="1"/>
          </p:nvPr>
        </p:nvSpPr>
        <p:spPr/>
        <p:txBody>
          <a:bodyPr/>
          <a:lstStyle/>
          <a:p>
            <a:r>
              <a:rPr lang="en-US" altLang="ja-JP" dirty="0">
                <a:solidFill>
                  <a:srgbClr val="FF5050"/>
                </a:solidFill>
              </a:rPr>
              <a:t>BT.2020</a:t>
            </a:r>
            <a:r>
              <a:rPr lang="ja-JP" altLang="en-US" dirty="0">
                <a:solidFill>
                  <a:srgbClr val="FF5050"/>
                </a:solidFill>
              </a:rPr>
              <a:t>でレンダリング</a:t>
            </a:r>
            <a:endParaRPr lang="en-US" altLang="ja-JP" dirty="0">
              <a:solidFill>
                <a:srgbClr val="FF5050"/>
              </a:solidFill>
            </a:endParaRPr>
          </a:p>
          <a:p>
            <a:r>
              <a:rPr lang="en-US" altLang="ja-JP" dirty="0">
                <a:solidFill>
                  <a:srgbClr val="FF5050"/>
                </a:solidFill>
              </a:rPr>
              <a:t>BT.709</a:t>
            </a:r>
            <a:r>
              <a:rPr lang="ja-JP" altLang="en-US" dirty="0">
                <a:solidFill>
                  <a:srgbClr val="FF5050"/>
                </a:solidFill>
              </a:rPr>
              <a:t>に出力</a:t>
            </a:r>
            <a:endParaRPr lang="en-US" altLang="ja-JP" dirty="0">
              <a:solidFill>
                <a:srgbClr val="FF5050"/>
              </a:solidFill>
            </a:endParaRPr>
          </a:p>
          <a:p>
            <a:pPr lvl="5"/>
            <a:endParaRPr lang="en-US" altLang="ja-JP" dirty="0"/>
          </a:p>
          <a:p>
            <a:r>
              <a:rPr lang="ja-JP" altLang="en-US" dirty="0"/>
              <a:t>色域マッピング無効／有効比較</a:t>
            </a:r>
          </a:p>
        </p:txBody>
      </p:sp>
    </p:spTree>
    <p:extLst>
      <p:ext uri="{BB962C8B-B14F-4D97-AF65-F5344CB8AC3E}">
        <p14:creationId xmlns:p14="http://schemas.microsoft.com/office/powerpoint/2010/main" val="1502441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グループ化 25">
            <a:extLst>
              <a:ext uri="{FF2B5EF4-FFF2-40B4-BE49-F238E27FC236}">
                <a16:creationId xmlns:a16="http://schemas.microsoft.com/office/drawing/2014/main" id="{9EAEFFAB-EB43-4F9B-B259-AB63E7EE9FF3}"/>
              </a:ext>
            </a:extLst>
          </p:cNvPr>
          <p:cNvGrpSpPr/>
          <p:nvPr/>
        </p:nvGrpSpPr>
        <p:grpSpPr>
          <a:xfrm>
            <a:off x="0" y="53258"/>
            <a:ext cx="12192000" cy="6751484"/>
            <a:chOff x="0" y="53258"/>
            <a:chExt cx="12192000" cy="6751484"/>
          </a:xfrm>
        </p:grpSpPr>
        <p:pic>
          <p:nvPicPr>
            <p:cNvPr id="22" name="図 21">
              <a:extLst>
                <a:ext uri="{FF2B5EF4-FFF2-40B4-BE49-F238E27FC236}">
                  <a16:creationId xmlns:a16="http://schemas.microsoft.com/office/drawing/2014/main" id="{4828051B-8417-4D24-A76E-C7C43EAE7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258"/>
              <a:ext cx="12192000" cy="6751484"/>
            </a:xfrm>
            <a:prstGeom prst="rect">
              <a:avLst/>
            </a:prstGeom>
          </p:spPr>
        </p:pic>
        <p:sp>
          <p:nvSpPr>
            <p:cNvPr id="24" name="タイトル 1">
              <a:extLst>
                <a:ext uri="{FF2B5EF4-FFF2-40B4-BE49-F238E27FC236}">
                  <a16:creationId xmlns:a16="http://schemas.microsoft.com/office/drawing/2014/main" id="{94EA931B-84C2-4A55-83E9-0CD183722992}"/>
                </a:ext>
              </a:extLst>
            </p:cNvPr>
            <p:cNvSpPr txBox="1">
              <a:spLocks/>
            </p:cNvSpPr>
            <p:nvPr/>
          </p:nvSpPr>
          <p:spPr bwMode="auto">
            <a:xfrm>
              <a:off x="5360502" y="6215247"/>
              <a:ext cx="13708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CIE 1931 </a:t>
              </a:r>
              <a:r>
                <a:rPr lang="en-US" altLang="ja-JP" sz="2000" dirty="0" err="1">
                  <a:solidFill>
                    <a:schemeClr val="bg2"/>
                  </a:solidFill>
                </a:rPr>
                <a:t>xy</a:t>
              </a:r>
              <a:endParaRPr lang="ja-JP" altLang="en-US" sz="3200" dirty="0">
                <a:solidFill>
                  <a:schemeClr val="bg2"/>
                </a:solidFill>
              </a:endParaRPr>
            </a:p>
          </p:txBody>
        </p:sp>
        <p:sp>
          <p:nvSpPr>
            <p:cNvPr id="25" name="タイトル 1">
              <a:extLst>
                <a:ext uri="{FF2B5EF4-FFF2-40B4-BE49-F238E27FC236}">
                  <a16:creationId xmlns:a16="http://schemas.microsoft.com/office/drawing/2014/main" id="{B541467E-9E26-4ED5-8DEB-8D91BF047928}"/>
                </a:ext>
              </a:extLst>
            </p:cNvPr>
            <p:cNvSpPr txBox="1">
              <a:spLocks/>
            </p:cNvSpPr>
            <p:nvPr/>
          </p:nvSpPr>
          <p:spPr bwMode="auto">
            <a:xfrm>
              <a:off x="10284378" y="6215247"/>
              <a:ext cx="15272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CIE 1976 </a:t>
              </a:r>
              <a:r>
                <a:rPr lang="en-US" altLang="ja-JP" sz="2000" dirty="0" err="1">
                  <a:solidFill>
                    <a:schemeClr val="bg2"/>
                  </a:solidFill>
                </a:rPr>
                <a:t>u’v</a:t>
              </a:r>
              <a:r>
                <a:rPr lang="en-US" altLang="ja-JP" sz="2000" dirty="0">
                  <a:solidFill>
                    <a:schemeClr val="bg2"/>
                  </a:solidFill>
                </a:rPr>
                <a:t>’</a:t>
              </a:r>
              <a:endParaRPr lang="ja-JP" altLang="en-US" sz="3200" dirty="0">
                <a:solidFill>
                  <a:schemeClr val="bg2"/>
                </a:solidFill>
              </a:endParaRPr>
            </a:p>
          </p:txBody>
        </p:sp>
      </p:grpSp>
      <p:sp>
        <p:nvSpPr>
          <p:cNvPr id="4" name="スライド番号プレースホルダー 3">
            <a:extLst>
              <a:ext uri="{FF2B5EF4-FFF2-40B4-BE49-F238E27FC236}">
                <a16:creationId xmlns:a16="http://schemas.microsoft.com/office/drawing/2014/main" id="{A562DF67-2C05-4D16-A40A-E313CE305BD8}"/>
              </a:ext>
            </a:extLst>
          </p:cNvPr>
          <p:cNvSpPr>
            <a:spLocks noGrp="1"/>
          </p:cNvSpPr>
          <p:nvPr>
            <p:ph type="sldNum" sz="quarter" idx="12"/>
          </p:nvPr>
        </p:nvSpPr>
        <p:spPr/>
        <p:txBody>
          <a:bodyPr/>
          <a:lstStyle/>
          <a:p>
            <a:fld id="{0BF772E3-9003-47C6-93B4-058D5A19ECE5}" type="slidenum">
              <a:rPr kumimoji="1" lang="ja-JP" altLang="en-US" smtClean="0"/>
              <a:t>9</a:t>
            </a:fld>
            <a:endParaRPr kumimoji="1" lang="ja-JP" altLang="en-US" dirty="0"/>
          </a:p>
        </p:txBody>
      </p:sp>
      <p:sp>
        <p:nvSpPr>
          <p:cNvPr id="23" name="タイトル 1">
            <a:extLst>
              <a:ext uri="{FF2B5EF4-FFF2-40B4-BE49-F238E27FC236}">
                <a16:creationId xmlns:a16="http://schemas.microsoft.com/office/drawing/2014/main" id="{B0FB7FCA-38CA-4FCE-A507-949B4005D4DA}"/>
              </a:ext>
            </a:extLst>
          </p:cNvPr>
          <p:cNvSpPr txBox="1">
            <a:spLocks/>
          </p:cNvSpPr>
          <p:nvPr/>
        </p:nvSpPr>
        <p:spPr bwMode="auto">
          <a:xfrm>
            <a:off x="9896756" y="53258"/>
            <a:ext cx="229524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3200" dirty="0">
                <a:solidFill>
                  <a:schemeClr val="bg2"/>
                </a:solidFill>
              </a:rPr>
              <a:t>ITU-R BT.709</a:t>
            </a:r>
            <a:endParaRPr lang="ja-JP" altLang="en-US" sz="3200" dirty="0">
              <a:solidFill>
                <a:schemeClr val="bg2"/>
              </a:solidFill>
            </a:endParaRPr>
          </a:p>
        </p:txBody>
      </p:sp>
    </p:spTree>
    <p:extLst>
      <p:ext uri="{BB962C8B-B14F-4D97-AF65-F5344CB8AC3E}">
        <p14:creationId xmlns:p14="http://schemas.microsoft.com/office/powerpoint/2010/main" val="8636709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D8E8E47-7316-0875-87BD-031950CD5911}"/>
              </a:ext>
            </a:extLst>
          </p:cNvPr>
          <p:cNvSpPr/>
          <p:nvPr/>
        </p:nvSpPr>
        <p:spPr>
          <a:xfrm>
            <a:off x="0" y="31918"/>
            <a:ext cx="12192000"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0" i="0" u="none" strike="noStrike">
                <a:solidFill>
                  <a:srgbClr val="FFFFFF"/>
                </a:solidFill>
                <a:effectLst/>
                <a:latin typeface="メイリオ" panose="020B0604030504040204" pitchFamily="34" charset="-128"/>
                <a:ea typeface="メイリオ" panose="020B0604030504040204" pitchFamily="34" charset="-128"/>
              </a:rPr>
              <a:t>掲載の画像は権利上の理由などにより現在はご覧いただけません</a:t>
            </a:r>
            <a:endParaRPr kumimoji="1" lang="ja-JP" altLang="en-US">
              <a:solidFill>
                <a:srgbClr val="FFFFFF"/>
              </a:solidFill>
            </a:endParaRPr>
          </a:p>
        </p:txBody>
      </p:sp>
      <p:sp>
        <p:nvSpPr>
          <p:cNvPr id="4" name="タイトル 1"/>
          <p:cNvSpPr txBox="1">
            <a:spLocks/>
          </p:cNvSpPr>
          <p:nvPr/>
        </p:nvSpPr>
        <p:spPr bwMode="auto">
          <a:xfrm>
            <a:off x="9221635" y="0"/>
            <a:ext cx="297036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BT.2020</a:t>
            </a:r>
            <a:r>
              <a:rPr lang="ja-JP" altLang="en-US" sz="2000" dirty="0">
                <a:solidFill>
                  <a:schemeClr val="bg2"/>
                </a:solidFill>
              </a:rPr>
              <a:t>から</a:t>
            </a:r>
            <a:r>
              <a:rPr lang="en-US" altLang="ja-JP" sz="2000" dirty="0">
                <a:solidFill>
                  <a:schemeClr val="bg2"/>
                </a:solidFill>
              </a:rPr>
              <a:t>BT.709</a:t>
            </a:r>
            <a:r>
              <a:rPr lang="ja-JP" altLang="en-US" sz="2000" dirty="0">
                <a:solidFill>
                  <a:schemeClr val="bg2"/>
                </a:solidFill>
              </a:rPr>
              <a:t>に制限</a:t>
            </a:r>
            <a:endParaRPr lang="en-US" altLang="ja-JP" sz="2000" dirty="0">
              <a:solidFill>
                <a:schemeClr val="bg2"/>
              </a:solidFill>
            </a:endParaRPr>
          </a:p>
          <a:p>
            <a:pPr algn="r"/>
            <a:r>
              <a:rPr lang="ja-JP" altLang="en-US" sz="2000" dirty="0">
                <a:solidFill>
                  <a:schemeClr val="bg2"/>
                </a:solidFill>
              </a:rPr>
              <a:t>色域マッピング無効</a:t>
            </a:r>
            <a:endParaRPr lang="en-US" altLang="ja-JP" sz="2000" dirty="0">
              <a:solidFill>
                <a:schemeClr val="bg2"/>
              </a:solidFill>
            </a:endParaRPr>
          </a:p>
          <a:p>
            <a:pPr algn="r"/>
            <a:r>
              <a:rPr lang="en-US" altLang="ja-JP" sz="2000" dirty="0">
                <a:solidFill>
                  <a:schemeClr val="bg2"/>
                </a:solidFill>
              </a:rPr>
              <a:t>BT.709</a:t>
            </a:r>
            <a:r>
              <a:rPr lang="ja-JP" altLang="en-US" sz="2000" dirty="0">
                <a:solidFill>
                  <a:schemeClr val="bg2"/>
                </a:solidFill>
              </a:rPr>
              <a:t>領域外はクリップ</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90</a:t>
            </a:fld>
            <a:endParaRPr kumimoji="1" lang="ja-JP" altLang="en-US"/>
          </a:p>
        </p:txBody>
      </p:sp>
    </p:spTree>
    <p:extLst>
      <p:ext uri="{BB962C8B-B14F-4D97-AF65-F5344CB8AC3E}">
        <p14:creationId xmlns:p14="http://schemas.microsoft.com/office/powerpoint/2010/main" val="24071959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00F13F3-80E4-69AC-0CFE-AB4A990E95F4}"/>
              </a:ext>
            </a:extLst>
          </p:cNvPr>
          <p:cNvSpPr/>
          <p:nvPr/>
        </p:nvSpPr>
        <p:spPr>
          <a:xfrm>
            <a:off x="0" y="31918"/>
            <a:ext cx="12192000"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0" i="0" u="none" strike="noStrike">
                <a:solidFill>
                  <a:srgbClr val="FFFFFF"/>
                </a:solidFill>
                <a:effectLst/>
                <a:latin typeface="メイリオ" panose="020B0604030504040204" pitchFamily="34" charset="-128"/>
                <a:ea typeface="メイリオ" panose="020B0604030504040204" pitchFamily="34" charset="-128"/>
              </a:rPr>
              <a:t>掲載の画像は権利上の理由などにより現在はご覧いただけません</a:t>
            </a:r>
            <a:endParaRPr kumimoji="1" lang="ja-JP" altLang="en-US">
              <a:solidFill>
                <a:srgbClr val="FFFFFF"/>
              </a:solidFill>
            </a:endParaRPr>
          </a:p>
        </p:txBody>
      </p:sp>
      <p:sp>
        <p:nvSpPr>
          <p:cNvPr id="4" name="タイトル 1"/>
          <p:cNvSpPr txBox="1">
            <a:spLocks/>
          </p:cNvSpPr>
          <p:nvPr/>
        </p:nvSpPr>
        <p:spPr bwMode="auto">
          <a:xfrm>
            <a:off x="9221635" y="0"/>
            <a:ext cx="297036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BT.2020</a:t>
            </a:r>
            <a:r>
              <a:rPr lang="ja-JP" altLang="en-US" sz="2000" dirty="0">
                <a:solidFill>
                  <a:schemeClr val="bg2"/>
                </a:solidFill>
              </a:rPr>
              <a:t>から</a:t>
            </a:r>
            <a:r>
              <a:rPr lang="en-US" altLang="ja-JP" sz="2000" dirty="0">
                <a:solidFill>
                  <a:schemeClr val="bg2"/>
                </a:solidFill>
              </a:rPr>
              <a:t>BT.709</a:t>
            </a:r>
            <a:r>
              <a:rPr lang="ja-JP" altLang="en-US" sz="2000" dirty="0">
                <a:solidFill>
                  <a:schemeClr val="bg2"/>
                </a:solidFill>
              </a:rPr>
              <a:t>に制限</a:t>
            </a:r>
            <a:endParaRPr lang="en-US" altLang="ja-JP" sz="2000" dirty="0">
              <a:solidFill>
                <a:schemeClr val="bg2"/>
              </a:solidFill>
            </a:endParaRPr>
          </a:p>
          <a:p>
            <a:pPr algn="r"/>
            <a:r>
              <a:rPr lang="ja-JP" altLang="en-US" sz="2000" dirty="0">
                <a:solidFill>
                  <a:schemeClr val="bg2"/>
                </a:solidFill>
              </a:rPr>
              <a:t>色域マッピング有効</a:t>
            </a:r>
            <a:endParaRPr lang="en-US" altLang="ja-JP" sz="2000" dirty="0">
              <a:solidFill>
                <a:schemeClr val="bg2"/>
              </a:solidFill>
            </a:endParaRPr>
          </a:p>
          <a:p>
            <a:pPr algn="r"/>
            <a:r>
              <a:rPr lang="en-US" altLang="ja-JP" sz="2000" dirty="0">
                <a:solidFill>
                  <a:schemeClr val="bg2"/>
                </a:solidFill>
              </a:rPr>
              <a:t>BT.709</a:t>
            </a:r>
            <a:r>
              <a:rPr lang="ja-JP" altLang="en-US" sz="2000" dirty="0">
                <a:solidFill>
                  <a:schemeClr val="bg2"/>
                </a:solidFill>
              </a:rPr>
              <a:t>領域外を圧縮</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91</a:t>
            </a:fld>
            <a:endParaRPr kumimoji="1" lang="ja-JP" altLang="en-US"/>
          </a:p>
        </p:txBody>
      </p:sp>
    </p:spTree>
    <p:extLst>
      <p:ext uri="{BB962C8B-B14F-4D97-AF65-F5344CB8AC3E}">
        <p14:creationId xmlns:p14="http://schemas.microsoft.com/office/powerpoint/2010/main" val="18973563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4DE277F-C325-DE1D-9D95-B46DD91BFF78}"/>
              </a:ext>
            </a:extLst>
          </p:cNvPr>
          <p:cNvSpPr/>
          <p:nvPr/>
        </p:nvSpPr>
        <p:spPr>
          <a:xfrm>
            <a:off x="0" y="31918"/>
            <a:ext cx="12192000"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0" i="0" u="none" strike="noStrike">
                <a:solidFill>
                  <a:srgbClr val="FFFFFF"/>
                </a:solidFill>
                <a:effectLst/>
                <a:latin typeface="メイリオ" panose="020B0604030504040204" pitchFamily="34" charset="-128"/>
                <a:ea typeface="メイリオ" panose="020B0604030504040204" pitchFamily="34" charset="-128"/>
              </a:rPr>
              <a:t>掲載の画像は権利上の理由などにより現在はご覧いただけません</a:t>
            </a:r>
            <a:endParaRPr kumimoji="1" lang="ja-JP" altLang="en-US">
              <a:solidFill>
                <a:srgbClr val="FFFFFF"/>
              </a:solidFill>
            </a:endParaRPr>
          </a:p>
        </p:txBody>
      </p:sp>
      <p:sp>
        <p:nvSpPr>
          <p:cNvPr id="4" name="タイトル 1"/>
          <p:cNvSpPr txBox="1">
            <a:spLocks/>
          </p:cNvSpPr>
          <p:nvPr/>
        </p:nvSpPr>
        <p:spPr bwMode="auto">
          <a:xfrm>
            <a:off x="9221635" y="0"/>
            <a:ext cx="297036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BT.2020</a:t>
            </a:r>
            <a:r>
              <a:rPr lang="ja-JP" altLang="en-US" sz="2000" dirty="0">
                <a:solidFill>
                  <a:schemeClr val="bg2"/>
                </a:solidFill>
              </a:rPr>
              <a:t>から</a:t>
            </a:r>
            <a:r>
              <a:rPr lang="en-US" altLang="ja-JP" sz="2000" dirty="0">
                <a:solidFill>
                  <a:schemeClr val="bg2"/>
                </a:solidFill>
              </a:rPr>
              <a:t>BT.709</a:t>
            </a:r>
            <a:r>
              <a:rPr lang="ja-JP" altLang="en-US" sz="2000" dirty="0">
                <a:solidFill>
                  <a:schemeClr val="bg2"/>
                </a:solidFill>
              </a:rPr>
              <a:t>に制限</a:t>
            </a:r>
            <a:endParaRPr lang="en-US" altLang="ja-JP" sz="2000" dirty="0">
              <a:solidFill>
                <a:schemeClr val="bg2"/>
              </a:solidFill>
            </a:endParaRPr>
          </a:p>
          <a:p>
            <a:pPr algn="r"/>
            <a:r>
              <a:rPr lang="ja-JP" altLang="en-US" sz="2000" dirty="0">
                <a:solidFill>
                  <a:schemeClr val="bg2"/>
                </a:solidFill>
              </a:rPr>
              <a:t>色域マッピング無効</a:t>
            </a:r>
            <a:endParaRPr lang="en-US" altLang="ja-JP" sz="2000" dirty="0">
              <a:solidFill>
                <a:schemeClr val="bg2"/>
              </a:solidFill>
            </a:endParaRPr>
          </a:p>
          <a:p>
            <a:pPr algn="r"/>
            <a:r>
              <a:rPr lang="en-US" altLang="ja-JP" sz="2000" dirty="0">
                <a:solidFill>
                  <a:schemeClr val="bg2"/>
                </a:solidFill>
              </a:rPr>
              <a:t>BT.709</a:t>
            </a:r>
            <a:r>
              <a:rPr lang="ja-JP" altLang="en-US" sz="2000" dirty="0">
                <a:solidFill>
                  <a:schemeClr val="bg2"/>
                </a:solidFill>
              </a:rPr>
              <a:t>領域外はクリップ</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92</a:t>
            </a:fld>
            <a:endParaRPr kumimoji="1" lang="ja-JP" altLang="en-US"/>
          </a:p>
        </p:txBody>
      </p:sp>
    </p:spTree>
    <p:extLst>
      <p:ext uri="{BB962C8B-B14F-4D97-AF65-F5344CB8AC3E}">
        <p14:creationId xmlns:p14="http://schemas.microsoft.com/office/powerpoint/2010/main" val="28016783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378FE3CF-DA53-BA07-F265-81CF5782CA82}"/>
              </a:ext>
            </a:extLst>
          </p:cNvPr>
          <p:cNvSpPr/>
          <p:nvPr/>
        </p:nvSpPr>
        <p:spPr>
          <a:xfrm>
            <a:off x="0" y="31918"/>
            <a:ext cx="12192000"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0" i="0" u="none" strike="noStrike">
                <a:solidFill>
                  <a:srgbClr val="FFFFFF"/>
                </a:solidFill>
                <a:effectLst/>
                <a:latin typeface="メイリオ" panose="020B0604030504040204" pitchFamily="34" charset="-128"/>
                <a:ea typeface="メイリオ" panose="020B0604030504040204" pitchFamily="34" charset="-128"/>
              </a:rPr>
              <a:t>掲載の画像は権利上の理由などにより現在はご覧いただけません</a:t>
            </a:r>
            <a:endParaRPr kumimoji="1" lang="ja-JP" altLang="en-US">
              <a:solidFill>
                <a:srgbClr val="FFFFFF"/>
              </a:solidFill>
            </a:endParaRPr>
          </a:p>
        </p:txBody>
      </p:sp>
      <p:sp>
        <p:nvSpPr>
          <p:cNvPr id="4" name="タイトル 1"/>
          <p:cNvSpPr txBox="1">
            <a:spLocks/>
          </p:cNvSpPr>
          <p:nvPr/>
        </p:nvSpPr>
        <p:spPr bwMode="auto">
          <a:xfrm>
            <a:off x="9221635" y="0"/>
            <a:ext cx="297036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BT.2020</a:t>
            </a:r>
            <a:r>
              <a:rPr lang="ja-JP" altLang="en-US" sz="2000" dirty="0">
                <a:solidFill>
                  <a:schemeClr val="bg2"/>
                </a:solidFill>
              </a:rPr>
              <a:t>から</a:t>
            </a:r>
            <a:r>
              <a:rPr lang="en-US" altLang="ja-JP" sz="2000" dirty="0">
                <a:solidFill>
                  <a:schemeClr val="bg2"/>
                </a:solidFill>
              </a:rPr>
              <a:t>BT.709</a:t>
            </a:r>
            <a:r>
              <a:rPr lang="ja-JP" altLang="en-US" sz="2000" dirty="0">
                <a:solidFill>
                  <a:schemeClr val="bg2"/>
                </a:solidFill>
              </a:rPr>
              <a:t>に制限</a:t>
            </a:r>
            <a:endParaRPr lang="en-US" altLang="ja-JP" sz="2000" dirty="0">
              <a:solidFill>
                <a:schemeClr val="bg2"/>
              </a:solidFill>
            </a:endParaRPr>
          </a:p>
          <a:p>
            <a:pPr algn="r"/>
            <a:r>
              <a:rPr lang="ja-JP" altLang="en-US" sz="2000" dirty="0">
                <a:solidFill>
                  <a:schemeClr val="bg2"/>
                </a:solidFill>
              </a:rPr>
              <a:t>色域マッピング有効</a:t>
            </a:r>
            <a:endParaRPr lang="en-US" altLang="ja-JP" sz="2000" dirty="0">
              <a:solidFill>
                <a:schemeClr val="bg2"/>
              </a:solidFill>
            </a:endParaRPr>
          </a:p>
          <a:p>
            <a:pPr algn="r"/>
            <a:r>
              <a:rPr lang="en-US" altLang="ja-JP" sz="2000" dirty="0">
                <a:solidFill>
                  <a:schemeClr val="bg2"/>
                </a:solidFill>
              </a:rPr>
              <a:t>BT.709</a:t>
            </a:r>
            <a:r>
              <a:rPr lang="ja-JP" altLang="en-US" sz="2000" dirty="0">
                <a:solidFill>
                  <a:schemeClr val="bg2"/>
                </a:solidFill>
              </a:rPr>
              <a:t>領域外を圧縮</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93</a:t>
            </a:fld>
            <a:endParaRPr kumimoji="1" lang="ja-JP" altLang="en-US"/>
          </a:p>
        </p:txBody>
      </p:sp>
    </p:spTree>
    <p:extLst>
      <p:ext uri="{BB962C8B-B14F-4D97-AF65-F5344CB8AC3E}">
        <p14:creationId xmlns:p14="http://schemas.microsoft.com/office/powerpoint/2010/main" val="40334505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36D879C-C80B-5738-C47D-2E2213A1E026}"/>
              </a:ext>
            </a:extLst>
          </p:cNvPr>
          <p:cNvSpPr/>
          <p:nvPr/>
        </p:nvSpPr>
        <p:spPr>
          <a:xfrm>
            <a:off x="0" y="31918"/>
            <a:ext cx="12192000"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0" i="0" u="none" strike="noStrike">
                <a:solidFill>
                  <a:srgbClr val="FFFFFF"/>
                </a:solidFill>
                <a:effectLst/>
                <a:latin typeface="メイリオ" panose="020B0604030504040204" pitchFamily="34" charset="-128"/>
                <a:ea typeface="メイリオ" panose="020B0604030504040204" pitchFamily="34" charset="-128"/>
              </a:rPr>
              <a:t>掲載の画像は権利上の理由などにより現在はご覧いただけません</a:t>
            </a:r>
            <a:endParaRPr kumimoji="1" lang="ja-JP" altLang="en-US">
              <a:solidFill>
                <a:srgbClr val="FFFFFF"/>
              </a:solidFill>
            </a:endParaRPr>
          </a:p>
        </p:txBody>
      </p:sp>
      <p:sp>
        <p:nvSpPr>
          <p:cNvPr id="4" name="タイトル 1"/>
          <p:cNvSpPr txBox="1">
            <a:spLocks/>
          </p:cNvSpPr>
          <p:nvPr/>
        </p:nvSpPr>
        <p:spPr bwMode="auto">
          <a:xfrm>
            <a:off x="9221635" y="0"/>
            <a:ext cx="297036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BT.2020</a:t>
            </a:r>
            <a:r>
              <a:rPr lang="ja-JP" altLang="en-US" sz="2000" dirty="0">
                <a:solidFill>
                  <a:schemeClr val="bg2"/>
                </a:solidFill>
              </a:rPr>
              <a:t>から</a:t>
            </a:r>
            <a:r>
              <a:rPr lang="en-US" altLang="ja-JP" sz="2000" dirty="0">
                <a:solidFill>
                  <a:schemeClr val="bg2"/>
                </a:solidFill>
              </a:rPr>
              <a:t>BT.709</a:t>
            </a:r>
            <a:r>
              <a:rPr lang="ja-JP" altLang="en-US" sz="2000" dirty="0">
                <a:solidFill>
                  <a:schemeClr val="bg2"/>
                </a:solidFill>
              </a:rPr>
              <a:t>に制限</a:t>
            </a:r>
            <a:endParaRPr lang="en-US" altLang="ja-JP" sz="2000" dirty="0">
              <a:solidFill>
                <a:schemeClr val="bg2"/>
              </a:solidFill>
            </a:endParaRPr>
          </a:p>
          <a:p>
            <a:pPr algn="r"/>
            <a:r>
              <a:rPr lang="ja-JP" altLang="en-US" sz="2000" dirty="0">
                <a:solidFill>
                  <a:schemeClr val="bg2"/>
                </a:solidFill>
              </a:rPr>
              <a:t>色域マッピング無効</a:t>
            </a:r>
            <a:endParaRPr lang="en-US" altLang="ja-JP" sz="2000" dirty="0">
              <a:solidFill>
                <a:schemeClr val="bg2"/>
              </a:solidFill>
            </a:endParaRPr>
          </a:p>
          <a:p>
            <a:pPr algn="r"/>
            <a:r>
              <a:rPr lang="en-US" altLang="ja-JP" sz="2000" dirty="0">
                <a:solidFill>
                  <a:schemeClr val="bg2"/>
                </a:solidFill>
              </a:rPr>
              <a:t>BT.709</a:t>
            </a:r>
            <a:r>
              <a:rPr lang="ja-JP" altLang="en-US" sz="2000" dirty="0">
                <a:solidFill>
                  <a:schemeClr val="bg2"/>
                </a:solidFill>
              </a:rPr>
              <a:t>領域外はクリップ</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94</a:t>
            </a:fld>
            <a:endParaRPr kumimoji="1" lang="ja-JP" altLang="en-US"/>
          </a:p>
        </p:txBody>
      </p:sp>
    </p:spTree>
    <p:extLst>
      <p:ext uri="{BB962C8B-B14F-4D97-AF65-F5344CB8AC3E}">
        <p14:creationId xmlns:p14="http://schemas.microsoft.com/office/powerpoint/2010/main" val="38671892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E203BB9-71E5-EE2C-CE3A-58587FAB9F53}"/>
              </a:ext>
            </a:extLst>
          </p:cNvPr>
          <p:cNvSpPr/>
          <p:nvPr/>
        </p:nvSpPr>
        <p:spPr>
          <a:xfrm>
            <a:off x="0" y="31918"/>
            <a:ext cx="12192000"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0" i="0" u="none" strike="noStrike">
                <a:solidFill>
                  <a:srgbClr val="FFFFFF"/>
                </a:solidFill>
                <a:effectLst/>
                <a:latin typeface="メイリオ" panose="020B0604030504040204" pitchFamily="34" charset="-128"/>
                <a:ea typeface="メイリオ" panose="020B0604030504040204" pitchFamily="34" charset="-128"/>
              </a:rPr>
              <a:t>掲載の画像は権利上の理由などにより現在はご覧いただけません</a:t>
            </a:r>
            <a:endParaRPr kumimoji="1" lang="ja-JP" altLang="en-US">
              <a:solidFill>
                <a:srgbClr val="FFFFFF"/>
              </a:solidFill>
            </a:endParaRPr>
          </a:p>
        </p:txBody>
      </p:sp>
      <p:sp>
        <p:nvSpPr>
          <p:cNvPr id="4" name="タイトル 1"/>
          <p:cNvSpPr txBox="1">
            <a:spLocks/>
          </p:cNvSpPr>
          <p:nvPr/>
        </p:nvSpPr>
        <p:spPr bwMode="auto">
          <a:xfrm>
            <a:off x="9221635" y="0"/>
            <a:ext cx="297036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0" fontAlgn="base" hangingPunct="0">
              <a:spcBef>
                <a:spcPct val="0"/>
              </a:spcBef>
              <a:spcAft>
                <a:spcPct val="0"/>
              </a:spcAft>
              <a:defRPr kumimoji="1" sz="4400">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572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r"/>
            <a:r>
              <a:rPr lang="en-US" altLang="ja-JP" sz="2000" dirty="0">
                <a:solidFill>
                  <a:schemeClr val="bg2"/>
                </a:solidFill>
              </a:rPr>
              <a:t>BT.2020</a:t>
            </a:r>
            <a:r>
              <a:rPr lang="ja-JP" altLang="en-US" sz="2000" dirty="0">
                <a:solidFill>
                  <a:schemeClr val="bg2"/>
                </a:solidFill>
              </a:rPr>
              <a:t>から</a:t>
            </a:r>
            <a:r>
              <a:rPr lang="en-US" altLang="ja-JP" sz="2000" dirty="0">
                <a:solidFill>
                  <a:schemeClr val="bg2"/>
                </a:solidFill>
              </a:rPr>
              <a:t>BT.709</a:t>
            </a:r>
            <a:r>
              <a:rPr lang="ja-JP" altLang="en-US" sz="2000" dirty="0">
                <a:solidFill>
                  <a:schemeClr val="bg2"/>
                </a:solidFill>
              </a:rPr>
              <a:t>に制限</a:t>
            </a:r>
            <a:endParaRPr lang="en-US" altLang="ja-JP" sz="2000" dirty="0">
              <a:solidFill>
                <a:schemeClr val="bg2"/>
              </a:solidFill>
            </a:endParaRPr>
          </a:p>
          <a:p>
            <a:pPr algn="r"/>
            <a:r>
              <a:rPr lang="ja-JP" altLang="en-US" sz="2000" dirty="0">
                <a:solidFill>
                  <a:schemeClr val="bg2"/>
                </a:solidFill>
              </a:rPr>
              <a:t>色域マッピング有効</a:t>
            </a:r>
            <a:endParaRPr lang="en-US" altLang="ja-JP" sz="2000" dirty="0">
              <a:solidFill>
                <a:schemeClr val="bg2"/>
              </a:solidFill>
            </a:endParaRPr>
          </a:p>
          <a:p>
            <a:pPr algn="r"/>
            <a:r>
              <a:rPr lang="en-US" altLang="ja-JP" sz="2000" dirty="0">
                <a:solidFill>
                  <a:schemeClr val="bg2"/>
                </a:solidFill>
              </a:rPr>
              <a:t>BT.709</a:t>
            </a:r>
            <a:r>
              <a:rPr lang="ja-JP" altLang="en-US" sz="2000" dirty="0">
                <a:solidFill>
                  <a:schemeClr val="bg2"/>
                </a:solidFill>
              </a:rPr>
              <a:t>領域外を圧縮</a:t>
            </a:r>
          </a:p>
        </p:txBody>
      </p:sp>
      <p:sp>
        <p:nvSpPr>
          <p:cNvPr id="2" name="スライド番号プレースホルダー 1"/>
          <p:cNvSpPr>
            <a:spLocks noGrp="1"/>
          </p:cNvSpPr>
          <p:nvPr>
            <p:ph type="sldNum" sz="quarter" idx="12"/>
          </p:nvPr>
        </p:nvSpPr>
        <p:spPr/>
        <p:txBody>
          <a:bodyPr/>
          <a:lstStyle/>
          <a:p>
            <a:fld id="{0BF772E3-9003-47C6-93B4-058D5A19ECE5}" type="slidenum">
              <a:rPr kumimoji="1" lang="ja-JP" altLang="en-US" smtClean="0"/>
              <a:t>95</a:t>
            </a:fld>
            <a:endParaRPr kumimoji="1" lang="ja-JP" altLang="en-US"/>
          </a:p>
        </p:txBody>
      </p:sp>
    </p:spTree>
    <p:extLst>
      <p:ext uri="{BB962C8B-B14F-4D97-AF65-F5344CB8AC3E}">
        <p14:creationId xmlns:p14="http://schemas.microsoft.com/office/powerpoint/2010/main" val="34957617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非線形圧縮の必要性？</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ja-JP" altLang="en-US" dirty="0">
                <a:solidFill>
                  <a:srgbClr val="FF5050"/>
                </a:solidFill>
              </a:rPr>
              <a:t>条件によっては重要性が低い場合も</a:t>
            </a:r>
            <a:endParaRPr lang="en-US" altLang="ja-JP" dirty="0">
              <a:solidFill>
                <a:srgbClr val="FF5050"/>
              </a:solidFill>
            </a:endParaRPr>
          </a:p>
          <a:p>
            <a:pPr lvl="1"/>
            <a:r>
              <a:rPr lang="ja-JP" altLang="en-US" dirty="0"/>
              <a:t>以下のようなケース</a:t>
            </a:r>
            <a:endParaRPr lang="en-US" altLang="ja-JP" dirty="0"/>
          </a:p>
          <a:p>
            <a:pPr lvl="2"/>
            <a:r>
              <a:rPr lang="en-US" altLang="ja-JP" dirty="0">
                <a:solidFill>
                  <a:srgbClr val="FF5050"/>
                </a:solidFill>
              </a:rPr>
              <a:t>BT.2020</a:t>
            </a:r>
            <a:r>
              <a:rPr lang="ja-JP" altLang="en-US" dirty="0">
                <a:solidFill>
                  <a:srgbClr val="FF5050"/>
                </a:solidFill>
              </a:rPr>
              <a:t>等の広色域レンダリングから</a:t>
            </a:r>
            <a:r>
              <a:rPr lang="en-US" altLang="ja-JP" dirty="0">
                <a:solidFill>
                  <a:srgbClr val="FF5050"/>
                </a:solidFill>
              </a:rPr>
              <a:t>BT.709</a:t>
            </a:r>
            <a:r>
              <a:rPr lang="ja-JP" altLang="en-US" dirty="0">
                <a:solidFill>
                  <a:srgbClr val="FF5050"/>
                </a:solidFill>
              </a:rPr>
              <a:t>等への圧縮であること</a:t>
            </a:r>
            <a:endParaRPr lang="en-US" altLang="ja-JP" dirty="0">
              <a:solidFill>
                <a:srgbClr val="FF5050"/>
              </a:solidFill>
            </a:endParaRPr>
          </a:p>
          <a:p>
            <a:pPr lvl="2"/>
            <a:r>
              <a:rPr lang="ja-JP" altLang="en-US" dirty="0">
                <a:solidFill>
                  <a:srgbClr val="FF5050"/>
                </a:solidFill>
              </a:rPr>
              <a:t>トーンマップをレンダリング時の広色域側で適用していること</a:t>
            </a:r>
            <a:r>
              <a:rPr lang="en-US" altLang="ja-JP" dirty="0">
                <a:solidFill>
                  <a:srgbClr val="FF5050"/>
                </a:solidFill>
              </a:rPr>
              <a:t>(</a:t>
            </a:r>
            <a:r>
              <a:rPr lang="ja-JP" altLang="en-US" dirty="0">
                <a:solidFill>
                  <a:srgbClr val="FF5050"/>
                </a:solidFill>
              </a:rPr>
              <a:t>次頁参照</a:t>
            </a:r>
            <a:r>
              <a:rPr lang="en-US" altLang="ja-JP" dirty="0">
                <a:solidFill>
                  <a:srgbClr val="FF5050"/>
                </a:solidFill>
              </a:rPr>
              <a:t>)</a:t>
            </a:r>
          </a:p>
          <a:p>
            <a:pPr lvl="2"/>
            <a:r>
              <a:rPr lang="ja-JP" altLang="en-US" dirty="0">
                <a:solidFill>
                  <a:srgbClr val="FF5050"/>
                </a:solidFill>
              </a:rPr>
              <a:t>トーンマップが滑らかな飽和カーブであること</a:t>
            </a:r>
            <a:endParaRPr lang="en-US" altLang="ja-JP" dirty="0">
              <a:solidFill>
                <a:srgbClr val="FF5050"/>
              </a:solidFill>
            </a:endParaRPr>
          </a:p>
          <a:p>
            <a:pPr lvl="2"/>
            <a:r>
              <a:rPr lang="ja-JP" altLang="en-US" dirty="0">
                <a:solidFill>
                  <a:srgbClr val="FF5050"/>
                </a:solidFill>
              </a:rPr>
              <a:t>広色域上で純色</a:t>
            </a:r>
            <a:r>
              <a:rPr lang="en-US" altLang="ja-JP" dirty="0">
                <a:solidFill>
                  <a:srgbClr val="FF5050"/>
                </a:solidFill>
              </a:rPr>
              <a:t>(</a:t>
            </a:r>
            <a:r>
              <a:rPr lang="en-US" altLang="ja-JP" dirty="0" err="1">
                <a:solidFill>
                  <a:srgbClr val="FF5050"/>
                </a:solidFill>
              </a:rPr>
              <a:t>r,g,b</a:t>
            </a:r>
            <a:r>
              <a:rPr lang="en-US" altLang="ja-JP" dirty="0">
                <a:solidFill>
                  <a:srgbClr val="FF5050"/>
                </a:solidFill>
              </a:rPr>
              <a:t>)=(1,1,0)</a:t>
            </a:r>
            <a:r>
              <a:rPr lang="ja-JP" altLang="en-US" dirty="0" err="1">
                <a:solidFill>
                  <a:srgbClr val="FF5050"/>
                </a:solidFill>
              </a:rPr>
              <a:t>のような</a:t>
            </a:r>
            <a:r>
              <a:rPr lang="ja-JP" altLang="en-US" dirty="0">
                <a:solidFill>
                  <a:srgbClr val="FF5050"/>
                </a:solidFill>
              </a:rPr>
              <a:t>極端なピクセル値が存在しないこと</a:t>
            </a:r>
            <a:endParaRPr lang="en-US" altLang="ja-JP" dirty="0">
              <a:solidFill>
                <a:srgbClr val="FF5050"/>
              </a:solidFill>
            </a:endParaRPr>
          </a:p>
          <a:p>
            <a:pPr lvl="3"/>
            <a:r>
              <a:rPr lang="ja-JP" altLang="en-US" dirty="0"/>
              <a:t>物理ベースのデータであればほとんど問題ない</a:t>
            </a:r>
            <a:endParaRPr lang="en-US" altLang="ja-JP" dirty="0"/>
          </a:p>
          <a:p>
            <a:pPr lvl="3"/>
            <a:r>
              <a:rPr lang="ja-JP" altLang="en-US" dirty="0"/>
              <a:t>人為的な色では不自然な色飽和が生じる可能性がある</a:t>
            </a:r>
            <a:endParaRPr lang="en-US" altLang="ja-JP" dirty="0"/>
          </a:p>
          <a:p>
            <a:pPr lvl="5"/>
            <a:endParaRPr lang="en-US" altLang="ja-JP" dirty="0"/>
          </a:p>
          <a:p>
            <a:pPr lvl="1"/>
            <a:r>
              <a:rPr lang="ja-JP" altLang="en-US" dirty="0">
                <a:solidFill>
                  <a:srgbClr val="FF5050"/>
                </a:solidFill>
              </a:rPr>
              <a:t>広色域上でのトーンマップによって非線形の色域圧縮と同様の効果</a:t>
            </a:r>
            <a:endParaRPr lang="en-US" altLang="ja-JP" dirty="0">
              <a:solidFill>
                <a:srgbClr val="FF5050"/>
              </a:solidFill>
            </a:endParaRPr>
          </a:p>
          <a:p>
            <a:pPr lvl="2"/>
            <a:r>
              <a:rPr lang="ja-JP" altLang="en-US" dirty="0"/>
              <a:t>色域圧縮の自由度は高くない</a:t>
            </a:r>
            <a:endParaRPr lang="en-US" altLang="ja-JP" dirty="0"/>
          </a:p>
          <a:p>
            <a:pPr lvl="3"/>
            <a:r>
              <a:rPr lang="ja-JP" altLang="en-US" dirty="0"/>
              <a:t>トーンマップの飽和カーブ依存となるため</a:t>
            </a:r>
            <a:endParaRPr lang="en-US" altLang="ja-JP" dirty="0"/>
          </a:p>
          <a:p>
            <a:pPr lvl="5"/>
            <a:endParaRPr lang="en-US" altLang="ja-JP" dirty="0"/>
          </a:p>
          <a:p>
            <a:pPr lvl="1"/>
            <a:r>
              <a:rPr lang="en-US" altLang="ja-JP" dirty="0">
                <a:hlinkClick r:id="rId2"/>
              </a:rPr>
              <a:t>“HDR</a:t>
            </a:r>
            <a:r>
              <a:rPr lang="ja-JP" altLang="en-US" dirty="0">
                <a:hlinkClick r:id="rId2"/>
              </a:rPr>
              <a:t> 理論と実践</a:t>
            </a:r>
            <a:r>
              <a:rPr lang="en-US" altLang="ja-JP" dirty="0">
                <a:hlinkClick r:id="rId2"/>
              </a:rPr>
              <a:t>”</a:t>
            </a:r>
            <a:r>
              <a:rPr lang="en-US" altLang="ja-JP" dirty="0"/>
              <a:t> CEDEC 2017 [Uchimura17]</a:t>
            </a:r>
            <a:r>
              <a:rPr lang="ja-JP" altLang="en-US" dirty="0"/>
              <a:t> 参照</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96</a:t>
            </a:fld>
            <a:endParaRPr kumimoji="1" lang="ja-JP" altLang="en-US" dirty="0"/>
          </a:p>
        </p:txBody>
      </p:sp>
    </p:spTree>
    <p:extLst>
      <p:ext uri="{BB962C8B-B14F-4D97-AF65-F5344CB8AC3E}">
        <p14:creationId xmlns:p14="http://schemas.microsoft.com/office/powerpoint/2010/main" val="35316538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トーンマップと色域変換の順序</a:t>
            </a:r>
            <a:endParaRPr lang="en-US" altLang="ja-JP" dirty="0"/>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最終出力の色域でトーンマップ</a:t>
            </a:r>
            <a:endParaRPr lang="en-US" altLang="ja-JP" dirty="0">
              <a:solidFill>
                <a:srgbClr val="FF5050"/>
              </a:solidFill>
            </a:endParaRPr>
          </a:p>
          <a:p>
            <a:pPr lvl="1"/>
            <a:r>
              <a:rPr lang="ja-JP" altLang="en-US" dirty="0"/>
              <a:t>本セッションで示す例</a:t>
            </a:r>
            <a:endParaRPr lang="en-US" altLang="ja-JP" dirty="0"/>
          </a:p>
          <a:p>
            <a:pPr lvl="1"/>
            <a:r>
              <a:rPr lang="ja-JP" altLang="en-US" dirty="0"/>
              <a:t>トーンマップの前に最終色域に変換</a:t>
            </a:r>
            <a:endParaRPr lang="en-US" altLang="ja-JP" dirty="0"/>
          </a:p>
          <a:p>
            <a:pPr lvl="2"/>
            <a:r>
              <a:rPr lang="ja-JP" altLang="en-US" dirty="0"/>
              <a:t>非線形拡張や飽和も含む</a:t>
            </a:r>
            <a:endParaRPr lang="en-US" altLang="ja-JP" dirty="0"/>
          </a:p>
          <a:p>
            <a:pPr lvl="5"/>
            <a:endParaRPr lang="en-US" altLang="ja-JP" dirty="0"/>
          </a:p>
          <a:p>
            <a:r>
              <a:rPr lang="ja-JP" altLang="en-US" dirty="0">
                <a:solidFill>
                  <a:srgbClr val="FF5050"/>
                </a:solidFill>
              </a:rPr>
              <a:t>レンダリング色域でトーンマップ</a:t>
            </a:r>
            <a:endParaRPr lang="en-US" altLang="ja-JP" dirty="0">
              <a:solidFill>
                <a:srgbClr val="FF5050"/>
              </a:solidFill>
            </a:endParaRPr>
          </a:p>
          <a:p>
            <a:pPr lvl="1"/>
            <a:r>
              <a:rPr lang="en-US" altLang="ja-JP" dirty="0"/>
              <a:t>ACES</a:t>
            </a:r>
            <a:r>
              <a:rPr lang="ja-JP" altLang="en-US" dirty="0"/>
              <a:t> </a:t>
            </a:r>
            <a:r>
              <a:rPr lang="en-US" altLang="ja-JP" dirty="0"/>
              <a:t>RRT</a:t>
            </a:r>
            <a:r>
              <a:rPr lang="ja-JP" altLang="en-US" dirty="0"/>
              <a:t>等の一般的な方法</a:t>
            </a:r>
            <a:endParaRPr lang="en-US" altLang="ja-JP" dirty="0"/>
          </a:p>
          <a:p>
            <a:pPr lvl="1"/>
            <a:r>
              <a:rPr lang="ja-JP" altLang="en-US" dirty="0"/>
              <a:t>フレーム画像完成後に最終色域に変換</a:t>
            </a:r>
            <a:endParaRPr lang="en-US" altLang="ja-JP" dirty="0"/>
          </a:p>
          <a:p>
            <a:pPr lvl="2"/>
            <a:r>
              <a:rPr lang="en-US" altLang="ja-JP" dirty="0"/>
              <a:t>ODT</a:t>
            </a:r>
            <a:r>
              <a:rPr lang="en-US" altLang="ja-JP" dirty="0">
                <a:sym typeface="Wingdings" panose="05000000000000000000" pitchFamily="2" charset="2"/>
              </a:rPr>
              <a:t>(Output Device Transform)</a:t>
            </a:r>
          </a:p>
          <a:p>
            <a:pPr lvl="2"/>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97</a:t>
            </a:fld>
            <a:endParaRPr kumimoji="1" lang="ja-JP" altLang="en-US" dirty="0"/>
          </a:p>
        </p:txBody>
      </p:sp>
    </p:spTree>
    <p:extLst>
      <p:ext uri="{BB962C8B-B14F-4D97-AF65-F5344CB8AC3E}">
        <p14:creationId xmlns:p14="http://schemas.microsoft.com/office/powerpoint/2010/main" val="19049131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最終出力の色域でトーンマップ</a:t>
            </a:r>
            <a:endParaRPr lang="en-US" altLang="ja-JP" dirty="0"/>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最終的な出力色空間の範囲を最大限に活用できる</a:t>
            </a:r>
            <a:endParaRPr lang="en-US" altLang="ja-JP" dirty="0">
              <a:solidFill>
                <a:srgbClr val="FF5050"/>
              </a:solidFill>
            </a:endParaRPr>
          </a:p>
          <a:p>
            <a:r>
              <a:rPr lang="ja-JP" altLang="en-US" dirty="0">
                <a:solidFill>
                  <a:srgbClr val="FF5050"/>
                </a:solidFill>
              </a:rPr>
              <a:t>広色域からの圧縮では非線形色域マッピングが必須</a:t>
            </a:r>
            <a:endParaRPr lang="en-US" altLang="ja-JP" dirty="0">
              <a:solidFill>
                <a:srgbClr val="FF5050"/>
              </a:solidFill>
            </a:endParaRPr>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98</a:t>
            </a:fld>
            <a:endParaRPr kumimoji="1" lang="ja-JP" altLang="en-US" dirty="0"/>
          </a:p>
        </p:txBody>
      </p:sp>
    </p:spTree>
    <p:extLst>
      <p:ext uri="{BB962C8B-B14F-4D97-AF65-F5344CB8AC3E}">
        <p14:creationId xmlns:p14="http://schemas.microsoft.com/office/powerpoint/2010/main" val="30681666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レンダリング色域でトーンマップ</a:t>
            </a:r>
            <a:endParaRPr lang="en-US" altLang="ja-JP" dirty="0"/>
          </a:p>
        </p:txBody>
      </p:sp>
      <p:sp>
        <p:nvSpPr>
          <p:cNvPr id="3" name="コンテンツ プレースホルダー 2"/>
          <p:cNvSpPr>
            <a:spLocks noGrp="1"/>
          </p:cNvSpPr>
          <p:nvPr>
            <p:ph idx="1"/>
          </p:nvPr>
        </p:nvSpPr>
        <p:spPr/>
        <p:txBody>
          <a:bodyPr>
            <a:normAutofit/>
          </a:bodyPr>
          <a:lstStyle/>
          <a:p>
            <a:r>
              <a:rPr lang="ja-JP" altLang="en-US" dirty="0">
                <a:solidFill>
                  <a:srgbClr val="FF5050"/>
                </a:solidFill>
              </a:rPr>
              <a:t>彩度の高い色が出力色空間を最大限に活かせない</a:t>
            </a:r>
            <a:endParaRPr lang="en-US" altLang="ja-JP" dirty="0">
              <a:solidFill>
                <a:srgbClr val="FF5050"/>
              </a:solidFill>
            </a:endParaRPr>
          </a:p>
          <a:p>
            <a:pPr lvl="1"/>
            <a:r>
              <a:rPr lang="ja-JP" altLang="en-US" dirty="0"/>
              <a:t>トーンマップ段階でレンダリング色域の有効範囲内に</a:t>
            </a:r>
            <a:br>
              <a:rPr lang="en-US" altLang="ja-JP" dirty="0"/>
            </a:br>
            <a:r>
              <a:rPr lang="ja-JP" altLang="en-US" dirty="0"/>
              <a:t>クランプされる</a:t>
            </a:r>
            <a:endParaRPr lang="en-US" altLang="ja-JP" dirty="0"/>
          </a:p>
          <a:p>
            <a:r>
              <a:rPr lang="ja-JP" altLang="en-US" dirty="0">
                <a:solidFill>
                  <a:srgbClr val="FF5050"/>
                </a:solidFill>
              </a:rPr>
              <a:t>広色域からの圧縮では色域マッピングの重要性が低い</a:t>
            </a:r>
            <a:endParaRPr lang="en-US" altLang="ja-JP" dirty="0">
              <a:solidFill>
                <a:srgbClr val="FF5050"/>
              </a:solidFill>
            </a:endParaRPr>
          </a:p>
          <a:p>
            <a:r>
              <a:rPr lang="en-US" altLang="ja-JP" dirty="0" err="1"/>
              <a:t>scRGB</a:t>
            </a:r>
            <a:r>
              <a:rPr lang="ja-JP" altLang="en-US" dirty="0"/>
              <a:t>出力時の色域マッピングには追加のパスが必要</a:t>
            </a:r>
            <a:endParaRPr lang="en-US" altLang="ja-JP" dirty="0"/>
          </a:p>
          <a:p>
            <a:pPr lvl="1"/>
            <a:r>
              <a:rPr lang="en-US" altLang="ja-JP" dirty="0"/>
              <a:t>OS</a:t>
            </a:r>
            <a:r>
              <a:rPr lang="ja-JP" altLang="en-US" dirty="0"/>
              <a:t>層での</a:t>
            </a:r>
            <a:r>
              <a:rPr lang="en-US" altLang="ja-JP" dirty="0"/>
              <a:t>ODT</a:t>
            </a:r>
            <a:r>
              <a:rPr lang="ja-JP" altLang="en-US" dirty="0"/>
              <a:t>変換では色域マッピングは適用できないため</a:t>
            </a:r>
            <a:endParaRPr lang="en-US" altLang="ja-JP" dirty="0"/>
          </a:p>
          <a:p>
            <a:pPr lvl="1"/>
            <a:r>
              <a:rPr lang="en-US" altLang="ja-JP" dirty="0" err="1"/>
              <a:t>scRGB</a:t>
            </a:r>
            <a:r>
              <a:rPr lang="ja-JP" altLang="en-US" dirty="0"/>
              <a:t>出力については後述</a:t>
            </a:r>
            <a:endParaRPr lang="en-US" altLang="ja-JP" dirty="0"/>
          </a:p>
        </p:txBody>
      </p:sp>
      <p:sp>
        <p:nvSpPr>
          <p:cNvPr id="4" name="スライド番号プレースホルダー 3"/>
          <p:cNvSpPr>
            <a:spLocks noGrp="1"/>
          </p:cNvSpPr>
          <p:nvPr>
            <p:ph type="sldNum" sz="quarter" idx="12"/>
          </p:nvPr>
        </p:nvSpPr>
        <p:spPr/>
        <p:txBody>
          <a:bodyPr/>
          <a:lstStyle/>
          <a:p>
            <a:fld id="{0BF772E3-9003-47C6-93B4-058D5A19ECE5}" type="slidenum">
              <a:rPr kumimoji="1" lang="ja-JP" altLang="en-US" smtClean="0"/>
              <a:t>99</a:t>
            </a:fld>
            <a:endParaRPr kumimoji="1" lang="ja-JP" altLang="en-US" dirty="0"/>
          </a:p>
        </p:txBody>
      </p:sp>
    </p:spTree>
    <p:extLst>
      <p:ext uri="{BB962C8B-B14F-4D97-AF65-F5344CB8AC3E}">
        <p14:creationId xmlns:p14="http://schemas.microsoft.com/office/powerpoint/2010/main" val="2300905480"/>
      </p:ext>
    </p:extLst>
  </p:cSld>
  <p:clrMapOvr>
    <a:masterClrMapping/>
  </p:clrMapOvr>
</p:sld>
</file>

<file path=ppt/theme/theme1.xml><?xml version="1.0" encoding="utf-8"?>
<a:theme xmlns:a="http://schemas.openxmlformats.org/drawingml/2006/main" name="04_Lenses_S2015_Kawase_EN">
  <a:themeElements>
    <a:clrScheme name="ユーザー定義 2">
      <a:dk1>
        <a:srgbClr val="5F5F5F"/>
      </a:dk1>
      <a:lt1>
        <a:srgbClr val="DDDDDD"/>
      </a:lt1>
      <a:dk2>
        <a:srgbClr val="5F5F5F"/>
      </a:dk2>
      <a:lt2>
        <a:srgbClr val="D2D2D2"/>
      </a:lt2>
      <a:accent1>
        <a:srgbClr val="DDDDDD"/>
      </a:accent1>
      <a:accent2>
        <a:srgbClr val="B2B2B2"/>
      </a:accent2>
      <a:accent3>
        <a:srgbClr val="969696"/>
      </a:accent3>
      <a:accent4>
        <a:srgbClr val="808080"/>
      </a:accent4>
      <a:accent5>
        <a:srgbClr val="5F5F5F"/>
      </a:accent5>
      <a:accent6>
        <a:srgbClr val="4D4D4D"/>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CEDEC2016_SSKK_HDR_Kawase</Template>
  <TotalTime>35926</TotalTime>
  <Words>20196</Words>
  <Application>Microsoft Macintosh PowerPoint</Application>
  <PresentationFormat>ワイド画面</PresentationFormat>
  <Paragraphs>3756</Paragraphs>
  <Slides>224</Slides>
  <Notes>119</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224</vt:i4>
      </vt:variant>
    </vt:vector>
  </HeadingPairs>
  <TitlesOfParts>
    <vt:vector size="231" baseType="lpstr">
      <vt:lpstr>メイリオ</vt:lpstr>
      <vt:lpstr>游ゴシック</vt:lpstr>
      <vt:lpstr>Arial</vt:lpstr>
      <vt:lpstr>Calibri</vt:lpstr>
      <vt:lpstr>Cambria Math</vt:lpstr>
      <vt:lpstr>Wingdings</vt:lpstr>
      <vt:lpstr>04_Lenses_S2015_Kawase_EN</vt:lpstr>
      <vt:lpstr>実践的なHDR出力対応 ～レンダリングパイプラインの構築～</vt:lpstr>
      <vt:lpstr>内容</vt:lpstr>
      <vt:lpstr>本セッションの目的</vt:lpstr>
      <vt:lpstr>本セッションの目的</vt:lpstr>
      <vt:lpstr>色空間</vt:lpstr>
      <vt:lpstr>色空間(Color Space)とは？</vt:lpstr>
      <vt:lpstr>色空間を構成する要素</vt:lpstr>
      <vt:lpstr>色域(Gamut)</vt:lpstr>
      <vt:lpstr>PowerPoint プレゼンテーション</vt:lpstr>
      <vt:lpstr>PowerPoint プレゼンテーション</vt:lpstr>
      <vt:lpstr>PowerPoint プレゼンテーション</vt:lpstr>
      <vt:lpstr>PowerPoint プレゼンテーション</vt:lpstr>
      <vt:lpstr>色空間を構成する要素</vt:lpstr>
      <vt:lpstr>伝達関数(Transfer Function)</vt:lpstr>
      <vt:lpstr>さまざまな色空間の伝達関数</vt:lpstr>
      <vt:lpstr>OETF例</vt:lpstr>
      <vt:lpstr>OETF例</vt:lpstr>
      <vt:lpstr>OETF例</vt:lpstr>
      <vt:lpstr>OETF例</vt:lpstr>
      <vt:lpstr>OETF例</vt:lpstr>
      <vt:lpstr>暗部の比較(BT.709, γ1.9, sRGB, γ2.2, DCI-P3)</vt:lpstr>
      <vt:lpstr>単一ガンマ近似との比較：sRGBとγ2.2補正</vt:lpstr>
      <vt:lpstr>単一ガンマ近似との比較：BT.2020とγ1.9補正</vt:lpstr>
      <vt:lpstr>色空間を構成する要素</vt:lpstr>
      <vt:lpstr>輝度条件や鑑賞条件、ビット深度等</vt:lpstr>
      <vt:lpstr>本セッションで頻繁に参照する規格等</vt:lpstr>
      <vt:lpstr>本セッションで頻繁に参照する規格等</vt:lpstr>
      <vt:lpstr>本セッションで頻繁に参照する規格等</vt:lpstr>
      <vt:lpstr>本セッションで頻繁に参照する規格等</vt:lpstr>
      <vt:lpstr>本セッションで頻繁に参照する規格等</vt:lpstr>
      <vt:lpstr>本セッションで頻繁に参照する規格等</vt:lpstr>
      <vt:lpstr>前提として押さえておきたいこと</vt:lpstr>
      <vt:lpstr>前提として押さえておきたいこと</vt:lpstr>
      <vt:lpstr>前提として押さえておきたいこと</vt:lpstr>
      <vt:lpstr>トーンマップのHDR出力拡張</vt:lpstr>
      <vt:lpstr>トーンマップのHDR出力拡張</vt:lpstr>
      <vt:lpstr>HDR出力拡張したトーンマップ</vt:lpstr>
      <vt:lpstr>HDR拡張トーンマップの作り方</vt:lpstr>
      <vt:lpstr>HDR拡張トーンマップの作り方</vt:lpstr>
      <vt:lpstr>HDR拡張トーンマップ</vt:lpstr>
      <vt:lpstr>PowerPoint プレゼンテーション</vt:lpstr>
      <vt:lpstr>PowerPoint プレゼンテーション</vt:lpstr>
      <vt:lpstr>前提として押さえておきたいこと</vt:lpstr>
      <vt:lpstr>白レベル(Paper White Level)の調整</vt:lpstr>
      <vt:lpstr>白レベル(Paper White Level)の調整</vt:lpstr>
      <vt:lpstr>白レベル(Paper White Level)の調整</vt:lpstr>
      <vt:lpstr>白レベルの調整(トーンマップ)</vt:lpstr>
      <vt:lpstr>白レベルの調整(OETFエンコード)</vt:lpstr>
      <vt:lpstr>白レベルの調整(OETFエンコード)</vt:lpstr>
      <vt:lpstr>白レベル調整時の注意</vt:lpstr>
      <vt:lpstr>SDR出力のHDR化</vt:lpstr>
      <vt:lpstr>白レベル調整／HDR化の注意</vt:lpstr>
      <vt:lpstr>PowerPoint プレゼンテーション</vt:lpstr>
      <vt:lpstr>PowerPoint プレゼンテーション</vt:lpstr>
      <vt:lpstr>PowerPoint プレゼンテーション</vt:lpstr>
      <vt:lpstr>SDRによるHDRシミュレーションの注意点</vt:lpstr>
      <vt:lpstr>前提として押さえておきたいこと</vt:lpstr>
      <vt:lpstr>SDRシステムガンマとの互換性</vt:lpstr>
      <vt:lpstr>SDRシステムガンマとの互換性</vt:lpstr>
      <vt:lpstr>テレビOOTF: sRGB/BT.709 OETFBT.1886 EOTF</vt:lpstr>
      <vt:lpstr>SDRシステムガンマとの互換性</vt:lpstr>
      <vt:lpstr>SDRとの互換性を保つには</vt:lpstr>
      <vt:lpstr>PCモニタのSDRとの互換性は？</vt:lpstr>
      <vt:lpstr>PCモニタOOTF: sRGB OETFγ2.2 EOTF</vt:lpstr>
      <vt:lpstr>テレビOOTF: sRGB OETFBT.1886 EOTF</vt:lpstr>
      <vt:lpstr>OOTF有効／無効画像比較</vt:lpstr>
      <vt:lpstr>PowerPoint プレゼンテーション</vt:lpstr>
      <vt:lpstr>PowerPoint プレゼンテーション</vt:lpstr>
      <vt:lpstr>PowerPoint プレゼンテーション</vt:lpstr>
      <vt:lpstr>PowerPoint プレゼンテーション</vt:lpstr>
      <vt:lpstr>システムガンマだけで互換性を保てるか？</vt:lpstr>
      <vt:lpstr>SDRテレビの実態との互換性</vt:lpstr>
      <vt:lpstr>前提として押さえておきたいこと</vt:lpstr>
      <vt:lpstr>色域変換</vt:lpstr>
      <vt:lpstr>色域変換行列の例</vt:lpstr>
      <vt:lpstr>PowerPoint プレゼンテーション</vt:lpstr>
      <vt:lpstr>PowerPoint プレゼンテーション</vt:lpstr>
      <vt:lpstr>色域マッピング</vt:lpstr>
      <vt:lpstr>簡易的な色域マッピング</vt:lpstr>
      <vt:lpstr>簡易的な色域マッピングの計算例</vt:lpstr>
      <vt:lpstr>色域拡張マッピングの例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さまざまな色域間で汎用的に利用可能</vt:lpstr>
      <vt:lpstr>色域圧縮マッピングの例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非線形圧縮の必要性？</vt:lpstr>
      <vt:lpstr>トーンマップと色域変換の順序</vt:lpstr>
      <vt:lpstr>最終出力の色域でトーンマップ</vt:lpstr>
      <vt:lpstr>レンダリング色域でトーンマップ</vt:lpstr>
      <vt:lpstr>トーンマップと色域変換の順序</vt:lpstr>
      <vt:lpstr>色飽和の根本的な原因</vt:lpstr>
      <vt:lpstr>PowerPoint プレゼンテーション</vt:lpstr>
      <vt:lpstr>色飽和の軽減方法</vt:lpstr>
      <vt:lpstr>PowerPoint プレゼンテーション</vt:lpstr>
      <vt:lpstr>色飽和の軽減方法</vt:lpstr>
      <vt:lpstr>線形変換を利用した色飽和の軽減</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前提として押さえておきたいこと</vt:lpstr>
      <vt:lpstr>ビデオ出力設定の仕様</vt:lpstr>
      <vt:lpstr>ビデオ出力設定の仕様</vt:lpstr>
      <vt:lpstr>基本的なレンダリングフローの検討</vt:lpstr>
      <vt:lpstr>基本的なレンダリングフローの検討</vt:lpstr>
      <vt:lpstr>典型的な線形HDRレンダリング SDR出力フロー</vt:lpstr>
      <vt:lpstr>HDR OETF対応レンダリングフロー</vt:lpstr>
      <vt:lpstr>即時OETF適用</vt:lpstr>
      <vt:lpstr>即時OETF適用フロー例</vt:lpstr>
      <vt:lpstr>BT.709ベース(UI描画は出力色空間別)</vt:lpstr>
      <vt:lpstr>BT.2020ベース(UI描画は出力色空間別)</vt:lpstr>
      <vt:lpstr>即時OETFにおける留意点</vt:lpstr>
      <vt:lpstr>CB例(BT.709, アプリ層による即時OETF)</vt:lpstr>
      <vt:lpstr>遅延OETF適用</vt:lpstr>
      <vt:lpstr>2種類の遅延OETF</vt:lpstr>
      <vt:lpstr>アプリ側遅延OETF適用フロー</vt:lpstr>
      <vt:lpstr>アプリ側遅延OETF適用フロー</vt:lpstr>
      <vt:lpstr>BT.709ベース(UI描画はBT.709でOETFだけ別)</vt:lpstr>
      <vt:lpstr>BT.709ベース(UI描画もBT.709線形で共通)</vt:lpstr>
      <vt:lpstr>BT.2020ベース(UI描画もBT.2020線形で共通)</vt:lpstr>
      <vt:lpstr>OS側遅延OETF適用フロー(scRGB出力)</vt:lpstr>
      <vt:lpstr>OS側遅延OETF適用フロー(scRGB出力)</vt:lpstr>
      <vt:lpstr>OS側遅延OETF適用フロー(scRGB出力)</vt:lpstr>
      <vt:lpstr>BT.709ベース(SDRはsRGB、HDRはscRGB出力)</vt:lpstr>
      <vt:lpstr>BT.709ベース(すべてscRGBに出力)</vt:lpstr>
      <vt:lpstr>BT.2020ベース(SDRはsRGB、HDRはscRGB出力)</vt:lpstr>
      <vt:lpstr>BT.2020ベース(UI描画はscRGB)</vt:lpstr>
      <vt:lpstr>遅延OETF全般における留意点</vt:lpstr>
      <vt:lpstr>CB例(BT.709, SDR:即時 / HDR:アプリ遅延OETF)</vt:lpstr>
      <vt:lpstr>CB例(BT.709, アプリ層による遅延OETF)</vt:lpstr>
      <vt:lpstr>CB例(BT.709, OS／ドライバ層遅延OETF)</vt:lpstr>
      <vt:lpstr>OS側遅延OETF(scRGB出力)時の留意点</vt:lpstr>
      <vt:lpstr>OS側遅延OETF(scRGB出力)時の留意点</vt:lpstr>
      <vt:lpstr>OS側遅延OETF(scRGB出力)時の留意点</vt:lpstr>
      <vt:lpstr>コンテンツ白レベルとscRGBの白レベル</vt:lpstr>
      <vt:lpstr>コンテンツ白レベルによる 飽和輝度計算(再掲)</vt:lpstr>
      <vt:lpstr>コンテンツ白レベルによる 飽和輝度計算(計算例のつづき)</vt:lpstr>
      <vt:lpstr>コンテンツ白レベルによるPQ OETF(再掲)</vt:lpstr>
      <vt:lpstr>コンテンツ白レベルと scRGB白レベルによる調整スケール</vt:lpstr>
      <vt:lpstr>OS側遅延OETF(scRGB出力)時の留意点</vt:lpstr>
      <vt:lpstr>その他の考慮すべきこと</vt:lpstr>
      <vt:lpstr>フローの詳細な考慮</vt:lpstr>
      <vt:lpstr>フローの詳細な考慮</vt:lpstr>
      <vt:lpstr>シーン内の最大輝度に応じて 動的にトーンマッピングを最適化</vt:lpstr>
      <vt:lpstr>PowerPoint プレゼンテーション</vt:lpstr>
      <vt:lpstr>PowerPoint プレゼンテーション</vt:lpstr>
      <vt:lpstr>PowerPoint プレゼンテーション</vt:lpstr>
      <vt:lpstr>シーン輝度が2,000ntと仮定したマッピング</vt:lpstr>
      <vt:lpstr>PowerPoint プレゼンテーション</vt:lpstr>
      <vt:lpstr>PowerPoint プレゼンテーション</vt:lpstr>
      <vt:lpstr>2,000nt固定と動的マッピングの比較</vt:lpstr>
      <vt:lpstr>PowerPoint プレゼンテーション</vt:lpstr>
      <vt:lpstr>PowerPoint プレゼンテーション</vt:lpstr>
      <vt:lpstr>PowerPoint プレゼンテーション</vt:lpstr>
      <vt:lpstr>PowerPoint プレゼンテーション</vt:lpstr>
      <vt:lpstr>動的メタデータへの対応</vt:lpstr>
      <vt:lpstr>動的メタデータへの対応</vt:lpstr>
      <vt:lpstr>動的メタデータへの対応</vt:lpstr>
      <vt:lpstr>動的メタデータも必要？</vt:lpstr>
      <vt:lpstr>最大輝度500ntの明るさで 2,000ntの信号まで階調表示可能なテレビ</vt:lpstr>
      <vt:lpstr>最大輝度500ntの明るさで 2,000ntの信号まで階調表示可能なテレビ</vt:lpstr>
      <vt:lpstr>動的メタデータも必要？</vt:lpstr>
      <vt:lpstr>動的トーンマップ／メタデータ留意点</vt:lpstr>
      <vt:lpstr>フローの詳細な考慮</vt:lpstr>
      <vt:lpstr>LUTの互換性</vt:lpstr>
      <vt:lpstr>LUTの互換性</vt:lpstr>
      <vt:lpstr>LUTの互換性</vt:lpstr>
      <vt:lpstr>sRGB LUTと互換性を保つ場合の注意</vt:lpstr>
      <vt:lpstr>HDR出力時のLUTの注意</vt:lpstr>
      <vt:lpstr>フローの詳細な考慮</vt:lpstr>
      <vt:lpstr>カラーグレーディングとしてのガンマ調整</vt:lpstr>
      <vt:lpstr>カラーグレーディングとしてのガンマ調整</vt:lpstr>
      <vt:lpstr>フローの詳細な考慮</vt:lpstr>
      <vt:lpstr>細かな処理の互換性を考慮した HDR出力の色空間フロー</vt:lpstr>
      <vt:lpstr>SDR出力の色空間フロー</vt:lpstr>
      <vt:lpstr>互換性重視レンダリングフローの構築</vt:lpstr>
      <vt:lpstr>既存のSDR出力との互換性を重視</vt:lpstr>
      <vt:lpstr>即時OETF</vt:lpstr>
      <vt:lpstr>再掲：BT.709ベース(UI描画は出力色空間別)</vt:lpstr>
      <vt:lpstr>詳細：BT.709ベース(UI描画は出力色空間別)</vt:lpstr>
      <vt:lpstr>即時OETFまとめ</vt:lpstr>
      <vt:lpstr>アプリ側遅延OETF</vt:lpstr>
      <vt:lpstr>再掲：BT.709ベース(UI描画もBT.709線形)</vt:lpstr>
      <vt:lpstr>詳細：BT.709ベース(UI描画もBT.709線形)</vt:lpstr>
      <vt:lpstr>アプリ側遅延OETFまとめ</vt:lpstr>
      <vt:lpstr>OS側遅延OETF(scRGB出力)</vt:lpstr>
      <vt:lpstr>再掲：BT.709ベース(すべてscRGBに出力)</vt:lpstr>
      <vt:lpstr>詳細：BT.709ベース(すべてscRGBに出力)</vt:lpstr>
      <vt:lpstr>OS側遅延OETF(scRGB出力)まとめ</vt:lpstr>
      <vt:lpstr>既存のSDR出力との互換性を重視したフローまとめ</vt:lpstr>
      <vt:lpstr>前提条件を変えたフローも考えられる</vt:lpstr>
      <vt:lpstr>前提条件を変えた SDR色空間フロー</vt:lpstr>
      <vt:lpstr>前提条件を変えた HDR色空間フロー</vt:lpstr>
      <vt:lpstr>即時OETF</vt:lpstr>
      <vt:lpstr>再掲：BT.2020ベース(UI描画は出力色空間別)</vt:lpstr>
      <vt:lpstr>詳細：BT.2020ベース(UI描画は出力色空間別)</vt:lpstr>
      <vt:lpstr>即時OETFまとめ</vt:lpstr>
      <vt:lpstr>アプリ側遅延OETF</vt:lpstr>
      <vt:lpstr>再掲：BT.2020ベース(UI描画もBT.2020線形)</vt:lpstr>
      <vt:lpstr>詳細：BT.2020ベース(UI描画もBT.2020線形)</vt:lpstr>
      <vt:lpstr>アプリ側遅延OETFまとめ</vt:lpstr>
      <vt:lpstr>OS側遅延OETF(scRGB出力)</vt:lpstr>
      <vt:lpstr>再掲：BT.2020ベース(UI描画はscRGB)</vt:lpstr>
      <vt:lpstr>詳細：BT.2020ベース(UI描画はscRGB)</vt:lpstr>
      <vt:lpstr>OS側遅延OETF(scRGB出力)まとめ</vt:lpstr>
      <vt:lpstr>まとめ</vt:lpstr>
      <vt:lpstr>SDRと互換性を保つレンダリングフロー</vt:lpstr>
      <vt:lpstr>SDRと互換性を保つレンダリングフロー</vt:lpstr>
      <vt:lpstr>SDRと互換性を保つレンダリングフロー</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Masaki Kawase</dc:creator>
  <cp:lastModifiedBy>Rintaro Nakano</cp:lastModifiedBy>
  <cp:revision>921</cp:revision>
  <cp:lastPrinted>2017-10-24T07:24:40Z</cp:lastPrinted>
  <dcterms:created xsi:type="dcterms:W3CDTF">2017-06-19T04:36:13Z</dcterms:created>
  <dcterms:modified xsi:type="dcterms:W3CDTF">2024-07-30T09:41:38Z</dcterms:modified>
</cp:coreProperties>
</file>