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5_322D3BCA.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98" r:id="rId2"/>
  </p:sldMasterIdLst>
  <p:notesMasterIdLst>
    <p:notesMasterId r:id="rId52"/>
  </p:notesMasterIdLst>
  <p:handoutMasterIdLst>
    <p:handoutMasterId r:id="rId53"/>
  </p:handoutMasterIdLst>
  <p:sldIdLst>
    <p:sldId id="256" r:id="rId3"/>
    <p:sldId id="272" r:id="rId4"/>
    <p:sldId id="273" r:id="rId5"/>
    <p:sldId id="323" r:id="rId6"/>
    <p:sldId id="324" r:id="rId7"/>
    <p:sldId id="274" r:id="rId8"/>
    <p:sldId id="288" r:id="rId9"/>
    <p:sldId id="289" r:id="rId10"/>
    <p:sldId id="261" r:id="rId11"/>
    <p:sldId id="291" r:id="rId12"/>
    <p:sldId id="292" r:id="rId13"/>
    <p:sldId id="294" r:id="rId14"/>
    <p:sldId id="293" r:id="rId15"/>
    <p:sldId id="295" r:id="rId16"/>
    <p:sldId id="296" r:id="rId17"/>
    <p:sldId id="297" r:id="rId18"/>
    <p:sldId id="298" r:id="rId19"/>
    <p:sldId id="299" r:id="rId20"/>
    <p:sldId id="300" r:id="rId21"/>
    <p:sldId id="339" r:id="rId22"/>
    <p:sldId id="340" r:id="rId23"/>
    <p:sldId id="341" r:id="rId24"/>
    <p:sldId id="342" r:id="rId25"/>
    <p:sldId id="343" r:id="rId26"/>
    <p:sldId id="353" r:id="rId27"/>
    <p:sldId id="344" r:id="rId28"/>
    <p:sldId id="345" r:id="rId29"/>
    <p:sldId id="346" r:id="rId30"/>
    <p:sldId id="347" r:id="rId31"/>
    <p:sldId id="348" r:id="rId32"/>
    <p:sldId id="349" r:id="rId33"/>
    <p:sldId id="350" r:id="rId34"/>
    <p:sldId id="351" r:id="rId35"/>
    <p:sldId id="352" r:id="rId36"/>
    <p:sldId id="301" r:id="rId37"/>
    <p:sldId id="302" r:id="rId38"/>
    <p:sldId id="303" r:id="rId39"/>
    <p:sldId id="304" r:id="rId40"/>
    <p:sldId id="305" r:id="rId41"/>
    <p:sldId id="306" r:id="rId42"/>
    <p:sldId id="307" r:id="rId43"/>
    <p:sldId id="308" r:id="rId44"/>
    <p:sldId id="325" r:id="rId45"/>
    <p:sldId id="326" r:id="rId46"/>
    <p:sldId id="327" r:id="rId47"/>
    <p:sldId id="328" r:id="rId48"/>
    <p:sldId id="330" r:id="rId49"/>
    <p:sldId id="332" r:id="rId50"/>
    <p:sldId id="354" r:id="rId5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FC4A7F-E2A0-6398-7CB0-22D9A5D4C99F}" name="Fumihito Kyota" initials="FK" userId="S::fh-kyota@siliconstudio.co.jp::7c61ce96-3e68-4cfb-a2b5-88af3e31418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A6D70"/>
    <a:srgbClr val="D16C15"/>
    <a:srgbClr val="D16C70"/>
    <a:srgbClr val="6A0000"/>
    <a:srgbClr val="41228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8095" autoAdjust="0"/>
  </p:normalViewPr>
  <p:slideViewPr>
    <p:cSldViewPr snapToGrid="0" snapToObjects="1">
      <p:cViewPr varScale="1">
        <p:scale>
          <a:sx n="131" d="100"/>
          <a:sy n="131" d="100"/>
        </p:scale>
        <p:origin x="1736" y="18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85" d="100"/>
          <a:sy n="85" d="100"/>
        </p:scale>
        <p:origin x="263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microsoft.com/office/2018/10/relationships/authors" Targe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comments/modernComment_105_322D3BCA.xml><?xml version="1.0" encoding="utf-8"?>
<p188:cmLst xmlns:a="http://schemas.openxmlformats.org/drawingml/2006/main" xmlns:r="http://schemas.openxmlformats.org/officeDocument/2006/relationships" xmlns:p188="http://schemas.microsoft.com/office/powerpoint/2018/8/main">
  <p188:cm id="{F90ACCC9-F5B2-4DB4-9291-4DC04A34910B}" authorId="{70FC4A7F-E2A0-6398-7CB0-22D9A5D4C99F}" status="resolved" created="2024-08-19T20:44:19.665" complete="100000">
    <pc:sldMkLst xmlns:pc="http://schemas.microsoft.com/office/powerpoint/2013/main/command">
      <pc:docMk/>
      <pc:sldMk cId="841825226" sldId="261"/>
    </pc:sldMkLst>
    <p188:txBody>
      <a:bodyPr/>
      <a:lstStyle/>
      <a:p>
        <a:r>
          <a:rPr lang="ja-JP" altLang="en-US"/>
          <a:t>フレーム⑥～⑧を生成できる種は存在しない</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898D69-AEA4-EA4F-A875-B1A3E84DAE6A}" type="datetimeFigureOut">
              <a:rPr lang="en-US" smtClean="0"/>
              <a:t>8/27/24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BD6407-F0C1-5C49-B6B6-3CBCB5DF3DE2}" type="slidenum">
              <a:rPr lang="en-US" smtClean="0"/>
              <a:t>‹#›</a:t>
            </a:fld>
            <a:endParaRPr lang="en-US"/>
          </a:p>
        </p:txBody>
      </p:sp>
    </p:spTree>
    <p:extLst>
      <p:ext uri="{BB962C8B-B14F-4D97-AF65-F5344CB8AC3E}">
        <p14:creationId xmlns:p14="http://schemas.microsoft.com/office/powerpoint/2010/main" val="778967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D3DE2-6ED1-4045-A8C6-22AF92A83CD5}" type="datetimeFigureOut">
              <a:rPr lang="en-US" smtClean="0"/>
              <a:t>8/27/24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EE212-02DF-3E4B-8185-8004C1BE046D}" type="slidenum">
              <a:rPr lang="en-US" smtClean="0"/>
              <a:t>‹#›</a:t>
            </a:fld>
            <a:endParaRPr lang="en-US"/>
          </a:p>
        </p:txBody>
      </p:sp>
    </p:spTree>
    <p:extLst>
      <p:ext uri="{BB962C8B-B14F-4D97-AF65-F5344CB8AC3E}">
        <p14:creationId xmlns:p14="http://schemas.microsoft.com/office/powerpoint/2010/main" val="8250085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本発表では、機械学習を用いてリアルタイムに描画するための一つのアプローチおよびその実装を紹介します。</a:t>
            </a:r>
            <a:endParaRPr lang="en-US" altLang="ja-JP" dirty="0"/>
          </a:p>
          <a:p>
            <a:r>
              <a:rPr lang="ja-JP" altLang="en-US" dirty="0"/>
              <a:t>三角形メッシュのレンダリングと機械学習画像生成を統合し、それぞれの特長である形状安定性と画像品質の両方を実現できるアプローチです。</a:t>
            </a:r>
            <a:endParaRPr lang="en-US" altLang="ja-JP" dirty="0"/>
          </a:p>
          <a:p>
            <a:r>
              <a:rPr lang="ja-JP" altLang="en-US" dirty="0"/>
              <a:t>このアプローチは、特定の神経回路網の構造に依存しないため、</a:t>
            </a:r>
            <a:r>
              <a:rPr lang="en-US" altLang="ja-JP" dirty="0"/>
              <a:t>GAN</a:t>
            </a:r>
            <a:r>
              <a:rPr lang="ja-JP" altLang="en-US" dirty="0"/>
              <a:t>、拡散モデルなど、様々な画像生成用の神経回路網を採用することができます。</a:t>
            </a:r>
            <a:endParaRPr lang="en-US" altLang="ja-JP" dirty="0"/>
          </a:p>
          <a:p>
            <a:r>
              <a:rPr lang="ja-JP" altLang="en-US" dirty="0"/>
              <a:t>本発表では、結果の検証よりも理論と実装の詳細な議論に重点を置いています。</a:t>
            </a:r>
            <a:endParaRPr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a:t>
            </a:fld>
            <a:endParaRPr lang="en-US" dirty="0"/>
          </a:p>
        </p:txBody>
      </p:sp>
    </p:spTree>
    <p:extLst>
      <p:ext uri="{BB962C8B-B14F-4D97-AF65-F5344CB8AC3E}">
        <p14:creationId xmlns:p14="http://schemas.microsoft.com/office/powerpoint/2010/main" val="43666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しかし、トレーニングのために描きたいことのすべてを網羅するサンプルを用意することは難しいです。</a:t>
            </a:r>
            <a:br>
              <a:rPr kumimoji="1" lang="en-US" altLang="ja-JP" dirty="0"/>
            </a:br>
            <a:r>
              <a:rPr kumimoji="1" lang="ja-JP" altLang="en-US" dirty="0"/>
              <a:t>トレーニングの手法によっての</a:t>
            </a:r>
            <a:r>
              <a:rPr kumimoji="1" lang="en-US" altLang="ja-JP" dirty="0"/>
              <a:t>modality</a:t>
            </a:r>
            <a:r>
              <a:rPr kumimoji="1" lang="ja-JP" altLang="en-US" dirty="0"/>
              <a:t> </a:t>
            </a:r>
            <a:r>
              <a:rPr kumimoji="1" lang="en-US" altLang="ja-JP" dirty="0"/>
              <a:t>collapse</a:t>
            </a:r>
            <a:r>
              <a:rPr kumimoji="1" lang="ja-JP" altLang="en-US" dirty="0"/>
              <a:t>もよく出ます。</a:t>
            </a:r>
            <a:endParaRPr kumimoji="1" lang="en-US" altLang="ja-JP" dirty="0"/>
          </a:p>
          <a:p>
            <a:r>
              <a:rPr kumimoji="1" lang="ja-JP" altLang="en-US" dirty="0"/>
              <a:t>そのため、学習が不十分な領域ができてしまいます。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結局のところ、可能性空間には、どうしても限界があるらしいです。</a:t>
            </a:r>
            <a:br>
              <a:rPr kumimoji="1" lang="en-US" altLang="ja-JP" dirty="0"/>
            </a:br>
            <a:r>
              <a:rPr kumimoji="1" lang="ja-JP" altLang="en-US" dirty="0"/>
              <a:t>果てしのない可能性空間は見たことがありません。</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11</a:t>
            </a:fld>
            <a:endParaRPr lang="en-US"/>
          </a:p>
        </p:txBody>
      </p:sp>
    </p:spTree>
    <p:extLst>
      <p:ext uri="{BB962C8B-B14F-4D97-AF65-F5344CB8AC3E}">
        <p14:creationId xmlns:p14="http://schemas.microsoft.com/office/powerpoint/2010/main" val="133520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種から生成される各レイヤーの中間表現を見ていくと、</a:t>
            </a:r>
            <a:endParaRPr kumimoji="1" lang="en-US" altLang="ja-JP" dirty="0"/>
          </a:p>
          <a:p>
            <a:r>
              <a:rPr kumimoji="1" lang="ja-JP" altLang="en-US" dirty="0"/>
              <a:t>ポーズ、形状、光度：この三つは早い段階で現れます。</a:t>
            </a:r>
            <a:endParaRPr kumimoji="1" lang="en-US" altLang="ja-JP" dirty="0"/>
          </a:p>
          <a:p>
            <a:r>
              <a:rPr kumimoji="1" lang="ja-JP" altLang="en-US" dirty="0"/>
              <a:t>表面の詳細は遅い段階だけで生成されることが多いです。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12</a:t>
            </a:fld>
            <a:endParaRPr lang="en-US"/>
          </a:p>
        </p:txBody>
      </p:sp>
    </p:spTree>
    <p:extLst>
      <p:ext uri="{BB962C8B-B14F-4D97-AF65-F5344CB8AC3E}">
        <p14:creationId xmlns:p14="http://schemas.microsoft.com/office/powerpoint/2010/main" val="2082970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それで、可能性空間の問題点は主に前半の中間表現で出ます。</a:t>
            </a:r>
            <a:br>
              <a:rPr kumimoji="1" lang="en-US" altLang="ja-JP" dirty="0"/>
            </a:br>
            <a:br>
              <a:rPr kumimoji="1" lang="en-US" altLang="ja-JP" dirty="0"/>
            </a:br>
            <a:r>
              <a:rPr kumimoji="1" lang="ja-JP" altLang="en-US" dirty="0"/>
              <a:t>神経回路網の中間表現は、ある意味では、ブラックボックスです。</a:t>
            </a:r>
            <a:endParaRPr kumimoji="1" lang="en-US" altLang="ja-JP" dirty="0"/>
          </a:p>
          <a:p>
            <a:r>
              <a:rPr kumimoji="1" lang="ja-JP" altLang="en-US" dirty="0"/>
              <a:t>トレーニング手法の実装によっても変わり、定義が定まっていません。</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13</a:t>
            </a:fld>
            <a:endParaRPr lang="en-US"/>
          </a:p>
        </p:txBody>
      </p:sp>
    </p:spTree>
    <p:extLst>
      <p:ext uri="{BB962C8B-B14F-4D97-AF65-F5344CB8AC3E}">
        <p14:creationId xmlns:p14="http://schemas.microsoft.com/office/powerpoint/2010/main" val="81319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しかし、真ん中の神経レイヤーのデータ構成的な意味はある程度、整然としています。</a:t>
            </a:r>
          </a:p>
          <a:p>
            <a:r>
              <a:rPr kumimoji="1" lang="ja-JP" altLang="en-US" dirty="0"/>
              <a:t>概念的に、レンダーパイプラインの</a:t>
            </a:r>
            <a:r>
              <a:rPr kumimoji="1" lang="en-US" altLang="ja-JP" dirty="0"/>
              <a:t>G-Buffer</a:t>
            </a:r>
            <a:r>
              <a:rPr kumimoji="1" lang="ja-JP" altLang="en-US" dirty="0"/>
              <a:t>と似た働きをしています。</a:t>
            </a:r>
          </a:p>
          <a:p>
            <a:br>
              <a:rPr kumimoji="1" lang="en-US" altLang="ja-JP" dirty="0"/>
            </a:br>
            <a:r>
              <a:rPr kumimoji="1" lang="ja-JP" altLang="en-US" dirty="0"/>
              <a:t>ラスタライズ描画の場合、まず三角形メッシュをラスタライズし、</a:t>
            </a:r>
            <a:r>
              <a:rPr kumimoji="1" lang="en-US" altLang="ja-JP" dirty="0"/>
              <a:t>G-Buffer</a:t>
            </a:r>
            <a:r>
              <a:rPr kumimoji="1" lang="ja-JP" altLang="en-US" dirty="0"/>
              <a:t>の各ピクセルに表面の法線やマテリアルなどを書き込みます。</a:t>
            </a:r>
            <a:endParaRPr kumimoji="1" lang="en-US" altLang="ja-JP" dirty="0"/>
          </a:p>
          <a:p>
            <a:r>
              <a:rPr kumimoji="1" lang="ja-JP" altLang="en-US" dirty="0"/>
              <a:t>そして、コンピュートシェーダーによって光源情報を用いて出力の</a:t>
            </a:r>
            <a:r>
              <a:rPr kumimoji="1" lang="en-US" altLang="ja-JP" dirty="0"/>
              <a:t>RGB</a:t>
            </a:r>
            <a:r>
              <a:rPr kumimoji="1" lang="ja-JP" altLang="en-US" dirty="0"/>
              <a:t>値を計算します。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14</a:t>
            </a:fld>
            <a:endParaRPr lang="en-US"/>
          </a:p>
        </p:txBody>
      </p:sp>
    </p:spTree>
    <p:extLst>
      <p:ext uri="{BB962C8B-B14F-4D97-AF65-F5344CB8AC3E}">
        <p14:creationId xmlns:p14="http://schemas.microsoft.com/office/powerpoint/2010/main" val="23551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そこで、神経回路網による画像生成とラスタライズ描画を組み合わせることを提案します。</a:t>
            </a:r>
            <a:endParaRPr kumimoji="1" lang="en-US" altLang="ja-JP" dirty="0"/>
          </a:p>
          <a:p>
            <a:r>
              <a:rPr kumimoji="1" lang="ja-JP" altLang="en-US" dirty="0"/>
              <a:t>三角形メッシュをラスタライズした画像を、そのまま、中間レイヤーでの神経状態として用いて、神経回路網の後段と接続します。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15</a:t>
            </a:fld>
            <a:endParaRPr lang="en-US"/>
          </a:p>
        </p:txBody>
      </p:sp>
    </p:spTree>
    <p:extLst>
      <p:ext uri="{BB962C8B-B14F-4D97-AF65-F5344CB8AC3E}">
        <p14:creationId xmlns:p14="http://schemas.microsoft.com/office/powerpoint/2010/main" val="2515906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前のスライドのように神経状態をラスタライズしたいなら、神経状態の多次元テクスチャが必要です。</a:t>
            </a:r>
            <a:br>
              <a:rPr kumimoji="1" lang="en-US" altLang="ja-JP" dirty="0"/>
            </a:br>
            <a:r>
              <a:rPr kumimoji="1" lang="ja-JP" altLang="en-US" dirty="0"/>
              <a:t>テクスチャを作るのはリアルタイムではなく、アセット用意のタイミングです。</a:t>
            </a:r>
            <a:endParaRPr kumimoji="1" lang="en-US" altLang="ja-JP" dirty="0"/>
          </a:p>
          <a:p>
            <a:endParaRPr kumimoji="1" lang="en-US" altLang="ja-JP" dirty="0"/>
          </a:p>
          <a:p>
            <a:r>
              <a:rPr kumimoji="1" lang="ja-JP" altLang="en-US" dirty="0"/>
              <a:t>作るためには写真逆換の神経回路網を利用することが可能です。</a:t>
            </a:r>
            <a:br>
              <a:rPr kumimoji="1" lang="en-US" altLang="ja-JP" dirty="0"/>
            </a:br>
            <a:r>
              <a:rPr kumimoji="1" lang="ja-JP" altLang="en-US" dirty="0"/>
              <a:t>写真＋３</a:t>
            </a:r>
            <a:r>
              <a:rPr kumimoji="1" lang="en-US" altLang="ja-JP" dirty="0"/>
              <a:t>D</a:t>
            </a:r>
            <a:r>
              <a:rPr kumimoji="1" lang="ja-JP" altLang="en-US" dirty="0"/>
              <a:t>スキャンのペアを利用すると良いアセットになれます。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16</a:t>
            </a:fld>
            <a:endParaRPr lang="en-US"/>
          </a:p>
        </p:txBody>
      </p:sp>
    </p:spTree>
    <p:extLst>
      <p:ext uri="{BB962C8B-B14F-4D97-AF65-F5344CB8AC3E}">
        <p14:creationId xmlns:p14="http://schemas.microsoft.com/office/powerpoint/2010/main" val="224123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種から元の画像を復元するときに、中間レイヤーで出力された中間表現が、メッシュ表面のどこに接続されているかを見て、ファイルに書き出します。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17</a:t>
            </a:fld>
            <a:endParaRPr lang="en-US"/>
          </a:p>
        </p:txBody>
      </p:sp>
    </p:spTree>
    <p:extLst>
      <p:ext uri="{BB962C8B-B14F-4D97-AF65-F5344CB8AC3E}">
        <p14:creationId xmlns:p14="http://schemas.microsoft.com/office/powerpoint/2010/main" val="2628284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中間表現をテクスチャとして三角形メッシュに貼り、リアルタイムにラスタライズして描画します。</a:t>
            </a:r>
            <a:endParaRPr kumimoji="1" lang="en-US" altLang="ja-JP" dirty="0"/>
          </a:p>
          <a:p>
            <a:r>
              <a:rPr kumimoji="1" lang="ja-JP" altLang="en-US" dirty="0"/>
              <a:t>これによって、メッシュの形状、姿勢、カメラ視点を直接的に反映させた神経状態を得ることができます。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18</a:t>
            </a:fld>
            <a:endParaRPr lang="en-US"/>
          </a:p>
        </p:txBody>
      </p:sp>
    </p:spTree>
    <p:extLst>
      <p:ext uri="{BB962C8B-B14F-4D97-AF65-F5344CB8AC3E}">
        <p14:creationId xmlns:p14="http://schemas.microsoft.com/office/powerpoint/2010/main" val="1459946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ライティングの情報も、神経入力的なフォーマットに変換されて神経回路網に提供されます。</a:t>
            </a:r>
            <a:endParaRPr kumimoji="1" lang="en-US" altLang="ja-JP" dirty="0"/>
          </a:p>
          <a:p>
            <a:endParaRPr kumimoji="1" lang="en-US" altLang="ja-JP" dirty="0"/>
          </a:p>
          <a:p>
            <a:r>
              <a:rPr kumimoji="1" lang="ja-JP" altLang="en-US" dirty="0"/>
              <a:t>これにより、同じ種からカメラ位置、メッシュのポーズ、ライティングの異なる画像を生成できるようになります。</a:t>
            </a:r>
            <a:endParaRPr kumimoji="1" lang="en-US" altLang="ja-JP" dirty="0"/>
          </a:p>
          <a:p>
            <a:r>
              <a:rPr kumimoji="1" lang="ja-JP" altLang="en-US" dirty="0"/>
              <a:t>つまり、種の可能性空間に制約を受けずに自由度の高い画像生成が可能となります。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19</a:t>
            </a:fld>
            <a:endParaRPr lang="en-US"/>
          </a:p>
        </p:txBody>
      </p:sp>
    </p:spTree>
    <p:extLst>
      <p:ext uri="{BB962C8B-B14F-4D97-AF65-F5344CB8AC3E}">
        <p14:creationId xmlns:p14="http://schemas.microsoft.com/office/powerpoint/2010/main" val="267953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神経回路網による画像生成の画像は種から広がっていきます。</a:t>
            </a:r>
          </a:p>
          <a:p>
            <a:r>
              <a:rPr kumimoji="1" lang="ja-JP" altLang="en-US" dirty="0"/>
              <a:t>最終的な画像は種の特徴によって最初から決定され、種の可能性空間は引数の精度によって制約されます。</a:t>
            </a:r>
          </a:p>
          <a:p>
            <a:r>
              <a:rPr kumimoji="1" lang="ja-JP" altLang="en-US" dirty="0"/>
              <a:t>生成された画像は可能性空間の限界を超えることはできません。</a:t>
            </a:r>
          </a:p>
          <a:p>
            <a:r>
              <a:rPr kumimoji="1" lang="ja-JP" altLang="en-US" dirty="0"/>
              <a:t>仮に種の可能性空間を広げても、その中を</a:t>
            </a:r>
            <a:r>
              <a:rPr kumimoji="1" lang="en-US" altLang="ja-JP" dirty="0"/>
              <a:t>100</a:t>
            </a:r>
            <a:r>
              <a:rPr kumimoji="1" lang="ja-JP" altLang="en-US" dirty="0"/>
              <a:t>％満たしてトレーニングすることはほぼ不可能です。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20</a:t>
            </a:fld>
            <a:endParaRPr lang="en-US"/>
          </a:p>
        </p:txBody>
      </p:sp>
    </p:spTree>
    <p:extLst>
      <p:ext uri="{BB962C8B-B14F-4D97-AF65-F5344CB8AC3E}">
        <p14:creationId xmlns:p14="http://schemas.microsoft.com/office/powerpoint/2010/main" val="411961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本発表で用いている用語の定義です。</a:t>
            </a:r>
            <a:endParaRPr kumimoji="1" lang="en-US" altLang="ja-JP" dirty="0"/>
          </a:p>
          <a:p>
            <a:r>
              <a:rPr kumimoji="1" lang="ja-JP" altLang="en-US" dirty="0"/>
              <a:t>ラスタライズとは、あるカメラから見た三角形メッシュをドットグリッドに換算することです。</a:t>
            </a:r>
            <a:endParaRPr kumimoji="1" lang="en-US" altLang="ja-JP" dirty="0"/>
          </a:p>
          <a:p>
            <a:r>
              <a:rPr kumimoji="1" lang="ja-JP" altLang="en-US" dirty="0"/>
              <a:t>種、シードとは、画像生成神経回路網に最初に与える入力です。一般的に</a:t>
            </a:r>
            <a:r>
              <a:rPr kumimoji="1" lang="en-US" altLang="ja-JP" dirty="0"/>
              <a:t>512</a:t>
            </a:r>
            <a:r>
              <a:rPr kumimoji="1" lang="ja-JP" altLang="en-US" dirty="0"/>
              <a:t>個ほどの</a:t>
            </a:r>
            <a:r>
              <a:rPr kumimoji="1" lang="en-US" altLang="ja-JP" dirty="0"/>
              <a:t>32</a:t>
            </a:r>
            <a:r>
              <a:rPr kumimoji="1" lang="ja-JP" altLang="en-US" dirty="0"/>
              <a:t>ビット値が用いられます。</a:t>
            </a:r>
            <a:endParaRPr kumimoji="1" lang="en-US" altLang="ja-JP" dirty="0"/>
          </a:p>
          <a:p>
            <a:r>
              <a:rPr kumimoji="1" lang="ja-JP" altLang="en-US" dirty="0"/>
              <a:t>文法とは、種を神経回路網に入れる時の神経重みに与えられた意味のことです。</a:t>
            </a:r>
            <a:endParaRPr kumimoji="1" lang="en-US" altLang="ja-JP" dirty="0"/>
          </a:p>
          <a:p>
            <a:r>
              <a:rPr kumimoji="1" lang="ja-JP" altLang="en-US" dirty="0"/>
              <a:t>可能性空間とは、種の文法の表現力でありえることの全ての集合を表します。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a:t>
            </a:fld>
            <a:endParaRPr lang="en-US" dirty="0"/>
          </a:p>
        </p:txBody>
      </p:sp>
    </p:spTree>
    <p:extLst>
      <p:ext uri="{BB962C8B-B14F-4D97-AF65-F5344CB8AC3E}">
        <p14:creationId xmlns:p14="http://schemas.microsoft.com/office/powerpoint/2010/main" val="19059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ポーズ、形状、光度：その三つは早い段階で現れます。</a:t>
            </a:r>
            <a:endParaRPr kumimoji="1" lang="en-US" altLang="ja-JP" dirty="0"/>
          </a:p>
          <a:p>
            <a:r>
              <a:rPr kumimoji="1" lang="ja-JP" altLang="en-US" dirty="0"/>
              <a:t>表面の詳細は遅い段階だけで生成されることが多いです。</a:t>
            </a:r>
          </a:p>
          <a:p>
            <a:endParaRPr kumimoji="1" lang="en-US" altLang="ja-JP" dirty="0"/>
          </a:p>
          <a:p>
            <a:r>
              <a:rPr kumimoji="1" lang="ja-JP" altLang="en-US" dirty="0"/>
              <a:t>基本的には、神経回路網の中間レイヤーからの出力のデータ形式はブラックボックスであり、トレーニング手法によっても変わるため定義できません。</a:t>
            </a:r>
          </a:p>
          <a:p>
            <a:r>
              <a:rPr kumimoji="1" lang="ja-JP" altLang="en-US" dirty="0"/>
              <a:t>しかし、真ん中の神経レイヤーに関しては、文法（つまりデータ構造的な意味）はある程度整然としており、概念的にレンダーパイプラインの</a:t>
            </a:r>
            <a:r>
              <a:rPr kumimoji="1" lang="en-US" altLang="ja-JP" dirty="0"/>
              <a:t>G-Buffer</a:t>
            </a:r>
            <a:r>
              <a:rPr kumimoji="1" lang="ja-JP" altLang="en-US" dirty="0"/>
              <a:t>に似ています。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21</a:t>
            </a:fld>
            <a:endParaRPr lang="en-US"/>
          </a:p>
        </p:txBody>
      </p:sp>
    </p:spTree>
    <p:extLst>
      <p:ext uri="{BB962C8B-B14F-4D97-AF65-F5344CB8AC3E}">
        <p14:creationId xmlns:p14="http://schemas.microsoft.com/office/powerpoint/2010/main" val="1409922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そこで、この中間表現を直接ラスタライズで描画することを考えます。</a:t>
            </a:r>
          </a:p>
          <a:p>
            <a:r>
              <a:rPr kumimoji="1" lang="ja-JP" altLang="en-US" dirty="0"/>
              <a:t>これが可能であれば、メッシュのポーズ、カメラ位置やライティングはラスタライズによって表現でき、種の可能性空間の限界を超えて多様な描画が可能になります。</a:t>
            </a:r>
          </a:p>
          <a:p>
            <a:r>
              <a:rPr lang="ja-JP" altLang="en-US" dirty="0"/>
              <a:t>任意の</a:t>
            </a:r>
            <a:r>
              <a:rPr kumimoji="1" lang="ja-JP" altLang="en-US" dirty="0"/>
              <a:t>多次元テクスチャをメッシュに持たせ、ラスタライズすることは容易であり、問題はテクスチャをどのように用意するかです。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22</a:t>
            </a:fld>
            <a:endParaRPr lang="en-US"/>
          </a:p>
        </p:txBody>
      </p:sp>
    </p:spTree>
    <p:extLst>
      <p:ext uri="{BB962C8B-B14F-4D97-AF65-F5344CB8AC3E}">
        <p14:creationId xmlns:p14="http://schemas.microsoft.com/office/powerpoint/2010/main" val="3977615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提案</a:t>
            </a:r>
            <a:r>
              <a:rPr kumimoji="1" lang="ja-JP" altLang="en-US" dirty="0"/>
              <a:t>手法は次の</a:t>
            </a:r>
            <a:r>
              <a:rPr kumimoji="1" lang="en-US" altLang="ja-JP" dirty="0"/>
              <a:t>2</a:t>
            </a:r>
            <a:r>
              <a:rPr kumimoji="1" lang="ja-JP" altLang="en-US" dirty="0"/>
              <a:t>つの手法から構成されます</a:t>
            </a:r>
            <a:endParaRPr kumimoji="1" lang="en-US" altLang="ja-JP" dirty="0"/>
          </a:p>
          <a:p>
            <a:r>
              <a:rPr kumimoji="1" lang="ja-JP" altLang="en-US" dirty="0"/>
              <a:t>一つ目は、</a:t>
            </a:r>
            <a:r>
              <a:rPr lang="ja-JP" altLang="en-US" dirty="0"/>
              <a:t>リアルタイム描画の手法です。</a:t>
            </a:r>
            <a:endParaRPr kumimoji="0" lang="en-US" altLang="ja-JP" dirty="0"/>
          </a:p>
          <a:p>
            <a:r>
              <a:rPr kumimoji="0" lang="ja-JP" altLang="en-US" dirty="0"/>
              <a:t>こちらは</a:t>
            </a:r>
            <a:r>
              <a:rPr kumimoji="1" lang="ja-JP" altLang="en-US" dirty="0"/>
              <a:t>毎フレーム実行される計算になります。</a:t>
            </a:r>
            <a:endParaRPr kumimoji="1" lang="en-US" altLang="ja-JP" dirty="0"/>
          </a:p>
          <a:p>
            <a:r>
              <a:rPr kumimoji="1" lang="ja-JP" altLang="en-US" dirty="0"/>
              <a:t>ほぼ設計概念図の通りなので、理解しやすいと思います。</a:t>
            </a:r>
            <a:endParaRPr kumimoji="1" lang="en-US" altLang="ja-JP" dirty="0"/>
          </a:p>
          <a:p>
            <a:endParaRPr kumimoji="1" lang="en-US" altLang="ja-JP" dirty="0"/>
          </a:p>
          <a:p>
            <a:r>
              <a:rPr kumimoji="1" lang="ja-JP" altLang="en-US" dirty="0"/>
              <a:t>二つ目は、アセット用意のパイプラインの手法です。</a:t>
            </a:r>
            <a:endParaRPr kumimoji="1" lang="en-US" altLang="ja-JP" dirty="0"/>
          </a:p>
          <a:p>
            <a:r>
              <a:rPr kumimoji="1" lang="ja-JP" altLang="en-US" dirty="0"/>
              <a:t>中間表現のテクスチャをどのように用意するか、ということです。</a:t>
            </a:r>
            <a:endParaRPr kumimoji="1" lang="en-US" altLang="ja-JP" dirty="0"/>
          </a:p>
          <a:p>
            <a:r>
              <a:rPr lang="ja-JP" altLang="en-US" dirty="0"/>
              <a:t>こちらの方がより重要です。</a:t>
            </a:r>
            <a:endParaRPr kumimoji="1" lang="ja-JP" altLang="en-US"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23</a:t>
            </a:fld>
            <a:endParaRPr lang="en-US"/>
          </a:p>
        </p:txBody>
      </p:sp>
    </p:spTree>
    <p:extLst>
      <p:ext uri="{BB962C8B-B14F-4D97-AF65-F5344CB8AC3E}">
        <p14:creationId xmlns:p14="http://schemas.microsoft.com/office/powerpoint/2010/main" val="315760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ja-JP" altLang="en-US" dirty="0"/>
              <a:t>まず、三角形のメッシュをラスタライズします。</a:t>
            </a:r>
            <a:endParaRPr kumimoji="1" lang="en-US" altLang="ja-JP" dirty="0"/>
          </a:p>
          <a:p>
            <a:pPr marL="0" indent="0">
              <a:buFont typeface="+mj-lt"/>
              <a:buNone/>
            </a:pPr>
            <a:r>
              <a:rPr kumimoji="1" lang="ja-JP" altLang="en-US" dirty="0"/>
              <a:t>このメッシュには、神経回路網の中間レイヤーの多次元の神経出力値が含まれたテクスチャが貼られています。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24</a:t>
            </a:fld>
            <a:endParaRPr lang="en-US"/>
          </a:p>
        </p:txBody>
      </p:sp>
    </p:spTree>
    <p:extLst>
      <p:ext uri="{BB962C8B-B14F-4D97-AF65-F5344CB8AC3E}">
        <p14:creationId xmlns:p14="http://schemas.microsoft.com/office/powerpoint/2010/main" val="2292694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Tx/>
              <a:buNone/>
            </a:pPr>
            <a:r>
              <a:rPr kumimoji="1" lang="ja-JP" altLang="en-US" dirty="0"/>
              <a:t>ラスタライズ後のオフスクリーン描画対象の画像が、神経回路網の中間レイヤーの神経状態</a:t>
            </a:r>
            <a:r>
              <a:rPr kumimoji="1" lang="en-US" altLang="ja-JP" dirty="0"/>
              <a:t>(</a:t>
            </a:r>
            <a:r>
              <a:rPr kumimoji="1" lang="ja-JP" altLang="en-US" dirty="0"/>
              <a:t>中間表現</a:t>
            </a:r>
            <a:r>
              <a:rPr kumimoji="1" lang="en-US" altLang="ja-JP" dirty="0"/>
              <a:t>)</a:t>
            </a:r>
            <a:r>
              <a:rPr kumimoji="1" lang="ja-JP" altLang="en-US" dirty="0"/>
              <a:t>に相当します。</a:t>
            </a:r>
            <a:endParaRPr kumimoji="0" lang="en-US" altLang="ja-JP" dirty="0"/>
          </a:p>
          <a:p>
            <a:pPr marL="0" indent="0">
              <a:buFontTx/>
              <a:buNone/>
            </a:pPr>
            <a:r>
              <a:rPr kumimoji="1" lang="ja-JP" altLang="en-US" dirty="0"/>
              <a:t>中間表現にはカメラ位置、メッシュのポーズの情報が反映されています。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25</a:t>
            </a:fld>
            <a:endParaRPr lang="en-US"/>
          </a:p>
        </p:txBody>
      </p:sp>
    </p:spTree>
    <p:extLst>
      <p:ext uri="{BB962C8B-B14F-4D97-AF65-F5344CB8AC3E}">
        <p14:creationId xmlns:p14="http://schemas.microsoft.com/office/powerpoint/2010/main" val="223290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Tx/>
              <a:buNone/>
            </a:pPr>
            <a:r>
              <a:rPr kumimoji="1" lang="ja-JP" altLang="en-US" dirty="0"/>
              <a:t>ライティング情報も、神経入力的なフォーマットに</a:t>
            </a:r>
            <a:r>
              <a:rPr lang="ja-JP" altLang="en-US" dirty="0"/>
              <a:t>変換</a:t>
            </a:r>
            <a:r>
              <a:rPr kumimoji="1" lang="ja-JP" altLang="en-US" dirty="0"/>
              <a:t>されて神経回路網に</a:t>
            </a:r>
            <a:r>
              <a:rPr lang="ja-JP" altLang="en-US" dirty="0"/>
              <a:t>入力されます</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26</a:t>
            </a:fld>
            <a:endParaRPr lang="en-US"/>
          </a:p>
        </p:txBody>
      </p:sp>
    </p:spTree>
    <p:extLst>
      <p:ext uri="{BB962C8B-B14F-4D97-AF65-F5344CB8AC3E}">
        <p14:creationId xmlns:p14="http://schemas.microsoft.com/office/powerpoint/2010/main" val="1617907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Tx/>
              <a:buNone/>
            </a:pPr>
            <a:r>
              <a:rPr kumimoji="1" lang="ja-JP" altLang="en-US" dirty="0"/>
              <a:t>元々の画像生成神経回路網の後半分が実行されます。</a:t>
            </a:r>
            <a:endParaRPr kumimoji="1" lang="en-US" altLang="ja-JP" dirty="0"/>
          </a:p>
          <a:p>
            <a:pPr marL="0" indent="0">
              <a:buFontTx/>
              <a:buNone/>
            </a:pPr>
            <a:r>
              <a:rPr kumimoji="1" lang="ja-JP" altLang="en-US" dirty="0"/>
              <a:t>神経回路網の最終レイヤーの出力値はピクセル色であり、そのまま画面に表示されます。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27</a:t>
            </a:fld>
            <a:endParaRPr lang="en-US"/>
          </a:p>
        </p:txBody>
      </p:sp>
    </p:spTree>
    <p:extLst>
      <p:ext uri="{BB962C8B-B14F-4D97-AF65-F5344CB8AC3E}">
        <p14:creationId xmlns:p14="http://schemas.microsoft.com/office/powerpoint/2010/main" val="419296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各アセットから、それらの中間表現を含んだ重みテクスチャを生成する手法です。</a:t>
            </a:r>
            <a:endParaRPr kumimoji="1" lang="en-US" altLang="ja-JP" dirty="0"/>
          </a:p>
          <a:p>
            <a:r>
              <a:rPr kumimoji="1" lang="ja-JP" altLang="en-US" dirty="0"/>
              <a:t>リアルタイムに実行されることはありません。ソースコードも製品のバイナリに含みません。</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28</a:t>
            </a:fld>
            <a:endParaRPr lang="en-US"/>
          </a:p>
        </p:txBody>
      </p:sp>
    </p:spTree>
    <p:extLst>
      <p:ext uri="{BB962C8B-B14F-4D97-AF65-F5344CB8AC3E}">
        <p14:creationId xmlns:p14="http://schemas.microsoft.com/office/powerpoint/2010/main" val="1974119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en-US" altLang="ja-JP" dirty="0"/>
              <a:t>1) </a:t>
            </a:r>
            <a:r>
              <a:rPr kumimoji="1" lang="ja-JP" altLang="en-US" dirty="0"/>
              <a:t>三次元スキャンによってのメッシュ</a:t>
            </a:r>
            <a:r>
              <a:rPr lang="ja-JP" altLang="en-US" dirty="0"/>
              <a:t>を</a:t>
            </a:r>
            <a:r>
              <a:rPr kumimoji="1" lang="ja-JP" altLang="en-US" dirty="0"/>
              <a:t>用意します。スキャンの瞬間</a:t>
            </a:r>
            <a:r>
              <a:rPr lang="ja-JP" altLang="en-US" dirty="0"/>
              <a:t>に、同じ視点からの写真も</a:t>
            </a:r>
            <a:r>
              <a:rPr kumimoji="1" lang="ja-JP" altLang="en-US" dirty="0"/>
              <a:t>撮影します。</a:t>
            </a:r>
            <a:endParaRPr kumimoji="1" lang="en-US" altLang="ja-JP" dirty="0"/>
          </a:p>
          <a:p>
            <a:pPr marL="0" indent="0">
              <a:buFont typeface="+mj-lt"/>
              <a:buNone/>
            </a:pPr>
            <a:endParaRPr kumimoji="1" lang="ja-JP" altLang="en-US" dirty="0"/>
          </a:p>
          <a:p>
            <a:pPr marL="0" indent="0">
              <a:buFont typeface="+mj-lt"/>
              <a:buNone/>
            </a:pPr>
            <a:r>
              <a:rPr kumimoji="1" lang="en-US" altLang="ja-JP" dirty="0"/>
              <a:t>2) </a:t>
            </a:r>
            <a:r>
              <a:rPr kumimoji="1" lang="ja-JP" altLang="en-US" dirty="0"/>
              <a:t>写真から種への逆変換（</a:t>
            </a:r>
            <a:r>
              <a:rPr kumimoji="1" lang="en-US" altLang="ja-JP" dirty="0"/>
              <a:t>Inversion</a:t>
            </a:r>
            <a:r>
              <a:rPr kumimoji="1" lang="ja-JP" altLang="en-US" dirty="0"/>
              <a:t>）をトレーニングします。</a:t>
            </a:r>
            <a:endParaRPr kumimoji="1" lang="en-US" altLang="ja-JP" dirty="0"/>
          </a:p>
          <a:p>
            <a:pPr marL="0" indent="0">
              <a:buFont typeface="+mj-lt"/>
              <a:buNone/>
            </a:pPr>
            <a:r>
              <a:rPr kumimoji="1" lang="ja-JP" altLang="en-US" dirty="0"/>
              <a:t>つまり、写真を画像生成神経回路網の種（</a:t>
            </a:r>
            <a:r>
              <a:rPr kumimoji="1" lang="en-US" altLang="ja-JP" dirty="0"/>
              <a:t>Seed</a:t>
            </a:r>
            <a:r>
              <a:rPr kumimoji="1" lang="ja-JP" altLang="en-US" dirty="0"/>
              <a:t>）に生成し、その種から再び同じ画像を再生成できるようにします。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29</a:t>
            </a:fld>
            <a:endParaRPr lang="en-US"/>
          </a:p>
        </p:txBody>
      </p:sp>
    </p:spTree>
    <p:extLst>
      <p:ext uri="{BB962C8B-B14F-4D97-AF65-F5344CB8AC3E}">
        <p14:creationId xmlns:p14="http://schemas.microsoft.com/office/powerpoint/2010/main" val="318463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en-US" altLang="ja-JP" dirty="0"/>
              <a:t>3) </a:t>
            </a:r>
            <a:r>
              <a:rPr kumimoji="1" lang="ja-JP" altLang="en-US" dirty="0"/>
              <a:t>画像生成神経回路網内の計算処理ではレイが飛ばされます。</a:t>
            </a:r>
            <a:endParaRPr kumimoji="1" lang="en-US" altLang="ja-JP" dirty="0"/>
          </a:p>
          <a:p>
            <a:pPr marL="0" indent="0">
              <a:buFont typeface="+mj-lt"/>
              <a:buNone/>
            </a:pPr>
            <a:r>
              <a:rPr kumimoji="1" lang="ja-JP" altLang="en-US" dirty="0"/>
              <a:t>そのレイ（三次元空間ベクトル）をファイルにエクスポートします。</a:t>
            </a:r>
          </a:p>
          <a:p>
            <a:pPr marL="0" indent="0">
              <a:buFont typeface="+mj-lt"/>
              <a:buNone/>
            </a:pPr>
            <a:endParaRPr kumimoji="1" lang="en-US" altLang="ja-JP" dirty="0"/>
          </a:p>
          <a:p>
            <a:pPr marL="0" indent="0">
              <a:buFont typeface="+mj-lt"/>
              <a:buNone/>
            </a:pPr>
            <a:r>
              <a:rPr kumimoji="1" lang="en-US" altLang="ja-JP" dirty="0"/>
              <a:t>4) </a:t>
            </a:r>
            <a:r>
              <a:rPr kumimoji="1" lang="ja-JP" altLang="en-US" dirty="0"/>
              <a:t>レイが当たる座標の中間レイヤーの神経出力値を別のファイルにエクスポートします。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30</a:t>
            </a:fld>
            <a:endParaRPr lang="en-US"/>
          </a:p>
        </p:txBody>
      </p:sp>
    </p:spTree>
    <p:extLst>
      <p:ext uri="{BB962C8B-B14F-4D97-AF65-F5344CB8AC3E}">
        <p14:creationId xmlns:p14="http://schemas.microsoft.com/office/powerpoint/2010/main" val="397322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ラスタライズ描画と比較して、</a:t>
            </a:r>
            <a:r>
              <a:rPr kumimoji="1" lang="ja-JP" altLang="en-US" dirty="0"/>
              <a:t>神経回路網による画像生成にはいくつかの</a:t>
            </a:r>
            <a:r>
              <a:rPr lang="ja-JP" altLang="en-US" dirty="0"/>
              <a:t>利点</a:t>
            </a:r>
            <a:r>
              <a:rPr kumimoji="1" lang="ja-JP" altLang="en-US" dirty="0"/>
              <a:t>があり、この研究ではそれらを維持したいと考えています。</a:t>
            </a:r>
          </a:p>
          <a:p>
            <a:r>
              <a:rPr kumimoji="1" lang="ja-JP" altLang="en-US" dirty="0"/>
              <a:t>ここではそれらの利点を列挙します。</a:t>
            </a:r>
          </a:p>
          <a:p>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ラスタライズの場合、弾力的な表面の変形は、メッシュを細かくして各頂点座標を変更する必要があります。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また、表面の下の構造からの影響を考慮することが困難です。</a:t>
            </a:r>
            <a:endParaRPr kumimoji="1" lang="en-US" altLang="ja-JP" dirty="0"/>
          </a:p>
          <a:p>
            <a:r>
              <a:rPr kumimoji="1" lang="ja-JP" altLang="en-US" dirty="0"/>
              <a:t>表面下散乱も、近似的にしか計算できません。</a:t>
            </a:r>
            <a:endParaRPr kumimoji="1" lang="en-US" altLang="ja-JP" dirty="0"/>
          </a:p>
          <a:p>
            <a:endParaRPr kumimoji="1" lang="en-US" altLang="ja-JP" dirty="0"/>
          </a:p>
          <a:p>
            <a:r>
              <a:rPr kumimoji="1" lang="ja-JP" altLang="en-US" dirty="0"/>
              <a:t>神経回路網の場合、教師データとなる画像の統計的な特徴を自動的に学習するため、リアルな見た目を再現することができます。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メッシュアニメーションのボディーランゲージの問題も回避できます。</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a:t>
            </a:fld>
            <a:endParaRPr lang="en-US" dirty="0"/>
          </a:p>
        </p:txBody>
      </p:sp>
    </p:spTree>
    <p:extLst>
      <p:ext uri="{BB962C8B-B14F-4D97-AF65-F5344CB8AC3E}">
        <p14:creationId xmlns:p14="http://schemas.microsoft.com/office/powerpoint/2010/main" val="693423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mj-lt"/>
              <a:buNone/>
            </a:pPr>
            <a:r>
              <a:rPr kumimoji="1" lang="en-US" altLang="ja-JP" dirty="0"/>
              <a:t>5) </a:t>
            </a:r>
            <a:r>
              <a:rPr kumimoji="1" lang="ja-JP" altLang="en-US" dirty="0"/>
              <a:t>別のアプリで（我々は</a:t>
            </a:r>
            <a:r>
              <a:rPr kumimoji="1" lang="en-US" altLang="ja-JP" dirty="0"/>
              <a:t>Vulkan</a:t>
            </a:r>
            <a:r>
              <a:rPr kumimoji="1" lang="ja-JP" altLang="en-US" dirty="0"/>
              <a:t>の</a:t>
            </a:r>
            <a:r>
              <a:rPr kumimoji="1" lang="en-US" altLang="ja-JP" dirty="0"/>
              <a:t>API</a:t>
            </a:r>
            <a:r>
              <a:rPr kumimoji="1" lang="ja-JP" altLang="en-US" dirty="0"/>
              <a:t>を利用して実験しています）メッシュにステップ</a:t>
            </a:r>
            <a:r>
              <a:rPr kumimoji="1" lang="en-US" altLang="ja-JP" dirty="0"/>
              <a:t>3</a:t>
            </a:r>
            <a:r>
              <a:rPr kumimoji="1" lang="ja-JP" altLang="en-US" dirty="0"/>
              <a:t>でエクスポートされたレイを飛ばします。</a:t>
            </a:r>
            <a:endParaRPr kumimoji="1" lang="en-US" altLang="ja-JP" dirty="0"/>
          </a:p>
          <a:p>
            <a:pPr marL="0" indent="0">
              <a:buFont typeface="+mj-lt"/>
              <a:buNone/>
            </a:pPr>
            <a:endParaRPr kumimoji="1" lang="en-US" altLang="ja-JP" dirty="0"/>
          </a:p>
          <a:p>
            <a:pPr marL="0" indent="0">
              <a:buFont typeface="+mj-lt"/>
              <a:buNone/>
            </a:pPr>
            <a:r>
              <a:rPr kumimoji="1" lang="en-US" altLang="ja-JP" dirty="0"/>
              <a:t>6) </a:t>
            </a:r>
            <a:r>
              <a:rPr kumimoji="1" lang="ja-JP" altLang="en-US" dirty="0"/>
              <a:t>レイが当た</a:t>
            </a:r>
            <a:r>
              <a:rPr lang="ja-JP" altLang="en-US" dirty="0"/>
              <a:t>ったメッシュ</a:t>
            </a:r>
            <a:r>
              <a:rPr kumimoji="1" lang="ja-JP" altLang="en-US" dirty="0"/>
              <a:t>表面の</a:t>
            </a:r>
            <a:r>
              <a:rPr kumimoji="1" lang="en-US" altLang="ja-JP" dirty="0"/>
              <a:t>UV</a:t>
            </a:r>
            <a:r>
              <a:rPr kumimoji="1" lang="ja-JP" altLang="en-US" dirty="0"/>
              <a:t>座標をレイ</a:t>
            </a:r>
            <a:r>
              <a:rPr kumimoji="1" lang="en-US" altLang="ja-JP" dirty="0"/>
              <a:t>ID</a:t>
            </a:r>
            <a:r>
              <a:rPr kumimoji="1" lang="ja-JP" altLang="en-US" dirty="0"/>
              <a:t>と共にエクスポートし、ファイルに書き込みます。</a:t>
            </a:r>
          </a:p>
          <a:p>
            <a:pPr marL="0" indent="0">
              <a:buFont typeface="+mj-lt"/>
              <a:buNone/>
            </a:pPr>
            <a:endParaRPr kumimoji="1" lang="en-US" altLang="ja-JP" dirty="0"/>
          </a:p>
          <a:p>
            <a:pPr marL="0" indent="0">
              <a:buFont typeface="+mj-lt"/>
              <a:buNone/>
            </a:pPr>
            <a:r>
              <a:rPr kumimoji="1" lang="en-US" altLang="ja-JP" dirty="0"/>
              <a:t>7) </a:t>
            </a:r>
            <a:r>
              <a:rPr kumimoji="1" lang="ja-JP" altLang="en-US" dirty="0"/>
              <a:t>レイ</a:t>
            </a:r>
            <a:r>
              <a:rPr kumimoji="1" lang="en-US" altLang="ja-JP" dirty="0"/>
              <a:t>ID</a:t>
            </a:r>
            <a:r>
              <a:rPr kumimoji="1" lang="ja-JP" altLang="en-US" dirty="0"/>
              <a:t>に相当する神経出力値が多次元テクスチャの</a:t>
            </a:r>
            <a:r>
              <a:rPr kumimoji="1" lang="en-US" altLang="ja-JP" dirty="0"/>
              <a:t>UV</a:t>
            </a:r>
            <a:r>
              <a:rPr kumimoji="1" lang="ja-JP" altLang="en-US" dirty="0"/>
              <a:t>座標で書き込まれます。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31</a:t>
            </a:fld>
            <a:endParaRPr lang="en-US"/>
          </a:p>
        </p:txBody>
      </p:sp>
    </p:spTree>
    <p:extLst>
      <p:ext uri="{BB962C8B-B14F-4D97-AF65-F5344CB8AC3E}">
        <p14:creationId xmlns:p14="http://schemas.microsoft.com/office/powerpoint/2010/main" val="11028560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8) </a:t>
            </a:r>
            <a:r>
              <a:rPr lang="ja-JP" altLang="en-US" dirty="0"/>
              <a:t>カメラアングルを変更し、ステップ</a:t>
            </a:r>
            <a:r>
              <a:rPr lang="en-US" altLang="ja-JP" dirty="0"/>
              <a:t>3</a:t>
            </a:r>
            <a:r>
              <a:rPr lang="ja-JP" altLang="en-US" dirty="0"/>
              <a:t>～</a:t>
            </a:r>
            <a:r>
              <a:rPr lang="en-US" altLang="ja-JP" dirty="0"/>
              <a:t>7</a:t>
            </a:r>
            <a:r>
              <a:rPr lang="ja-JP" altLang="en-US" dirty="0"/>
              <a:t>を</a:t>
            </a:r>
            <a:r>
              <a:rPr kumimoji="1" lang="ja-JP" altLang="en-US" dirty="0"/>
              <a:t>繰り返します。これにより、メッシュ表面の全面がテクスチャに書き込まれます。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32</a:t>
            </a:fld>
            <a:endParaRPr lang="en-US"/>
          </a:p>
        </p:txBody>
      </p:sp>
    </p:spTree>
    <p:extLst>
      <p:ext uri="{BB962C8B-B14F-4D97-AF65-F5344CB8AC3E}">
        <p14:creationId xmlns:p14="http://schemas.microsoft.com/office/powerpoint/2010/main" val="2984799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しかしながら、もうひとつの因子があります：</a:t>
            </a:r>
          </a:p>
          <a:p>
            <a:r>
              <a:rPr kumimoji="1" lang="ja-JP" altLang="en-US" dirty="0"/>
              <a:t>ラスタライズと言うのはある意味ではアナログ系のプロセスです。</a:t>
            </a:r>
          </a:p>
          <a:p>
            <a:r>
              <a:rPr kumimoji="1" lang="ja-JP" altLang="en-US" dirty="0"/>
              <a:t>信号強度が毎フレーム複数のピクセルに分割されます。ピクセルの中心にぴったり一致して配置されることはほとんどありません。</a:t>
            </a:r>
          </a:p>
          <a:p>
            <a:r>
              <a:rPr kumimoji="1" lang="ja-JP" altLang="en-US" dirty="0"/>
              <a:t>レイヤー間の信号強度伝達は線形変化に対して頑健でなければなりません。</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33</a:t>
            </a:fld>
            <a:endParaRPr lang="en-US"/>
          </a:p>
        </p:txBody>
      </p:sp>
    </p:spTree>
    <p:extLst>
      <p:ext uri="{BB962C8B-B14F-4D97-AF65-F5344CB8AC3E}">
        <p14:creationId xmlns:p14="http://schemas.microsoft.com/office/powerpoint/2010/main" val="909838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そのため、神経回路網のトレーニングによってピクセル品質が不安定性になる場合があります。</a:t>
            </a:r>
          </a:p>
          <a:p>
            <a:r>
              <a:rPr kumimoji="1" lang="ja-JP" altLang="en-US" dirty="0"/>
              <a:t>その場合、トレーニングデータを（人工的に）増やしたほうがいいかも知れません。</a:t>
            </a:r>
          </a:p>
          <a:p>
            <a:r>
              <a:rPr kumimoji="1" lang="ja-JP" altLang="en-US" dirty="0"/>
              <a:t>ただし、この問題はあくまで実装上のものであり、原理的に解決不能であるとは考えていません。</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34</a:t>
            </a:fld>
            <a:endParaRPr lang="en-US"/>
          </a:p>
        </p:txBody>
      </p:sp>
    </p:spTree>
    <p:extLst>
      <p:ext uri="{BB962C8B-B14F-4D97-AF65-F5344CB8AC3E}">
        <p14:creationId xmlns:p14="http://schemas.microsoft.com/office/powerpoint/2010/main" val="16658277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現在利用する画像生成神経回路網についてですが、似ている難点は他の</a:t>
            </a:r>
            <a:r>
              <a:rPr kumimoji="1" lang="en-US" altLang="ja-JP" dirty="0"/>
              <a:t>implicit</a:t>
            </a:r>
            <a:r>
              <a:rPr kumimoji="1" lang="ja-JP" altLang="en-US" dirty="0"/>
              <a:t>モデルにも表れると思いますので、対策のいくつかを紹介します。</a:t>
            </a:r>
            <a:br>
              <a:rPr kumimoji="1" lang="en-US" altLang="ja-JP" dirty="0"/>
            </a:br>
            <a:r>
              <a:rPr kumimoji="1" lang="ja-JP" altLang="en-US" dirty="0"/>
              <a:t>左と右で、レイを飛ばした描画結果は異なります。</a:t>
            </a:r>
            <a:endParaRPr kumimoji="1" lang="en-US" altLang="ja-JP" dirty="0"/>
          </a:p>
          <a:p>
            <a:r>
              <a:rPr kumimoji="1" lang="ja-JP" altLang="en-US" dirty="0"/>
              <a:t>投影方法の問題だけではないです。</a:t>
            </a:r>
            <a:br>
              <a:rPr kumimoji="1" lang="en-US" altLang="ja-JP" dirty="0"/>
            </a:br>
            <a:endParaRPr kumimoji="1" lang="ja-JP" altLang="en-US"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35</a:t>
            </a:fld>
            <a:endParaRPr lang="en-US"/>
          </a:p>
        </p:txBody>
      </p:sp>
    </p:spTree>
    <p:extLst>
      <p:ext uri="{BB962C8B-B14F-4D97-AF65-F5344CB8AC3E}">
        <p14:creationId xmlns:p14="http://schemas.microsoft.com/office/powerpoint/2010/main" val="2200757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メッシュ表面に当たる座標が一致していたとしても、レイの描画結果が変わる場合もあります。</a:t>
            </a:r>
            <a:br>
              <a:rPr kumimoji="1" lang="en-US" altLang="ja-JP" dirty="0"/>
            </a:br>
            <a:r>
              <a:rPr kumimoji="1" lang="ja-JP" altLang="en-US" dirty="0"/>
              <a:t>神経回路網のトレーニング頃からのバグだと考えても良いかも知れません。</a:t>
            </a:r>
            <a:br>
              <a:rPr kumimoji="1" lang="en-US" altLang="ja-JP" dirty="0"/>
            </a:br>
            <a:r>
              <a:rPr kumimoji="1" lang="ja-JP" altLang="en-US" dirty="0"/>
              <a:t>何回も神経回路網を差し替えるつもりですので、いったん対策を載せた（のせた）ほうがいいと思います。</a:t>
            </a:r>
            <a:br>
              <a:rPr kumimoji="1" lang="en-US" altLang="ja-JP" dirty="0"/>
            </a:br>
            <a:r>
              <a:rPr kumimoji="1" lang="ja-JP" altLang="en-US" dirty="0"/>
              <a:t>リアルタイム描画の時はレイを飛ばしませんので、アセット用意時だけの問題点です。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36</a:t>
            </a:fld>
            <a:endParaRPr lang="en-US"/>
          </a:p>
        </p:txBody>
      </p:sp>
    </p:spTree>
    <p:extLst>
      <p:ext uri="{BB962C8B-B14F-4D97-AF65-F5344CB8AC3E}">
        <p14:creationId xmlns:p14="http://schemas.microsoft.com/office/powerpoint/2010/main" val="3725715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問題はレイ上の空間サンプリングの実装方法です。（＋トレーニング）</a:t>
            </a:r>
            <a:br>
              <a:rPr kumimoji="1" lang="en-US" altLang="ja-JP" dirty="0"/>
            </a:br>
            <a:r>
              <a:rPr kumimoji="1" lang="ja-JP" altLang="en-US" dirty="0"/>
              <a:t>実際にサンプリングされる座標は、レイとメッシュが交差する点ではなく、レイ上を等間隔にサンプリングしています。</a:t>
            </a:r>
            <a:br>
              <a:rPr kumimoji="1" lang="en-US" altLang="ja-JP" dirty="0"/>
            </a:br>
            <a:r>
              <a:rPr kumimoji="1" lang="ja-JP" altLang="en-US" dirty="0"/>
              <a:t>その後、神経回路網の次のレイヤーに送られるのは、レイとの交差点に近いサンプルのレイヤーで計算した出力の平均です。</a:t>
            </a:r>
            <a:br>
              <a:rPr kumimoji="1" lang="en-US" altLang="ja-JP" dirty="0"/>
            </a:br>
            <a:r>
              <a:rPr kumimoji="1" lang="ja-JP" altLang="en-US" dirty="0"/>
              <a:t>結果は、このトレーニング環境に依存します。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37</a:t>
            </a:fld>
            <a:endParaRPr lang="en-US"/>
          </a:p>
        </p:txBody>
      </p:sp>
    </p:spTree>
    <p:extLst>
      <p:ext uri="{BB962C8B-B14F-4D97-AF65-F5344CB8AC3E}">
        <p14:creationId xmlns:p14="http://schemas.microsoft.com/office/powerpoint/2010/main" val="898095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サンプル数を増やすと変化に対する頑健性が向上しますが、依然として不十分です。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38</a:t>
            </a:fld>
            <a:endParaRPr lang="en-US"/>
          </a:p>
        </p:txBody>
      </p:sp>
    </p:spTree>
    <p:extLst>
      <p:ext uri="{BB962C8B-B14F-4D97-AF65-F5344CB8AC3E}">
        <p14:creationId xmlns:p14="http://schemas.microsoft.com/office/powerpoint/2010/main" val="2724521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トレーニング時と同様にカメラとレイを利用したほうが安定です。</a:t>
            </a:r>
            <a:br>
              <a:rPr kumimoji="1" lang="en-US" altLang="ja-JP" dirty="0"/>
            </a:br>
            <a:r>
              <a:rPr kumimoji="1" lang="ja-JP" altLang="en-US" dirty="0"/>
              <a:t>空間座標から直接サンプルできないので、複数のカメラアングルから撮影したほうがいいです。</a:t>
            </a:r>
            <a:br>
              <a:rPr kumimoji="1" lang="en-US" altLang="ja-JP" dirty="0"/>
            </a:br>
            <a:r>
              <a:rPr kumimoji="1" lang="ja-JP" altLang="en-US" dirty="0"/>
              <a:t>以前のようにレイ</a:t>
            </a:r>
            <a:r>
              <a:rPr kumimoji="1" lang="en-US" altLang="ja-JP" dirty="0"/>
              <a:t>ID</a:t>
            </a:r>
            <a:r>
              <a:rPr kumimoji="1" lang="ja-JP" altLang="en-US" dirty="0"/>
              <a:t>と、その位置での神経状態がファイルにエクスポートされます。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39</a:t>
            </a:fld>
            <a:endParaRPr lang="en-US"/>
          </a:p>
        </p:txBody>
      </p:sp>
    </p:spTree>
    <p:extLst>
      <p:ext uri="{BB962C8B-B14F-4D97-AF65-F5344CB8AC3E}">
        <p14:creationId xmlns:p14="http://schemas.microsoft.com/office/powerpoint/2010/main" val="2842653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中間表現に飛ばしたレイを、三次元スキャンされたメッシュにも飛ばします。</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そうするとレイあたりの</a:t>
            </a:r>
            <a:r>
              <a:rPr kumimoji="1" lang="en-US" altLang="ja-JP" dirty="0"/>
              <a:t>【</a:t>
            </a:r>
            <a:r>
              <a:rPr kumimoji="1" lang="ja-JP" altLang="en-US" dirty="0"/>
              <a:t>神経状態＋</a:t>
            </a:r>
            <a:r>
              <a:rPr kumimoji="1" lang="en-US" altLang="ja-JP" dirty="0"/>
              <a:t>UV】</a:t>
            </a:r>
            <a:r>
              <a:rPr kumimoji="1" lang="ja-JP" altLang="en-US" dirty="0"/>
              <a:t>のペアを手に入れることができます。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40</a:t>
            </a:fld>
            <a:endParaRPr lang="en-US"/>
          </a:p>
        </p:txBody>
      </p:sp>
    </p:spTree>
    <p:extLst>
      <p:ext uri="{BB962C8B-B14F-4D97-AF65-F5344CB8AC3E}">
        <p14:creationId xmlns:p14="http://schemas.microsoft.com/office/powerpoint/2010/main" val="406711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ラスタライズ＋レイトレーシングにも利点があります。</a:t>
            </a:r>
          </a:p>
          <a:p>
            <a:r>
              <a:rPr kumimoji="1" lang="ja-JP" altLang="en-US" dirty="0"/>
              <a:t>慣れているので自然だと思う人も多いかも知れませんが、利点を列挙します。</a:t>
            </a:r>
            <a:endParaRPr kumimoji="1" lang="en-US" altLang="ja-JP" dirty="0"/>
          </a:p>
          <a:p>
            <a:endParaRPr kumimoji="1" lang="en-US" altLang="ja-JP" dirty="0"/>
          </a:p>
          <a:p>
            <a:r>
              <a:rPr kumimoji="1" lang="ja-JP" altLang="en-US" dirty="0"/>
              <a:t>計算処理の効率性に優れています。</a:t>
            </a:r>
            <a:endParaRPr kumimoji="1" lang="en-US" altLang="ja-JP" dirty="0"/>
          </a:p>
          <a:p>
            <a:r>
              <a:rPr kumimoji="1" lang="ja-JP" altLang="en-US" dirty="0"/>
              <a:t>細かくポーズを指定でき、安定性が非常に高いです。</a:t>
            </a:r>
            <a:endParaRPr kumimoji="1" lang="en-US" altLang="ja-JP" dirty="0"/>
          </a:p>
          <a:p>
            <a:r>
              <a:rPr kumimoji="1" lang="ja-JP" altLang="en-US" dirty="0"/>
              <a:t>ピクセル品質の安定性も高いです。</a:t>
            </a:r>
            <a:endParaRPr kumimoji="1" lang="en-US" altLang="ja-JP" dirty="0"/>
          </a:p>
          <a:p>
            <a:r>
              <a:rPr kumimoji="1" lang="ja-JP" altLang="en-US" dirty="0"/>
              <a:t>細かくカメラやライティングを指定できます。</a:t>
            </a:r>
            <a:endParaRPr kumimoji="1" lang="en-US" altLang="ja-JP" dirty="0"/>
          </a:p>
          <a:p>
            <a:r>
              <a:rPr kumimoji="1" lang="ja-JP" altLang="en-US" dirty="0"/>
              <a:t>数十年の歴史がありますので、</a:t>
            </a:r>
            <a:r>
              <a:rPr kumimoji="1" lang="en-US" altLang="ja-JP" dirty="0"/>
              <a:t>3D</a:t>
            </a:r>
            <a:r>
              <a:rPr kumimoji="1" lang="ja-JP" altLang="en-US" dirty="0"/>
              <a:t>ソフトやライブラリが豊富にあります。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5</a:t>
            </a:fld>
            <a:endParaRPr lang="en-US"/>
          </a:p>
        </p:txBody>
      </p:sp>
    </p:spTree>
    <p:extLst>
      <p:ext uri="{BB962C8B-B14F-4D97-AF65-F5344CB8AC3E}">
        <p14:creationId xmlns:p14="http://schemas.microsoft.com/office/powerpoint/2010/main" val="1019990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テクスチャを作るためは神経状態を</a:t>
            </a:r>
            <a:r>
              <a:rPr kumimoji="1" lang="en-US" altLang="ja-JP" dirty="0"/>
              <a:t>UV</a:t>
            </a:r>
            <a:r>
              <a:rPr kumimoji="1" lang="ja-JP" altLang="en-US" dirty="0"/>
              <a:t>の座標に書き込みます。</a:t>
            </a:r>
            <a:endParaRPr kumimoji="1" lang="en-US" altLang="ja-JP" dirty="0"/>
          </a:p>
          <a:p>
            <a:r>
              <a:rPr kumimoji="1" lang="ja-JP" altLang="en-US" dirty="0"/>
              <a:t>レイごとにこれを繰り返します。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41</a:t>
            </a:fld>
            <a:endParaRPr lang="en-US"/>
          </a:p>
        </p:txBody>
      </p:sp>
    </p:spTree>
    <p:extLst>
      <p:ext uri="{BB962C8B-B14F-4D97-AF65-F5344CB8AC3E}">
        <p14:creationId xmlns:p14="http://schemas.microsoft.com/office/powerpoint/2010/main" val="1133139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UV</a:t>
            </a:r>
            <a:r>
              <a:rPr kumimoji="1" lang="ja-JP" altLang="en-US" dirty="0"/>
              <a:t>はピクセル中心をぴったり指していない場合、値が分割されます。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42</a:t>
            </a:fld>
            <a:endParaRPr lang="en-US"/>
          </a:p>
        </p:txBody>
      </p:sp>
    </p:spTree>
    <p:extLst>
      <p:ext uri="{BB962C8B-B14F-4D97-AF65-F5344CB8AC3E}">
        <p14:creationId xmlns:p14="http://schemas.microsoft.com/office/powerpoint/2010/main" val="29927468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アセット用意パイプラインの手法についてです。</a:t>
            </a:r>
          </a:p>
          <a:p>
            <a:r>
              <a:rPr kumimoji="1" lang="ja-JP" altLang="en-US" dirty="0"/>
              <a:t>技術的にはこの手法は一番重要です。</a:t>
            </a:r>
          </a:p>
          <a:p>
            <a:r>
              <a:rPr kumimoji="1" lang="ja-JP" altLang="en-US" dirty="0"/>
              <a:t>満たすべき以下の要件があります：</a:t>
            </a:r>
          </a:p>
          <a:p>
            <a:pPr lvl="1"/>
            <a:r>
              <a:rPr kumimoji="1" lang="ja-JP" altLang="en-US" dirty="0"/>
              <a:t>３</a:t>
            </a:r>
            <a:r>
              <a:rPr kumimoji="1" lang="en-US" altLang="ja-JP" dirty="0"/>
              <a:t>D</a:t>
            </a:r>
            <a:r>
              <a:rPr kumimoji="1" lang="ja-JP" altLang="en-US" dirty="0"/>
              <a:t>オブジェクトの中間表現が三角形メッシュと一致しています。</a:t>
            </a:r>
          </a:p>
          <a:p>
            <a:pPr lvl="1"/>
            <a:r>
              <a:rPr kumimoji="1" lang="ja-JP" altLang="en-US" dirty="0"/>
              <a:t>中間レイヤーの神経出力が表面座標に接続されてテクスチャに送られます。</a:t>
            </a:r>
          </a:p>
          <a:p>
            <a:pPr lvl="1"/>
            <a:r>
              <a:rPr kumimoji="1" lang="ja-JP" altLang="en-US" dirty="0"/>
              <a:t>表面の全部を覆うために複数のカメラ</a:t>
            </a:r>
            <a:r>
              <a:rPr lang="ja-JP" altLang="en-US" dirty="0"/>
              <a:t>アングルを統合</a:t>
            </a:r>
            <a:r>
              <a:rPr kumimoji="1" lang="ja-JP" altLang="en-US" dirty="0"/>
              <a:t>します。</a:t>
            </a:r>
          </a:p>
          <a:p>
            <a:pPr lvl="1"/>
            <a:r>
              <a:rPr kumimoji="1" lang="ja-JP" altLang="en-US" dirty="0"/>
              <a:t>三角形メッシュの品質が重要です。</a:t>
            </a:r>
          </a:p>
          <a:p>
            <a:endParaRPr kumimoji="1" lang="ja-JP" altLang="en-US" dirty="0"/>
          </a:p>
          <a:p>
            <a:r>
              <a:rPr kumimoji="1" lang="ja-JP" altLang="en-US" dirty="0"/>
              <a:t>これらの条件さえ満たせばどんな手法でも十分です。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43</a:t>
            </a:fld>
            <a:endParaRPr lang="en-US"/>
          </a:p>
        </p:txBody>
      </p:sp>
    </p:spTree>
    <p:extLst>
      <p:ext uri="{BB962C8B-B14F-4D97-AF65-F5344CB8AC3E}">
        <p14:creationId xmlns:p14="http://schemas.microsoft.com/office/powerpoint/2010/main" val="6124763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本発表で提案した、アセット用意手法は以下のメリットがあります。</a:t>
            </a:r>
            <a:endParaRPr kumimoji="1" lang="en-US" altLang="ja-JP" dirty="0"/>
          </a:p>
          <a:p>
            <a:endParaRPr kumimoji="1" lang="en-US" altLang="ja-JP" dirty="0"/>
          </a:p>
          <a:p>
            <a:r>
              <a:rPr kumimoji="1" lang="ja-JP" altLang="en-US" dirty="0"/>
              <a:t>三次元スキャンによってのメッシュは品質高いです。</a:t>
            </a:r>
          </a:p>
          <a:p>
            <a:r>
              <a:rPr kumimoji="1" lang="ja-JP" altLang="en-US" dirty="0"/>
              <a:t>様々な物を三次元スキャンできます。</a:t>
            </a:r>
          </a:p>
          <a:p>
            <a:r>
              <a:rPr kumimoji="1" lang="ja-JP" altLang="en-US" dirty="0"/>
              <a:t>多くの画像生成神経回路網を利用できます。</a:t>
            </a:r>
          </a:p>
          <a:p>
            <a:r>
              <a:rPr kumimoji="1" lang="ja-JP" altLang="en-US" dirty="0"/>
              <a:t>プロセスの自動化はある程度は可能です。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44</a:t>
            </a:fld>
            <a:endParaRPr lang="en-US"/>
          </a:p>
        </p:txBody>
      </p:sp>
    </p:spTree>
    <p:extLst>
      <p:ext uri="{BB962C8B-B14F-4D97-AF65-F5344CB8AC3E}">
        <p14:creationId xmlns:p14="http://schemas.microsoft.com/office/powerpoint/2010/main" val="4203547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実験を進めていく上で遭遇した技術的な難点です。</a:t>
            </a:r>
            <a:endParaRPr kumimoji="1" lang="en-US" altLang="ja-JP" dirty="0"/>
          </a:p>
          <a:p>
            <a:r>
              <a:rPr kumimoji="1" lang="ja-JP" altLang="en-US" dirty="0"/>
              <a:t>これらは、現在ではほぼ解決されています。</a:t>
            </a:r>
            <a:endParaRPr kumimoji="1" lang="en-US" altLang="ja-JP" dirty="0"/>
          </a:p>
          <a:p>
            <a:endParaRPr kumimoji="1" lang="en-US" altLang="ja-JP" dirty="0"/>
          </a:p>
          <a:p>
            <a:r>
              <a:rPr kumimoji="1" lang="ja-JP" altLang="en-US" dirty="0"/>
              <a:t>まず、写真インバージョンの神経回路網が必要です。</a:t>
            </a:r>
          </a:p>
          <a:p>
            <a:r>
              <a:rPr kumimoji="1" lang="ja-JP" altLang="en-US" dirty="0"/>
              <a:t>画像生成神経回路網の三次元中間表現が弱い場合もあります。</a:t>
            </a:r>
          </a:p>
          <a:p>
            <a:r>
              <a:rPr kumimoji="1" lang="ja-JP" altLang="en-US" dirty="0"/>
              <a:t>神経回路網の</a:t>
            </a:r>
            <a:r>
              <a:rPr kumimoji="1" lang="en-US" altLang="ja-JP" dirty="0"/>
              <a:t>Python</a:t>
            </a:r>
            <a:r>
              <a:rPr kumimoji="1" lang="ja-JP" altLang="en-US" dirty="0"/>
              <a:t>ライブラリのカメラ計算は場合によって</a:t>
            </a:r>
            <a:r>
              <a:rPr kumimoji="1" lang="en-US" altLang="ja-JP" dirty="0"/>
              <a:t>C++</a:t>
            </a:r>
            <a:r>
              <a:rPr kumimoji="1" lang="ja-JP" altLang="en-US" dirty="0"/>
              <a:t>にエクスポートしにくいです。</a:t>
            </a:r>
          </a:p>
          <a:p>
            <a:r>
              <a:rPr kumimoji="1" lang="ja-JP" altLang="en-US" dirty="0"/>
              <a:t>画像生成神経回路網の解像度が低い場合もあります。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45</a:t>
            </a:fld>
            <a:endParaRPr lang="en-US"/>
          </a:p>
        </p:txBody>
      </p:sp>
    </p:spTree>
    <p:extLst>
      <p:ext uri="{BB962C8B-B14F-4D97-AF65-F5344CB8AC3E}">
        <p14:creationId xmlns:p14="http://schemas.microsoft.com/office/powerpoint/2010/main" val="1627618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将来の研究です。</a:t>
            </a:r>
            <a:endParaRPr kumimoji="1" lang="en-US" altLang="ja-JP" dirty="0"/>
          </a:p>
          <a:p>
            <a:endParaRPr kumimoji="1" lang="en-US" altLang="ja-JP" dirty="0"/>
          </a:p>
          <a:p>
            <a:r>
              <a:rPr kumimoji="1" lang="ja-JP" altLang="en-US" dirty="0"/>
              <a:t>中間表現フォーマットの入力形式の検討します。</a:t>
            </a:r>
            <a:endParaRPr kumimoji="1" lang="en-US" altLang="ja-JP" dirty="0"/>
          </a:p>
          <a:p>
            <a:r>
              <a:rPr kumimoji="1" lang="ja-JP" altLang="en-US" dirty="0"/>
              <a:t>神経回路網の後半分の入力としてフレーム毎に必要になる情報です。</a:t>
            </a:r>
            <a:endParaRPr kumimoji="1" lang="en-US" altLang="ja-JP" dirty="0"/>
          </a:p>
          <a:p>
            <a:r>
              <a:rPr kumimoji="1" lang="ja-JP" altLang="en-US" dirty="0"/>
              <a:t>今後は、利用できる情報を増やしていきたいです。</a:t>
            </a:r>
            <a:endParaRPr kumimoji="1" lang="en-US" altLang="ja-JP" dirty="0"/>
          </a:p>
          <a:p>
            <a:endParaRPr kumimoji="1" lang="en-US" altLang="ja-JP" dirty="0"/>
          </a:p>
          <a:p>
            <a:r>
              <a:rPr kumimoji="1" lang="ja-JP" altLang="en-US" dirty="0"/>
              <a:t>特に重要な入力は、レイトレーシングによる照明情報です。</a:t>
            </a:r>
            <a:endParaRPr kumimoji="1" lang="en-US" altLang="ja-JP" dirty="0"/>
          </a:p>
          <a:p>
            <a:r>
              <a:rPr kumimoji="1" lang="ja-JP" altLang="en-US" dirty="0"/>
              <a:t>ハイエンド</a:t>
            </a:r>
            <a:r>
              <a:rPr kumimoji="1" lang="en-US" altLang="ja-JP" dirty="0"/>
              <a:t>GPU</a:t>
            </a:r>
            <a:r>
              <a:rPr kumimoji="1" lang="ja-JP" altLang="en-US" dirty="0"/>
              <a:t>ではリアルタイムレイトレーシングが可能です。</a:t>
            </a:r>
            <a:endParaRPr kumimoji="1" lang="en-US" altLang="ja-JP" dirty="0"/>
          </a:p>
          <a:p>
            <a:r>
              <a:rPr kumimoji="1" lang="ja-JP" altLang="en-US" dirty="0"/>
              <a:t>レイトレーシング結果を神経状態に変換するため、専用の神経回路網を用いる計画です。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46</a:t>
            </a:fld>
            <a:endParaRPr lang="en-US"/>
          </a:p>
        </p:txBody>
      </p:sp>
    </p:spTree>
    <p:extLst>
      <p:ext uri="{BB962C8B-B14F-4D97-AF65-F5344CB8AC3E}">
        <p14:creationId xmlns:p14="http://schemas.microsoft.com/office/powerpoint/2010/main" val="24416755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その次のステージは、</a:t>
            </a:r>
            <a:r>
              <a:rPr lang="ja-JP" altLang="en-US" dirty="0"/>
              <a:t>物体内部の情報です。</a:t>
            </a:r>
            <a:endParaRPr kumimoji="1" lang="en-US" altLang="ja-JP" dirty="0"/>
          </a:p>
          <a:p>
            <a:r>
              <a:rPr kumimoji="1" lang="ja-JP" altLang="en-US" dirty="0"/>
              <a:t>人間の顔なら、皮膚下の筋肉や</a:t>
            </a:r>
            <a:r>
              <a:rPr lang="ja-JP" altLang="en-US" dirty="0"/>
              <a:t>骨格</a:t>
            </a:r>
            <a:r>
              <a:rPr kumimoji="1" lang="ja-JP" altLang="en-US" dirty="0"/>
              <a:t>をシミュレーションします。</a:t>
            </a:r>
            <a:endParaRPr kumimoji="1" lang="en-US" altLang="ja-JP" dirty="0"/>
          </a:p>
          <a:p>
            <a:r>
              <a:rPr kumimoji="1" lang="ja-JP" altLang="en-US" dirty="0"/>
              <a:t>現時点は具体的な計画がないですが、それらの情報を神経回路網に入力することでより正確な描画が可能になります。</a:t>
            </a:r>
            <a:endParaRPr kumimoji="1" lang="en-US" altLang="ja-JP" dirty="0"/>
          </a:p>
          <a:p>
            <a:endParaRPr kumimoji="1" lang="en-US" altLang="ja-JP" dirty="0"/>
          </a:p>
          <a:p>
            <a:r>
              <a:rPr kumimoji="1" lang="ja-JP" altLang="en-US" dirty="0"/>
              <a:t>また、顔の骨格や表情筋の動きは心理状態が反映されたものなので、直接的に人間の心理状態を入力とする方法も考えられます。</a:t>
            </a:r>
            <a:endParaRPr kumimoji="1" lang="en-US" altLang="ja-JP" dirty="0"/>
          </a:p>
          <a:p>
            <a:r>
              <a:rPr kumimoji="1" lang="ja-JP" altLang="en-US" dirty="0"/>
              <a:t>これにより、より違和感の少ない人間の描画ができるはずです。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47</a:t>
            </a:fld>
            <a:endParaRPr lang="en-US"/>
          </a:p>
        </p:txBody>
      </p:sp>
    </p:spTree>
    <p:extLst>
      <p:ext uri="{BB962C8B-B14F-4D97-AF65-F5344CB8AC3E}">
        <p14:creationId xmlns:p14="http://schemas.microsoft.com/office/powerpoint/2010/main" val="21416155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神経回路網による画像生成は、すでに広い範囲において写実的な人間の外見や状態を描画することができますが、カメラ位置やメッシュ形状などを細かく指定することはできません。</a:t>
            </a:r>
          </a:p>
          <a:p>
            <a:r>
              <a:rPr kumimoji="1" lang="ja-JP" altLang="en-US" dirty="0"/>
              <a:t>そこで、リアルタイム描画に必要な情報を、従来のラスタライズパイプラインによって生成し、その後、神経回路網に入力できる形式に変換する手法を提案しました。</a:t>
            </a:r>
          </a:p>
          <a:p>
            <a:r>
              <a:rPr kumimoji="1" lang="ja-JP" altLang="en-US" dirty="0"/>
              <a:t>まだ結果の画像をお見せできる状態ではありませんが、これまでのところ、実装は順調に進んでおり、成功への根本的な障壁はありません。</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48</a:t>
            </a:fld>
            <a:endParaRPr lang="en-US"/>
          </a:p>
        </p:txBody>
      </p:sp>
    </p:spTree>
    <p:extLst>
      <p:ext uri="{BB962C8B-B14F-4D97-AF65-F5344CB8AC3E}">
        <p14:creationId xmlns:p14="http://schemas.microsoft.com/office/powerpoint/2010/main" val="267602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まずは設計の概念を図で紹介します。</a:t>
            </a:r>
            <a:endParaRPr kumimoji="1" lang="en-US" altLang="ja-JP" dirty="0"/>
          </a:p>
          <a:p>
            <a:r>
              <a:rPr lang="ja-JP" altLang="en-US" dirty="0"/>
              <a:t>本研究で</a:t>
            </a:r>
            <a:r>
              <a:rPr kumimoji="1" lang="ja-JP" altLang="en-US" dirty="0"/>
              <a:t>想定していることを直感的に伝えるためです。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6</a:t>
            </a:fld>
            <a:endParaRPr lang="en-US"/>
          </a:p>
        </p:txBody>
      </p:sp>
    </p:spTree>
    <p:extLst>
      <p:ext uri="{BB962C8B-B14F-4D97-AF65-F5344CB8AC3E}">
        <p14:creationId xmlns:p14="http://schemas.microsoft.com/office/powerpoint/2010/main" val="2482009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神経回路網が画像を生成するとき、入力された種からレイヤーごとに広がっていきます。</a:t>
            </a:r>
            <a:br>
              <a:rPr kumimoji="1" lang="en-US" altLang="ja-JP" dirty="0"/>
            </a:br>
            <a:r>
              <a:rPr kumimoji="1" lang="ja-JP" altLang="en-US" dirty="0"/>
              <a:t>アーキテクチャによて、広がるのは解像度かも知れません、もしくは精度かも知れません。</a:t>
            </a:r>
            <a:endParaRPr kumimoji="1" lang="en-US" altLang="ja-JP" dirty="0"/>
          </a:p>
          <a:p>
            <a:r>
              <a:rPr kumimoji="1" lang="ja-JP" altLang="en-US" dirty="0"/>
              <a:t>でも、最終的には</a:t>
            </a:r>
            <a:r>
              <a:rPr kumimoji="1" lang="en-US" altLang="ja-JP" dirty="0"/>
              <a:t>RGB</a:t>
            </a:r>
            <a:r>
              <a:rPr kumimoji="1" lang="ja-JP" altLang="en-US" dirty="0"/>
              <a:t>のピクセル値が出力されます。</a:t>
            </a:r>
            <a:br>
              <a:rPr kumimoji="1" lang="en-US" altLang="ja-JP" dirty="0"/>
            </a:br>
            <a:r>
              <a:rPr kumimoji="1" lang="ja-JP" altLang="en-US" dirty="0"/>
              <a:t>出力されないと、画像生成ではないですね。</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7</a:t>
            </a:fld>
            <a:endParaRPr lang="en-US"/>
          </a:p>
        </p:txBody>
      </p:sp>
    </p:spTree>
    <p:extLst>
      <p:ext uri="{BB962C8B-B14F-4D97-AF65-F5344CB8AC3E}">
        <p14:creationId xmlns:p14="http://schemas.microsoft.com/office/powerpoint/2010/main" val="289019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その最終的に生成される画像は、種の特徴（</a:t>
            </a:r>
            <a:r>
              <a:rPr lang="ja-JP" altLang="en-US" b="0" i="0" dirty="0">
                <a:solidFill>
                  <a:srgbClr val="EEEEEE"/>
                </a:solidFill>
                <a:effectLst/>
                <a:latin typeface="Source Han Sans"/>
              </a:rPr>
              <a:t>とくちょう</a:t>
            </a:r>
            <a:r>
              <a:rPr kumimoji="1" lang="ja-JP" altLang="en-US" dirty="0"/>
              <a:t>）によって最初から決定されます。</a:t>
            </a:r>
            <a:endParaRPr kumimoji="1" lang="en-US" altLang="ja-JP" dirty="0"/>
          </a:p>
          <a:p>
            <a:r>
              <a:rPr kumimoji="1" lang="ja-JP" altLang="en-US" dirty="0"/>
              <a:t>そのため、可能性空間は引数となる種の精度によって限定されています。</a:t>
            </a:r>
            <a:endParaRPr kumimoji="1" lang="en-US" altLang="ja-JP" dirty="0"/>
          </a:p>
          <a:p>
            <a:r>
              <a:rPr kumimoji="1" lang="ja-JP" altLang="en-US" dirty="0"/>
              <a:t>可能性空間の境界は、ありえること、とありえないことの区別です。</a:t>
            </a:r>
            <a:br>
              <a:rPr kumimoji="1" lang="en-US" altLang="ja-JP" dirty="0"/>
            </a:br>
            <a:r>
              <a:rPr kumimoji="1" lang="ja-JP" altLang="en-US" dirty="0"/>
              <a:t>この神経回路網として。</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8</a:t>
            </a:fld>
            <a:endParaRPr lang="en-US"/>
          </a:p>
        </p:txBody>
      </p:sp>
    </p:spTree>
    <p:extLst>
      <p:ext uri="{BB962C8B-B14F-4D97-AF65-F5344CB8AC3E}">
        <p14:creationId xmlns:p14="http://schemas.microsoft.com/office/powerpoint/2010/main" val="244215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t>基本的に、フレームごとに種を更新すれば、画像生成神経回路網でリアルタイム描画は可能です。</a:t>
            </a:r>
            <a:br>
              <a:rPr kumimoji="1" lang="en-US" altLang="ja-JP" dirty="0"/>
            </a:br>
            <a:r>
              <a:rPr kumimoji="1" lang="ja-JP" altLang="en-US" dirty="0"/>
              <a:t>生成される画像は可能性空間の限界を超えることはできません。</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800" dirty="0">
                <a:effectLst/>
                <a:latin typeface="Meiryo UI" panose="020B0604030504040204" pitchFamily="50" charset="-128"/>
                <a:ea typeface="Meiryo UI" panose="020B0604030504040204" pitchFamily="50" charset="-128"/>
              </a:rPr>
              <a:t>この図では、フレーム⑥～⑧を生成できる種は存在しません。</a:t>
            </a:r>
            <a:endParaRPr lang="ja-JP" altLang="en-US" sz="1800" dirty="0">
              <a:effectLst/>
              <a:latin typeface="Arial" panose="020B0604020202020204" pitchFamily="34" charset="0"/>
            </a:endParaRPr>
          </a:p>
          <a:p>
            <a:r>
              <a:rPr kumimoji="1" lang="ja-JP" altLang="en-US" dirty="0"/>
              <a:t>リアルタイム描画として、それは問題です。</a:t>
            </a:r>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9</a:t>
            </a:fld>
            <a:endParaRPr lang="en-US"/>
          </a:p>
        </p:txBody>
      </p:sp>
    </p:spTree>
    <p:extLst>
      <p:ext uri="{BB962C8B-B14F-4D97-AF65-F5344CB8AC3E}">
        <p14:creationId xmlns:p14="http://schemas.microsoft.com/office/powerpoint/2010/main" val="275744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もし、可能性空間が果てしなく広ければ、どんな画像でも生成できます。</a:t>
            </a:r>
            <a:br>
              <a:rPr kumimoji="1" lang="en-US" altLang="ja-JP" dirty="0"/>
            </a:br>
            <a:r>
              <a:rPr kumimoji="1" lang="ja-JP" altLang="en-US" dirty="0"/>
              <a:t>可能性空間の文法が理解できるなら、と言うことですね。</a:t>
            </a:r>
            <a:br>
              <a:rPr kumimoji="1" lang="en-US" altLang="ja-JP" dirty="0"/>
            </a:br>
            <a:r>
              <a:rPr kumimoji="1" lang="ja-JP" altLang="en-US" dirty="0"/>
              <a:t>場合によって文法も難しいことです。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87DEE212-02DF-3E4B-8185-8004C1BE046D}" type="slidenum">
              <a:rPr lang="en-US" smtClean="0"/>
              <a:t>10</a:t>
            </a:fld>
            <a:endParaRPr lang="en-US"/>
          </a:p>
        </p:txBody>
      </p:sp>
    </p:spTree>
    <p:extLst>
      <p:ext uri="{BB962C8B-B14F-4D97-AF65-F5344CB8AC3E}">
        <p14:creationId xmlns:p14="http://schemas.microsoft.com/office/powerpoint/2010/main" val="668936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文字オレンジ）">
    <p:spTree>
      <p:nvGrpSpPr>
        <p:cNvPr id="1" name=""/>
        <p:cNvGrpSpPr/>
        <p:nvPr/>
      </p:nvGrpSpPr>
      <p:grpSpPr>
        <a:xfrm>
          <a:off x="0" y="0"/>
          <a:ext cx="0" cy="0"/>
          <a:chOff x="0" y="0"/>
          <a:chExt cx="0" cy="0"/>
        </a:xfrm>
      </p:grpSpPr>
      <p:pic>
        <p:nvPicPr>
          <p:cNvPr id="3" name="図 2" descr="線画 が含まれている画像&#10;&#10;自動的に生成された説明">
            <a:extLst>
              <a:ext uri="{FF2B5EF4-FFF2-40B4-BE49-F238E27FC236}">
                <a16:creationId xmlns:a16="http://schemas.microsoft.com/office/drawing/2014/main" id="{BA926BD4-885E-4EBC-A3A3-E11662F21B31}"/>
              </a:ext>
            </a:extLst>
          </p:cNvPr>
          <p:cNvPicPr>
            <a:picLocks noChangeAspect="1"/>
          </p:cNvPicPr>
          <p:nvPr userDrawn="1"/>
        </p:nvPicPr>
        <p:blipFill>
          <a:blip r:embed="rId2">
            <a:alphaModFix/>
          </a:blip>
          <a:stretch>
            <a:fillRect/>
          </a:stretch>
        </p:blipFill>
        <p:spPr>
          <a:xfrm>
            <a:off x="4966823" y="48925"/>
            <a:ext cx="4176000" cy="5094719"/>
          </a:xfrm>
          <a:prstGeom prst="rect">
            <a:avLst/>
          </a:prstGeom>
        </p:spPr>
      </p:pic>
      <p:sp>
        <p:nvSpPr>
          <p:cNvPr id="11" name="Title 1"/>
          <p:cNvSpPr>
            <a:spLocks noGrp="1"/>
          </p:cNvSpPr>
          <p:nvPr>
            <p:ph type="ctrTitle"/>
          </p:nvPr>
        </p:nvSpPr>
        <p:spPr>
          <a:xfrm>
            <a:off x="197582" y="1816783"/>
            <a:ext cx="6096685" cy="647393"/>
          </a:xfrm>
          <a:prstGeom prst="rect">
            <a:avLst/>
          </a:prstGeom>
        </p:spPr>
        <p:txBody>
          <a:bodyPr>
            <a:noAutofit/>
          </a:bodyPr>
          <a:lstStyle>
            <a:lvl1pPr algn="l">
              <a:lnSpc>
                <a:spcPct val="120000"/>
              </a:lnSpc>
              <a:defRPr sz="2800" b="1" i="0">
                <a:solidFill>
                  <a:srgbClr val="D16C15"/>
                </a:solidFill>
                <a:latin typeface="メイリオ" panose="020B0604030504040204" pitchFamily="50" charset="-128"/>
                <a:ea typeface="メイリオ" panose="020B0604030504040204" pitchFamily="50" charset="-128"/>
                <a:cs typeface="Arial" panose="020B0604020202020204" pitchFamily="34" charset="0"/>
              </a:defRPr>
            </a:lvl1pPr>
          </a:lstStyle>
          <a:p>
            <a:r>
              <a:rPr lang="ja-JP" altLang="en-US"/>
              <a:t>マスター タイトルの書式設定</a:t>
            </a:r>
            <a:endParaRPr lang="en-US" dirty="0"/>
          </a:p>
        </p:txBody>
      </p:sp>
      <p:sp>
        <p:nvSpPr>
          <p:cNvPr id="24" name="Subtitle 2">
            <a:extLst>
              <a:ext uri="{FF2B5EF4-FFF2-40B4-BE49-F238E27FC236}">
                <a16:creationId xmlns:a16="http://schemas.microsoft.com/office/drawing/2014/main" id="{DC4C0F2B-076D-4B38-ABF1-17AAA7C88DC7}"/>
              </a:ext>
            </a:extLst>
          </p:cNvPr>
          <p:cNvSpPr>
            <a:spLocks noGrp="1"/>
          </p:cNvSpPr>
          <p:nvPr>
            <p:ph type="subTitle" idx="1" hasCustomPrompt="1"/>
          </p:nvPr>
        </p:nvSpPr>
        <p:spPr>
          <a:xfrm>
            <a:off x="197583" y="2626598"/>
            <a:ext cx="3952728" cy="303036"/>
          </a:xfrm>
          <a:prstGeom prst="rect">
            <a:avLst/>
          </a:prstGeom>
        </p:spPr>
        <p:txBody>
          <a:bodyPr>
            <a:normAutofit/>
          </a:bodyPr>
          <a:lstStyle>
            <a:lvl1pPr marL="0" indent="0" algn="l">
              <a:lnSpc>
                <a:spcPct val="120000"/>
              </a:lnSpc>
              <a:buNone/>
              <a:defRPr sz="1400" b="1" i="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dirty="0"/>
              <a:t>タイトルの書式設定</a:t>
            </a:r>
            <a:endParaRPr lang="en-US" dirty="0"/>
          </a:p>
        </p:txBody>
      </p:sp>
      <p:sp>
        <p:nvSpPr>
          <p:cNvPr id="8" name="コンテンツ プレースホルダー 7">
            <a:extLst>
              <a:ext uri="{FF2B5EF4-FFF2-40B4-BE49-F238E27FC236}">
                <a16:creationId xmlns:a16="http://schemas.microsoft.com/office/drawing/2014/main" id="{53EA3DAF-A06A-45BF-BCFD-8560C84CFA3D}"/>
              </a:ext>
            </a:extLst>
          </p:cNvPr>
          <p:cNvSpPr>
            <a:spLocks noGrp="1"/>
          </p:cNvSpPr>
          <p:nvPr>
            <p:ph sz="quarter" idx="10" hasCustomPrompt="1"/>
          </p:nvPr>
        </p:nvSpPr>
        <p:spPr>
          <a:xfrm>
            <a:off x="196850" y="3049662"/>
            <a:ext cx="3994150" cy="752668"/>
          </a:xfrm>
        </p:spPr>
        <p:txBody>
          <a:bodyPr/>
          <a:lstStyle>
            <a:lvl1pPr marL="0" indent="0">
              <a:lnSpc>
                <a:spcPct val="100000"/>
              </a:lnSpc>
              <a:buNone/>
              <a:defRPr sz="1200">
                <a:solidFill>
                  <a:srgbClr val="6A6D70"/>
                </a:solidFill>
              </a:defRPr>
            </a:lvl1pPr>
          </a:lstStyle>
          <a:p>
            <a:pPr lvl="0"/>
            <a:r>
              <a:rPr lang="ja-JP" altLang="en-US" dirty="0"/>
              <a:t>会社名、部署名、役職名、名前</a:t>
            </a:r>
            <a:endParaRPr kumimoji="1" lang="ja-JP" altLang="en-US" dirty="0"/>
          </a:p>
        </p:txBody>
      </p:sp>
      <p:sp>
        <p:nvSpPr>
          <p:cNvPr id="26" name="コンテンツ プレースホルダー 7">
            <a:extLst>
              <a:ext uri="{FF2B5EF4-FFF2-40B4-BE49-F238E27FC236}">
                <a16:creationId xmlns:a16="http://schemas.microsoft.com/office/drawing/2014/main" id="{83A1A8A8-525D-49A7-90A4-EE00EEBC9E62}"/>
              </a:ext>
            </a:extLst>
          </p:cNvPr>
          <p:cNvSpPr>
            <a:spLocks noGrp="1"/>
          </p:cNvSpPr>
          <p:nvPr>
            <p:ph sz="quarter" idx="11" hasCustomPrompt="1"/>
          </p:nvPr>
        </p:nvSpPr>
        <p:spPr>
          <a:xfrm>
            <a:off x="197583" y="3935532"/>
            <a:ext cx="3994150" cy="243588"/>
          </a:xfrm>
        </p:spPr>
        <p:txBody>
          <a:bodyPr/>
          <a:lstStyle>
            <a:lvl1pPr marL="0" indent="0">
              <a:buNone/>
              <a:defRPr sz="1200">
                <a:solidFill>
                  <a:srgbClr val="6A6D70"/>
                </a:solidFill>
              </a:defRPr>
            </a:lvl1pPr>
          </a:lstStyle>
          <a:p>
            <a:pPr lvl="0"/>
            <a:r>
              <a:rPr lang="ja-JP" altLang="en-US" dirty="0"/>
              <a:t>日付</a:t>
            </a:r>
            <a:endParaRPr kumimoji="1" lang="ja-JP" altLang="en-US" dirty="0"/>
          </a:p>
        </p:txBody>
      </p:sp>
      <p:sp>
        <p:nvSpPr>
          <p:cNvPr id="20" name="Subtitle 2">
            <a:extLst>
              <a:ext uri="{FF2B5EF4-FFF2-40B4-BE49-F238E27FC236}">
                <a16:creationId xmlns:a16="http://schemas.microsoft.com/office/drawing/2014/main" id="{E6E69BDB-E531-4D79-A106-14DEF4AF3C67}"/>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rgbClr val="6A6D70"/>
                </a:solidFill>
                <a:latin typeface="Meiryo UI" panose="020B0604030504040204" pitchFamily="50" charset="-128"/>
                <a:ea typeface="Meiryo UI" panose="020B0604030504040204" pitchFamily="50" charset="-128"/>
              </a:rPr>
              <a:t>©Silicon Studio Corp., all rights reserved.</a:t>
            </a:r>
            <a:endParaRPr lang="en-US" sz="1000" b="0" dirty="0">
              <a:solidFill>
                <a:srgbClr val="6A6D70"/>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AC63208-A6D6-4B94-B8C7-F5CCA4A9559A}"/>
              </a:ext>
            </a:extLst>
          </p:cNvPr>
          <p:cNvSpPr/>
          <p:nvPr userDrawn="1"/>
        </p:nvSpPr>
        <p:spPr>
          <a:xfrm>
            <a:off x="733" y="1816783"/>
            <a:ext cx="132617" cy="647393"/>
          </a:xfrm>
          <a:prstGeom prst="rect">
            <a:avLst/>
          </a:prstGeom>
          <a:solidFill>
            <a:srgbClr val="D1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8628EC9-5FB0-4064-8444-53B680A43B45}"/>
              </a:ext>
            </a:extLst>
          </p:cNvPr>
          <p:cNvSpPr/>
          <p:nvPr userDrawn="1"/>
        </p:nvSpPr>
        <p:spPr>
          <a:xfrm>
            <a:off x="733" y="2613898"/>
            <a:ext cx="132617" cy="315736"/>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185A4CD5-CE70-4753-AFCF-881D931FDA20}"/>
              </a:ext>
            </a:extLst>
          </p:cNvPr>
          <p:cNvPicPr>
            <a:picLocks noChangeAspect="1"/>
          </p:cNvPicPr>
          <p:nvPr userDrawn="1"/>
        </p:nvPicPr>
        <p:blipFill>
          <a:blip r:embed="rId3"/>
          <a:stretch>
            <a:fillRect/>
          </a:stretch>
        </p:blipFill>
        <p:spPr>
          <a:xfrm>
            <a:off x="133351" y="110703"/>
            <a:ext cx="1800000" cy="586800"/>
          </a:xfrm>
          <a:prstGeom prst="rect">
            <a:avLst/>
          </a:prstGeom>
        </p:spPr>
      </p:pic>
      <p:sp>
        <p:nvSpPr>
          <p:cNvPr id="14" name="コンテンツ プレースホルダー 7">
            <a:extLst>
              <a:ext uri="{FF2B5EF4-FFF2-40B4-BE49-F238E27FC236}">
                <a16:creationId xmlns:a16="http://schemas.microsoft.com/office/drawing/2014/main" id="{8DD20C93-91D2-4D63-A3D4-25EB7D12012F}"/>
              </a:ext>
            </a:extLst>
          </p:cNvPr>
          <p:cNvSpPr>
            <a:spLocks noGrp="1"/>
          </p:cNvSpPr>
          <p:nvPr>
            <p:ph sz="quarter" idx="12" hasCustomPrompt="1"/>
          </p:nvPr>
        </p:nvSpPr>
        <p:spPr>
          <a:xfrm>
            <a:off x="197583" y="1064115"/>
            <a:ext cx="6096684" cy="409450"/>
          </a:xfrm>
        </p:spPr>
        <p:txBody>
          <a:bodyPr/>
          <a:lstStyle>
            <a:lvl1pPr marL="0" indent="0">
              <a:lnSpc>
                <a:spcPct val="100000"/>
              </a:lnSpc>
              <a:buNone/>
              <a:defRPr sz="2000" b="1">
                <a:solidFill>
                  <a:schemeClr val="tx1">
                    <a:lumMod val="65000"/>
                    <a:lumOff val="35000"/>
                  </a:schemeClr>
                </a:solidFill>
              </a:defRPr>
            </a:lvl1pPr>
          </a:lstStyle>
          <a:p>
            <a:pPr lvl="0"/>
            <a:r>
              <a:rPr lang="ja-JP" altLang="en-US" dirty="0"/>
              <a:t>プレゼン先の社名</a:t>
            </a:r>
            <a:endParaRPr kumimoji="1" lang="ja-JP" altLang="en-US" dirty="0"/>
          </a:p>
        </p:txBody>
      </p:sp>
    </p:spTree>
    <p:extLst>
      <p:ext uri="{BB962C8B-B14F-4D97-AF65-F5344CB8AC3E}">
        <p14:creationId xmlns:p14="http://schemas.microsoft.com/office/powerpoint/2010/main" val="25219161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ブランディングメッセージ">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7CD340-5C91-4770-99D6-6EB33DEF19B7}"/>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70F3A54-4B56-425D-B34C-56C8EABE7689}"/>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pic>
        <p:nvPicPr>
          <p:cNvPr id="9" name="図 16">
            <a:extLst>
              <a:ext uri="{FF2B5EF4-FFF2-40B4-BE49-F238E27FC236}">
                <a16:creationId xmlns:a16="http://schemas.microsoft.com/office/drawing/2014/main" id="{D46FA14A-E0FA-4B40-B159-6EF4772201B0}"/>
              </a:ext>
            </a:extLst>
          </p:cNvPr>
          <p:cNvPicPr>
            <a:picLocks noChangeAspect="1"/>
          </p:cNvPicPr>
          <p:nvPr userDrawn="1"/>
        </p:nvPicPr>
        <p:blipFill>
          <a:blip r:embed="rId2"/>
          <a:stretch>
            <a:fillRect/>
          </a:stretch>
        </p:blipFill>
        <p:spPr>
          <a:xfrm>
            <a:off x="7299831" y="4326799"/>
            <a:ext cx="1506069" cy="490979"/>
          </a:xfrm>
          <a:prstGeom prst="rect">
            <a:avLst/>
          </a:prstGeom>
        </p:spPr>
      </p:pic>
      <p:sp>
        <p:nvSpPr>
          <p:cNvPr id="11" name="Rectangle 10">
            <a:extLst>
              <a:ext uri="{FF2B5EF4-FFF2-40B4-BE49-F238E27FC236}">
                <a16:creationId xmlns:a16="http://schemas.microsoft.com/office/drawing/2014/main" id="{C8AA77ED-7366-6A43-B9C2-24A123A6AA2E}"/>
              </a:ext>
            </a:extLst>
          </p:cNvPr>
          <p:cNvSpPr/>
          <p:nvPr userDrawn="1"/>
        </p:nvSpPr>
        <p:spPr>
          <a:xfrm>
            <a:off x="399571" y="947156"/>
            <a:ext cx="8414016" cy="3881198"/>
          </a:xfrm>
          <a:prstGeom prst="rect">
            <a:avLst/>
          </a:prstGeom>
        </p:spPr>
        <p:txBody>
          <a:bodyPr wrap="square" numCol="2" spcCol="540000">
            <a:noAutofit/>
          </a:bodyPr>
          <a:lstStyle/>
          <a:p>
            <a:pPr algn="just">
              <a:lnSpc>
                <a:spcPct val="150000"/>
              </a:lnSpc>
            </a:pPr>
            <a:r>
              <a:rPr lang="ja-JP" altLang="en-US" sz="1000" b="0" i="0" kern="1200" spc="10" baseline="0">
                <a:solidFill>
                  <a:srgbClr val="515151"/>
                </a:solidFill>
                <a:effectLst/>
                <a:latin typeface="+mn-ea"/>
                <a:ea typeface="+mn-ea"/>
                <a:cs typeface="+mn-cs"/>
              </a:rPr>
              <a:t>私たちシリコンスタジオは、自社開発による数々のミドルウェアを有し、</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の黎明期から今日に至るまで</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関連事業に取り組み、技術力（</a:t>
            </a:r>
            <a:r>
              <a:rPr lang="en-US" altLang="ja-JP" sz="1000" b="0" i="0" kern="1200" spc="10" baseline="0" dirty="0">
                <a:solidFill>
                  <a:srgbClr val="515151"/>
                </a:solidFill>
                <a:effectLst/>
                <a:latin typeface="+mn-ea"/>
                <a:ea typeface="+mn-ea"/>
                <a:cs typeface="+mn-cs"/>
              </a:rPr>
              <a:t>Technology</a:t>
            </a:r>
            <a:r>
              <a:rPr lang="ja-JP" altLang="en-US" sz="1000" b="0" i="0" kern="1200" spc="10" baseline="0">
                <a:solidFill>
                  <a:srgbClr val="515151"/>
                </a:solidFill>
                <a:effectLst/>
                <a:latin typeface="+mn-ea"/>
                <a:ea typeface="+mn-ea"/>
                <a:cs typeface="+mn-cs"/>
              </a:rPr>
              <a:t>）、表現力（</a:t>
            </a:r>
            <a:r>
              <a:rPr lang="en-US" altLang="ja-JP" sz="1000" b="0" i="0" kern="1200" spc="10" baseline="0" dirty="0">
                <a:solidFill>
                  <a:srgbClr val="515151"/>
                </a:solidFill>
                <a:effectLst/>
                <a:latin typeface="+mn-ea"/>
                <a:ea typeface="+mn-ea"/>
                <a:cs typeface="+mn-cs"/>
              </a:rPr>
              <a:t>Art</a:t>
            </a:r>
            <a:r>
              <a:rPr lang="ja-JP" altLang="en-US" sz="1000" b="0" i="0" kern="1200" spc="10" baseline="0">
                <a:solidFill>
                  <a:srgbClr val="515151"/>
                </a:solidFill>
                <a:effectLst/>
                <a:latin typeface="+mn-ea"/>
                <a:ea typeface="+mn-ea"/>
                <a:cs typeface="+mn-cs"/>
              </a:rPr>
              <a:t>）、発想力（</a:t>
            </a:r>
            <a:r>
              <a:rPr lang="en-US" altLang="ja-JP" sz="1000" b="0" i="0" kern="1200" spc="10" baseline="0" dirty="0">
                <a:solidFill>
                  <a:srgbClr val="515151"/>
                </a:solidFill>
                <a:effectLst/>
                <a:latin typeface="+mn-ea"/>
                <a:ea typeface="+mn-ea"/>
                <a:cs typeface="+mn-cs"/>
              </a:rPr>
              <a:t>Ideas</a:t>
            </a:r>
            <a:r>
              <a:rPr lang="ja-JP" altLang="en-US" sz="1000" b="0" i="0" kern="1200" spc="10" baseline="0">
                <a:solidFill>
                  <a:srgbClr val="515151"/>
                </a:solidFill>
                <a:effectLst/>
                <a:latin typeface="+mn-ea"/>
                <a:ea typeface="+mn-ea"/>
                <a:cs typeface="+mn-cs"/>
              </a:rPr>
              <a:t>）の研鑽を積み重ねてきました。これら</a:t>
            </a:r>
            <a:r>
              <a:rPr lang="en-US" altLang="ja-JP" sz="1000" b="0" i="0" kern="1200" spc="10" baseline="0" dirty="0">
                <a:solidFill>
                  <a:srgbClr val="515151"/>
                </a:solidFill>
                <a:effectLst/>
                <a:latin typeface="+mn-ea"/>
                <a:ea typeface="+mn-ea"/>
                <a:cs typeface="+mn-cs"/>
              </a:rPr>
              <a:t>3</a:t>
            </a:r>
            <a:r>
              <a:rPr lang="ja-JP" altLang="en-US" sz="1000" b="0" i="0" kern="1200" spc="10" baseline="0">
                <a:solidFill>
                  <a:srgbClr val="515151"/>
                </a:solidFill>
                <a:effectLst/>
                <a:latin typeface="+mn-ea"/>
                <a:ea typeface="+mn-ea"/>
                <a:cs typeface="+mn-cs"/>
              </a:rPr>
              <a:t>つの力を高い次元で融合させ、</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が持つ可能性を最大限に発揮させられること、それが私たちの強みです。</a:t>
            </a:r>
            <a:endParaRPr lang="en-US" altLang="ja-JP" sz="1000" b="0" i="0" kern="1200" spc="10" baseline="0" dirty="0">
              <a:solidFill>
                <a:srgbClr val="515151"/>
              </a:solidFill>
              <a:effectLst/>
              <a:latin typeface="+mn-ea"/>
              <a:ea typeface="+mn-ea"/>
              <a:cs typeface="+mn-cs"/>
            </a:endParaRPr>
          </a:p>
          <a:p>
            <a:pPr algn="just">
              <a:lnSpc>
                <a:spcPct val="150000"/>
              </a:lnSpc>
            </a:pPr>
            <a:endParaRPr lang="en-US" altLang="ja-JP" sz="1000" b="0" i="0" kern="1200" spc="10" baseline="0" dirty="0">
              <a:solidFill>
                <a:srgbClr val="515151"/>
              </a:solidFill>
              <a:effectLst/>
              <a:latin typeface="+mn-ea"/>
              <a:ea typeface="+mn-ea"/>
              <a:cs typeface="+mn-cs"/>
            </a:endParaRPr>
          </a:p>
          <a:p>
            <a:pPr algn="just">
              <a:lnSpc>
                <a:spcPct val="150000"/>
              </a:lnSpc>
            </a:pPr>
            <a:r>
              <a:rPr lang="ja-JP" altLang="en-US" sz="1000" b="0" i="0" kern="1200" spc="10" baseline="0">
                <a:solidFill>
                  <a:srgbClr val="515151"/>
                </a:solidFill>
                <a:effectLst/>
                <a:latin typeface="+mn-ea"/>
                <a:ea typeface="+mn-ea"/>
                <a:cs typeface="+mn-cs"/>
              </a:rPr>
              <a:t>コンピューターグラフィックス（</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）は無限の可能性を秘めています。</a:t>
            </a:r>
            <a:endParaRPr lang="en-US" altLang="ja-JP" sz="1000" b="0" i="0" kern="1200" spc="10" baseline="0" dirty="0">
              <a:solidFill>
                <a:srgbClr val="515151"/>
              </a:solidFill>
              <a:effectLst/>
              <a:latin typeface="+mn-ea"/>
              <a:ea typeface="+mn-ea"/>
              <a:cs typeface="+mn-cs"/>
            </a:endParaRPr>
          </a:p>
          <a:p>
            <a:pPr algn="just">
              <a:lnSpc>
                <a:spcPct val="150000"/>
              </a:lnSpc>
            </a:pPr>
            <a:r>
              <a:rPr lang="ja-JP" altLang="en-US" sz="1000" b="0" i="0" kern="1200" spc="10" baseline="0">
                <a:solidFill>
                  <a:srgbClr val="515151"/>
                </a:solidFill>
                <a:effectLst/>
                <a:latin typeface="+mn-ea"/>
                <a:ea typeface="+mn-ea"/>
                <a:cs typeface="+mn-cs"/>
              </a:rPr>
              <a:t>映像・エンターテインメント分野では、</a:t>
            </a:r>
            <a:r>
              <a:rPr lang="en-US" altLang="ja-JP" sz="1000" b="0" i="0" kern="1200" spc="10" baseline="0" dirty="0">
                <a:solidFill>
                  <a:srgbClr val="515151"/>
                </a:solidFill>
                <a:effectLst/>
                <a:latin typeface="+mn-ea"/>
                <a:ea typeface="+mn-ea"/>
                <a:cs typeface="+mn-cs"/>
              </a:rPr>
              <a:t>AI</a:t>
            </a:r>
            <a:r>
              <a:rPr lang="ja-JP" altLang="en-US" sz="1000" b="0" i="0" kern="1200" spc="10" baseline="0">
                <a:solidFill>
                  <a:srgbClr val="515151"/>
                </a:solidFill>
                <a:effectLst/>
                <a:latin typeface="+mn-ea"/>
                <a:ea typeface="+mn-ea"/>
                <a:cs typeface="+mn-cs"/>
              </a:rPr>
              <a:t>活用やリアルタイムレイトレーシング、グローバルイルミネーションなどの革新的な技術とデバイスの進化が表現の幅を拡げ、美しくリアリティ溢れる描画が深い臨場感をもたらしています。</a:t>
            </a:r>
            <a:endParaRPr lang="en-US" altLang="ja-JP" sz="1000" b="0" i="0" kern="1200" spc="10" baseline="0" dirty="0">
              <a:solidFill>
                <a:srgbClr val="515151"/>
              </a:solidFill>
              <a:effectLst/>
              <a:latin typeface="+mn-ea"/>
              <a:ea typeface="+mn-ea"/>
              <a:cs typeface="+mn-cs"/>
            </a:endParaRPr>
          </a:p>
          <a:p>
            <a:pPr algn="just">
              <a:lnSpc>
                <a:spcPct val="150000"/>
              </a:lnSpc>
            </a:pPr>
            <a:r>
              <a:rPr lang="ja-JP" altLang="en-US" sz="1000" b="0" i="0" kern="1200" spc="10" baseline="0">
                <a:solidFill>
                  <a:srgbClr val="515151"/>
                </a:solidFill>
                <a:effectLst/>
                <a:latin typeface="+mn-ea"/>
                <a:ea typeface="+mn-ea"/>
                <a:cs typeface="+mn-cs"/>
              </a:rPr>
              <a:t>一方、自動車、製造、土木・建築といった産業分野では、デジタルトランスフォーメーション（</a:t>
            </a:r>
            <a:r>
              <a:rPr lang="en-US" altLang="ja-JP" sz="1000" b="0" i="0" kern="1200" spc="10" baseline="0" dirty="0">
                <a:solidFill>
                  <a:srgbClr val="515151"/>
                </a:solidFill>
                <a:effectLst/>
                <a:latin typeface="+mn-ea"/>
                <a:ea typeface="+mn-ea"/>
                <a:cs typeface="+mn-cs"/>
              </a:rPr>
              <a:t>DX</a:t>
            </a:r>
            <a:r>
              <a:rPr lang="ja-JP" altLang="en-US" sz="1000" b="0" i="0" kern="1200" spc="10" baseline="0">
                <a:solidFill>
                  <a:srgbClr val="515151"/>
                </a:solidFill>
                <a:effectLst/>
                <a:latin typeface="+mn-ea"/>
                <a:ea typeface="+mn-ea"/>
                <a:cs typeface="+mn-cs"/>
              </a:rPr>
              <a:t>）への取り組みが進む中、⾃動運転や製品検査における機械学習向け教師データやシミュレーター開発、デジタルツインなどにおいて</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・ゲームエンジンが活用され、成果を出し始めているところです。</a:t>
            </a:r>
            <a:endParaRPr lang="en-US" altLang="ja-JP" sz="1000" b="0" i="0" kern="1200" spc="10" baseline="0" dirty="0">
              <a:solidFill>
                <a:srgbClr val="515151"/>
              </a:solidFill>
              <a:effectLst/>
              <a:latin typeface="+mn-ea"/>
              <a:ea typeface="+mn-ea"/>
              <a:cs typeface="+mn-cs"/>
            </a:endParaRPr>
          </a:p>
          <a:p>
            <a:pPr algn="just">
              <a:lnSpc>
                <a:spcPct val="150000"/>
              </a:lnSpc>
            </a:pPr>
            <a:r>
              <a:rPr lang="ja-JP" altLang="en-US" sz="1000" b="0" i="0" kern="1200" spc="10" baseline="0">
                <a:solidFill>
                  <a:srgbClr val="515151"/>
                </a:solidFill>
                <a:effectLst/>
                <a:latin typeface="+mn-ea"/>
                <a:ea typeface="+mn-ea"/>
                <a:cs typeface="+mn-cs"/>
              </a:rPr>
              <a:t>また、</a:t>
            </a:r>
            <a:r>
              <a:rPr lang="en-US" altLang="ja-JP" sz="1000" b="0" i="0" kern="1200" spc="10" baseline="0" dirty="0">
                <a:solidFill>
                  <a:srgbClr val="515151"/>
                </a:solidFill>
                <a:effectLst/>
                <a:latin typeface="+mn-ea"/>
                <a:ea typeface="+mn-ea"/>
                <a:cs typeface="+mn-cs"/>
              </a:rPr>
              <a:t>5G</a:t>
            </a:r>
            <a:r>
              <a:rPr lang="ja-JP" altLang="en-US" sz="1000" b="0" i="0" kern="1200" spc="10" baseline="0">
                <a:solidFill>
                  <a:srgbClr val="515151"/>
                </a:solidFill>
                <a:effectLst/>
                <a:latin typeface="+mn-ea"/>
                <a:ea typeface="+mn-ea"/>
                <a:cs typeface="+mn-cs"/>
              </a:rPr>
              <a:t>のような高速大容量で低遅延を実現するネットワーク環境やクラウドの活用は、ゲーム、</a:t>
            </a:r>
            <a:r>
              <a:rPr lang="en-US" altLang="ja-JP" sz="1000" b="0" i="0" kern="1200" spc="10" baseline="0" dirty="0">
                <a:solidFill>
                  <a:srgbClr val="515151"/>
                </a:solidFill>
                <a:effectLst/>
                <a:latin typeface="+mn-ea"/>
                <a:ea typeface="+mn-ea"/>
                <a:cs typeface="+mn-cs"/>
              </a:rPr>
              <a:t>SNS</a:t>
            </a:r>
            <a:r>
              <a:rPr lang="ja-JP" altLang="en-US" sz="1000" b="0" i="0" kern="1200" spc="10" baseline="0">
                <a:solidFill>
                  <a:srgbClr val="515151"/>
                </a:solidFill>
                <a:effectLst/>
                <a:latin typeface="+mn-ea"/>
                <a:ea typeface="+mn-ea"/>
                <a:cs typeface="+mn-cs"/>
              </a:rPr>
              <a:t>、動画配信との融合や数千人単位でのマルチプレイ、</a:t>
            </a:r>
            <a:r>
              <a:rPr lang="en-US" altLang="ja-JP" sz="1000" b="0" i="0" kern="1200" spc="10" baseline="0" dirty="0">
                <a:solidFill>
                  <a:srgbClr val="515151"/>
                </a:solidFill>
                <a:effectLst/>
                <a:latin typeface="+mn-ea"/>
                <a:ea typeface="+mn-ea"/>
                <a:cs typeface="+mn-cs"/>
              </a:rPr>
              <a:t>VR</a:t>
            </a:r>
            <a:r>
              <a:rPr lang="ja-JP" altLang="en-US" sz="1000" b="0" i="0" kern="1200" spc="10" baseline="0">
                <a:solidFill>
                  <a:srgbClr val="515151"/>
                </a:solidFill>
                <a:effectLst/>
                <a:latin typeface="+mn-ea"/>
                <a:ea typeface="+mn-ea"/>
                <a:cs typeface="+mn-cs"/>
              </a:rPr>
              <a:t>・</a:t>
            </a:r>
            <a:r>
              <a:rPr lang="en-US" altLang="ja-JP" sz="1000" b="0" i="0" kern="1200" spc="10" baseline="0" dirty="0">
                <a:solidFill>
                  <a:srgbClr val="515151"/>
                </a:solidFill>
                <a:effectLst/>
                <a:latin typeface="+mn-ea"/>
                <a:ea typeface="+mn-ea"/>
                <a:cs typeface="+mn-cs"/>
              </a:rPr>
              <a:t>AR</a:t>
            </a:r>
            <a:r>
              <a:rPr lang="ja-JP" altLang="en-US" sz="1000" b="0" i="0" kern="1200" spc="10" baseline="0">
                <a:solidFill>
                  <a:srgbClr val="515151"/>
                </a:solidFill>
                <a:effectLst/>
                <a:latin typeface="+mn-ea"/>
                <a:ea typeface="+mn-ea"/>
                <a:cs typeface="+mn-cs"/>
              </a:rPr>
              <a:t>・</a:t>
            </a:r>
            <a:r>
              <a:rPr lang="en-US" altLang="ja-JP" sz="1000" b="0" i="0" kern="1200" spc="10" baseline="0" dirty="0">
                <a:solidFill>
                  <a:srgbClr val="515151"/>
                </a:solidFill>
                <a:effectLst/>
                <a:latin typeface="+mn-ea"/>
                <a:ea typeface="+mn-ea"/>
                <a:cs typeface="+mn-cs"/>
              </a:rPr>
              <a:t>MR</a:t>
            </a:r>
            <a:r>
              <a:rPr lang="ja-JP" altLang="en-US" sz="1000" b="0" i="0" kern="1200" spc="10" baseline="0">
                <a:solidFill>
                  <a:srgbClr val="515151"/>
                </a:solidFill>
                <a:effectLst/>
                <a:latin typeface="+mn-ea"/>
                <a:ea typeface="+mn-ea"/>
                <a:cs typeface="+mn-cs"/>
              </a:rPr>
              <a:t>といった</a:t>
            </a:r>
            <a:r>
              <a:rPr lang="en-US" altLang="ja-JP" sz="1000" b="0" i="0" kern="1200" spc="10" baseline="0" dirty="0">
                <a:solidFill>
                  <a:srgbClr val="515151"/>
                </a:solidFill>
                <a:effectLst/>
                <a:latin typeface="+mn-ea"/>
                <a:ea typeface="+mn-ea"/>
                <a:cs typeface="+mn-cs"/>
              </a:rPr>
              <a:t>xR</a:t>
            </a:r>
            <a:r>
              <a:rPr lang="ja-JP" altLang="en-US" sz="1000" b="0" i="0" kern="1200" spc="10" baseline="0">
                <a:solidFill>
                  <a:srgbClr val="515151"/>
                </a:solidFill>
                <a:effectLst/>
                <a:latin typeface="+mn-ea"/>
                <a:ea typeface="+mn-ea"/>
                <a:cs typeface="+mn-cs"/>
              </a:rPr>
              <a:t>やメタバースをはじめとした新たなコミュニケーション手段を作り出し、今後もユーザーエクスペリエンス（</a:t>
            </a:r>
            <a:r>
              <a:rPr lang="en-US" altLang="ja-JP" sz="1000" b="0" i="0" kern="1200" spc="10" baseline="0" dirty="0">
                <a:solidFill>
                  <a:srgbClr val="515151"/>
                </a:solidFill>
                <a:effectLst/>
                <a:latin typeface="+mn-ea"/>
                <a:ea typeface="+mn-ea"/>
                <a:cs typeface="+mn-cs"/>
              </a:rPr>
              <a:t>UX</a:t>
            </a:r>
            <a:r>
              <a:rPr lang="ja-JP" altLang="en-US" sz="1000" b="0" i="0" kern="1200" spc="10" baseline="0">
                <a:solidFill>
                  <a:srgbClr val="515151"/>
                </a:solidFill>
                <a:effectLst/>
                <a:latin typeface="+mn-ea"/>
                <a:ea typeface="+mn-ea"/>
                <a:cs typeface="+mn-cs"/>
              </a:rPr>
              <a:t>）にさらなる変革をもたらすでしょう。</a:t>
            </a:r>
            <a:endParaRPr lang="en-US" altLang="ja-JP" sz="1000" b="0" i="0" kern="1200" spc="10" baseline="0" dirty="0">
              <a:solidFill>
                <a:srgbClr val="515151"/>
              </a:solidFill>
              <a:effectLst/>
              <a:latin typeface="+mn-ea"/>
              <a:ea typeface="+mn-ea"/>
              <a:cs typeface="+mn-cs"/>
            </a:endParaRPr>
          </a:p>
          <a:p>
            <a:pPr algn="just">
              <a:lnSpc>
                <a:spcPct val="150000"/>
              </a:lnSpc>
            </a:pPr>
            <a:endParaRPr lang="en-US" altLang="ja-JP" sz="1000" b="0" i="0" kern="1200" spc="10" baseline="0" dirty="0">
              <a:solidFill>
                <a:srgbClr val="515151"/>
              </a:solidFill>
              <a:effectLst/>
              <a:latin typeface="+mn-ea"/>
              <a:ea typeface="+mn-ea"/>
              <a:cs typeface="+mn-cs"/>
            </a:endParaRPr>
          </a:p>
          <a:p>
            <a:pPr algn="just">
              <a:lnSpc>
                <a:spcPct val="150000"/>
              </a:lnSpc>
            </a:pPr>
            <a:r>
              <a:rPr lang="ja-JP" altLang="en-US" sz="1000" b="0" i="0" kern="1200" spc="10" baseline="0">
                <a:solidFill>
                  <a:srgbClr val="515151"/>
                </a:solidFill>
                <a:effectLst/>
                <a:latin typeface="+mn-ea"/>
                <a:ea typeface="+mn-ea"/>
                <a:cs typeface="+mn-cs"/>
              </a:rPr>
              <a:t>私たちは</a:t>
            </a:r>
            <a:r>
              <a:rPr lang="en-US" altLang="ja-JP" sz="1000" b="0" i="0" kern="1200" spc="10" baseline="0" dirty="0">
                <a:solidFill>
                  <a:srgbClr val="515151"/>
                </a:solidFill>
                <a:effectLst/>
                <a:latin typeface="+mn-ea"/>
                <a:ea typeface="+mn-ea"/>
                <a:cs typeface="+mn-cs"/>
              </a:rPr>
              <a:t>CG</a:t>
            </a:r>
            <a:r>
              <a:rPr lang="ja-JP" altLang="en-US" sz="1000" b="0" i="0" kern="1200" spc="10" baseline="0">
                <a:solidFill>
                  <a:srgbClr val="515151"/>
                </a:solidFill>
                <a:effectLst/>
                <a:latin typeface="+mn-ea"/>
                <a:ea typeface="+mn-ea"/>
                <a:cs typeface="+mn-cs"/>
              </a:rPr>
              <a:t>業界をリードするソリューションプロバイダーとして、技術力・表現力・発想力でこの変革に挑戦し続けることにより、ゲーム・エンターテインメント、非ゲーム・エンターテインメントの産業分野を問わず、お客さまの課題解決はもちろん、付加価値のあるアウトプットの提供をお約束いたします。</a:t>
            </a:r>
            <a:endParaRPr lang="en-JP" sz="1000" spc="10" baseline="0" dirty="0">
              <a:solidFill>
                <a:srgbClr val="515151"/>
              </a:solidFill>
              <a:effectLst/>
              <a:latin typeface="+mn-ea"/>
              <a:ea typeface="+mn-ea"/>
              <a:cs typeface="MS PGothic" panose="020B0600070205080204" pitchFamily="34" charset="-128"/>
            </a:endParaRPr>
          </a:p>
        </p:txBody>
      </p:sp>
      <p:pic>
        <p:nvPicPr>
          <p:cNvPr id="13" name="図 3" descr="テキスト&#10;&#10;自動的に生成された説明">
            <a:extLst>
              <a:ext uri="{FF2B5EF4-FFF2-40B4-BE49-F238E27FC236}">
                <a16:creationId xmlns:a16="http://schemas.microsoft.com/office/drawing/2014/main" id="{3EF5DF22-2992-9E4F-9665-45491DA9577A}"/>
              </a:ext>
            </a:extLst>
          </p:cNvPr>
          <p:cNvPicPr>
            <a:picLocks noChangeAspect="1"/>
          </p:cNvPicPr>
          <p:nvPr userDrawn="1"/>
        </p:nvPicPr>
        <p:blipFill>
          <a:blip r:embed="rId3"/>
          <a:stretch>
            <a:fillRect/>
          </a:stretch>
        </p:blipFill>
        <p:spPr>
          <a:xfrm>
            <a:off x="414939" y="222938"/>
            <a:ext cx="3160534" cy="543612"/>
          </a:xfrm>
          <a:prstGeom prst="rect">
            <a:avLst/>
          </a:prstGeom>
        </p:spPr>
      </p:pic>
      <p:sp>
        <p:nvSpPr>
          <p:cNvPr id="14" name="テキスト ボックス 4">
            <a:extLst>
              <a:ext uri="{FF2B5EF4-FFF2-40B4-BE49-F238E27FC236}">
                <a16:creationId xmlns:a16="http://schemas.microsoft.com/office/drawing/2014/main" id="{72F61413-7878-BA45-AE34-AAAF91385CDA}"/>
              </a:ext>
            </a:extLst>
          </p:cNvPr>
          <p:cNvSpPr txBox="1"/>
          <p:nvPr userDrawn="1"/>
        </p:nvSpPr>
        <p:spPr>
          <a:xfrm>
            <a:off x="6936150" y="510212"/>
            <a:ext cx="1877437" cy="276999"/>
          </a:xfrm>
          <a:prstGeom prst="rect">
            <a:avLst/>
          </a:prstGeom>
          <a:noFill/>
        </p:spPr>
        <p:txBody>
          <a:bodyPr wrap="none" rtlCol="0">
            <a:spAutoFit/>
          </a:bodyPr>
          <a:lstStyle/>
          <a:p>
            <a:pPr algn="r"/>
            <a:r>
              <a:rPr kumimoji="1" lang="ja-JP" altLang="en-US" sz="1200" b="0">
                <a:solidFill>
                  <a:srgbClr val="6A6D70"/>
                </a:solidFill>
              </a:rPr>
              <a:t>ブランドステートメント</a:t>
            </a:r>
          </a:p>
        </p:txBody>
      </p:sp>
      <p:cxnSp>
        <p:nvCxnSpPr>
          <p:cNvPr id="18" name="直線コネクタ 6">
            <a:extLst>
              <a:ext uri="{FF2B5EF4-FFF2-40B4-BE49-F238E27FC236}">
                <a16:creationId xmlns:a16="http://schemas.microsoft.com/office/drawing/2014/main" id="{D1BA25F5-E0B4-6A43-8900-AC2AFD7A3076}"/>
              </a:ext>
            </a:extLst>
          </p:cNvPr>
          <p:cNvCxnSpPr/>
          <p:nvPr userDrawn="1"/>
        </p:nvCxnSpPr>
        <p:spPr>
          <a:xfrm>
            <a:off x="414939" y="847264"/>
            <a:ext cx="8321806" cy="0"/>
          </a:xfrm>
          <a:prstGeom prst="line">
            <a:avLst/>
          </a:prstGeom>
          <a:ln w="952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5936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Finish">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7CD340-5C91-4770-99D6-6EB33DEF19B7}"/>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70F3A54-4B56-425D-B34C-56C8EABE7689}"/>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AFEF3275-BD6F-4A8E-8FF3-B9279D6B0936}"/>
              </a:ext>
            </a:extLst>
          </p:cNvPr>
          <p:cNvPicPr>
            <a:picLocks noChangeAspect="1"/>
          </p:cNvPicPr>
          <p:nvPr userDrawn="1"/>
        </p:nvPicPr>
        <p:blipFill>
          <a:blip r:embed="rId2"/>
          <a:stretch>
            <a:fillRect/>
          </a:stretch>
        </p:blipFill>
        <p:spPr>
          <a:xfrm>
            <a:off x="1377777" y="1995096"/>
            <a:ext cx="6388447" cy="658009"/>
          </a:xfrm>
          <a:prstGeom prst="rect">
            <a:avLst/>
          </a:prstGeom>
        </p:spPr>
      </p:pic>
    </p:spTree>
    <p:extLst>
      <p:ext uri="{BB962C8B-B14F-4D97-AF65-F5344CB8AC3E}">
        <p14:creationId xmlns:p14="http://schemas.microsoft.com/office/powerpoint/2010/main" val="83974542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5B858-1905-1F4B-6F68-B6DC200273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80C985-D65A-FC6E-CE5C-BCFE0B94CF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C42F7-A280-D5F1-A6F8-0003A3AA3271}"/>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F684784B-489D-2036-FA65-5F2FC27C3F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146304-E40C-B8A4-0AB3-AD4D887C6A06}"/>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041386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48D017-4B48-CC95-CB91-428429C07019}"/>
              </a:ext>
            </a:extLst>
          </p:cNvPr>
          <p:cNvSpPr>
            <a:spLocks noGrp="1"/>
          </p:cNvSpPr>
          <p:nvPr>
            <p:ph type="ctrTitle"/>
          </p:nvPr>
        </p:nvSpPr>
        <p:spPr>
          <a:xfrm>
            <a:off x="1143000" y="841772"/>
            <a:ext cx="6858000" cy="17907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5ACCB0-37AD-17AE-55E8-F65F4CCDB7E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DD430A1-4CDA-E079-8FE4-A755BD8BBA0B}"/>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79CFAB6D-610B-ECE9-1182-69B83306AA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4355AA-AEF1-DC8C-6B64-D16DF4235A28}"/>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689049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55B858-1905-1F4B-6F68-B6DC200273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480C985-D65A-FC6E-CE5C-BCFE0B94CF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C42F7-A280-D5F1-A6F8-0003A3AA3271}"/>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F684784B-489D-2036-FA65-5F2FC27C3F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146304-E40C-B8A4-0AB3-AD4D887C6A06}"/>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66403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0839C2-19C5-7FAD-B8A9-D606DFC7F5E3}"/>
              </a:ext>
            </a:extLst>
          </p:cNvPr>
          <p:cNvSpPr>
            <a:spLocks noGrp="1"/>
          </p:cNvSpPr>
          <p:nvPr>
            <p:ph type="title"/>
          </p:nvPr>
        </p:nvSpPr>
        <p:spPr>
          <a:xfrm>
            <a:off x="623888" y="1282304"/>
            <a:ext cx="7886700" cy="2139553"/>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9A17F20-B572-E993-A43E-61BC54E07FE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A820C1E-7E82-2A0D-6F6C-9028D927D624}"/>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EEE285E1-D621-FE14-DDF4-0F9DDA30142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999A60-4863-542C-61AB-ECA53B187CE3}"/>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6422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91BC85-4CC6-6763-8962-21F151FE35A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A753FA-061A-78E0-B6EF-AD781039C322}"/>
              </a:ext>
            </a:extLst>
          </p:cNvPr>
          <p:cNvSpPr>
            <a:spLocks noGrp="1"/>
          </p:cNvSpPr>
          <p:nvPr>
            <p:ph sz="half" idx="1"/>
          </p:nvPr>
        </p:nvSpPr>
        <p:spPr>
          <a:xfrm>
            <a:off x="6286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95BFE6-78CD-A860-ED4F-508CA84B7DD4}"/>
              </a:ext>
            </a:extLst>
          </p:cNvPr>
          <p:cNvSpPr>
            <a:spLocks noGrp="1"/>
          </p:cNvSpPr>
          <p:nvPr>
            <p:ph sz="half" idx="2"/>
          </p:nvPr>
        </p:nvSpPr>
        <p:spPr>
          <a:xfrm>
            <a:off x="46291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BE30477-382C-1774-BBC1-8F4D8CD573F9}"/>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F434B41F-EAC6-EFA3-D309-B43A6E833A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E829B9-A872-868F-9E31-82F34C42FF62}"/>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11249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E05027-156F-6A03-857B-7EB97DC82DD7}"/>
              </a:ext>
            </a:extLst>
          </p:cNvPr>
          <p:cNvSpPr>
            <a:spLocks noGrp="1"/>
          </p:cNvSpPr>
          <p:nvPr>
            <p:ph type="title"/>
          </p:nvPr>
        </p:nvSpPr>
        <p:spPr>
          <a:xfrm>
            <a:off x="629841" y="273844"/>
            <a:ext cx="7886700" cy="99417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A7E5CB-1394-63FC-FC7E-CEFD4649340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6E3F28-92DF-9EF6-124F-646D1E4B9C68}"/>
              </a:ext>
            </a:extLst>
          </p:cNvPr>
          <p:cNvSpPr>
            <a:spLocks noGrp="1"/>
          </p:cNvSpPr>
          <p:nvPr>
            <p:ph sz="half" idx="2"/>
          </p:nvPr>
        </p:nvSpPr>
        <p:spPr>
          <a:xfrm>
            <a:off x="629842" y="1878806"/>
            <a:ext cx="3868340"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715B90A-721D-68AA-A13A-9F514E8B41C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B9ABFD2-ED07-1B14-DC29-AF806F360219}"/>
              </a:ext>
            </a:extLst>
          </p:cNvPr>
          <p:cNvSpPr>
            <a:spLocks noGrp="1"/>
          </p:cNvSpPr>
          <p:nvPr>
            <p:ph sz="quarter" idx="4"/>
          </p:nvPr>
        </p:nvSpPr>
        <p:spPr>
          <a:xfrm>
            <a:off x="4629150" y="1878806"/>
            <a:ext cx="3887391"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DC4E65-1EF6-19C9-AA1A-F46C4996350A}"/>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8" name="フッター プレースホルダー 7">
            <a:extLst>
              <a:ext uri="{FF2B5EF4-FFF2-40B4-BE49-F238E27FC236}">
                <a16:creationId xmlns:a16="http://schemas.microsoft.com/office/drawing/2014/main" id="{A507BDB9-DDF9-40BD-4D81-233E5000BCF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0BF2FA0-7A7C-0D9F-F258-38B556D9582C}"/>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94235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D5A1DB-86F7-9245-5E5E-EA8E08094D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F8EFFD-565F-FEF5-D6C0-2ACB02D73063}"/>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4" name="フッター プレースホルダー 3">
            <a:extLst>
              <a:ext uri="{FF2B5EF4-FFF2-40B4-BE49-F238E27FC236}">
                <a16:creationId xmlns:a16="http://schemas.microsoft.com/office/drawing/2014/main" id="{FE2A77F9-CE28-D427-96E2-D3A7E1DF4A4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6E15C21-B368-D8C3-2F09-EB0ADAFDDABA}"/>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230308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33D26FE-15C3-BD0E-C55D-8BCE37ED7D22}"/>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3" name="フッター プレースホルダー 2">
            <a:extLst>
              <a:ext uri="{FF2B5EF4-FFF2-40B4-BE49-F238E27FC236}">
                <a16:creationId xmlns:a16="http://schemas.microsoft.com/office/drawing/2014/main" id="{25B2D2EC-7677-8DA6-158D-EAECE1F3791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1B1CB9-1212-5BB7-F06A-3BBD58D9CD9D}"/>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138603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文字クロ）">
    <p:spTree>
      <p:nvGrpSpPr>
        <p:cNvPr id="1" name=""/>
        <p:cNvGrpSpPr/>
        <p:nvPr/>
      </p:nvGrpSpPr>
      <p:grpSpPr>
        <a:xfrm>
          <a:off x="0" y="0"/>
          <a:ext cx="0" cy="0"/>
          <a:chOff x="0" y="0"/>
          <a:chExt cx="0" cy="0"/>
        </a:xfrm>
      </p:grpSpPr>
      <p:pic>
        <p:nvPicPr>
          <p:cNvPr id="12" name="図 11" descr="線画 が含まれている画像&#10;&#10;自動的に生成された説明">
            <a:extLst>
              <a:ext uri="{FF2B5EF4-FFF2-40B4-BE49-F238E27FC236}">
                <a16:creationId xmlns:a16="http://schemas.microsoft.com/office/drawing/2014/main" id="{085AE418-6B26-498F-9B33-A6A1983003F1}"/>
              </a:ext>
            </a:extLst>
          </p:cNvPr>
          <p:cNvPicPr>
            <a:picLocks noChangeAspect="1"/>
          </p:cNvPicPr>
          <p:nvPr userDrawn="1"/>
        </p:nvPicPr>
        <p:blipFill>
          <a:blip r:embed="rId2">
            <a:alphaModFix/>
          </a:blip>
          <a:stretch>
            <a:fillRect/>
          </a:stretch>
        </p:blipFill>
        <p:spPr>
          <a:xfrm>
            <a:off x="4966823" y="48925"/>
            <a:ext cx="4176000" cy="5094719"/>
          </a:xfrm>
          <a:prstGeom prst="rect">
            <a:avLst/>
          </a:prstGeom>
        </p:spPr>
      </p:pic>
      <p:sp>
        <p:nvSpPr>
          <p:cNvPr id="11" name="Title 1"/>
          <p:cNvSpPr>
            <a:spLocks noGrp="1"/>
          </p:cNvSpPr>
          <p:nvPr>
            <p:ph type="ctrTitle"/>
          </p:nvPr>
        </p:nvSpPr>
        <p:spPr>
          <a:xfrm>
            <a:off x="197582" y="1816783"/>
            <a:ext cx="6096685" cy="647393"/>
          </a:xfrm>
          <a:prstGeom prst="rect">
            <a:avLst/>
          </a:prstGeom>
        </p:spPr>
        <p:txBody>
          <a:bodyPr>
            <a:noAutofit/>
          </a:bodyPr>
          <a:lstStyle>
            <a:lvl1pPr algn="l">
              <a:lnSpc>
                <a:spcPct val="120000"/>
              </a:lnSpc>
              <a:defRPr sz="2800" b="1" i="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defRPr>
            </a:lvl1pPr>
          </a:lstStyle>
          <a:p>
            <a:r>
              <a:rPr lang="ja-JP" altLang="en-US"/>
              <a:t>マスター タイトルの書式設定</a:t>
            </a:r>
            <a:endParaRPr lang="en-US" dirty="0"/>
          </a:p>
        </p:txBody>
      </p:sp>
      <p:sp>
        <p:nvSpPr>
          <p:cNvPr id="24" name="Subtitle 2">
            <a:extLst>
              <a:ext uri="{FF2B5EF4-FFF2-40B4-BE49-F238E27FC236}">
                <a16:creationId xmlns:a16="http://schemas.microsoft.com/office/drawing/2014/main" id="{DC4C0F2B-076D-4B38-ABF1-17AAA7C88DC7}"/>
              </a:ext>
            </a:extLst>
          </p:cNvPr>
          <p:cNvSpPr>
            <a:spLocks noGrp="1"/>
          </p:cNvSpPr>
          <p:nvPr>
            <p:ph type="subTitle" idx="1" hasCustomPrompt="1"/>
          </p:nvPr>
        </p:nvSpPr>
        <p:spPr>
          <a:xfrm>
            <a:off x="197583" y="2626598"/>
            <a:ext cx="3952728" cy="303036"/>
          </a:xfrm>
          <a:prstGeom prst="rect">
            <a:avLst/>
          </a:prstGeom>
        </p:spPr>
        <p:txBody>
          <a:bodyPr>
            <a:normAutofit/>
          </a:bodyPr>
          <a:lstStyle>
            <a:lvl1pPr marL="0" indent="0" algn="l">
              <a:lnSpc>
                <a:spcPct val="120000"/>
              </a:lnSpc>
              <a:buNone/>
              <a:defRPr sz="1400" b="1" i="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dirty="0"/>
              <a:t>タイトルの書式設定</a:t>
            </a:r>
            <a:endParaRPr lang="en-US" dirty="0"/>
          </a:p>
        </p:txBody>
      </p:sp>
      <p:sp>
        <p:nvSpPr>
          <p:cNvPr id="20" name="Subtitle 2">
            <a:extLst>
              <a:ext uri="{FF2B5EF4-FFF2-40B4-BE49-F238E27FC236}">
                <a16:creationId xmlns:a16="http://schemas.microsoft.com/office/drawing/2014/main" id="{E6E69BDB-E531-4D79-A106-14DEF4AF3C67}"/>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rgbClr val="6A6D70"/>
                </a:solidFill>
                <a:latin typeface="Meiryo UI" panose="020B0604030504040204" pitchFamily="50" charset="-128"/>
                <a:ea typeface="Meiryo UI" panose="020B0604030504040204" pitchFamily="50" charset="-128"/>
              </a:rPr>
              <a:t>©Silicon Studio Corp., all rights reserved.</a:t>
            </a:r>
            <a:endParaRPr lang="en-US" sz="1000" b="0" dirty="0">
              <a:solidFill>
                <a:srgbClr val="6A6D70"/>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AC63208-A6D6-4B94-B8C7-F5CCA4A9559A}"/>
              </a:ext>
            </a:extLst>
          </p:cNvPr>
          <p:cNvSpPr/>
          <p:nvPr userDrawn="1"/>
        </p:nvSpPr>
        <p:spPr>
          <a:xfrm>
            <a:off x="733" y="1816783"/>
            <a:ext cx="132617" cy="647393"/>
          </a:xfrm>
          <a:prstGeom prst="rect">
            <a:avLst/>
          </a:prstGeom>
          <a:solidFill>
            <a:srgbClr val="D1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8628EC9-5FB0-4064-8444-53B680A43B45}"/>
              </a:ext>
            </a:extLst>
          </p:cNvPr>
          <p:cNvSpPr/>
          <p:nvPr userDrawn="1"/>
        </p:nvSpPr>
        <p:spPr>
          <a:xfrm>
            <a:off x="733" y="2613898"/>
            <a:ext cx="132617" cy="315736"/>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5504341-9829-45A4-A588-B44C3B31C1EC}"/>
              </a:ext>
            </a:extLst>
          </p:cNvPr>
          <p:cNvPicPr>
            <a:picLocks noChangeAspect="1"/>
          </p:cNvPicPr>
          <p:nvPr userDrawn="1"/>
        </p:nvPicPr>
        <p:blipFill>
          <a:blip r:embed="rId3"/>
          <a:stretch>
            <a:fillRect/>
          </a:stretch>
        </p:blipFill>
        <p:spPr>
          <a:xfrm>
            <a:off x="133351" y="110703"/>
            <a:ext cx="1800000" cy="586800"/>
          </a:xfrm>
          <a:prstGeom prst="rect">
            <a:avLst/>
          </a:prstGeom>
        </p:spPr>
      </p:pic>
      <p:sp>
        <p:nvSpPr>
          <p:cNvPr id="14" name="コンテンツ プレースホルダー 7">
            <a:extLst>
              <a:ext uri="{FF2B5EF4-FFF2-40B4-BE49-F238E27FC236}">
                <a16:creationId xmlns:a16="http://schemas.microsoft.com/office/drawing/2014/main" id="{29AF07BF-E629-494E-B4A4-A7D5C8F4AD96}"/>
              </a:ext>
            </a:extLst>
          </p:cNvPr>
          <p:cNvSpPr>
            <a:spLocks noGrp="1"/>
          </p:cNvSpPr>
          <p:nvPr>
            <p:ph sz="quarter" idx="10" hasCustomPrompt="1"/>
          </p:nvPr>
        </p:nvSpPr>
        <p:spPr>
          <a:xfrm>
            <a:off x="196850" y="3049662"/>
            <a:ext cx="3994150" cy="752668"/>
          </a:xfrm>
        </p:spPr>
        <p:txBody>
          <a:bodyPr/>
          <a:lstStyle>
            <a:lvl1pPr marL="0" indent="0">
              <a:lnSpc>
                <a:spcPct val="100000"/>
              </a:lnSpc>
              <a:buNone/>
              <a:defRPr sz="1200">
                <a:solidFill>
                  <a:srgbClr val="6A6D70"/>
                </a:solidFill>
              </a:defRPr>
            </a:lvl1pPr>
          </a:lstStyle>
          <a:p>
            <a:pPr lvl="0"/>
            <a:r>
              <a:rPr lang="ja-JP" altLang="en-US" dirty="0"/>
              <a:t>会社名、部署名、役職名、名前</a:t>
            </a:r>
            <a:endParaRPr kumimoji="1" lang="ja-JP" altLang="en-US" dirty="0"/>
          </a:p>
        </p:txBody>
      </p:sp>
      <p:sp>
        <p:nvSpPr>
          <p:cNvPr id="15" name="コンテンツ プレースホルダー 7">
            <a:extLst>
              <a:ext uri="{FF2B5EF4-FFF2-40B4-BE49-F238E27FC236}">
                <a16:creationId xmlns:a16="http://schemas.microsoft.com/office/drawing/2014/main" id="{9A306242-FAA8-4B67-A280-88835DF642C5}"/>
              </a:ext>
            </a:extLst>
          </p:cNvPr>
          <p:cNvSpPr>
            <a:spLocks noGrp="1"/>
          </p:cNvSpPr>
          <p:nvPr>
            <p:ph sz="quarter" idx="11" hasCustomPrompt="1"/>
          </p:nvPr>
        </p:nvSpPr>
        <p:spPr>
          <a:xfrm>
            <a:off x="197583" y="3935532"/>
            <a:ext cx="3994150" cy="243588"/>
          </a:xfrm>
        </p:spPr>
        <p:txBody>
          <a:bodyPr/>
          <a:lstStyle>
            <a:lvl1pPr marL="0" indent="0">
              <a:buNone/>
              <a:defRPr sz="1200">
                <a:solidFill>
                  <a:srgbClr val="6A6D70"/>
                </a:solidFill>
              </a:defRPr>
            </a:lvl1pPr>
          </a:lstStyle>
          <a:p>
            <a:pPr lvl="0"/>
            <a:r>
              <a:rPr lang="ja-JP" altLang="en-US" dirty="0"/>
              <a:t>日付</a:t>
            </a:r>
            <a:endParaRPr kumimoji="1" lang="ja-JP" altLang="en-US" dirty="0"/>
          </a:p>
        </p:txBody>
      </p:sp>
      <p:sp>
        <p:nvSpPr>
          <p:cNvPr id="18" name="コンテンツ プレースホルダー 7">
            <a:extLst>
              <a:ext uri="{FF2B5EF4-FFF2-40B4-BE49-F238E27FC236}">
                <a16:creationId xmlns:a16="http://schemas.microsoft.com/office/drawing/2014/main" id="{FB21B368-8F3E-4D3A-B225-A4F177AF7AE0}"/>
              </a:ext>
            </a:extLst>
          </p:cNvPr>
          <p:cNvSpPr>
            <a:spLocks noGrp="1"/>
          </p:cNvSpPr>
          <p:nvPr>
            <p:ph sz="quarter" idx="12" hasCustomPrompt="1"/>
          </p:nvPr>
        </p:nvSpPr>
        <p:spPr>
          <a:xfrm>
            <a:off x="197583" y="1064115"/>
            <a:ext cx="6096684" cy="409450"/>
          </a:xfrm>
        </p:spPr>
        <p:txBody>
          <a:bodyPr/>
          <a:lstStyle>
            <a:lvl1pPr marL="0" indent="0">
              <a:lnSpc>
                <a:spcPct val="100000"/>
              </a:lnSpc>
              <a:buNone/>
              <a:defRPr sz="2000" b="1">
                <a:solidFill>
                  <a:schemeClr val="tx1">
                    <a:lumMod val="65000"/>
                    <a:lumOff val="35000"/>
                  </a:schemeClr>
                </a:solidFill>
              </a:defRPr>
            </a:lvl1pPr>
          </a:lstStyle>
          <a:p>
            <a:pPr lvl="0"/>
            <a:r>
              <a:rPr lang="ja-JP" altLang="en-US" dirty="0"/>
              <a:t>プレゼン先の社名</a:t>
            </a:r>
            <a:endParaRPr kumimoji="1" lang="ja-JP" altLang="en-US" dirty="0"/>
          </a:p>
        </p:txBody>
      </p:sp>
    </p:spTree>
    <p:extLst>
      <p:ext uri="{BB962C8B-B14F-4D97-AF65-F5344CB8AC3E}">
        <p14:creationId xmlns:p14="http://schemas.microsoft.com/office/powerpoint/2010/main" val="49310346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BA307-5939-4723-4FB0-83C8474ECFA5}"/>
              </a:ext>
            </a:extLst>
          </p:cNvPr>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B4CE7E-FAE5-5333-653E-F5DF6A30423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856D5E0-E687-FC18-9337-DF3BAE448E0F}"/>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F59C27A-486A-F9C9-E23A-FCD24FE653F8}"/>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F9B6381F-EF64-2786-54AF-988C3F3549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BA64D-576B-D6DA-52FC-5C3DE98AA60C}"/>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27880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5F2BA-C5EB-F4AD-516D-D5C01988196F}"/>
              </a:ext>
            </a:extLst>
          </p:cNvPr>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015CE63-28B0-C55C-7E17-B1E221949AC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3AF158C5-56DC-0450-13C8-40B4FF6325A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C2BD75D-6F2E-1DC5-A8D8-82BEAEAAF81A}"/>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6" name="フッター プレースホルダー 5">
            <a:extLst>
              <a:ext uri="{FF2B5EF4-FFF2-40B4-BE49-F238E27FC236}">
                <a16:creationId xmlns:a16="http://schemas.microsoft.com/office/drawing/2014/main" id="{DF29A218-64A9-DCC0-803D-5B3A7749B9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E055DF-3615-776A-103A-F4F0B3E816B4}"/>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2249004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D26444-E3D6-3CAF-56B6-503DB80A59D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15F3D65-90DB-9FF0-82A1-C52DD1A45D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914EC8-5563-4349-FAB9-2D4118F7C24B}"/>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ECD357FF-06E6-C447-CA79-52952C845F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0C13AEB-7432-74C4-C18D-11EDE79247CA}"/>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364982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D923396-7F7C-425E-3503-7DB4CE863513}"/>
              </a:ext>
            </a:extLst>
          </p:cNvPr>
          <p:cNvSpPr>
            <a:spLocks noGrp="1"/>
          </p:cNvSpPr>
          <p:nvPr>
            <p:ph type="title" orient="vert"/>
          </p:nvPr>
        </p:nvSpPr>
        <p:spPr>
          <a:xfrm>
            <a:off x="6543675" y="273844"/>
            <a:ext cx="1971675" cy="4358879"/>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B0B44A0-13A9-1FA4-3FA0-083A2A7E725F}"/>
              </a:ext>
            </a:extLst>
          </p:cNvPr>
          <p:cNvSpPr>
            <a:spLocks noGrp="1"/>
          </p:cNvSpPr>
          <p:nvPr>
            <p:ph type="body" orient="vert" idx="1"/>
          </p:nvPr>
        </p:nvSpPr>
        <p:spPr>
          <a:xfrm>
            <a:off x="628650" y="273844"/>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EEAE28-19D3-B726-DBB6-16DAD506A924}"/>
              </a:ext>
            </a:extLst>
          </p:cNvPr>
          <p:cNvSpPr>
            <a:spLocks noGrp="1"/>
          </p:cNvSpPr>
          <p:nvPr>
            <p:ph type="dt" sz="half" idx="10"/>
          </p:nvPr>
        </p:nvSpPr>
        <p:spPr/>
        <p:txBody>
          <a:body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AA7E7E2B-28E6-5C23-A60B-E26B99551C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DB6F84-7989-5411-D213-BF89F4CAC68E}"/>
              </a:ext>
            </a:extLst>
          </p:cNvPr>
          <p:cNvSpPr>
            <a:spLocks noGrp="1"/>
          </p:cNvSpPr>
          <p:nvPr>
            <p:ph type="sldNum" sz="quarter" idx="12"/>
          </p:nvPr>
        </p:nvSpPr>
        <p:spPr/>
        <p:txBody>
          <a:body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233205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文字オレンジ_2行）">
    <p:spTree>
      <p:nvGrpSpPr>
        <p:cNvPr id="1" name=""/>
        <p:cNvGrpSpPr/>
        <p:nvPr/>
      </p:nvGrpSpPr>
      <p:grpSpPr>
        <a:xfrm>
          <a:off x="0" y="0"/>
          <a:ext cx="0" cy="0"/>
          <a:chOff x="0" y="0"/>
          <a:chExt cx="0" cy="0"/>
        </a:xfrm>
      </p:grpSpPr>
      <p:pic>
        <p:nvPicPr>
          <p:cNvPr id="14" name="図 13" descr="線画 が含まれている画像&#10;&#10;自動的に生成された説明">
            <a:extLst>
              <a:ext uri="{FF2B5EF4-FFF2-40B4-BE49-F238E27FC236}">
                <a16:creationId xmlns:a16="http://schemas.microsoft.com/office/drawing/2014/main" id="{29852E55-E1C6-4A8C-8B1F-08362F0BF19B}"/>
              </a:ext>
            </a:extLst>
          </p:cNvPr>
          <p:cNvPicPr>
            <a:picLocks noChangeAspect="1"/>
          </p:cNvPicPr>
          <p:nvPr userDrawn="1"/>
        </p:nvPicPr>
        <p:blipFill>
          <a:blip r:embed="rId2">
            <a:alphaModFix/>
          </a:blip>
          <a:stretch>
            <a:fillRect/>
          </a:stretch>
        </p:blipFill>
        <p:spPr>
          <a:xfrm>
            <a:off x="4966823" y="48925"/>
            <a:ext cx="4176000" cy="5094719"/>
          </a:xfrm>
          <a:prstGeom prst="rect">
            <a:avLst/>
          </a:prstGeom>
        </p:spPr>
      </p:pic>
      <p:sp>
        <p:nvSpPr>
          <p:cNvPr id="24" name="Subtitle 2">
            <a:extLst>
              <a:ext uri="{FF2B5EF4-FFF2-40B4-BE49-F238E27FC236}">
                <a16:creationId xmlns:a16="http://schemas.microsoft.com/office/drawing/2014/main" id="{DC4C0F2B-076D-4B38-ABF1-17AAA7C88DC7}"/>
              </a:ext>
            </a:extLst>
          </p:cNvPr>
          <p:cNvSpPr>
            <a:spLocks noGrp="1"/>
          </p:cNvSpPr>
          <p:nvPr>
            <p:ph type="subTitle" idx="1" hasCustomPrompt="1"/>
          </p:nvPr>
        </p:nvSpPr>
        <p:spPr>
          <a:xfrm>
            <a:off x="197583" y="2968668"/>
            <a:ext cx="3952728" cy="303036"/>
          </a:xfrm>
          <a:prstGeom prst="rect">
            <a:avLst/>
          </a:prstGeom>
        </p:spPr>
        <p:txBody>
          <a:bodyPr>
            <a:normAutofit/>
          </a:bodyPr>
          <a:lstStyle>
            <a:lvl1pPr marL="0" indent="0" algn="l">
              <a:lnSpc>
                <a:spcPct val="120000"/>
              </a:lnSpc>
              <a:buNone/>
              <a:defRPr sz="1400" b="1" i="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dirty="0"/>
              <a:t>タイトルの書式設定</a:t>
            </a:r>
            <a:endParaRPr lang="en-US" dirty="0"/>
          </a:p>
        </p:txBody>
      </p:sp>
      <p:sp>
        <p:nvSpPr>
          <p:cNvPr id="20" name="Subtitle 2">
            <a:extLst>
              <a:ext uri="{FF2B5EF4-FFF2-40B4-BE49-F238E27FC236}">
                <a16:creationId xmlns:a16="http://schemas.microsoft.com/office/drawing/2014/main" id="{E6E69BDB-E531-4D79-A106-14DEF4AF3C67}"/>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rgbClr val="6A6D70"/>
                </a:solidFill>
                <a:latin typeface="Meiryo UI" panose="020B0604030504040204" pitchFamily="50" charset="-128"/>
                <a:ea typeface="Meiryo UI" panose="020B0604030504040204" pitchFamily="50" charset="-128"/>
              </a:rPr>
              <a:t>©Silicon Studio Corp., all rights reserved.</a:t>
            </a:r>
            <a:endParaRPr lang="en-US" sz="1000" b="0" dirty="0">
              <a:solidFill>
                <a:srgbClr val="6A6D70"/>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AC63208-A6D6-4B94-B8C7-F5CCA4A9559A}"/>
              </a:ext>
            </a:extLst>
          </p:cNvPr>
          <p:cNvSpPr/>
          <p:nvPr userDrawn="1"/>
        </p:nvSpPr>
        <p:spPr>
          <a:xfrm>
            <a:off x="733" y="1800589"/>
            <a:ext cx="132617" cy="1005657"/>
          </a:xfrm>
          <a:prstGeom prst="rect">
            <a:avLst/>
          </a:prstGeom>
          <a:solidFill>
            <a:srgbClr val="D1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8628EC9-5FB0-4064-8444-53B680A43B45}"/>
              </a:ext>
            </a:extLst>
          </p:cNvPr>
          <p:cNvSpPr/>
          <p:nvPr userDrawn="1"/>
        </p:nvSpPr>
        <p:spPr>
          <a:xfrm>
            <a:off x="733" y="2955968"/>
            <a:ext cx="132617" cy="315736"/>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itle 1">
            <a:extLst>
              <a:ext uri="{FF2B5EF4-FFF2-40B4-BE49-F238E27FC236}">
                <a16:creationId xmlns:a16="http://schemas.microsoft.com/office/drawing/2014/main" id="{1CD3F244-9DF2-4A4C-9965-97241C604501}"/>
              </a:ext>
            </a:extLst>
          </p:cNvPr>
          <p:cNvSpPr>
            <a:spLocks noGrp="1"/>
          </p:cNvSpPr>
          <p:nvPr>
            <p:ph type="ctrTitle" hasCustomPrompt="1"/>
          </p:nvPr>
        </p:nvSpPr>
        <p:spPr>
          <a:xfrm>
            <a:off x="197582" y="1765085"/>
            <a:ext cx="6096685" cy="1047511"/>
          </a:xfrm>
          <a:prstGeom prst="rect">
            <a:avLst/>
          </a:prstGeom>
        </p:spPr>
        <p:txBody>
          <a:bodyPr>
            <a:noAutofit/>
          </a:bodyPr>
          <a:lstStyle>
            <a:lvl1pPr algn="l">
              <a:lnSpc>
                <a:spcPct val="120000"/>
              </a:lnSpc>
              <a:defRPr sz="2800" b="1" i="0">
                <a:solidFill>
                  <a:srgbClr val="D16C15"/>
                </a:solidFill>
                <a:latin typeface="メイリオ" panose="020B0604030504040204" pitchFamily="50" charset="-128"/>
                <a:ea typeface="メイリオ" panose="020B0604030504040204" pitchFamily="50" charset="-128"/>
                <a:cs typeface="Arial" panose="020B0604020202020204" pitchFamily="34" charset="0"/>
              </a:defRPr>
            </a:lvl1pPr>
          </a:lstStyle>
          <a:p>
            <a:r>
              <a:rPr lang="ja-JP" altLang="en-US" dirty="0"/>
              <a:t>マスター タイトルの書式設定</a:t>
            </a:r>
            <a:br>
              <a:rPr lang="en-US" altLang="ja-JP" dirty="0"/>
            </a:br>
            <a:r>
              <a:rPr lang="ja-JP" altLang="en-US" dirty="0"/>
              <a:t>マスター タイトルの書式設定</a:t>
            </a:r>
            <a:endParaRPr lang="en-US" dirty="0"/>
          </a:p>
        </p:txBody>
      </p:sp>
      <p:pic>
        <p:nvPicPr>
          <p:cNvPr id="15" name="図 14">
            <a:extLst>
              <a:ext uri="{FF2B5EF4-FFF2-40B4-BE49-F238E27FC236}">
                <a16:creationId xmlns:a16="http://schemas.microsoft.com/office/drawing/2014/main" id="{27F94470-73CA-489D-848B-C067595BBC08}"/>
              </a:ext>
            </a:extLst>
          </p:cNvPr>
          <p:cNvPicPr>
            <a:picLocks noChangeAspect="1"/>
          </p:cNvPicPr>
          <p:nvPr userDrawn="1"/>
        </p:nvPicPr>
        <p:blipFill>
          <a:blip r:embed="rId3"/>
          <a:stretch>
            <a:fillRect/>
          </a:stretch>
        </p:blipFill>
        <p:spPr>
          <a:xfrm>
            <a:off x="133351" y="110703"/>
            <a:ext cx="1800000" cy="586800"/>
          </a:xfrm>
          <a:prstGeom prst="rect">
            <a:avLst/>
          </a:prstGeom>
        </p:spPr>
      </p:pic>
      <p:sp>
        <p:nvSpPr>
          <p:cNvPr id="11" name="コンテンツ プレースホルダー 7">
            <a:extLst>
              <a:ext uri="{FF2B5EF4-FFF2-40B4-BE49-F238E27FC236}">
                <a16:creationId xmlns:a16="http://schemas.microsoft.com/office/drawing/2014/main" id="{56C2D7A5-94EE-4E12-A625-0B0C39643671}"/>
              </a:ext>
            </a:extLst>
          </p:cNvPr>
          <p:cNvSpPr>
            <a:spLocks noGrp="1"/>
          </p:cNvSpPr>
          <p:nvPr>
            <p:ph sz="quarter" idx="10" hasCustomPrompt="1"/>
          </p:nvPr>
        </p:nvSpPr>
        <p:spPr>
          <a:xfrm>
            <a:off x="196850" y="3391732"/>
            <a:ext cx="3994150" cy="752668"/>
          </a:xfrm>
        </p:spPr>
        <p:txBody>
          <a:bodyPr/>
          <a:lstStyle>
            <a:lvl1pPr marL="0" indent="0">
              <a:lnSpc>
                <a:spcPct val="100000"/>
              </a:lnSpc>
              <a:buNone/>
              <a:defRPr sz="1200">
                <a:solidFill>
                  <a:srgbClr val="6A6D70"/>
                </a:solidFill>
              </a:defRPr>
            </a:lvl1pPr>
          </a:lstStyle>
          <a:p>
            <a:pPr lvl="0"/>
            <a:r>
              <a:rPr lang="ja-JP" altLang="en-US" dirty="0"/>
              <a:t>会社名、部署名、役職名、名前</a:t>
            </a:r>
            <a:endParaRPr kumimoji="1" lang="ja-JP" altLang="en-US" dirty="0"/>
          </a:p>
        </p:txBody>
      </p:sp>
      <p:sp>
        <p:nvSpPr>
          <p:cNvPr id="18" name="コンテンツ プレースホルダー 7">
            <a:extLst>
              <a:ext uri="{FF2B5EF4-FFF2-40B4-BE49-F238E27FC236}">
                <a16:creationId xmlns:a16="http://schemas.microsoft.com/office/drawing/2014/main" id="{34C08197-F71A-4EDB-95D9-523937B29153}"/>
              </a:ext>
            </a:extLst>
          </p:cNvPr>
          <p:cNvSpPr>
            <a:spLocks noGrp="1"/>
          </p:cNvSpPr>
          <p:nvPr>
            <p:ph sz="quarter" idx="11" hasCustomPrompt="1"/>
          </p:nvPr>
        </p:nvSpPr>
        <p:spPr>
          <a:xfrm>
            <a:off x="197583" y="4277602"/>
            <a:ext cx="3994150" cy="243588"/>
          </a:xfrm>
        </p:spPr>
        <p:txBody>
          <a:bodyPr/>
          <a:lstStyle>
            <a:lvl1pPr marL="0" indent="0">
              <a:buNone/>
              <a:defRPr sz="1200">
                <a:solidFill>
                  <a:srgbClr val="6A6D70"/>
                </a:solidFill>
              </a:defRPr>
            </a:lvl1pPr>
          </a:lstStyle>
          <a:p>
            <a:pPr lvl="0"/>
            <a:r>
              <a:rPr lang="ja-JP" altLang="en-US" dirty="0"/>
              <a:t>日付</a:t>
            </a:r>
            <a:endParaRPr kumimoji="1" lang="ja-JP" altLang="en-US" dirty="0"/>
          </a:p>
        </p:txBody>
      </p:sp>
      <p:sp>
        <p:nvSpPr>
          <p:cNvPr id="19" name="コンテンツ プレースホルダー 7">
            <a:extLst>
              <a:ext uri="{FF2B5EF4-FFF2-40B4-BE49-F238E27FC236}">
                <a16:creationId xmlns:a16="http://schemas.microsoft.com/office/drawing/2014/main" id="{0577A710-CD96-468E-889A-3B15E47F80D1}"/>
              </a:ext>
            </a:extLst>
          </p:cNvPr>
          <p:cNvSpPr>
            <a:spLocks noGrp="1"/>
          </p:cNvSpPr>
          <p:nvPr>
            <p:ph sz="quarter" idx="12" hasCustomPrompt="1"/>
          </p:nvPr>
        </p:nvSpPr>
        <p:spPr>
          <a:xfrm>
            <a:off x="197583" y="1064115"/>
            <a:ext cx="6096684" cy="409450"/>
          </a:xfrm>
        </p:spPr>
        <p:txBody>
          <a:bodyPr/>
          <a:lstStyle>
            <a:lvl1pPr marL="0" indent="0">
              <a:lnSpc>
                <a:spcPct val="100000"/>
              </a:lnSpc>
              <a:buNone/>
              <a:defRPr sz="2000" b="1">
                <a:solidFill>
                  <a:schemeClr val="tx1">
                    <a:lumMod val="65000"/>
                    <a:lumOff val="35000"/>
                  </a:schemeClr>
                </a:solidFill>
              </a:defRPr>
            </a:lvl1pPr>
          </a:lstStyle>
          <a:p>
            <a:pPr lvl="0"/>
            <a:r>
              <a:rPr lang="ja-JP" altLang="en-US" dirty="0"/>
              <a:t>プレゼン先の社名</a:t>
            </a:r>
            <a:endParaRPr kumimoji="1" lang="ja-JP" altLang="en-US" dirty="0"/>
          </a:p>
        </p:txBody>
      </p:sp>
    </p:spTree>
    <p:extLst>
      <p:ext uri="{BB962C8B-B14F-4D97-AF65-F5344CB8AC3E}">
        <p14:creationId xmlns:p14="http://schemas.microsoft.com/office/powerpoint/2010/main" val="18963665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タイトル スライド（文字クロ_2行）">
    <p:spTree>
      <p:nvGrpSpPr>
        <p:cNvPr id="1" name=""/>
        <p:cNvGrpSpPr/>
        <p:nvPr/>
      </p:nvGrpSpPr>
      <p:grpSpPr>
        <a:xfrm>
          <a:off x="0" y="0"/>
          <a:ext cx="0" cy="0"/>
          <a:chOff x="0" y="0"/>
          <a:chExt cx="0" cy="0"/>
        </a:xfrm>
      </p:grpSpPr>
      <p:pic>
        <p:nvPicPr>
          <p:cNvPr id="14" name="図 13" descr="線画 が含まれている画像&#10;&#10;自動的に生成された説明">
            <a:extLst>
              <a:ext uri="{FF2B5EF4-FFF2-40B4-BE49-F238E27FC236}">
                <a16:creationId xmlns:a16="http://schemas.microsoft.com/office/drawing/2014/main" id="{29852E55-E1C6-4A8C-8B1F-08362F0BF19B}"/>
              </a:ext>
            </a:extLst>
          </p:cNvPr>
          <p:cNvPicPr>
            <a:picLocks noChangeAspect="1"/>
          </p:cNvPicPr>
          <p:nvPr userDrawn="1"/>
        </p:nvPicPr>
        <p:blipFill>
          <a:blip r:embed="rId2">
            <a:alphaModFix/>
          </a:blip>
          <a:stretch>
            <a:fillRect/>
          </a:stretch>
        </p:blipFill>
        <p:spPr>
          <a:xfrm>
            <a:off x="4966823" y="48925"/>
            <a:ext cx="4176000" cy="5094719"/>
          </a:xfrm>
          <a:prstGeom prst="rect">
            <a:avLst/>
          </a:prstGeom>
        </p:spPr>
      </p:pic>
      <p:sp>
        <p:nvSpPr>
          <p:cNvPr id="20" name="Subtitle 2">
            <a:extLst>
              <a:ext uri="{FF2B5EF4-FFF2-40B4-BE49-F238E27FC236}">
                <a16:creationId xmlns:a16="http://schemas.microsoft.com/office/drawing/2014/main" id="{E6E69BDB-E531-4D79-A106-14DEF4AF3C67}"/>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rgbClr val="6A6D70"/>
                </a:solidFill>
                <a:latin typeface="Meiryo UI" panose="020B0604030504040204" pitchFamily="50" charset="-128"/>
                <a:ea typeface="Meiryo UI" panose="020B0604030504040204" pitchFamily="50" charset="-128"/>
              </a:rPr>
              <a:t>©Silicon Studio Corp., all rights reserved.</a:t>
            </a:r>
            <a:endParaRPr lang="en-US" sz="1000" b="0" dirty="0">
              <a:solidFill>
                <a:srgbClr val="6A6D70"/>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5F8080BA-7F1A-4DD2-B737-F7C17DB2ACA6}"/>
              </a:ext>
            </a:extLst>
          </p:cNvPr>
          <p:cNvPicPr>
            <a:picLocks noChangeAspect="1"/>
          </p:cNvPicPr>
          <p:nvPr userDrawn="1"/>
        </p:nvPicPr>
        <p:blipFill>
          <a:blip r:embed="rId3"/>
          <a:stretch>
            <a:fillRect/>
          </a:stretch>
        </p:blipFill>
        <p:spPr>
          <a:xfrm>
            <a:off x="133351" y="110703"/>
            <a:ext cx="1800000" cy="586800"/>
          </a:xfrm>
          <a:prstGeom prst="rect">
            <a:avLst/>
          </a:prstGeom>
        </p:spPr>
      </p:pic>
      <p:sp>
        <p:nvSpPr>
          <p:cNvPr id="19" name="Subtitle 2">
            <a:extLst>
              <a:ext uri="{FF2B5EF4-FFF2-40B4-BE49-F238E27FC236}">
                <a16:creationId xmlns:a16="http://schemas.microsoft.com/office/drawing/2014/main" id="{3CA8AAE2-D479-4A81-8856-A8A2204ACD61}"/>
              </a:ext>
            </a:extLst>
          </p:cNvPr>
          <p:cNvSpPr>
            <a:spLocks noGrp="1"/>
          </p:cNvSpPr>
          <p:nvPr>
            <p:ph type="subTitle" idx="1" hasCustomPrompt="1"/>
          </p:nvPr>
        </p:nvSpPr>
        <p:spPr>
          <a:xfrm>
            <a:off x="197583" y="2968668"/>
            <a:ext cx="3952728" cy="303036"/>
          </a:xfrm>
          <a:prstGeom prst="rect">
            <a:avLst/>
          </a:prstGeom>
        </p:spPr>
        <p:txBody>
          <a:bodyPr>
            <a:normAutofit/>
          </a:bodyPr>
          <a:lstStyle>
            <a:lvl1pPr marL="0" indent="0" algn="l">
              <a:lnSpc>
                <a:spcPct val="120000"/>
              </a:lnSpc>
              <a:buNone/>
              <a:defRPr sz="1400" b="1" i="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ja-JP" altLang="en-US" dirty="0"/>
              <a:t>タイトルの書式設定</a:t>
            </a:r>
            <a:endParaRPr lang="en-US" dirty="0"/>
          </a:p>
        </p:txBody>
      </p:sp>
      <p:sp>
        <p:nvSpPr>
          <p:cNvPr id="21" name="正方形/長方形 20">
            <a:extLst>
              <a:ext uri="{FF2B5EF4-FFF2-40B4-BE49-F238E27FC236}">
                <a16:creationId xmlns:a16="http://schemas.microsoft.com/office/drawing/2014/main" id="{46E406BD-927C-44AF-876C-261806835E78}"/>
              </a:ext>
            </a:extLst>
          </p:cNvPr>
          <p:cNvSpPr/>
          <p:nvPr userDrawn="1"/>
        </p:nvSpPr>
        <p:spPr>
          <a:xfrm>
            <a:off x="733" y="1800589"/>
            <a:ext cx="132617" cy="1005657"/>
          </a:xfrm>
          <a:prstGeom prst="rect">
            <a:avLst/>
          </a:prstGeom>
          <a:solidFill>
            <a:srgbClr val="D16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B56FF348-818D-4F7A-9C12-3339799F41D3}"/>
              </a:ext>
            </a:extLst>
          </p:cNvPr>
          <p:cNvSpPr/>
          <p:nvPr userDrawn="1"/>
        </p:nvSpPr>
        <p:spPr>
          <a:xfrm>
            <a:off x="733" y="2955968"/>
            <a:ext cx="132617" cy="315736"/>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itle 1">
            <a:extLst>
              <a:ext uri="{FF2B5EF4-FFF2-40B4-BE49-F238E27FC236}">
                <a16:creationId xmlns:a16="http://schemas.microsoft.com/office/drawing/2014/main" id="{1D3A2B16-75F9-4704-A1C5-E74B0155C70F}"/>
              </a:ext>
            </a:extLst>
          </p:cNvPr>
          <p:cNvSpPr>
            <a:spLocks noGrp="1"/>
          </p:cNvSpPr>
          <p:nvPr>
            <p:ph type="ctrTitle" hasCustomPrompt="1"/>
          </p:nvPr>
        </p:nvSpPr>
        <p:spPr>
          <a:xfrm>
            <a:off x="197582" y="1765085"/>
            <a:ext cx="6096685" cy="1047511"/>
          </a:xfrm>
          <a:prstGeom prst="rect">
            <a:avLst/>
          </a:prstGeom>
        </p:spPr>
        <p:txBody>
          <a:bodyPr>
            <a:noAutofit/>
          </a:bodyPr>
          <a:lstStyle>
            <a:lvl1pPr algn="l">
              <a:lnSpc>
                <a:spcPct val="120000"/>
              </a:lnSpc>
              <a:defRPr sz="2800" b="1" i="0">
                <a:solidFill>
                  <a:schemeClr val="tx1">
                    <a:lumMod val="75000"/>
                    <a:lumOff val="25000"/>
                  </a:schemeClr>
                </a:solidFill>
                <a:latin typeface="メイリオ" panose="020B0604030504040204" pitchFamily="50" charset="-128"/>
                <a:ea typeface="メイリオ" panose="020B0604030504040204" pitchFamily="50" charset="-128"/>
                <a:cs typeface="Arial" panose="020B0604020202020204" pitchFamily="34" charset="0"/>
              </a:defRPr>
            </a:lvl1pPr>
          </a:lstStyle>
          <a:p>
            <a:r>
              <a:rPr lang="ja-JP" altLang="en-US" dirty="0"/>
              <a:t>マスター タイトルの書式設定</a:t>
            </a:r>
            <a:br>
              <a:rPr lang="en-US" altLang="ja-JP" dirty="0"/>
            </a:br>
            <a:r>
              <a:rPr lang="ja-JP" altLang="en-US" dirty="0"/>
              <a:t>マスター タイトルの書式設定</a:t>
            </a:r>
            <a:endParaRPr lang="en-US" dirty="0"/>
          </a:p>
        </p:txBody>
      </p:sp>
      <p:sp>
        <p:nvSpPr>
          <p:cNvPr id="25" name="コンテンツ プレースホルダー 7">
            <a:extLst>
              <a:ext uri="{FF2B5EF4-FFF2-40B4-BE49-F238E27FC236}">
                <a16:creationId xmlns:a16="http://schemas.microsoft.com/office/drawing/2014/main" id="{ED12673C-36B8-41ED-BE3F-1028BFC9E162}"/>
              </a:ext>
            </a:extLst>
          </p:cNvPr>
          <p:cNvSpPr>
            <a:spLocks noGrp="1"/>
          </p:cNvSpPr>
          <p:nvPr>
            <p:ph sz="quarter" idx="10" hasCustomPrompt="1"/>
          </p:nvPr>
        </p:nvSpPr>
        <p:spPr>
          <a:xfrm>
            <a:off x="196850" y="3391732"/>
            <a:ext cx="3994150" cy="752668"/>
          </a:xfrm>
        </p:spPr>
        <p:txBody>
          <a:bodyPr/>
          <a:lstStyle>
            <a:lvl1pPr marL="0" indent="0">
              <a:lnSpc>
                <a:spcPct val="100000"/>
              </a:lnSpc>
              <a:buNone/>
              <a:defRPr sz="1200">
                <a:solidFill>
                  <a:srgbClr val="6A6D70"/>
                </a:solidFill>
              </a:defRPr>
            </a:lvl1pPr>
          </a:lstStyle>
          <a:p>
            <a:pPr lvl="0"/>
            <a:r>
              <a:rPr lang="ja-JP" altLang="en-US" dirty="0"/>
              <a:t>会社名、部署名、役職名、名前</a:t>
            </a:r>
            <a:endParaRPr kumimoji="1" lang="ja-JP" altLang="en-US" dirty="0"/>
          </a:p>
        </p:txBody>
      </p:sp>
      <p:sp>
        <p:nvSpPr>
          <p:cNvPr id="26" name="コンテンツ プレースホルダー 7">
            <a:extLst>
              <a:ext uri="{FF2B5EF4-FFF2-40B4-BE49-F238E27FC236}">
                <a16:creationId xmlns:a16="http://schemas.microsoft.com/office/drawing/2014/main" id="{113FD5F4-5D80-452A-81CD-363A619D4C55}"/>
              </a:ext>
            </a:extLst>
          </p:cNvPr>
          <p:cNvSpPr>
            <a:spLocks noGrp="1"/>
          </p:cNvSpPr>
          <p:nvPr>
            <p:ph sz="quarter" idx="11" hasCustomPrompt="1"/>
          </p:nvPr>
        </p:nvSpPr>
        <p:spPr>
          <a:xfrm>
            <a:off x="197583" y="4277602"/>
            <a:ext cx="3994150" cy="243588"/>
          </a:xfrm>
        </p:spPr>
        <p:txBody>
          <a:bodyPr/>
          <a:lstStyle>
            <a:lvl1pPr marL="0" indent="0">
              <a:buNone/>
              <a:defRPr sz="1200">
                <a:solidFill>
                  <a:srgbClr val="6A6D70"/>
                </a:solidFill>
              </a:defRPr>
            </a:lvl1pPr>
          </a:lstStyle>
          <a:p>
            <a:pPr lvl="0"/>
            <a:r>
              <a:rPr lang="ja-JP" altLang="en-US" dirty="0"/>
              <a:t>日付</a:t>
            </a:r>
            <a:endParaRPr kumimoji="1" lang="ja-JP" altLang="en-US" dirty="0"/>
          </a:p>
        </p:txBody>
      </p:sp>
      <p:sp>
        <p:nvSpPr>
          <p:cNvPr id="27" name="コンテンツ プレースホルダー 7">
            <a:extLst>
              <a:ext uri="{FF2B5EF4-FFF2-40B4-BE49-F238E27FC236}">
                <a16:creationId xmlns:a16="http://schemas.microsoft.com/office/drawing/2014/main" id="{9FD60D9B-1DDA-406F-9404-DD05947F52C1}"/>
              </a:ext>
            </a:extLst>
          </p:cNvPr>
          <p:cNvSpPr>
            <a:spLocks noGrp="1"/>
          </p:cNvSpPr>
          <p:nvPr>
            <p:ph sz="quarter" idx="12" hasCustomPrompt="1"/>
          </p:nvPr>
        </p:nvSpPr>
        <p:spPr>
          <a:xfrm>
            <a:off x="197583" y="1064115"/>
            <a:ext cx="6096684" cy="409450"/>
          </a:xfrm>
        </p:spPr>
        <p:txBody>
          <a:bodyPr/>
          <a:lstStyle>
            <a:lvl1pPr marL="0" indent="0">
              <a:lnSpc>
                <a:spcPct val="100000"/>
              </a:lnSpc>
              <a:buNone/>
              <a:defRPr sz="2000" b="1">
                <a:solidFill>
                  <a:schemeClr val="tx1">
                    <a:lumMod val="65000"/>
                    <a:lumOff val="35000"/>
                  </a:schemeClr>
                </a:solidFill>
              </a:defRPr>
            </a:lvl1pPr>
          </a:lstStyle>
          <a:p>
            <a:pPr lvl="0"/>
            <a:r>
              <a:rPr lang="ja-JP" altLang="en-US" dirty="0"/>
              <a:t>プレゼン先の社名</a:t>
            </a:r>
            <a:endParaRPr kumimoji="1" lang="ja-JP" altLang="en-US" dirty="0"/>
          </a:p>
        </p:txBody>
      </p:sp>
    </p:spTree>
    <p:extLst>
      <p:ext uri="{BB962C8B-B14F-4D97-AF65-F5344CB8AC3E}">
        <p14:creationId xmlns:p14="http://schemas.microsoft.com/office/powerpoint/2010/main" val="210497058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タイトルとコンテンツ（文字オレンジ）">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46656D-679E-4D3E-8C0B-CB5DCF4A1613}"/>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7C37768-ECA5-4FE3-B4C1-83DB23F0D8F2}"/>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Slide Number Placeholder 5">
            <a:extLst>
              <a:ext uri="{FF2B5EF4-FFF2-40B4-BE49-F238E27FC236}">
                <a16:creationId xmlns:a16="http://schemas.microsoft.com/office/drawing/2014/main" id="{E1DF5B62-1CDF-4ADF-9D6A-C56C94450CE7}"/>
              </a:ext>
            </a:extLst>
          </p:cNvPr>
          <p:cNvSpPr txBox="1">
            <a:spLocks/>
          </p:cNvSpPr>
          <p:nvPr userDrawn="1"/>
        </p:nvSpPr>
        <p:spPr>
          <a:xfrm>
            <a:off x="8123458" y="4891758"/>
            <a:ext cx="942002"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800" i="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C879B-9F5B-ED4D-8EB5-5C41A21F19C3}" type="slidenum">
              <a:rPr lang="en-US" smtClean="0">
                <a:latin typeface="Meiryo UI" panose="020B0604030504040204" pitchFamily="50" charset="-128"/>
                <a:ea typeface="Meiryo UI" panose="020B0604030504040204" pitchFamily="50" charset="-128"/>
              </a:rPr>
              <a:pPr/>
              <a:t>‹#›</a:t>
            </a:fld>
            <a:endParaRPr lang="en-US" dirty="0">
              <a:latin typeface="Meiryo UI" panose="020B0604030504040204" pitchFamily="50" charset="-128"/>
              <a:ea typeface="Meiryo UI" panose="020B0604030504040204" pitchFamily="50" charset="-128"/>
            </a:endParaRPr>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32EAC05-C2BA-43C9-8CAB-DF6380475A71}"/>
              </a:ext>
            </a:extLst>
          </p:cNvPr>
          <p:cNvSpPr/>
          <p:nvPr userDrawn="1"/>
        </p:nvSpPr>
        <p:spPr>
          <a:xfrm>
            <a:off x="300124" y="134323"/>
            <a:ext cx="57150" cy="383555"/>
          </a:xfrm>
          <a:prstGeom prst="rect">
            <a:avLst/>
          </a:prstGeom>
          <a:solidFill>
            <a:srgbClr val="D16C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Title 1">
            <a:extLst>
              <a:ext uri="{FF2B5EF4-FFF2-40B4-BE49-F238E27FC236}">
                <a16:creationId xmlns:a16="http://schemas.microsoft.com/office/drawing/2014/main" id="{D6F64FEF-9C20-4B60-908D-2CC25EAC1923}"/>
              </a:ext>
            </a:extLst>
          </p:cNvPr>
          <p:cNvSpPr>
            <a:spLocks noGrp="1"/>
          </p:cNvSpPr>
          <p:nvPr>
            <p:ph type="title"/>
          </p:nvPr>
        </p:nvSpPr>
        <p:spPr>
          <a:xfrm>
            <a:off x="305733" y="115989"/>
            <a:ext cx="7314267" cy="501095"/>
          </a:xfrm>
          <a:prstGeom prst="rect">
            <a:avLst/>
          </a:prstGeom>
        </p:spPr>
        <p:txBody>
          <a:bodyPr>
            <a:normAutofit/>
          </a:bodyPr>
          <a:lstStyle>
            <a:lvl1pPr algn="l">
              <a:defRPr sz="2400">
                <a:solidFill>
                  <a:srgbClr val="D16C15"/>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en-US" dirty="0"/>
          </a:p>
        </p:txBody>
      </p:sp>
      <p:sp>
        <p:nvSpPr>
          <p:cNvPr id="8" name="Content Placeholder 2">
            <a:extLst>
              <a:ext uri="{FF2B5EF4-FFF2-40B4-BE49-F238E27FC236}">
                <a16:creationId xmlns:a16="http://schemas.microsoft.com/office/drawing/2014/main" id="{A513C8FF-701B-48AB-8211-9B28DD5224D9}"/>
              </a:ext>
            </a:extLst>
          </p:cNvPr>
          <p:cNvSpPr>
            <a:spLocks noGrp="1"/>
          </p:cNvSpPr>
          <p:nvPr>
            <p:ph idx="1"/>
          </p:nvPr>
        </p:nvSpPr>
        <p:spPr>
          <a:xfrm>
            <a:off x="457200" y="785374"/>
            <a:ext cx="8229600" cy="4022238"/>
          </a:xfrm>
          <a:prstGeom prst="rect">
            <a:avLst/>
          </a:prstGeom>
        </p:spPr>
        <p:txBody>
          <a:bodyPr/>
          <a:lstStyle>
            <a:lvl1pPr>
              <a:lnSpc>
                <a:spcPct val="120000"/>
              </a:lnSpc>
              <a:defRPr sz="20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a:lnSpc>
                <a:spcPct val="120000"/>
              </a:lnSpc>
              <a:defRPr sz="18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a:lnSpc>
                <a:spcPct val="120000"/>
              </a:lnSpc>
              <a:defRPr sz="16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a:lnSpc>
                <a:spcPct val="120000"/>
              </a:lnSpc>
              <a:defRPr sz="14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a:lnSpc>
                <a:spcPct val="120000"/>
              </a:lnSpc>
              <a:defRPr sz="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17" name="図 16">
            <a:extLst>
              <a:ext uri="{FF2B5EF4-FFF2-40B4-BE49-F238E27FC236}">
                <a16:creationId xmlns:a16="http://schemas.microsoft.com/office/drawing/2014/main" id="{BE095F97-282A-4435-8128-5D94FF0452AE}"/>
              </a:ext>
            </a:extLst>
          </p:cNvPr>
          <p:cNvPicPr>
            <a:picLocks noChangeAspect="1"/>
          </p:cNvPicPr>
          <p:nvPr userDrawn="1"/>
        </p:nvPicPr>
        <p:blipFill>
          <a:blip r:embed="rId2"/>
          <a:stretch>
            <a:fillRect/>
          </a:stretch>
        </p:blipFill>
        <p:spPr>
          <a:xfrm>
            <a:off x="7657808" y="84139"/>
            <a:ext cx="1440000" cy="469440"/>
          </a:xfrm>
          <a:prstGeom prst="rect">
            <a:avLst/>
          </a:prstGeom>
        </p:spPr>
      </p:pic>
    </p:spTree>
    <p:extLst>
      <p:ext uri="{BB962C8B-B14F-4D97-AF65-F5344CB8AC3E}">
        <p14:creationId xmlns:p14="http://schemas.microsoft.com/office/powerpoint/2010/main" val="9386945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タイトルとコンテンツ（文字クロ）">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7CD340-5C91-4770-99D6-6EB33DEF19B7}"/>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70F3A54-4B56-425D-B34C-56C8EABE7689}"/>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Slide Number Placeholder 5">
            <a:extLst>
              <a:ext uri="{FF2B5EF4-FFF2-40B4-BE49-F238E27FC236}">
                <a16:creationId xmlns:a16="http://schemas.microsoft.com/office/drawing/2014/main" id="{E1DF5B62-1CDF-4ADF-9D6A-C56C94450CE7}"/>
              </a:ext>
            </a:extLst>
          </p:cNvPr>
          <p:cNvSpPr txBox="1">
            <a:spLocks/>
          </p:cNvSpPr>
          <p:nvPr userDrawn="1"/>
        </p:nvSpPr>
        <p:spPr>
          <a:xfrm>
            <a:off x="8123458" y="4891758"/>
            <a:ext cx="942002"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800" i="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C879B-9F5B-ED4D-8EB5-5C41A21F19C3}" type="slidenum">
              <a:rPr lang="en-US" smtClean="0">
                <a:latin typeface="Meiryo UI" panose="020B0604030504040204" pitchFamily="50" charset="-128"/>
                <a:ea typeface="Meiryo UI" panose="020B0604030504040204" pitchFamily="50" charset="-128"/>
              </a:rPr>
              <a:pPr/>
              <a:t>‹#›</a:t>
            </a:fld>
            <a:endParaRPr lang="en-US" dirty="0">
              <a:latin typeface="Meiryo UI" panose="020B0604030504040204" pitchFamily="50" charset="-128"/>
              <a:ea typeface="Meiryo UI" panose="020B0604030504040204" pitchFamily="50" charset="-128"/>
            </a:endParaRPr>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32EAC05-C2BA-43C9-8CAB-DF6380475A71}"/>
              </a:ext>
            </a:extLst>
          </p:cNvPr>
          <p:cNvSpPr/>
          <p:nvPr userDrawn="1"/>
        </p:nvSpPr>
        <p:spPr>
          <a:xfrm>
            <a:off x="300124" y="134323"/>
            <a:ext cx="57150" cy="383555"/>
          </a:xfrm>
          <a:prstGeom prst="rect">
            <a:avLst/>
          </a:prstGeom>
          <a:solidFill>
            <a:srgbClr val="D16C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Title 1">
            <a:extLst>
              <a:ext uri="{FF2B5EF4-FFF2-40B4-BE49-F238E27FC236}">
                <a16:creationId xmlns:a16="http://schemas.microsoft.com/office/drawing/2014/main" id="{D6F64FEF-9C20-4B60-908D-2CC25EAC1923}"/>
              </a:ext>
            </a:extLst>
          </p:cNvPr>
          <p:cNvSpPr>
            <a:spLocks noGrp="1"/>
          </p:cNvSpPr>
          <p:nvPr>
            <p:ph type="title"/>
          </p:nvPr>
        </p:nvSpPr>
        <p:spPr>
          <a:xfrm>
            <a:off x="305733" y="115989"/>
            <a:ext cx="7314267" cy="501095"/>
          </a:xfrm>
          <a:prstGeom prst="rect">
            <a:avLst/>
          </a:prstGeom>
        </p:spPr>
        <p:txBody>
          <a:bodyPr>
            <a:normAutofit/>
          </a:bodyPr>
          <a:lstStyle>
            <a:lvl1pPr algn="l">
              <a:defRPr sz="24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en-US" dirty="0"/>
          </a:p>
        </p:txBody>
      </p:sp>
      <p:sp>
        <p:nvSpPr>
          <p:cNvPr id="8" name="Content Placeholder 2">
            <a:extLst>
              <a:ext uri="{FF2B5EF4-FFF2-40B4-BE49-F238E27FC236}">
                <a16:creationId xmlns:a16="http://schemas.microsoft.com/office/drawing/2014/main" id="{A513C8FF-701B-48AB-8211-9B28DD5224D9}"/>
              </a:ext>
            </a:extLst>
          </p:cNvPr>
          <p:cNvSpPr>
            <a:spLocks noGrp="1"/>
          </p:cNvSpPr>
          <p:nvPr>
            <p:ph idx="1"/>
          </p:nvPr>
        </p:nvSpPr>
        <p:spPr>
          <a:xfrm>
            <a:off x="457200" y="785374"/>
            <a:ext cx="8229600" cy="4022238"/>
          </a:xfrm>
          <a:prstGeom prst="rect">
            <a:avLst/>
          </a:prstGeom>
        </p:spPr>
        <p:txBody>
          <a:bodyPr/>
          <a:lstStyle>
            <a:lvl1pPr>
              <a:lnSpc>
                <a:spcPct val="120000"/>
              </a:lnSpc>
              <a:defRPr sz="20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a:lnSpc>
                <a:spcPct val="120000"/>
              </a:lnSpc>
              <a:defRPr sz="18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a:lnSpc>
                <a:spcPct val="120000"/>
              </a:lnSpc>
              <a:defRPr sz="16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a:lnSpc>
                <a:spcPct val="120000"/>
              </a:lnSpc>
              <a:defRPr sz="14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a:lnSpc>
                <a:spcPct val="120000"/>
              </a:lnSpc>
              <a:defRPr sz="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17" name="図 16">
            <a:extLst>
              <a:ext uri="{FF2B5EF4-FFF2-40B4-BE49-F238E27FC236}">
                <a16:creationId xmlns:a16="http://schemas.microsoft.com/office/drawing/2014/main" id="{BE095F97-282A-4435-8128-5D94FF0452AE}"/>
              </a:ext>
            </a:extLst>
          </p:cNvPr>
          <p:cNvPicPr>
            <a:picLocks noChangeAspect="1"/>
          </p:cNvPicPr>
          <p:nvPr userDrawn="1"/>
        </p:nvPicPr>
        <p:blipFill>
          <a:blip r:embed="rId2"/>
          <a:stretch>
            <a:fillRect/>
          </a:stretch>
        </p:blipFill>
        <p:spPr>
          <a:xfrm>
            <a:off x="7657808" y="84139"/>
            <a:ext cx="1440000" cy="469440"/>
          </a:xfrm>
          <a:prstGeom prst="rect">
            <a:avLst/>
          </a:prstGeom>
        </p:spPr>
      </p:pic>
    </p:spTree>
    <p:extLst>
      <p:ext uri="{BB962C8B-B14F-4D97-AF65-F5344CB8AC3E}">
        <p14:creationId xmlns:p14="http://schemas.microsoft.com/office/powerpoint/2010/main" val="85685971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タイトルとコンテンツ（文字オレンジ）">
    <p:bg>
      <p:bgPr>
        <a:solidFill>
          <a:schemeClr val="tx1"/>
        </a:solidFill>
        <a:effectLst/>
      </p:bgPr>
    </p:bg>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4F46656D-679E-4D3E-8C0B-CB5DCF4A1613}"/>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7C37768-ECA5-4FE3-B4C1-83DB23F0D8F2}"/>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Slide Number Placeholder 5">
            <a:extLst>
              <a:ext uri="{FF2B5EF4-FFF2-40B4-BE49-F238E27FC236}">
                <a16:creationId xmlns:a16="http://schemas.microsoft.com/office/drawing/2014/main" id="{E1DF5B62-1CDF-4ADF-9D6A-C56C94450CE7}"/>
              </a:ext>
            </a:extLst>
          </p:cNvPr>
          <p:cNvSpPr txBox="1">
            <a:spLocks/>
          </p:cNvSpPr>
          <p:nvPr userDrawn="1"/>
        </p:nvSpPr>
        <p:spPr>
          <a:xfrm>
            <a:off x="8123458" y="4891758"/>
            <a:ext cx="942002"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800" i="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C879B-9F5B-ED4D-8EB5-5C41A21F19C3}" type="slidenum">
              <a:rPr lang="en-US" smtClean="0">
                <a:latin typeface="Meiryo UI" panose="020B0604030504040204" pitchFamily="50" charset="-128"/>
                <a:ea typeface="Meiryo UI" panose="020B0604030504040204" pitchFamily="50" charset="-128"/>
              </a:rPr>
              <a:pPr/>
              <a:t>‹#›</a:t>
            </a:fld>
            <a:endParaRPr lang="en-US" dirty="0">
              <a:latin typeface="Meiryo UI" panose="020B0604030504040204" pitchFamily="50" charset="-128"/>
              <a:ea typeface="Meiryo UI" panose="020B0604030504040204" pitchFamily="50" charset="-128"/>
            </a:endParaRPr>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332EAC05-C2BA-43C9-8CAB-DF6380475A71}"/>
              </a:ext>
            </a:extLst>
          </p:cNvPr>
          <p:cNvSpPr/>
          <p:nvPr userDrawn="1"/>
        </p:nvSpPr>
        <p:spPr>
          <a:xfrm>
            <a:off x="300124" y="134323"/>
            <a:ext cx="57150" cy="383555"/>
          </a:xfrm>
          <a:prstGeom prst="rect">
            <a:avLst/>
          </a:prstGeom>
          <a:solidFill>
            <a:srgbClr val="D16C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Title 1">
            <a:extLst>
              <a:ext uri="{FF2B5EF4-FFF2-40B4-BE49-F238E27FC236}">
                <a16:creationId xmlns:a16="http://schemas.microsoft.com/office/drawing/2014/main" id="{D6F64FEF-9C20-4B60-908D-2CC25EAC1923}"/>
              </a:ext>
            </a:extLst>
          </p:cNvPr>
          <p:cNvSpPr>
            <a:spLocks noGrp="1"/>
          </p:cNvSpPr>
          <p:nvPr>
            <p:ph type="title"/>
          </p:nvPr>
        </p:nvSpPr>
        <p:spPr>
          <a:xfrm>
            <a:off x="305733" y="115989"/>
            <a:ext cx="7314267" cy="501095"/>
          </a:xfrm>
          <a:prstGeom prst="rect">
            <a:avLst/>
          </a:prstGeom>
        </p:spPr>
        <p:txBody>
          <a:bodyPr>
            <a:normAutofit/>
          </a:bodyPr>
          <a:lstStyle>
            <a:lvl1pPr algn="l">
              <a:defRPr sz="24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a:t>マスター タイトルの書式設定</a:t>
            </a:r>
            <a:endParaRPr lang="en-US" dirty="0"/>
          </a:p>
        </p:txBody>
      </p:sp>
      <p:sp>
        <p:nvSpPr>
          <p:cNvPr id="8" name="Content Placeholder 2">
            <a:extLst>
              <a:ext uri="{FF2B5EF4-FFF2-40B4-BE49-F238E27FC236}">
                <a16:creationId xmlns:a16="http://schemas.microsoft.com/office/drawing/2014/main" id="{A513C8FF-701B-48AB-8211-9B28DD5224D9}"/>
              </a:ext>
            </a:extLst>
          </p:cNvPr>
          <p:cNvSpPr>
            <a:spLocks noGrp="1"/>
          </p:cNvSpPr>
          <p:nvPr>
            <p:ph idx="1"/>
          </p:nvPr>
        </p:nvSpPr>
        <p:spPr>
          <a:xfrm>
            <a:off x="457200" y="785374"/>
            <a:ext cx="8229600" cy="4022238"/>
          </a:xfrm>
          <a:prstGeom prst="rect">
            <a:avLst/>
          </a:prstGeom>
        </p:spPr>
        <p:txBody>
          <a:bodyPr/>
          <a:lstStyle>
            <a:lvl1pPr>
              <a:lnSpc>
                <a:spcPct val="120000"/>
              </a:lnSpc>
              <a:defRPr sz="20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vl2pPr>
              <a:lnSpc>
                <a:spcPct val="120000"/>
              </a:lnSpc>
              <a:defRPr sz="18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2pPr>
            <a:lvl3pPr>
              <a:lnSpc>
                <a:spcPct val="120000"/>
              </a:lnSpc>
              <a:defRPr sz="16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3pPr>
            <a:lvl4pPr>
              <a:lnSpc>
                <a:spcPct val="120000"/>
              </a:lnSpc>
              <a:defRPr sz="14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4pPr>
            <a:lvl5pPr>
              <a:lnSpc>
                <a:spcPct val="120000"/>
              </a:lnSpc>
              <a:defRPr sz="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3" name="図 2">
            <a:extLst>
              <a:ext uri="{FF2B5EF4-FFF2-40B4-BE49-F238E27FC236}">
                <a16:creationId xmlns:a16="http://schemas.microsoft.com/office/drawing/2014/main" id="{065FDC44-9846-4191-94C8-16B7F6A5DAC6}"/>
              </a:ext>
            </a:extLst>
          </p:cNvPr>
          <p:cNvPicPr>
            <a:picLocks noChangeAspect="1"/>
          </p:cNvPicPr>
          <p:nvPr userDrawn="1"/>
        </p:nvPicPr>
        <p:blipFill>
          <a:blip r:embed="rId2"/>
          <a:stretch>
            <a:fillRect/>
          </a:stretch>
        </p:blipFill>
        <p:spPr>
          <a:xfrm>
            <a:off x="7657808" y="84139"/>
            <a:ext cx="1440000" cy="468000"/>
          </a:xfrm>
          <a:prstGeom prst="rect">
            <a:avLst/>
          </a:prstGeom>
        </p:spPr>
      </p:pic>
    </p:spTree>
    <p:extLst>
      <p:ext uri="{BB962C8B-B14F-4D97-AF65-F5344CB8AC3E}">
        <p14:creationId xmlns:p14="http://schemas.microsoft.com/office/powerpoint/2010/main" val="19988219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白紙（タイトルとコンテンツなし）">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7CD340-5C91-4770-99D6-6EB33DEF19B7}"/>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70F3A54-4B56-425D-B34C-56C8EABE7689}"/>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BE095F97-282A-4435-8128-5D94FF0452AE}"/>
              </a:ext>
            </a:extLst>
          </p:cNvPr>
          <p:cNvPicPr>
            <a:picLocks noChangeAspect="1"/>
          </p:cNvPicPr>
          <p:nvPr userDrawn="1"/>
        </p:nvPicPr>
        <p:blipFill>
          <a:blip r:embed="rId2"/>
          <a:stretch>
            <a:fillRect/>
          </a:stretch>
        </p:blipFill>
        <p:spPr>
          <a:xfrm>
            <a:off x="7657808" y="84139"/>
            <a:ext cx="1440000" cy="469440"/>
          </a:xfrm>
          <a:prstGeom prst="rect">
            <a:avLst/>
          </a:prstGeom>
        </p:spPr>
      </p:pic>
      <p:sp>
        <p:nvSpPr>
          <p:cNvPr id="6" name="Slide Number Placeholder 5">
            <a:extLst>
              <a:ext uri="{FF2B5EF4-FFF2-40B4-BE49-F238E27FC236}">
                <a16:creationId xmlns:a16="http://schemas.microsoft.com/office/drawing/2014/main" id="{893B43E6-BA04-4241-B581-E8FE6B0E6C3C}"/>
              </a:ext>
            </a:extLst>
          </p:cNvPr>
          <p:cNvSpPr txBox="1">
            <a:spLocks/>
          </p:cNvSpPr>
          <p:nvPr userDrawn="1"/>
        </p:nvSpPr>
        <p:spPr>
          <a:xfrm>
            <a:off x="8123458" y="4891758"/>
            <a:ext cx="942002"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800" i="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C879B-9F5B-ED4D-8EB5-5C41A21F19C3}" type="slidenum">
              <a:rPr lang="en-US" smtClean="0">
                <a:latin typeface="Meiryo UI" panose="020B0604030504040204" pitchFamily="50" charset="-128"/>
                <a:ea typeface="Meiryo UI" panose="020B0604030504040204" pitchFamily="50" charset="-128"/>
              </a:rPr>
              <a:p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975927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黒紙（タイトルとコンテンツなし）">
    <p:bg>
      <p:bgPr>
        <a:solidFill>
          <a:schemeClr val="tx1"/>
        </a:solidFill>
        <a:effectLst/>
      </p:bgPr>
    </p:bg>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467CD340-5C91-4770-99D6-6EB33DEF19B7}"/>
              </a:ext>
            </a:extLst>
          </p:cNvPr>
          <p:cNvSpPr/>
          <p:nvPr userDrawn="1"/>
        </p:nvSpPr>
        <p:spPr>
          <a:xfrm>
            <a:off x="7657807" y="4919808"/>
            <a:ext cx="1485781" cy="224199"/>
          </a:xfrm>
          <a:prstGeom prst="rect">
            <a:avLst/>
          </a:prstGeom>
          <a:solidFill>
            <a:srgbClr val="D47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70F3A54-4B56-425D-B34C-56C8EABE7689}"/>
              </a:ext>
            </a:extLst>
          </p:cNvPr>
          <p:cNvSpPr/>
          <p:nvPr userDrawn="1"/>
        </p:nvSpPr>
        <p:spPr>
          <a:xfrm>
            <a:off x="1" y="4919808"/>
            <a:ext cx="7657806" cy="224199"/>
          </a:xfrm>
          <a:prstGeom prst="rect">
            <a:avLst/>
          </a:prstGeom>
          <a:solidFill>
            <a:srgbClr val="6A6D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Subtitle 2">
            <a:extLst>
              <a:ext uri="{FF2B5EF4-FFF2-40B4-BE49-F238E27FC236}">
                <a16:creationId xmlns:a16="http://schemas.microsoft.com/office/drawing/2014/main" id="{CD7FAC6A-70E7-4F2E-A87E-9E1C6AD5C9AD}"/>
              </a:ext>
            </a:extLst>
          </p:cNvPr>
          <p:cNvSpPr txBox="1">
            <a:spLocks/>
          </p:cNvSpPr>
          <p:nvPr userDrawn="1"/>
        </p:nvSpPr>
        <p:spPr>
          <a:xfrm>
            <a:off x="-18317" y="4887052"/>
            <a:ext cx="3952728" cy="206977"/>
          </a:xfrm>
          <a:prstGeom prst="rect">
            <a:avLst/>
          </a:prstGeom>
        </p:spPr>
        <p:txBody>
          <a:bodyPr>
            <a:noAutofit/>
          </a:bodyPr>
          <a:lstStyle>
            <a:lvl1pPr marL="0" indent="0" algn="l" defTabSz="342900" rtl="0" eaLnBrk="1" fontAlgn="base" hangingPunct="1">
              <a:lnSpc>
                <a:spcPct val="120000"/>
              </a:lnSpc>
              <a:spcBef>
                <a:spcPct val="20000"/>
              </a:spcBef>
              <a:spcAft>
                <a:spcPct val="0"/>
              </a:spcAft>
              <a:buFont typeface="Arial" panose="020B0604020202020204" pitchFamily="34" charset="0"/>
              <a:buNone/>
              <a:defRPr kumimoji="1" sz="1400" b="1" i="0" kern="1200" baseline="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342900" indent="0" algn="ctr" defTabSz="342900" rtl="0" eaLnBrk="1" fontAlgn="base" hangingPunct="1">
              <a:spcBef>
                <a:spcPct val="20000"/>
              </a:spcBef>
              <a:spcAft>
                <a:spcPct val="0"/>
              </a:spcAft>
              <a:buFont typeface="Arial" panose="020B0604020202020204" pitchFamily="34" charset="0"/>
              <a:buNone/>
              <a:defRPr kumimoji="1" sz="21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2pPr>
            <a:lvl3pPr marL="685800" indent="0" algn="ctr" defTabSz="342900" rtl="0" eaLnBrk="1" fontAlgn="base" hangingPunct="1">
              <a:spcBef>
                <a:spcPct val="20000"/>
              </a:spcBef>
              <a:spcAft>
                <a:spcPct val="0"/>
              </a:spcAft>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3pPr>
            <a:lvl4pPr marL="10287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4pPr>
            <a:lvl5pPr marL="1371600" indent="0" algn="ctr" defTabSz="342900" rtl="0" eaLnBrk="1" fontAlgn="base" hangingPunct="1">
              <a:spcBef>
                <a:spcPct val="20000"/>
              </a:spcBef>
              <a:spcAft>
                <a:spcPct val="0"/>
              </a:spcAft>
              <a:buFont typeface="Arial" panose="020B0604020202020204" pitchFamily="34" charset="0"/>
              <a:buNone/>
              <a:defRPr kumimoji="1" sz="1500" kern="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5pPr>
            <a:lvl6pPr marL="17145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kumimoji="1" sz="1500" kern="1200">
                <a:solidFill>
                  <a:schemeClr val="tx1">
                    <a:tint val="75000"/>
                  </a:schemeClr>
                </a:solidFill>
                <a:latin typeface="+mn-lt"/>
                <a:ea typeface="+mn-ea"/>
                <a:cs typeface="+mn-cs"/>
              </a:defRPr>
            </a:lvl9pPr>
          </a:lstStyle>
          <a:p>
            <a:r>
              <a:rPr lang="en-US" altLang="ja-JP" sz="1000" b="0" dirty="0">
                <a:solidFill>
                  <a:schemeClr val="bg1"/>
                </a:solidFill>
                <a:latin typeface="Meiryo UI" panose="020B0604030504040204" pitchFamily="50" charset="-128"/>
                <a:ea typeface="Meiryo UI" panose="020B0604030504040204" pitchFamily="50" charset="-128"/>
              </a:rPr>
              <a:t>©Silicon Studio Corp., all rights reserved.</a:t>
            </a:r>
            <a:endParaRPr lang="en-US" sz="1000" b="0" dirty="0">
              <a:solidFill>
                <a:schemeClr val="bg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A15CB78E-FBF1-4FA2-82FB-1DCDD4DBE948}"/>
              </a:ext>
            </a:extLst>
          </p:cNvPr>
          <p:cNvPicPr>
            <a:picLocks noChangeAspect="1"/>
          </p:cNvPicPr>
          <p:nvPr userDrawn="1"/>
        </p:nvPicPr>
        <p:blipFill>
          <a:blip r:embed="rId2"/>
          <a:stretch>
            <a:fillRect/>
          </a:stretch>
        </p:blipFill>
        <p:spPr>
          <a:xfrm>
            <a:off x="7657808" y="84139"/>
            <a:ext cx="1440000" cy="468000"/>
          </a:xfrm>
          <a:prstGeom prst="rect">
            <a:avLst/>
          </a:prstGeom>
        </p:spPr>
      </p:pic>
      <p:sp>
        <p:nvSpPr>
          <p:cNvPr id="7" name="Slide Number Placeholder 5">
            <a:extLst>
              <a:ext uri="{FF2B5EF4-FFF2-40B4-BE49-F238E27FC236}">
                <a16:creationId xmlns:a16="http://schemas.microsoft.com/office/drawing/2014/main" id="{D2FB1E9C-4253-4119-9DFE-8305F10E7478}"/>
              </a:ext>
            </a:extLst>
          </p:cNvPr>
          <p:cNvSpPr txBox="1">
            <a:spLocks/>
          </p:cNvSpPr>
          <p:nvPr userDrawn="1"/>
        </p:nvSpPr>
        <p:spPr>
          <a:xfrm>
            <a:off x="8123458" y="4891758"/>
            <a:ext cx="942002" cy="273844"/>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457200" rtl="0" eaLnBrk="1" latinLnBrk="0" hangingPunct="1">
              <a:defRPr sz="800" i="1"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BC879B-9F5B-ED4D-8EB5-5C41A21F19C3}" type="slidenum">
              <a:rPr lang="en-US" smtClean="0">
                <a:latin typeface="Meiryo UI" panose="020B0604030504040204" pitchFamily="50" charset="-128"/>
                <a:ea typeface="Meiryo UI" panose="020B0604030504040204" pitchFamily="50" charset="-128"/>
              </a:rPr>
              <a:p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373591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0096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ja-JP" dirty="0"/>
          </a:p>
        </p:txBody>
      </p:sp>
      <p:sp>
        <p:nvSpPr>
          <p:cNvPr id="1028" name="Text Placeholder 2"/>
          <p:cNvSpPr>
            <a:spLocks noGrp="1"/>
          </p:cNvSpPr>
          <p:nvPr>
            <p:ph type="body" idx="1"/>
          </p:nvPr>
        </p:nvSpPr>
        <p:spPr bwMode="auto">
          <a:xfrm>
            <a:off x="457200" y="2299097"/>
            <a:ext cx="8229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Tree>
    <p:extLst>
      <p:ext uri="{BB962C8B-B14F-4D97-AF65-F5344CB8AC3E}">
        <p14:creationId xmlns:p14="http://schemas.microsoft.com/office/powerpoint/2010/main" val="3195275366"/>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7" r:id="rId3"/>
    <p:sldLayoutId id="2147483689" r:id="rId4"/>
    <p:sldLayoutId id="2147483681" r:id="rId5"/>
    <p:sldLayoutId id="2147483690" r:id="rId6"/>
    <p:sldLayoutId id="2147483696" r:id="rId7"/>
    <p:sldLayoutId id="2147483692" r:id="rId8"/>
    <p:sldLayoutId id="2147483694" r:id="rId9"/>
    <p:sldLayoutId id="2147483693" r:id="rId10"/>
    <p:sldLayoutId id="2147483691" r:id="rId11"/>
    <p:sldLayoutId id="2147483697" r:id="rId12"/>
  </p:sldLayoutIdLst>
  <p:hf hdr="0" ftr="0" dt="0"/>
  <p:txStyles>
    <p:titleStyle>
      <a:lvl1pPr algn="ctr" defTabSz="342900" rtl="0" eaLnBrk="1" fontAlgn="base" hangingPunct="1">
        <a:spcBef>
          <a:spcPct val="0"/>
        </a:spcBef>
        <a:spcAft>
          <a:spcPct val="0"/>
        </a:spcAft>
        <a:defRPr kumimoji="1" sz="2700" b="1" kern="1200">
          <a:solidFill>
            <a:srgbClr val="D16C15"/>
          </a:solidFill>
          <a:latin typeface="メイリオ" panose="020B0604030504040204" pitchFamily="50" charset="-128"/>
          <a:ea typeface="メイリオ" panose="020B0604030504040204" pitchFamily="50" charset="-128"/>
          <a:cs typeface="メイリオ" panose="020B0604030504040204" pitchFamily="50" charset="-128"/>
        </a:defRPr>
      </a:lvl1pPr>
      <a:lvl2pPr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2pPr>
      <a:lvl3pPr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3pPr>
      <a:lvl4pPr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4pPr>
      <a:lvl5pPr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5pPr>
      <a:lvl6pPr marL="342900"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6pPr>
      <a:lvl7pPr marL="685800"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7pPr>
      <a:lvl8pPr marL="1028700"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8pPr>
      <a:lvl9pPr marL="1371600" algn="ctr" defTabSz="342900" rtl="0" eaLnBrk="1" fontAlgn="base" hangingPunct="1">
        <a:spcBef>
          <a:spcPct val="0"/>
        </a:spcBef>
        <a:spcAft>
          <a:spcPct val="0"/>
        </a:spcAft>
        <a:defRPr kumimoji="1" sz="2700" b="1">
          <a:solidFill>
            <a:srgbClr val="412283"/>
          </a:solidFill>
          <a:latin typeface="メイリオ" pitchFamily="50" charset="-128"/>
          <a:ea typeface="メイリオ" pitchFamily="50" charset="-128"/>
          <a:cs typeface="メイリオ" pitchFamily="50"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kumimoji="1" sz="2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p:bodyStyle>
    <p:otherStyle>
      <a:defPPr>
        <a:defRPr lang="en-US"/>
      </a:defPPr>
      <a:lvl1pPr marL="0" algn="l" defTabSz="342900" rtl="0" eaLnBrk="1" latinLnBrk="0" hangingPunct="1">
        <a:defRPr kumimoji="1" sz="1350" kern="1200">
          <a:solidFill>
            <a:schemeClr val="tx1"/>
          </a:solidFill>
          <a:latin typeface="+mn-lt"/>
          <a:ea typeface="+mn-ea"/>
          <a:cs typeface="+mn-cs"/>
        </a:defRPr>
      </a:lvl1pPr>
      <a:lvl2pPr marL="342900" algn="l" defTabSz="342900" rtl="0" eaLnBrk="1" latinLnBrk="0" hangingPunct="1">
        <a:defRPr kumimoji="1" sz="1350" kern="1200">
          <a:solidFill>
            <a:schemeClr val="tx1"/>
          </a:solidFill>
          <a:latin typeface="+mn-lt"/>
          <a:ea typeface="+mn-ea"/>
          <a:cs typeface="+mn-cs"/>
        </a:defRPr>
      </a:lvl2pPr>
      <a:lvl3pPr marL="685800" algn="l" defTabSz="342900" rtl="0" eaLnBrk="1" latinLnBrk="0" hangingPunct="1">
        <a:defRPr kumimoji="1" sz="1350" kern="1200">
          <a:solidFill>
            <a:schemeClr val="tx1"/>
          </a:solidFill>
          <a:latin typeface="+mn-lt"/>
          <a:ea typeface="+mn-ea"/>
          <a:cs typeface="+mn-cs"/>
        </a:defRPr>
      </a:lvl3pPr>
      <a:lvl4pPr marL="1028700" algn="l" defTabSz="342900" rtl="0" eaLnBrk="1" latinLnBrk="0" hangingPunct="1">
        <a:defRPr kumimoji="1" sz="1350" kern="1200">
          <a:solidFill>
            <a:schemeClr val="tx1"/>
          </a:solidFill>
          <a:latin typeface="+mn-lt"/>
          <a:ea typeface="+mn-ea"/>
          <a:cs typeface="+mn-cs"/>
        </a:defRPr>
      </a:lvl4pPr>
      <a:lvl5pPr marL="1371600" algn="l" defTabSz="342900" rtl="0" eaLnBrk="1" latinLnBrk="0" hangingPunct="1">
        <a:defRPr kumimoji="1" sz="1350" kern="1200">
          <a:solidFill>
            <a:schemeClr val="tx1"/>
          </a:solidFill>
          <a:latin typeface="+mn-lt"/>
          <a:ea typeface="+mn-ea"/>
          <a:cs typeface="+mn-cs"/>
        </a:defRPr>
      </a:lvl5pPr>
      <a:lvl6pPr marL="1714500" algn="l" defTabSz="342900" rtl="0" eaLnBrk="1" latinLnBrk="0" hangingPunct="1">
        <a:defRPr kumimoji="1" sz="1350" kern="1200">
          <a:solidFill>
            <a:schemeClr val="tx1"/>
          </a:solidFill>
          <a:latin typeface="+mn-lt"/>
          <a:ea typeface="+mn-ea"/>
          <a:cs typeface="+mn-cs"/>
        </a:defRPr>
      </a:lvl6pPr>
      <a:lvl7pPr marL="2057400" algn="l" defTabSz="342900" rtl="0" eaLnBrk="1" latinLnBrk="0" hangingPunct="1">
        <a:defRPr kumimoji="1" sz="1350" kern="1200">
          <a:solidFill>
            <a:schemeClr val="tx1"/>
          </a:solidFill>
          <a:latin typeface="+mn-lt"/>
          <a:ea typeface="+mn-ea"/>
          <a:cs typeface="+mn-cs"/>
        </a:defRPr>
      </a:lvl7pPr>
      <a:lvl8pPr marL="2400300" algn="l" defTabSz="342900" rtl="0" eaLnBrk="1" latinLnBrk="0" hangingPunct="1">
        <a:defRPr kumimoji="1" sz="1350" kern="1200">
          <a:solidFill>
            <a:schemeClr val="tx1"/>
          </a:solidFill>
          <a:latin typeface="+mn-lt"/>
          <a:ea typeface="+mn-ea"/>
          <a:cs typeface="+mn-cs"/>
        </a:defRPr>
      </a:lvl8pPr>
      <a:lvl9pPr marL="2743200" algn="l" defTabSz="3429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82B2062-08FD-B201-BB0B-EBEA3C1D552E}"/>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EE9125-A4B6-5D91-F2CC-9EEB88986E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3FEB93-0862-1A26-BEC3-1F5A9F82122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5468C5B-F95E-415F-B083-5AA3292C7E73}" type="datetimeFigureOut">
              <a:rPr kumimoji="1" lang="ja-JP" altLang="en-US" smtClean="0"/>
              <a:t>2024/8/27</a:t>
            </a:fld>
            <a:endParaRPr kumimoji="1" lang="ja-JP" altLang="en-US"/>
          </a:p>
        </p:txBody>
      </p:sp>
      <p:sp>
        <p:nvSpPr>
          <p:cNvPr id="5" name="フッター プレースホルダー 4">
            <a:extLst>
              <a:ext uri="{FF2B5EF4-FFF2-40B4-BE49-F238E27FC236}">
                <a16:creationId xmlns:a16="http://schemas.microsoft.com/office/drawing/2014/main" id="{1456F9D8-7B00-AFB3-9A2E-AD842F425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769304C-EFC3-538F-4168-15137E4DB966}"/>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F9486B-97FB-425F-A2A1-3D82111FF95E}" type="slidenum">
              <a:rPr kumimoji="1" lang="ja-JP" altLang="en-US" smtClean="0"/>
              <a:t>‹#›</a:t>
            </a:fld>
            <a:endParaRPr kumimoji="1" lang="ja-JP" altLang="en-US"/>
          </a:p>
        </p:txBody>
      </p:sp>
    </p:spTree>
    <p:extLst>
      <p:ext uri="{BB962C8B-B14F-4D97-AF65-F5344CB8AC3E}">
        <p14:creationId xmlns:p14="http://schemas.microsoft.com/office/powerpoint/2010/main" val="30645524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322D3BCA.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C7E11-426D-B2B6-7544-B5BF0633FA40}"/>
              </a:ext>
            </a:extLst>
          </p:cNvPr>
          <p:cNvSpPr>
            <a:spLocks noGrp="1"/>
          </p:cNvSpPr>
          <p:nvPr>
            <p:ph type="ctrTitle"/>
          </p:nvPr>
        </p:nvSpPr>
        <p:spPr>
          <a:xfrm>
            <a:off x="197581" y="1816783"/>
            <a:ext cx="6747967" cy="647393"/>
          </a:xfrm>
        </p:spPr>
        <p:txBody>
          <a:bodyPr/>
          <a:lstStyle/>
          <a:p>
            <a:r>
              <a:rPr kumimoji="1" lang="ja-JP" altLang="en-US" sz="1600" dirty="0"/>
              <a:t>リアルタイム機械学習レンダリングのアプローチ：ポリゴン描画による</a:t>
            </a:r>
            <a:br>
              <a:rPr kumimoji="1" lang="en-US" altLang="ja-JP" sz="1600" dirty="0"/>
            </a:br>
            <a:r>
              <a:rPr kumimoji="1" lang="ja-JP" altLang="en-US" sz="1600" dirty="0"/>
              <a:t>形状安定性とニューラルネット画像生成による高品質性を両立する手法</a:t>
            </a:r>
          </a:p>
        </p:txBody>
      </p:sp>
      <p:sp>
        <p:nvSpPr>
          <p:cNvPr id="3" name="字幕 2">
            <a:extLst>
              <a:ext uri="{FF2B5EF4-FFF2-40B4-BE49-F238E27FC236}">
                <a16:creationId xmlns:a16="http://schemas.microsoft.com/office/drawing/2014/main" id="{A3F8D13E-C800-881E-C126-11EE1A79B93B}"/>
              </a:ext>
            </a:extLst>
          </p:cNvPr>
          <p:cNvSpPr>
            <a:spLocks noGrp="1"/>
          </p:cNvSpPr>
          <p:nvPr>
            <p:ph type="subTitle" idx="1"/>
          </p:nvPr>
        </p:nvSpPr>
        <p:spPr/>
        <p:txBody>
          <a:bodyPr>
            <a:normAutofit fontScale="92500" lnSpcReduction="20000"/>
          </a:bodyPr>
          <a:lstStyle/>
          <a:p>
            <a:endParaRPr kumimoji="1" lang="ja-JP" altLang="en-US" dirty="0"/>
          </a:p>
        </p:txBody>
      </p:sp>
      <p:sp>
        <p:nvSpPr>
          <p:cNvPr id="4" name="コンテンツ プレースホルダー 3">
            <a:extLst>
              <a:ext uri="{FF2B5EF4-FFF2-40B4-BE49-F238E27FC236}">
                <a16:creationId xmlns:a16="http://schemas.microsoft.com/office/drawing/2014/main" id="{A71CFEFB-BBFE-88B2-2518-75B0A32D3BBA}"/>
              </a:ext>
            </a:extLst>
          </p:cNvPr>
          <p:cNvSpPr>
            <a:spLocks noGrp="1"/>
          </p:cNvSpPr>
          <p:nvPr>
            <p:ph sz="quarter" idx="10"/>
          </p:nvPr>
        </p:nvSpPr>
        <p:spPr/>
        <p:txBody>
          <a:bodyPr/>
          <a:lstStyle/>
          <a:p>
            <a:r>
              <a:rPr kumimoji="1" lang="ja-JP" altLang="en-US" dirty="0"/>
              <a:t>シリコンスタジオ</a:t>
            </a:r>
            <a:br>
              <a:rPr kumimoji="1" lang="en-US" altLang="ja-JP" dirty="0"/>
            </a:br>
            <a:r>
              <a:rPr kumimoji="1" lang="ja-JP" altLang="en-US" dirty="0"/>
              <a:t>研究開発室</a:t>
            </a:r>
            <a:br>
              <a:rPr kumimoji="1" lang="en-US" altLang="ja-JP" dirty="0"/>
            </a:br>
            <a:r>
              <a:rPr kumimoji="1" lang="ja-JP" altLang="en-US" dirty="0"/>
              <a:t>ヘルツベルユ・フレドリック</a:t>
            </a:r>
          </a:p>
        </p:txBody>
      </p:sp>
      <p:sp>
        <p:nvSpPr>
          <p:cNvPr id="5" name="コンテンツ プレースホルダー 4">
            <a:extLst>
              <a:ext uri="{FF2B5EF4-FFF2-40B4-BE49-F238E27FC236}">
                <a16:creationId xmlns:a16="http://schemas.microsoft.com/office/drawing/2014/main" id="{7783E932-0D79-D182-8B4F-7FADEFE90ED0}"/>
              </a:ext>
            </a:extLst>
          </p:cNvPr>
          <p:cNvSpPr>
            <a:spLocks noGrp="1"/>
          </p:cNvSpPr>
          <p:nvPr>
            <p:ph sz="quarter" idx="11"/>
          </p:nvPr>
        </p:nvSpPr>
        <p:spPr/>
        <p:txBody>
          <a:bodyPr/>
          <a:lstStyle/>
          <a:p>
            <a:r>
              <a:rPr kumimoji="1" lang="ja-JP" altLang="en-US" dirty="0"/>
              <a:t>２０２４年８月</a:t>
            </a:r>
            <a:r>
              <a:rPr lang="ja-JP" altLang="en-US" dirty="0"/>
              <a:t>２３</a:t>
            </a:r>
            <a:r>
              <a:rPr kumimoji="1" lang="ja-JP" altLang="en-US" dirty="0"/>
              <a:t>日</a:t>
            </a:r>
          </a:p>
        </p:txBody>
      </p:sp>
      <p:sp>
        <p:nvSpPr>
          <p:cNvPr id="6" name="コンテンツ プレースホルダー 5">
            <a:extLst>
              <a:ext uri="{FF2B5EF4-FFF2-40B4-BE49-F238E27FC236}">
                <a16:creationId xmlns:a16="http://schemas.microsoft.com/office/drawing/2014/main" id="{5376A3E1-155C-8588-102B-F07114A81080}"/>
              </a:ext>
            </a:extLst>
          </p:cNvPr>
          <p:cNvSpPr>
            <a:spLocks noGrp="1"/>
          </p:cNvSpPr>
          <p:nvPr>
            <p:ph sz="quarter" idx="12"/>
          </p:nvPr>
        </p:nvSpPr>
        <p:spPr/>
        <p:txBody>
          <a:bodyPr/>
          <a:lstStyle/>
          <a:p>
            <a:r>
              <a:rPr kumimoji="1" lang="en-US" altLang="ja-JP" dirty="0"/>
              <a:t>CEDEC24</a:t>
            </a:r>
            <a:endParaRPr kumimoji="1" lang="ja-JP" altLang="en-US" dirty="0"/>
          </a:p>
        </p:txBody>
      </p:sp>
    </p:spTree>
    <p:extLst>
      <p:ext uri="{BB962C8B-B14F-4D97-AF65-F5344CB8AC3E}">
        <p14:creationId xmlns:p14="http://schemas.microsoft.com/office/powerpoint/2010/main" val="74507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6230D26-FB88-C1AD-CE59-F0FBBD0CA1A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53905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9A3FDE8-52D0-40DE-176D-D8FEAD4D45F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0577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FB989D-E564-5FA2-0D0B-651D9BC7F37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161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166F836-D23C-E8D8-8673-D53E6D7F0820}"/>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126944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4CA2F8-AE64-B8AE-5E09-B1CF6CE4C99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5084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E92AC65-22F2-471A-C5D3-CA796378F16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4065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1201519-212E-A8C5-70E3-9E0D00160F0C}"/>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215771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C6E1280-317A-CEF9-E48C-24A1232F50D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4928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F8E9FCB-C92D-BBE8-ED2D-9AE6C6F755A4}"/>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4522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AAE2BEA-EBED-D17E-BD5C-97388A03F2E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1842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30586-49D5-FA84-4C30-071A54ED6942}"/>
              </a:ext>
            </a:extLst>
          </p:cNvPr>
          <p:cNvSpPr>
            <a:spLocks noGrp="1"/>
          </p:cNvSpPr>
          <p:nvPr>
            <p:ph type="title"/>
          </p:nvPr>
        </p:nvSpPr>
        <p:spPr/>
        <p:txBody>
          <a:bodyPr>
            <a:normAutofit/>
          </a:bodyPr>
          <a:lstStyle/>
          <a:p>
            <a:r>
              <a:rPr kumimoji="1" lang="ja-JP" altLang="en-US" dirty="0"/>
              <a:t>概要</a:t>
            </a:r>
          </a:p>
        </p:txBody>
      </p:sp>
      <p:sp>
        <p:nvSpPr>
          <p:cNvPr id="3" name="コンテンツ プレースホルダー 2">
            <a:extLst>
              <a:ext uri="{FF2B5EF4-FFF2-40B4-BE49-F238E27FC236}">
                <a16:creationId xmlns:a16="http://schemas.microsoft.com/office/drawing/2014/main" id="{4737A7E1-B8B3-CED3-7A39-64104C5B2550}"/>
              </a:ext>
            </a:extLst>
          </p:cNvPr>
          <p:cNvSpPr>
            <a:spLocks noGrp="1"/>
          </p:cNvSpPr>
          <p:nvPr>
            <p:ph idx="1"/>
          </p:nvPr>
        </p:nvSpPr>
        <p:spPr/>
        <p:txBody>
          <a:bodyPr/>
          <a:lstStyle/>
          <a:p>
            <a:r>
              <a:rPr lang="ja-JP" altLang="en-US" dirty="0"/>
              <a:t>機械学習を用いてリアルタイムに描画するための一つのアプローチおよびその実装を紹介</a:t>
            </a:r>
            <a:endParaRPr lang="en-US" altLang="ja-JP" dirty="0"/>
          </a:p>
          <a:p>
            <a:r>
              <a:rPr lang="ja-JP" altLang="en-US" dirty="0"/>
              <a:t>三角形メッシュのレンダリングと機械学習画像生成を統合</a:t>
            </a:r>
            <a:endParaRPr lang="en-US" altLang="ja-JP" dirty="0"/>
          </a:p>
          <a:p>
            <a:pPr lvl="1"/>
            <a:r>
              <a:rPr lang="ja-JP" altLang="en-US" dirty="0"/>
              <a:t>それぞれの特長である形状安定性と画像品質の両方を実現</a:t>
            </a:r>
            <a:endParaRPr lang="en-US" altLang="ja-JP" dirty="0"/>
          </a:p>
          <a:p>
            <a:r>
              <a:rPr lang="ja-JP" altLang="en-US" dirty="0"/>
              <a:t>様々な神経回路網</a:t>
            </a:r>
            <a:r>
              <a:rPr lang="en-US" altLang="ja-JP" dirty="0"/>
              <a:t>(</a:t>
            </a:r>
            <a:r>
              <a:rPr lang="ja-JP" altLang="en-US" dirty="0"/>
              <a:t>ニューラルネットワーク</a:t>
            </a:r>
            <a:r>
              <a:rPr lang="en-US" altLang="ja-JP" dirty="0"/>
              <a:t>)</a:t>
            </a:r>
            <a:r>
              <a:rPr lang="ja-JP" altLang="en-US" dirty="0"/>
              <a:t>を採用可能</a:t>
            </a:r>
            <a:endParaRPr lang="en-US" altLang="ja-JP" dirty="0"/>
          </a:p>
          <a:p>
            <a:r>
              <a:rPr lang="ja-JP" altLang="en-US" dirty="0"/>
              <a:t>結果の検証よりも理論と実装の詳細な議論に重点</a:t>
            </a:r>
            <a:endParaRPr lang="en-US" altLang="ja-JP" dirty="0"/>
          </a:p>
        </p:txBody>
      </p:sp>
    </p:spTree>
    <p:extLst>
      <p:ext uri="{BB962C8B-B14F-4D97-AF65-F5344CB8AC3E}">
        <p14:creationId xmlns:p14="http://schemas.microsoft.com/office/powerpoint/2010/main" val="159465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設計概念</a:t>
            </a:r>
            <a:r>
              <a:rPr lang="ja-JP" altLang="en-US" dirty="0"/>
              <a:t>のまとめ</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神経回路網による画像生成の画像は種から広がる</a:t>
            </a:r>
            <a:endParaRPr kumimoji="1" lang="en-US" altLang="ja-JP" dirty="0"/>
          </a:p>
          <a:p>
            <a:r>
              <a:rPr kumimoji="1" lang="ja-JP" altLang="en-US" dirty="0"/>
              <a:t>最終的な画像は種の特徴によって最初から決定</a:t>
            </a:r>
            <a:r>
              <a:rPr kumimoji="1" lang="ja-JP" altLang="en-US"/>
              <a:t>され、</a:t>
            </a:r>
            <a:br>
              <a:rPr kumimoji="1" lang="en-US" altLang="ja-JP" dirty="0"/>
            </a:br>
            <a:r>
              <a:rPr kumimoji="1" lang="ja-JP" altLang="en-US"/>
              <a:t>種</a:t>
            </a:r>
            <a:r>
              <a:rPr kumimoji="1" lang="ja-JP" altLang="en-US" dirty="0"/>
              <a:t>の可能性空間は引数の精度により制約される</a:t>
            </a:r>
          </a:p>
          <a:p>
            <a:r>
              <a:rPr kumimoji="1" lang="ja-JP" altLang="en-US" dirty="0"/>
              <a:t>生成された画像は可能性空間の限界を超えることはできない</a:t>
            </a:r>
          </a:p>
          <a:p>
            <a:r>
              <a:rPr kumimoji="1" lang="ja-JP" altLang="en-US" dirty="0"/>
              <a:t>仮に種の可能性空間を広げても、その中を</a:t>
            </a:r>
            <a:r>
              <a:rPr kumimoji="1" lang="en-US" altLang="ja-JP" dirty="0"/>
              <a:t>100</a:t>
            </a:r>
            <a:r>
              <a:rPr kumimoji="1" lang="ja-JP" altLang="en-US"/>
              <a:t>％満たして</a:t>
            </a:r>
            <a:br>
              <a:rPr kumimoji="1" lang="en-US" altLang="ja-JP" dirty="0"/>
            </a:br>
            <a:r>
              <a:rPr kumimoji="1" lang="ja-JP" altLang="en-US"/>
              <a:t>トレーニング</a:t>
            </a:r>
            <a:r>
              <a:rPr kumimoji="1" lang="ja-JP" altLang="en-US" dirty="0"/>
              <a:t>することはほぼ不可能</a:t>
            </a:r>
          </a:p>
        </p:txBody>
      </p:sp>
    </p:spTree>
    <p:extLst>
      <p:ext uri="{BB962C8B-B14F-4D97-AF65-F5344CB8AC3E}">
        <p14:creationId xmlns:p14="http://schemas.microsoft.com/office/powerpoint/2010/main" val="211421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設計概念</a:t>
            </a:r>
            <a:r>
              <a:rPr lang="ja-JP" altLang="en-US" dirty="0"/>
              <a:t>のまとめ</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199" y="785374"/>
            <a:ext cx="8082367" cy="4022238"/>
          </a:xfrm>
        </p:spPr>
        <p:txBody>
          <a:bodyPr/>
          <a:lstStyle/>
          <a:p>
            <a:r>
              <a:rPr kumimoji="1" lang="ja-JP" altLang="en-US" dirty="0"/>
              <a:t>ポーズ、形状、光度：早い段階で出現</a:t>
            </a:r>
            <a:endParaRPr kumimoji="1" lang="en-US" altLang="ja-JP" dirty="0"/>
          </a:p>
          <a:p>
            <a:r>
              <a:rPr kumimoji="1" lang="ja-JP" altLang="en-US" dirty="0"/>
              <a:t>表面の詳細：遅い段階だけで生成されることが多い</a:t>
            </a:r>
          </a:p>
          <a:p>
            <a:endParaRPr kumimoji="1" lang="en-US" altLang="ja-JP" dirty="0"/>
          </a:p>
          <a:p>
            <a:r>
              <a:rPr kumimoji="1" lang="ja-JP" altLang="en-US" dirty="0"/>
              <a:t>基本的には、神経回路網の中間レイヤーからの出力のデータ形式はブラックボックス</a:t>
            </a:r>
            <a:endParaRPr kumimoji="1" lang="en-US" altLang="ja-JP" dirty="0"/>
          </a:p>
          <a:p>
            <a:pPr lvl="1"/>
            <a:r>
              <a:rPr kumimoji="1" lang="ja-JP" altLang="en-US" dirty="0"/>
              <a:t>トレーニング手法によっても変わるため定義できない</a:t>
            </a:r>
          </a:p>
          <a:p>
            <a:r>
              <a:rPr kumimoji="1" lang="ja-JP" altLang="en-US" dirty="0"/>
              <a:t>しかし、真ん中の神経レイヤーの文法はある程度整然としている</a:t>
            </a:r>
            <a:endParaRPr kumimoji="1" lang="en-US" altLang="ja-JP" dirty="0"/>
          </a:p>
          <a:p>
            <a:pPr lvl="1"/>
            <a:r>
              <a:rPr kumimoji="1" lang="ja-JP" altLang="en-US" dirty="0"/>
              <a:t>概念的にレンダーパイプラインの</a:t>
            </a:r>
            <a:r>
              <a:rPr kumimoji="1" lang="en-US" altLang="ja-JP" dirty="0"/>
              <a:t>G-Buffer</a:t>
            </a:r>
            <a:r>
              <a:rPr kumimoji="1" lang="ja-JP" altLang="en-US" dirty="0"/>
              <a:t>に似ている</a:t>
            </a:r>
          </a:p>
        </p:txBody>
      </p:sp>
    </p:spTree>
    <p:extLst>
      <p:ext uri="{BB962C8B-B14F-4D97-AF65-F5344CB8AC3E}">
        <p14:creationId xmlns:p14="http://schemas.microsoft.com/office/powerpoint/2010/main" val="2927477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設計概念</a:t>
            </a:r>
            <a:r>
              <a:rPr lang="ja-JP" altLang="en-US" dirty="0"/>
              <a:t>のまとめ</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そこで、この中間表現を直接ラスタライズで描画することを提案</a:t>
            </a:r>
          </a:p>
          <a:p>
            <a:pPr lvl="1"/>
            <a:r>
              <a:rPr kumimoji="1" lang="ja-JP" altLang="en-US" dirty="0"/>
              <a:t>メッシュのポーズ、カメラ位置や</a:t>
            </a:r>
            <a:r>
              <a:rPr kumimoji="1" lang="ja-JP" altLang="en-US"/>
              <a:t>ライティングは</a:t>
            </a:r>
            <a:br>
              <a:rPr kumimoji="1" lang="en-US" altLang="ja-JP" dirty="0"/>
            </a:br>
            <a:r>
              <a:rPr kumimoji="1" lang="ja-JP" altLang="en-US"/>
              <a:t>ラスタライズ</a:t>
            </a:r>
            <a:r>
              <a:rPr kumimoji="1" lang="ja-JP" altLang="en-US" dirty="0"/>
              <a:t>によって表現</a:t>
            </a:r>
            <a:endParaRPr kumimoji="1" lang="en-US" altLang="ja-JP" dirty="0"/>
          </a:p>
          <a:p>
            <a:pPr lvl="1"/>
            <a:r>
              <a:rPr kumimoji="1" lang="ja-JP" altLang="en-US" dirty="0"/>
              <a:t>種の可能性空間の限界を超えて多様な描画が可能になる</a:t>
            </a:r>
          </a:p>
          <a:p>
            <a:endParaRPr lang="en-US" altLang="ja-JP" dirty="0"/>
          </a:p>
          <a:p>
            <a:r>
              <a:rPr lang="ja-JP" altLang="en-US" dirty="0"/>
              <a:t>任意の</a:t>
            </a:r>
            <a:r>
              <a:rPr kumimoji="1" lang="ja-JP" altLang="en-US" dirty="0"/>
              <a:t>多次元テクスチャをメッシュに</a:t>
            </a:r>
            <a:r>
              <a:rPr kumimoji="1" lang="ja-JP" altLang="en-US"/>
              <a:t>持たせ、</a:t>
            </a:r>
            <a:br>
              <a:rPr kumimoji="1" lang="en-US" altLang="ja-JP" dirty="0"/>
            </a:br>
            <a:r>
              <a:rPr kumimoji="1" lang="ja-JP" altLang="en-US"/>
              <a:t>ラスタライズ</a:t>
            </a:r>
            <a:r>
              <a:rPr kumimoji="1" lang="ja-JP" altLang="en-US" dirty="0"/>
              <a:t>することは容易</a:t>
            </a:r>
            <a:endParaRPr kumimoji="1" lang="en-US" altLang="ja-JP" dirty="0"/>
          </a:p>
          <a:p>
            <a:pPr lvl="1"/>
            <a:r>
              <a:rPr kumimoji="1" lang="ja-JP" altLang="en-US" dirty="0"/>
              <a:t>問題はテクスチャをどのように用意するか</a:t>
            </a:r>
          </a:p>
        </p:txBody>
      </p:sp>
    </p:spTree>
    <p:extLst>
      <p:ext uri="{BB962C8B-B14F-4D97-AF65-F5344CB8AC3E}">
        <p14:creationId xmlns:p14="http://schemas.microsoft.com/office/powerpoint/2010/main" val="176901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5A876B-FB33-90DE-7905-2E54171441D5}"/>
              </a:ext>
            </a:extLst>
          </p:cNvPr>
          <p:cNvSpPr>
            <a:spLocks noGrp="1"/>
          </p:cNvSpPr>
          <p:nvPr>
            <p:ph type="title"/>
          </p:nvPr>
        </p:nvSpPr>
        <p:spPr/>
        <p:txBody>
          <a:bodyPr/>
          <a:lstStyle/>
          <a:p>
            <a:r>
              <a:rPr kumimoji="1" lang="ja-JP" altLang="en-US" dirty="0"/>
              <a:t>提案手法の内容</a:t>
            </a:r>
          </a:p>
        </p:txBody>
      </p:sp>
      <p:sp>
        <p:nvSpPr>
          <p:cNvPr id="3" name="コンテンツ プレースホルダー 2">
            <a:extLst>
              <a:ext uri="{FF2B5EF4-FFF2-40B4-BE49-F238E27FC236}">
                <a16:creationId xmlns:a16="http://schemas.microsoft.com/office/drawing/2014/main" id="{F30BECAD-5AB1-C0C3-5028-37DB8B2D606A}"/>
              </a:ext>
            </a:extLst>
          </p:cNvPr>
          <p:cNvSpPr>
            <a:spLocks noGrp="1"/>
          </p:cNvSpPr>
          <p:nvPr>
            <p:ph idx="1"/>
          </p:nvPr>
        </p:nvSpPr>
        <p:spPr/>
        <p:txBody>
          <a:bodyPr/>
          <a:lstStyle/>
          <a:p>
            <a:r>
              <a:rPr lang="ja-JP" altLang="en-US" dirty="0"/>
              <a:t>提案</a:t>
            </a:r>
            <a:r>
              <a:rPr kumimoji="1" lang="ja-JP" altLang="en-US" dirty="0"/>
              <a:t>手法は次の</a:t>
            </a:r>
            <a:r>
              <a:rPr kumimoji="1" lang="en-US" altLang="ja-JP" dirty="0"/>
              <a:t>2</a:t>
            </a:r>
            <a:r>
              <a:rPr kumimoji="1" lang="ja-JP" altLang="en-US" dirty="0"/>
              <a:t>つの手法から構成されます</a:t>
            </a:r>
            <a:endParaRPr kumimoji="1" lang="en-US" altLang="ja-JP" dirty="0"/>
          </a:p>
          <a:p>
            <a:pPr lvl="1"/>
            <a:r>
              <a:rPr lang="ja-JP" altLang="en-US" dirty="0"/>
              <a:t>リアルタイム描画</a:t>
            </a:r>
            <a:endParaRPr lang="en-US" altLang="ja-JP" dirty="0"/>
          </a:p>
          <a:p>
            <a:pPr lvl="2"/>
            <a:r>
              <a:rPr kumimoji="1" lang="ja-JP" altLang="en-US" dirty="0"/>
              <a:t>毎フレーム実行される計算</a:t>
            </a:r>
            <a:endParaRPr kumimoji="1" lang="en-US" altLang="ja-JP" dirty="0"/>
          </a:p>
          <a:p>
            <a:pPr lvl="2"/>
            <a:r>
              <a:rPr kumimoji="1" lang="ja-JP" altLang="en-US" dirty="0"/>
              <a:t>ほぼ設計概念図の通り</a:t>
            </a:r>
            <a:endParaRPr lang="en-US" altLang="ja-JP" dirty="0"/>
          </a:p>
          <a:p>
            <a:pPr lvl="1"/>
            <a:r>
              <a:rPr kumimoji="1" lang="ja-JP" altLang="en-US" dirty="0"/>
              <a:t>アセット用意のパイプライン</a:t>
            </a:r>
            <a:endParaRPr kumimoji="1" lang="en-US" altLang="ja-JP" dirty="0"/>
          </a:p>
          <a:p>
            <a:pPr lvl="2"/>
            <a:r>
              <a:rPr kumimoji="1" lang="ja-JP" altLang="en-US" dirty="0"/>
              <a:t>中間表現のテクスチャをどのように用意するか</a:t>
            </a:r>
            <a:endParaRPr kumimoji="1" lang="en-US" altLang="ja-JP" dirty="0"/>
          </a:p>
          <a:p>
            <a:pPr lvl="2"/>
            <a:r>
              <a:rPr lang="ja-JP" altLang="en-US" dirty="0"/>
              <a:t>こちらの方が重要</a:t>
            </a:r>
            <a:endParaRPr kumimoji="1" lang="ja-JP" altLang="en-US" dirty="0"/>
          </a:p>
        </p:txBody>
      </p:sp>
    </p:spTree>
    <p:extLst>
      <p:ext uri="{BB962C8B-B14F-4D97-AF65-F5344CB8AC3E}">
        <p14:creationId xmlns:p14="http://schemas.microsoft.com/office/powerpoint/2010/main" val="1947077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lang="ja-JP" altLang="en-US" dirty="0"/>
              <a:t>リアルタイム描画の手法</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pPr marL="457200" indent="-457200">
              <a:buFont typeface="+mj-lt"/>
              <a:buAutoNum type="arabicPeriod"/>
            </a:pPr>
            <a:r>
              <a:rPr kumimoji="1" lang="ja-JP" altLang="en-US" dirty="0"/>
              <a:t>三角形のメッシュをラスタライズ</a:t>
            </a:r>
            <a:endParaRPr kumimoji="1" lang="en-US" altLang="ja-JP" dirty="0"/>
          </a:p>
          <a:p>
            <a:pPr marL="457200" indent="-457200">
              <a:buFont typeface="+mj-lt"/>
              <a:buAutoNum type="arabicPeriod"/>
            </a:pPr>
            <a:r>
              <a:rPr kumimoji="1" lang="ja-JP" altLang="en-US" dirty="0"/>
              <a:t>このメッシュには、神経回路網の中間レイヤーの</a:t>
            </a:r>
            <a:r>
              <a:rPr kumimoji="1" lang="ja-JP" altLang="en-US"/>
              <a:t>多次元の</a:t>
            </a:r>
            <a:br>
              <a:rPr kumimoji="1" lang="en-US" altLang="ja-JP" dirty="0"/>
            </a:br>
            <a:r>
              <a:rPr kumimoji="1" lang="ja-JP" altLang="en-US"/>
              <a:t>神経</a:t>
            </a:r>
            <a:r>
              <a:rPr kumimoji="1" lang="ja-JP" altLang="en-US" dirty="0"/>
              <a:t>出力値が含まれたテクスチャが貼られている</a:t>
            </a:r>
          </a:p>
        </p:txBody>
      </p:sp>
      <p:pic>
        <p:nvPicPr>
          <p:cNvPr id="7" name="図 6">
            <a:extLst>
              <a:ext uri="{FF2B5EF4-FFF2-40B4-BE49-F238E27FC236}">
                <a16:creationId xmlns:a16="http://schemas.microsoft.com/office/drawing/2014/main" id="{6D19356A-0599-1BEE-F5ED-EC1B8ACCF289}"/>
              </a:ext>
            </a:extLst>
          </p:cNvPr>
          <p:cNvPicPr>
            <a:picLocks noChangeAspect="1"/>
          </p:cNvPicPr>
          <p:nvPr/>
        </p:nvPicPr>
        <p:blipFill rotWithShape="1">
          <a:blip r:embed="rId3"/>
          <a:srcRect t="8515" r="501"/>
          <a:stretch/>
        </p:blipFill>
        <p:spPr>
          <a:xfrm>
            <a:off x="3279648" y="2401824"/>
            <a:ext cx="4840224" cy="2503324"/>
          </a:xfrm>
          <a:prstGeom prst="rect">
            <a:avLst/>
          </a:prstGeom>
        </p:spPr>
      </p:pic>
      <p:sp>
        <p:nvSpPr>
          <p:cNvPr id="8" name="正方形/長方形 7">
            <a:extLst>
              <a:ext uri="{FF2B5EF4-FFF2-40B4-BE49-F238E27FC236}">
                <a16:creationId xmlns:a16="http://schemas.microsoft.com/office/drawing/2014/main" id="{A60BD848-7500-B3FA-A83D-972A9AF1818A}"/>
              </a:ext>
            </a:extLst>
          </p:cNvPr>
          <p:cNvSpPr/>
          <p:nvPr/>
        </p:nvSpPr>
        <p:spPr>
          <a:xfrm>
            <a:off x="3279649" y="2401824"/>
            <a:ext cx="1710805" cy="643593"/>
          </a:xfrm>
          <a:prstGeom prst="rect">
            <a:avLst/>
          </a:prstGeom>
          <a:solidFill>
            <a:srgbClr val="FFFFFF">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A61ED20-DD03-E335-260D-0025C3196855}"/>
              </a:ext>
            </a:extLst>
          </p:cNvPr>
          <p:cNvSpPr/>
          <p:nvPr/>
        </p:nvSpPr>
        <p:spPr>
          <a:xfrm>
            <a:off x="4897464" y="2401824"/>
            <a:ext cx="3301140" cy="2405788"/>
          </a:xfrm>
          <a:prstGeom prst="rect">
            <a:avLst/>
          </a:prstGeom>
          <a:solidFill>
            <a:srgbClr val="FFFFFF">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86436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lang="ja-JP" altLang="en-US" dirty="0"/>
              <a:t>リアルタイム描画の手法</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pPr marL="457200" indent="-457200">
              <a:buFont typeface="+mj-lt"/>
              <a:buAutoNum type="arabicPeriod" startAt="3"/>
            </a:pPr>
            <a:r>
              <a:rPr kumimoji="1" lang="ja-JP" altLang="en-US" dirty="0"/>
              <a:t>ラスタライズ後のオフスクリーン描画対象の画像が、神経回路網の中間レイヤーの神経状態</a:t>
            </a:r>
            <a:r>
              <a:rPr kumimoji="1" lang="en-US" altLang="ja-JP" dirty="0"/>
              <a:t>(</a:t>
            </a:r>
            <a:r>
              <a:rPr kumimoji="1" lang="ja-JP" altLang="en-US" dirty="0"/>
              <a:t>中間表現</a:t>
            </a:r>
            <a:r>
              <a:rPr kumimoji="1" lang="en-US" altLang="ja-JP" dirty="0"/>
              <a:t>)</a:t>
            </a:r>
            <a:r>
              <a:rPr kumimoji="1" lang="ja-JP" altLang="en-US" dirty="0"/>
              <a:t>に相当</a:t>
            </a:r>
            <a:endParaRPr kumimoji="1" lang="en-US" altLang="ja-JP" dirty="0"/>
          </a:p>
          <a:p>
            <a:pPr marL="757238" lvl="1" indent="-457200">
              <a:buFont typeface="Wingdings" panose="05000000000000000000" pitchFamily="2" charset="2"/>
              <a:buChar char="l"/>
            </a:pPr>
            <a:r>
              <a:rPr kumimoji="1" lang="ja-JP" altLang="en-US" dirty="0"/>
              <a:t>中間表現にはカメラ位置、メッシュのポーズの情報が反映されている</a:t>
            </a:r>
            <a:endParaRPr kumimoji="1" lang="en-US" altLang="ja-JP" dirty="0"/>
          </a:p>
        </p:txBody>
      </p:sp>
      <p:pic>
        <p:nvPicPr>
          <p:cNvPr id="6" name="図 5">
            <a:extLst>
              <a:ext uri="{FF2B5EF4-FFF2-40B4-BE49-F238E27FC236}">
                <a16:creationId xmlns:a16="http://schemas.microsoft.com/office/drawing/2014/main" id="{8156DED1-DD78-CD76-51D0-F41F90691B4D}"/>
              </a:ext>
            </a:extLst>
          </p:cNvPr>
          <p:cNvPicPr>
            <a:picLocks noChangeAspect="1"/>
          </p:cNvPicPr>
          <p:nvPr/>
        </p:nvPicPr>
        <p:blipFill rotWithShape="1">
          <a:blip r:embed="rId3"/>
          <a:srcRect t="8515" r="501"/>
          <a:stretch/>
        </p:blipFill>
        <p:spPr>
          <a:xfrm>
            <a:off x="3279648" y="2401824"/>
            <a:ext cx="4840224" cy="2503324"/>
          </a:xfrm>
          <a:prstGeom prst="rect">
            <a:avLst/>
          </a:prstGeom>
        </p:spPr>
      </p:pic>
      <p:sp>
        <p:nvSpPr>
          <p:cNvPr id="9" name="正方形/長方形 8">
            <a:extLst>
              <a:ext uri="{FF2B5EF4-FFF2-40B4-BE49-F238E27FC236}">
                <a16:creationId xmlns:a16="http://schemas.microsoft.com/office/drawing/2014/main" id="{0CD7FFF1-7BD6-18AA-833C-B2F621A9CAB7}"/>
              </a:ext>
            </a:extLst>
          </p:cNvPr>
          <p:cNvSpPr/>
          <p:nvPr/>
        </p:nvSpPr>
        <p:spPr>
          <a:xfrm>
            <a:off x="3279649" y="2401824"/>
            <a:ext cx="1710805" cy="643593"/>
          </a:xfrm>
          <a:prstGeom prst="rect">
            <a:avLst/>
          </a:prstGeom>
          <a:solidFill>
            <a:srgbClr val="FFFFFF">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64FCD77-53D4-2B48-2960-47134EE67860}"/>
              </a:ext>
            </a:extLst>
          </p:cNvPr>
          <p:cNvSpPr/>
          <p:nvPr/>
        </p:nvSpPr>
        <p:spPr>
          <a:xfrm>
            <a:off x="6106332" y="2401824"/>
            <a:ext cx="2092272" cy="2405788"/>
          </a:xfrm>
          <a:prstGeom prst="rect">
            <a:avLst/>
          </a:prstGeom>
          <a:solidFill>
            <a:srgbClr val="FFFFFF">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329082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lang="ja-JP" altLang="en-US" dirty="0"/>
              <a:t>リアルタイム描画の手法</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pPr marL="457200" indent="-457200">
              <a:buFont typeface="+mj-lt"/>
              <a:buAutoNum type="arabicPeriod" startAt="3"/>
            </a:pPr>
            <a:r>
              <a:rPr kumimoji="1" lang="ja-JP" altLang="en-US" dirty="0"/>
              <a:t>ラスタライズ後のオフスクリーン描画対象の画像が、神経回路網の中間レイヤーの神経状態</a:t>
            </a:r>
            <a:r>
              <a:rPr kumimoji="1" lang="en-US" altLang="ja-JP" dirty="0"/>
              <a:t>(</a:t>
            </a:r>
            <a:r>
              <a:rPr kumimoji="1" lang="ja-JP" altLang="en-US" dirty="0"/>
              <a:t>中間表現</a:t>
            </a:r>
            <a:r>
              <a:rPr kumimoji="1" lang="en-US" altLang="ja-JP" dirty="0"/>
              <a:t>)</a:t>
            </a:r>
            <a:r>
              <a:rPr kumimoji="1" lang="ja-JP" altLang="en-US" dirty="0"/>
              <a:t>に相当</a:t>
            </a:r>
            <a:endParaRPr kumimoji="1" lang="en-US" altLang="ja-JP" dirty="0"/>
          </a:p>
          <a:p>
            <a:pPr marL="757238" lvl="1" indent="-457200">
              <a:buFont typeface="Wingdings" panose="05000000000000000000" pitchFamily="2" charset="2"/>
              <a:buChar char="l"/>
            </a:pPr>
            <a:r>
              <a:rPr kumimoji="1" lang="ja-JP" altLang="en-US" dirty="0"/>
              <a:t>中間表現にはカメラ位置、メッシュのポーズの情報が反映されている</a:t>
            </a:r>
            <a:endParaRPr kumimoji="1" lang="en-US" altLang="ja-JP" dirty="0"/>
          </a:p>
          <a:p>
            <a:pPr marL="757238" lvl="1" indent="-457200">
              <a:buFont typeface="Wingdings" panose="05000000000000000000" pitchFamily="2" charset="2"/>
              <a:buChar char="l"/>
            </a:pPr>
            <a:r>
              <a:rPr kumimoji="1" lang="ja-JP" altLang="en-US" dirty="0"/>
              <a:t>ライティング</a:t>
            </a:r>
            <a:r>
              <a:rPr kumimoji="1" lang="ja-JP" altLang="en-US"/>
              <a:t>情報も神経</a:t>
            </a:r>
            <a:r>
              <a:rPr kumimoji="1" lang="ja-JP" altLang="en-US" dirty="0"/>
              <a:t>入力的なフォーマットに</a:t>
            </a:r>
            <a:r>
              <a:rPr lang="ja-JP" altLang="en-US"/>
              <a:t>変換</a:t>
            </a:r>
            <a:r>
              <a:rPr kumimoji="1" lang="ja-JP" altLang="en-US"/>
              <a:t>されて神経</a:t>
            </a:r>
            <a:r>
              <a:rPr kumimoji="1" lang="ja-JP" altLang="en-US" dirty="0"/>
              <a:t>回路網に</a:t>
            </a:r>
            <a:r>
              <a:rPr lang="ja-JP" altLang="en-US" dirty="0"/>
              <a:t>入力される</a:t>
            </a:r>
            <a:endParaRPr kumimoji="1" lang="en-US" altLang="ja-JP" dirty="0"/>
          </a:p>
        </p:txBody>
      </p:sp>
      <p:pic>
        <p:nvPicPr>
          <p:cNvPr id="5" name="図 4">
            <a:extLst>
              <a:ext uri="{FF2B5EF4-FFF2-40B4-BE49-F238E27FC236}">
                <a16:creationId xmlns:a16="http://schemas.microsoft.com/office/drawing/2014/main" id="{A34D71B1-9C11-54D3-C960-F7B844691989}"/>
              </a:ext>
            </a:extLst>
          </p:cNvPr>
          <p:cNvPicPr>
            <a:picLocks noChangeAspect="1"/>
          </p:cNvPicPr>
          <p:nvPr/>
        </p:nvPicPr>
        <p:blipFill rotWithShape="1">
          <a:blip r:embed="rId3"/>
          <a:srcRect t="8515" r="501"/>
          <a:stretch/>
        </p:blipFill>
        <p:spPr>
          <a:xfrm>
            <a:off x="3279648" y="2401824"/>
            <a:ext cx="4840224" cy="2503324"/>
          </a:xfrm>
          <a:prstGeom prst="rect">
            <a:avLst/>
          </a:prstGeom>
        </p:spPr>
      </p:pic>
      <p:sp>
        <p:nvSpPr>
          <p:cNvPr id="6" name="正方形/長方形 5">
            <a:extLst>
              <a:ext uri="{FF2B5EF4-FFF2-40B4-BE49-F238E27FC236}">
                <a16:creationId xmlns:a16="http://schemas.microsoft.com/office/drawing/2014/main" id="{BB4B0102-F5ED-7556-19AB-7C2B885D49C4}"/>
              </a:ext>
            </a:extLst>
          </p:cNvPr>
          <p:cNvSpPr/>
          <p:nvPr/>
        </p:nvSpPr>
        <p:spPr>
          <a:xfrm>
            <a:off x="6106332" y="2401824"/>
            <a:ext cx="2092272" cy="2405788"/>
          </a:xfrm>
          <a:prstGeom prst="rect">
            <a:avLst/>
          </a:prstGeom>
          <a:solidFill>
            <a:srgbClr val="FFFFFF">
              <a:alpha val="80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50869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lang="ja-JP" altLang="en-US" dirty="0"/>
              <a:t>リアルタイム描画の手法</a:t>
            </a:r>
            <a:endParaRPr kumimoji="1" lang="ja-JP" altLang="en-US" dirty="0"/>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pPr marL="457200" indent="-457200">
              <a:buFont typeface="+mj-lt"/>
              <a:buAutoNum type="arabicPeriod" startAt="4"/>
            </a:pPr>
            <a:r>
              <a:rPr kumimoji="1" lang="ja-JP" altLang="en-US" dirty="0"/>
              <a:t>元々の画像生成神経回路網の後半分を実行</a:t>
            </a:r>
            <a:endParaRPr kumimoji="1" lang="en-US" altLang="ja-JP" dirty="0"/>
          </a:p>
          <a:p>
            <a:pPr marL="457200" indent="-457200">
              <a:buFont typeface="+mj-lt"/>
              <a:buAutoNum type="arabicPeriod" startAt="4"/>
            </a:pPr>
            <a:r>
              <a:rPr kumimoji="1" lang="ja-JP" altLang="en-US" dirty="0"/>
              <a:t>神経回路網の最終レイヤーの出力値はピクセル色で</a:t>
            </a:r>
            <a:r>
              <a:rPr kumimoji="1" lang="ja-JP" altLang="en-US"/>
              <a:t>あり、</a:t>
            </a:r>
            <a:br>
              <a:rPr kumimoji="1" lang="en-US" altLang="ja-JP" dirty="0"/>
            </a:br>
            <a:r>
              <a:rPr kumimoji="1" lang="ja-JP" altLang="en-US"/>
              <a:t>その</a:t>
            </a:r>
            <a:r>
              <a:rPr kumimoji="1" lang="ja-JP" altLang="en-US" dirty="0"/>
              <a:t>まま画面に表示される</a:t>
            </a:r>
          </a:p>
        </p:txBody>
      </p:sp>
      <p:pic>
        <p:nvPicPr>
          <p:cNvPr id="6" name="図 5">
            <a:extLst>
              <a:ext uri="{FF2B5EF4-FFF2-40B4-BE49-F238E27FC236}">
                <a16:creationId xmlns:a16="http://schemas.microsoft.com/office/drawing/2014/main" id="{EDAB58DF-D5C0-0078-3DE2-966C77B0780A}"/>
              </a:ext>
            </a:extLst>
          </p:cNvPr>
          <p:cNvPicPr>
            <a:picLocks noChangeAspect="1"/>
          </p:cNvPicPr>
          <p:nvPr/>
        </p:nvPicPr>
        <p:blipFill rotWithShape="1">
          <a:blip r:embed="rId3"/>
          <a:srcRect t="8515" r="501"/>
          <a:stretch/>
        </p:blipFill>
        <p:spPr>
          <a:xfrm>
            <a:off x="3279648" y="2401824"/>
            <a:ext cx="4840224" cy="2503324"/>
          </a:xfrm>
          <a:prstGeom prst="rect">
            <a:avLst/>
          </a:prstGeom>
        </p:spPr>
      </p:pic>
    </p:spTree>
    <p:extLst>
      <p:ext uri="{BB962C8B-B14F-4D97-AF65-F5344CB8AC3E}">
        <p14:creationId xmlns:p14="http://schemas.microsoft.com/office/powerpoint/2010/main" val="217775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アセット用意のパイプライン手法</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5419344" cy="4022238"/>
          </a:xfrm>
        </p:spPr>
        <p:txBody>
          <a:bodyPr/>
          <a:lstStyle/>
          <a:p>
            <a:r>
              <a:rPr kumimoji="1" lang="ja-JP" altLang="en-US" dirty="0"/>
              <a:t>各アセットから、それらの中間表現を含んだ重みテクスチャを生成する手法</a:t>
            </a:r>
            <a:endParaRPr kumimoji="1" lang="en-US" altLang="ja-JP" dirty="0"/>
          </a:p>
          <a:p>
            <a:pPr lvl="1"/>
            <a:r>
              <a:rPr kumimoji="1" lang="ja-JP" altLang="en-US" dirty="0"/>
              <a:t>リアルタイムに実行されることはない</a:t>
            </a:r>
          </a:p>
          <a:p>
            <a:pPr lvl="1"/>
            <a:r>
              <a:rPr kumimoji="1" lang="ja-JP" altLang="en-US" dirty="0"/>
              <a:t>ソースコードも製品のバイナリに含まれない</a:t>
            </a:r>
          </a:p>
        </p:txBody>
      </p:sp>
      <p:grpSp>
        <p:nvGrpSpPr>
          <p:cNvPr id="6" name="グループ化 5">
            <a:extLst>
              <a:ext uri="{FF2B5EF4-FFF2-40B4-BE49-F238E27FC236}">
                <a16:creationId xmlns:a16="http://schemas.microsoft.com/office/drawing/2014/main" id="{FE59A9EA-2DD8-0316-FDA6-E7DDF688C108}"/>
              </a:ext>
            </a:extLst>
          </p:cNvPr>
          <p:cNvGrpSpPr/>
          <p:nvPr/>
        </p:nvGrpSpPr>
        <p:grpSpPr>
          <a:xfrm>
            <a:off x="6120384" y="568316"/>
            <a:ext cx="3108960" cy="4357252"/>
            <a:chOff x="6120384" y="568316"/>
            <a:chExt cx="3108960" cy="4357252"/>
          </a:xfrm>
        </p:grpSpPr>
        <p:sp>
          <p:nvSpPr>
            <p:cNvPr id="4" name="コンテンツ プレースホルダー 2">
              <a:extLst>
                <a:ext uri="{FF2B5EF4-FFF2-40B4-BE49-F238E27FC236}">
                  <a16:creationId xmlns:a16="http://schemas.microsoft.com/office/drawing/2014/main" id="{D699855F-B938-F137-2FC0-8FA15F255414}"/>
                </a:ext>
              </a:extLst>
            </p:cNvPr>
            <p:cNvSpPr txBox="1">
              <a:spLocks/>
            </p:cNvSpPr>
            <p:nvPr/>
          </p:nvSpPr>
          <p:spPr bwMode="auto">
            <a:xfrm>
              <a:off x="6254496" y="714620"/>
              <a:ext cx="2974848" cy="42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0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6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2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457200" indent="-457200">
                <a:buFont typeface="+mj-lt"/>
                <a:buAutoNum type="arabicPeriod"/>
              </a:pPr>
              <a:r>
                <a:rPr lang="ja-JP" altLang="en-US" dirty="0"/>
                <a:t>対象物体の撮影</a:t>
              </a:r>
              <a:endParaRPr lang="en-US" altLang="ja-JP" dirty="0"/>
            </a:p>
            <a:p>
              <a:pPr marL="457200" indent="-457200">
                <a:buFont typeface="+mj-lt"/>
                <a:buAutoNum type="arabicPeriod"/>
              </a:pPr>
              <a:r>
                <a:rPr lang="ja-JP" altLang="en-US" dirty="0"/>
                <a:t>トレーニング</a:t>
              </a:r>
              <a:endParaRPr lang="en-US" altLang="ja-JP" dirty="0"/>
            </a:p>
            <a:p>
              <a:pPr marL="457200" indent="-457200">
                <a:buFont typeface="+mj-lt"/>
                <a:buAutoNum type="arabicPeriod"/>
              </a:pPr>
              <a:r>
                <a:rPr lang="ja-JP" altLang="en-US" dirty="0"/>
                <a:t>レイのエクスポート</a:t>
              </a:r>
              <a:endParaRPr lang="en-US" altLang="ja-JP" dirty="0"/>
            </a:p>
            <a:p>
              <a:pPr marL="457200" indent="-457200">
                <a:buFont typeface="+mj-lt"/>
                <a:buAutoNum type="arabicPeriod"/>
              </a:pPr>
              <a:r>
                <a:rPr lang="ja-JP" altLang="en-US" dirty="0"/>
                <a:t>神経出力のエクスポート</a:t>
              </a:r>
              <a:endParaRPr lang="en-US" altLang="ja-JP" dirty="0"/>
            </a:p>
            <a:p>
              <a:pPr marL="457200" indent="-457200">
                <a:buFont typeface="+mj-lt"/>
                <a:buAutoNum type="arabicPeriod"/>
              </a:pPr>
              <a:r>
                <a:rPr lang="ja-JP" altLang="en-US" dirty="0"/>
                <a:t>レイキャスト</a:t>
              </a:r>
              <a:endParaRPr lang="en-US" altLang="ja-JP" dirty="0"/>
            </a:p>
            <a:p>
              <a:pPr marL="457200" indent="-457200">
                <a:buFont typeface="+mj-lt"/>
                <a:buAutoNum type="arabicPeriod"/>
              </a:pPr>
              <a:r>
                <a:rPr lang="en-US" altLang="ja-JP" dirty="0"/>
                <a:t>UV</a:t>
              </a:r>
              <a:r>
                <a:rPr lang="ja-JP" altLang="en-US" dirty="0"/>
                <a:t>座標のエクスポート</a:t>
              </a:r>
              <a:endParaRPr lang="en-US" altLang="ja-JP" dirty="0"/>
            </a:p>
            <a:p>
              <a:pPr marL="457200" indent="-457200">
                <a:buFont typeface="+mj-lt"/>
                <a:buAutoNum type="arabicPeriod"/>
              </a:pPr>
              <a:r>
                <a:rPr lang="ja-JP" altLang="en-US" dirty="0"/>
                <a:t>テクスチャ生成</a:t>
              </a:r>
              <a:endParaRPr lang="en-US" altLang="ja-JP" dirty="0"/>
            </a:p>
            <a:p>
              <a:pPr marL="457200" indent="-457200">
                <a:buFont typeface="+mj-lt"/>
                <a:buAutoNum type="arabicPeriod"/>
              </a:pPr>
              <a:r>
                <a:rPr lang="en-US" altLang="ja-JP" dirty="0"/>
                <a:t>3</a:t>
              </a:r>
              <a:r>
                <a:rPr lang="ja-JP" altLang="en-US" dirty="0"/>
                <a:t>～</a:t>
              </a:r>
              <a:r>
                <a:rPr lang="en-US" altLang="ja-JP" dirty="0"/>
                <a:t>7</a:t>
              </a:r>
              <a:r>
                <a:rPr lang="ja-JP" altLang="en-US" dirty="0"/>
                <a:t>の繰り返し</a:t>
              </a:r>
              <a:endParaRPr lang="en-US" altLang="ja-JP" dirty="0"/>
            </a:p>
            <a:p>
              <a:pPr marL="457200" indent="-457200">
                <a:buFont typeface="+mj-lt"/>
                <a:buAutoNum type="arabicPeriod"/>
              </a:pPr>
              <a:endParaRPr lang="en-US" altLang="ja-JP" dirty="0"/>
            </a:p>
            <a:p>
              <a:pPr marL="457200" indent="-457200">
                <a:buFont typeface="+mj-lt"/>
                <a:buAutoNum type="arabicPeriod"/>
              </a:pPr>
              <a:endParaRPr lang="en-US" altLang="ja-JP" dirty="0"/>
            </a:p>
            <a:p>
              <a:pPr marL="457200" indent="-457200">
                <a:buFont typeface="+mj-lt"/>
                <a:buAutoNum type="arabicPeriod"/>
              </a:pPr>
              <a:endParaRPr lang="ja-JP" altLang="en-US" dirty="0"/>
            </a:p>
          </p:txBody>
        </p:sp>
        <p:sp>
          <p:nvSpPr>
            <p:cNvPr id="5" name="四角形: 角を丸くする 4">
              <a:extLst>
                <a:ext uri="{FF2B5EF4-FFF2-40B4-BE49-F238E27FC236}">
                  <a16:creationId xmlns:a16="http://schemas.microsoft.com/office/drawing/2014/main" id="{0428BBC0-0FA0-D0B5-B73B-D4AB8AFFDCD2}"/>
                </a:ext>
              </a:extLst>
            </p:cNvPr>
            <p:cNvSpPr/>
            <p:nvPr/>
          </p:nvSpPr>
          <p:spPr>
            <a:xfrm>
              <a:off x="6120384" y="568316"/>
              <a:ext cx="3011424" cy="4332868"/>
            </a:xfrm>
            <a:prstGeom prst="roundRect">
              <a:avLst/>
            </a:prstGeom>
            <a:noFill/>
            <a:ln w="9525" cap="flat" cmpd="sng" algn="ctr">
              <a:solidFill>
                <a:schemeClr val="tx1">
                  <a:lumMod val="65000"/>
                  <a:lumOff val="3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00490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アセット用意のパイプライン手法</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5565648" cy="4022238"/>
          </a:xfrm>
        </p:spPr>
        <p:txBody>
          <a:bodyPr/>
          <a:lstStyle/>
          <a:p>
            <a:pPr marL="457200" indent="-457200">
              <a:buFont typeface="+mj-lt"/>
              <a:buAutoNum type="arabicPeriod"/>
            </a:pPr>
            <a:r>
              <a:rPr kumimoji="1" lang="ja-JP" altLang="en-US" dirty="0"/>
              <a:t>三次元スキャンによってのメッシュ</a:t>
            </a:r>
            <a:r>
              <a:rPr lang="ja-JP" altLang="en-US" dirty="0"/>
              <a:t>を</a:t>
            </a:r>
            <a:r>
              <a:rPr kumimoji="1" lang="ja-JP" altLang="en-US" dirty="0"/>
              <a:t>用意。その際、</a:t>
            </a:r>
            <a:r>
              <a:rPr lang="ja-JP" altLang="en-US" dirty="0"/>
              <a:t>同じ視点からの写真も</a:t>
            </a:r>
            <a:r>
              <a:rPr kumimoji="1" lang="ja-JP" altLang="en-US" dirty="0"/>
              <a:t>撮影</a:t>
            </a:r>
          </a:p>
          <a:p>
            <a:pPr marL="457200" indent="-457200">
              <a:buFont typeface="+mj-lt"/>
              <a:buAutoNum type="arabicPeriod"/>
            </a:pPr>
            <a:r>
              <a:rPr kumimoji="1" lang="ja-JP" altLang="en-US" dirty="0"/>
              <a:t>写真から種への逆変換（</a:t>
            </a:r>
            <a:r>
              <a:rPr kumimoji="1" lang="en-US" altLang="ja-JP" dirty="0"/>
              <a:t>Inversion</a:t>
            </a:r>
            <a:r>
              <a:rPr kumimoji="1" lang="ja-JP" altLang="en-US"/>
              <a:t>）を</a:t>
            </a:r>
            <a:br>
              <a:rPr kumimoji="1" lang="en-US" altLang="ja-JP" dirty="0"/>
            </a:br>
            <a:r>
              <a:rPr kumimoji="1" lang="ja-JP" altLang="en-US"/>
              <a:t>トレーニング</a:t>
            </a:r>
            <a:endParaRPr kumimoji="1" lang="en-US" altLang="ja-JP" dirty="0"/>
          </a:p>
          <a:p>
            <a:pPr marL="585788" lvl="1" indent="-285750"/>
            <a:r>
              <a:rPr kumimoji="1" lang="ja-JP" altLang="en-US" dirty="0"/>
              <a:t>つまり、写真を画像生成神経回路網の種（</a:t>
            </a:r>
            <a:r>
              <a:rPr kumimoji="1" lang="en-US" altLang="ja-JP" dirty="0"/>
              <a:t>Seed</a:t>
            </a:r>
            <a:r>
              <a:rPr kumimoji="1" lang="ja-JP" altLang="en-US" dirty="0"/>
              <a:t>）に生成し、その種から</a:t>
            </a:r>
            <a:r>
              <a:rPr kumimoji="1" lang="ja-JP" altLang="en-US"/>
              <a:t>再び同じ</a:t>
            </a:r>
            <a:br>
              <a:rPr kumimoji="1" lang="en-US" altLang="ja-JP" dirty="0"/>
            </a:br>
            <a:r>
              <a:rPr kumimoji="1" lang="ja-JP" altLang="en-US"/>
              <a:t>画像</a:t>
            </a:r>
            <a:r>
              <a:rPr kumimoji="1" lang="ja-JP" altLang="en-US" dirty="0"/>
              <a:t>を再生成できるようにする</a:t>
            </a:r>
          </a:p>
        </p:txBody>
      </p:sp>
      <p:grpSp>
        <p:nvGrpSpPr>
          <p:cNvPr id="5" name="グループ化 4">
            <a:extLst>
              <a:ext uri="{FF2B5EF4-FFF2-40B4-BE49-F238E27FC236}">
                <a16:creationId xmlns:a16="http://schemas.microsoft.com/office/drawing/2014/main" id="{73369676-337B-3812-44A2-4651B86A466F}"/>
              </a:ext>
            </a:extLst>
          </p:cNvPr>
          <p:cNvGrpSpPr/>
          <p:nvPr/>
        </p:nvGrpSpPr>
        <p:grpSpPr>
          <a:xfrm>
            <a:off x="6120384" y="568316"/>
            <a:ext cx="3108960" cy="4357252"/>
            <a:chOff x="6120384" y="568316"/>
            <a:chExt cx="3108960" cy="4357252"/>
          </a:xfrm>
        </p:grpSpPr>
        <p:sp>
          <p:nvSpPr>
            <p:cNvPr id="6" name="コンテンツ プレースホルダー 2">
              <a:extLst>
                <a:ext uri="{FF2B5EF4-FFF2-40B4-BE49-F238E27FC236}">
                  <a16:creationId xmlns:a16="http://schemas.microsoft.com/office/drawing/2014/main" id="{C909F047-43F3-37D1-42A2-20FA1561A4C8}"/>
                </a:ext>
              </a:extLst>
            </p:cNvPr>
            <p:cNvSpPr txBox="1">
              <a:spLocks/>
            </p:cNvSpPr>
            <p:nvPr/>
          </p:nvSpPr>
          <p:spPr bwMode="auto">
            <a:xfrm>
              <a:off x="6254496" y="714620"/>
              <a:ext cx="2974848" cy="42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0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6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2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457200" indent="-457200">
                <a:buFont typeface="+mj-lt"/>
                <a:buAutoNum type="arabicPeriod"/>
              </a:pPr>
              <a:r>
                <a:rPr lang="ja-JP" altLang="en-US" b="1" dirty="0"/>
                <a:t>対象物体の撮影</a:t>
              </a:r>
              <a:endParaRPr lang="en-US" altLang="ja-JP" b="1" dirty="0"/>
            </a:p>
            <a:p>
              <a:pPr marL="457200" indent="-457200">
                <a:buFont typeface="+mj-lt"/>
                <a:buAutoNum type="arabicPeriod"/>
              </a:pPr>
              <a:r>
                <a:rPr lang="ja-JP" altLang="en-US" b="1" dirty="0"/>
                <a:t>トレーニング</a:t>
              </a:r>
              <a:endParaRPr lang="en-US" altLang="ja-JP" b="1" dirty="0"/>
            </a:p>
            <a:p>
              <a:pPr marL="457200" indent="-457200">
                <a:buFont typeface="+mj-lt"/>
                <a:buAutoNum type="arabicPeriod"/>
              </a:pPr>
              <a:r>
                <a:rPr lang="ja-JP" altLang="en-US" dirty="0">
                  <a:solidFill>
                    <a:schemeClr val="bg1">
                      <a:lumMod val="65000"/>
                    </a:schemeClr>
                  </a:solidFill>
                </a:rPr>
                <a:t>レイのエクスポート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神経出力のエクスポート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レイキャスト</a:t>
              </a:r>
              <a:endParaRPr lang="en-US" altLang="ja-JP" dirty="0">
                <a:solidFill>
                  <a:schemeClr val="bg1">
                    <a:lumMod val="65000"/>
                  </a:schemeClr>
                </a:solidFill>
              </a:endParaRPr>
            </a:p>
            <a:p>
              <a:pPr marL="457200" indent="-457200">
                <a:buFont typeface="+mj-lt"/>
                <a:buAutoNum type="arabicPeriod"/>
              </a:pPr>
              <a:r>
                <a:rPr lang="en-US" altLang="ja-JP" dirty="0">
                  <a:solidFill>
                    <a:schemeClr val="bg1">
                      <a:lumMod val="65000"/>
                    </a:schemeClr>
                  </a:solidFill>
                </a:rPr>
                <a:t>UV</a:t>
              </a:r>
              <a:r>
                <a:rPr lang="ja-JP" altLang="en-US" dirty="0">
                  <a:solidFill>
                    <a:schemeClr val="bg1">
                      <a:lumMod val="65000"/>
                    </a:schemeClr>
                  </a:solidFill>
                </a:rPr>
                <a:t>座標のエクスポート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テクスチャ生成</a:t>
              </a:r>
              <a:endParaRPr lang="en-US" altLang="ja-JP" dirty="0">
                <a:solidFill>
                  <a:schemeClr val="bg1">
                    <a:lumMod val="65000"/>
                  </a:schemeClr>
                </a:solidFill>
              </a:endParaRPr>
            </a:p>
            <a:p>
              <a:pPr marL="457200" indent="-457200">
                <a:buFont typeface="+mj-lt"/>
                <a:buAutoNum type="arabicPeriod"/>
              </a:pPr>
              <a:r>
                <a:rPr lang="en-US" altLang="ja-JP" dirty="0">
                  <a:solidFill>
                    <a:schemeClr val="bg1">
                      <a:lumMod val="65000"/>
                    </a:schemeClr>
                  </a:solidFill>
                </a:rPr>
                <a:t>3</a:t>
              </a:r>
              <a:r>
                <a:rPr lang="ja-JP" altLang="en-US" dirty="0">
                  <a:solidFill>
                    <a:schemeClr val="bg1">
                      <a:lumMod val="65000"/>
                    </a:schemeClr>
                  </a:solidFill>
                </a:rPr>
                <a:t>～</a:t>
              </a:r>
              <a:r>
                <a:rPr lang="en-US" altLang="ja-JP" dirty="0">
                  <a:solidFill>
                    <a:schemeClr val="bg1">
                      <a:lumMod val="65000"/>
                    </a:schemeClr>
                  </a:solidFill>
                </a:rPr>
                <a:t>7</a:t>
              </a:r>
              <a:r>
                <a:rPr lang="ja-JP" altLang="en-US" dirty="0">
                  <a:solidFill>
                    <a:schemeClr val="bg1">
                      <a:lumMod val="65000"/>
                    </a:schemeClr>
                  </a:solidFill>
                </a:rPr>
                <a:t>の繰り返し</a:t>
              </a:r>
              <a:endParaRPr lang="en-US" altLang="ja-JP" dirty="0">
                <a:solidFill>
                  <a:schemeClr val="bg1">
                    <a:lumMod val="65000"/>
                  </a:schemeClr>
                </a:solidFill>
              </a:endParaRPr>
            </a:p>
            <a:p>
              <a:pPr marL="457200" indent="-457200">
                <a:buFont typeface="+mj-lt"/>
                <a:buAutoNum type="arabicPeriod"/>
              </a:pPr>
              <a:endParaRPr lang="en-US" altLang="ja-JP" dirty="0"/>
            </a:p>
            <a:p>
              <a:pPr marL="457200" indent="-457200">
                <a:buFont typeface="+mj-lt"/>
                <a:buAutoNum type="arabicPeriod"/>
              </a:pPr>
              <a:endParaRPr lang="en-US" altLang="ja-JP" dirty="0"/>
            </a:p>
            <a:p>
              <a:pPr marL="457200" indent="-457200">
                <a:buFont typeface="+mj-lt"/>
                <a:buAutoNum type="arabicPeriod"/>
              </a:pPr>
              <a:endParaRPr lang="ja-JP" altLang="en-US" dirty="0"/>
            </a:p>
          </p:txBody>
        </p:sp>
        <p:sp>
          <p:nvSpPr>
            <p:cNvPr id="7" name="四角形: 角を丸くする 6">
              <a:extLst>
                <a:ext uri="{FF2B5EF4-FFF2-40B4-BE49-F238E27FC236}">
                  <a16:creationId xmlns:a16="http://schemas.microsoft.com/office/drawing/2014/main" id="{2CAA8CB2-6534-3043-E0D6-225A16331C09}"/>
                </a:ext>
              </a:extLst>
            </p:cNvPr>
            <p:cNvSpPr/>
            <p:nvPr/>
          </p:nvSpPr>
          <p:spPr>
            <a:xfrm>
              <a:off x="6120384" y="568316"/>
              <a:ext cx="3011424" cy="4332868"/>
            </a:xfrm>
            <a:prstGeom prst="roundRect">
              <a:avLst/>
            </a:prstGeom>
            <a:noFill/>
            <a:ln w="9525" cap="flat" cmpd="sng" algn="ctr">
              <a:solidFill>
                <a:schemeClr val="tx1">
                  <a:lumMod val="65000"/>
                  <a:lumOff val="3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037907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用語</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8406384" cy="4022238"/>
          </a:xfrm>
        </p:spPr>
        <p:txBody>
          <a:bodyPr/>
          <a:lstStyle/>
          <a:p>
            <a:pPr marL="0" indent="0">
              <a:buNone/>
            </a:pPr>
            <a:r>
              <a:rPr kumimoji="1" lang="en-US" altLang="ja-JP" dirty="0"/>
              <a:t>【</a:t>
            </a:r>
            <a:r>
              <a:rPr kumimoji="1" lang="ja-JP" altLang="en-US" dirty="0"/>
              <a:t>ラスタライズ</a:t>
            </a:r>
            <a:r>
              <a:rPr kumimoji="1" lang="en-US" altLang="ja-JP" dirty="0"/>
              <a:t>】</a:t>
            </a:r>
            <a:br>
              <a:rPr lang="en-US" altLang="ja-JP" dirty="0"/>
            </a:br>
            <a:r>
              <a:rPr lang="ja-JP" altLang="en-US" dirty="0"/>
              <a:t>　</a:t>
            </a:r>
            <a:r>
              <a:rPr kumimoji="1" lang="ja-JP" altLang="en-US" dirty="0"/>
              <a:t>あるカメラから見た三角形メッシュをドットグリッドに換算すること</a:t>
            </a:r>
          </a:p>
          <a:p>
            <a:pPr marL="0" indent="0">
              <a:buNone/>
            </a:pPr>
            <a:r>
              <a:rPr lang="en-US" altLang="ja-JP" dirty="0"/>
              <a:t>【</a:t>
            </a:r>
            <a:r>
              <a:rPr kumimoji="1" lang="ja-JP" altLang="en-US" dirty="0"/>
              <a:t>種</a:t>
            </a:r>
            <a:r>
              <a:rPr kumimoji="1" lang="en-US" altLang="ja-JP" dirty="0"/>
              <a:t>(Seed)】</a:t>
            </a:r>
            <a:br>
              <a:rPr lang="en-US" altLang="ja-JP" dirty="0"/>
            </a:br>
            <a:r>
              <a:rPr lang="ja-JP" altLang="en-US" dirty="0"/>
              <a:t>　</a:t>
            </a:r>
            <a:r>
              <a:rPr kumimoji="1" lang="ja-JP" altLang="en-US" dirty="0"/>
              <a:t>画像生成神経回路網の入力。一般的に</a:t>
            </a:r>
            <a:r>
              <a:rPr kumimoji="1" lang="en-US" altLang="ja-JP" dirty="0"/>
              <a:t>512</a:t>
            </a:r>
            <a:r>
              <a:rPr kumimoji="1" lang="ja-JP" altLang="en-US" dirty="0"/>
              <a:t>個ほどの</a:t>
            </a:r>
            <a:r>
              <a:rPr kumimoji="1" lang="en-US" altLang="ja-JP" dirty="0"/>
              <a:t>32</a:t>
            </a:r>
            <a:r>
              <a:rPr kumimoji="1" lang="ja-JP" altLang="en-US" dirty="0"/>
              <a:t>ビット値</a:t>
            </a:r>
          </a:p>
          <a:p>
            <a:pPr marL="0" indent="0">
              <a:buNone/>
            </a:pPr>
            <a:r>
              <a:rPr kumimoji="1" lang="en-US" altLang="ja-JP" dirty="0"/>
              <a:t>【</a:t>
            </a:r>
            <a:r>
              <a:rPr kumimoji="1" lang="ja-JP" altLang="en-US" dirty="0"/>
              <a:t>文法</a:t>
            </a:r>
            <a:r>
              <a:rPr kumimoji="1" lang="en-US" altLang="ja-JP" dirty="0"/>
              <a:t>】</a:t>
            </a:r>
            <a:br>
              <a:rPr kumimoji="1" lang="en-US" altLang="ja-JP" dirty="0"/>
            </a:br>
            <a:r>
              <a:rPr kumimoji="1" lang="ja-JP" altLang="en-US" dirty="0"/>
              <a:t>　種を神経回路網に入れる時の神経重みに与えられた意味</a:t>
            </a:r>
          </a:p>
          <a:p>
            <a:pPr marL="0" indent="0">
              <a:buNone/>
            </a:pPr>
            <a:r>
              <a:rPr kumimoji="1" lang="en-US" altLang="ja-JP" dirty="0"/>
              <a:t>【</a:t>
            </a:r>
            <a:r>
              <a:rPr kumimoji="1" lang="ja-JP" altLang="en-US" dirty="0"/>
              <a:t>可能性空間</a:t>
            </a:r>
            <a:r>
              <a:rPr kumimoji="1" lang="en-US" altLang="ja-JP" dirty="0"/>
              <a:t>】</a:t>
            </a:r>
            <a:br>
              <a:rPr kumimoji="1" lang="en-US" altLang="ja-JP" dirty="0"/>
            </a:br>
            <a:r>
              <a:rPr kumimoji="1" lang="ja-JP" altLang="en-US" dirty="0"/>
              <a:t>　種の文法の表現力でありえることの全部</a:t>
            </a:r>
          </a:p>
        </p:txBody>
      </p:sp>
    </p:spTree>
    <p:extLst>
      <p:ext uri="{BB962C8B-B14F-4D97-AF65-F5344CB8AC3E}">
        <p14:creationId xmlns:p14="http://schemas.microsoft.com/office/powerpoint/2010/main" val="2224644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アセット用意のパイプライン手法</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5090160" cy="4022238"/>
          </a:xfrm>
        </p:spPr>
        <p:txBody>
          <a:bodyPr/>
          <a:lstStyle/>
          <a:p>
            <a:pPr marL="457200" indent="-457200">
              <a:buFont typeface="+mj-lt"/>
              <a:buAutoNum type="arabicPeriod" startAt="3"/>
            </a:pPr>
            <a:r>
              <a:rPr kumimoji="1" lang="ja-JP" altLang="en-US" dirty="0"/>
              <a:t>画像生成神経回路網内の計算処理ではレイが飛ばされて</a:t>
            </a:r>
            <a:r>
              <a:rPr kumimoji="1" lang="ja-JP" altLang="en-US"/>
              <a:t>いる。</a:t>
            </a:r>
            <a:br>
              <a:rPr kumimoji="1" lang="en-US" altLang="ja-JP" dirty="0"/>
            </a:br>
            <a:r>
              <a:rPr kumimoji="1" lang="ja-JP" altLang="en-US"/>
              <a:t>そのレイ</a:t>
            </a:r>
            <a:r>
              <a:rPr kumimoji="1" lang="ja-JP" altLang="en-US" dirty="0"/>
              <a:t>（三次元空間ベクトル）をファイルにエクスポート</a:t>
            </a:r>
          </a:p>
          <a:p>
            <a:pPr marL="457200" indent="-457200">
              <a:buFont typeface="+mj-lt"/>
              <a:buAutoNum type="arabicPeriod" startAt="3"/>
            </a:pPr>
            <a:r>
              <a:rPr kumimoji="1" lang="ja-JP" altLang="en-US" dirty="0"/>
              <a:t>レイが当たる座標の中間</a:t>
            </a:r>
            <a:r>
              <a:rPr kumimoji="1" lang="ja-JP" altLang="en-US"/>
              <a:t>レイヤーの</a:t>
            </a:r>
            <a:br>
              <a:rPr kumimoji="1" lang="en-US" altLang="ja-JP" dirty="0"/>
            </a:br>
            <a:r>
              <a:rPr kumimoji="1" lang="ja-JP" altLang="en-US"/>
              <a:t>神経</a:t>
            </a:r>
            <a:r>
              <a:rPr kumimoji="1" lang="ja-JP" altLang="en-US" dirty="0"/>
              <a:t>出力値を別のファイルにエクスポート</a:t>
            </a:r>
          </a:p>
        </p:txBody>
      </p:sp>
      <p:grpSp>
        <p:nvGrpSpPr>
          <p:cNvPr id="5" name="グループ化 4">
            <a:extLst>
              <a:ext uri="{FF2B5EF4-FFF2-40B4-BE49-F238E27FC236}">
                <a16:creationId xmlns:a16="http://schemas.microsoft.com/office/drawing/2014/main" id="{D47A088A-AF81-712F-5A66-BFB25C2AE41D}"/>
              </a:ext>
            </a:extLst>
          </p:cNvPr>
          <p:cNvGrpSpPr/>
          <p:nvPr/>
        </p:nvGrpSpPr>
        <p:grpSpPr>
          <a:xfrm>
            <a:off x="6120384" y="568316"/>
            <a:ext cx="3108960" cy="4357252"/>
            <a:chOff x="6120384" y="568316"/>
            <a:chExt cx="3108960" cy="4357252"/>
          </a:xfrm>
        </p:grpSpPr>
        <p:sp>
          <p:nvSpPr>
            <p:cNvPr id="6" name="コンテンツ プレースホルダー 2">
              <a:extLst>
                <a:ext uri="{FF2B5EF4-FFF2-40B4-BE49-F238E27FC236}">
                  <a16:creationId xmlns:a16="http://schemas.microsoft.com/office/drawing/2014/main" id="{14063411-C8C9-6C40-3D0B-34574BD96090}"/>
                </a:ext>
              </a:extLst>
            </p:cNvPr>
            <p:cNvSpPr txBox="1">
              <a:spLocks/>
            </p:cNvSpPr>
            <p:nvPr/>
          </p:nvSpPr>
          <p:spPr bwMode="auto">
            <a:xfrm>
              <a:off x="6254496" y="714620"/>
              <a:ext cx="2974848" cy="42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0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6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2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457200" indent="-457200">
                <a:buFont typeface="+mj-lt"/>
                <a:buAutoNum type="arabicPeriod"/>
              </a:pPr>
              <a:r>
                <a:rPr lang="ja-JP" altLang="en-US" dirty="0">
                  <a:solidFill>
                    <a:schemeClr val="bg1">
                      <a:lumMod val="65000"/>
                    </a:schemeClr>
                  </a:solidFill>
                </a:rPr>
                <a:t>対象物体の撮影</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トレーニング</a:t>
              </a:r>
              <a:endParaRPr lang="en-US" altLang="ja-JP" dirty="0">
                <a:solidFill>
                  <a:schemeClr val="bg1">
                    <a:lumMod val="65000"/>
                  </a:schemeClr>
                </a:solidFill>
              </a:endParaRPr>
            </a:p>
            <a:p>
              <a:pPr marL="457200" indent="-457200">
                <a:buFont typeface="+mj-lt"/>
                <a:buAutoNum type="arabicPeriod"/>
              </a:pPr>
              <a:r>
                <a:rPr lang="ja-JP" altLang="en-US" b="1" dirty="0"/>
                <a:t>レイのエクスポート</a:t>
              </a:r>
              <a:endParaRPr lang="en-US" altLang="ja-JP" b="1" dirty="0"/>
            </a:p>
            <a:p>
              <a:pPr marL="457200" indent="-457200">
                <a:buFont typeface="+mj-lt"/>
                <a:buAutoNum type="arabicPeriod"/>
              </a:pPr>
              <a:r>
                <a:rPr lang="ja-JP" altLang="en-US" b="1" dirty="0"/>
                <a:t>神経出力のエクスポート</a:t>
              </a:r>
              <a:endParaRPr lang="en-US" altLang="ja-JP" b="1" dirty="0"/>
            </a:p>
            <a:p>
              <a:pPr marL="457200" indent="-457200">
                <a:buFont typeface="+mj-lt"/>
                <a:buAutoNum type="arabicPeriod"/>
              </a:pPr>
              <a:r>
                <a:rPr lang="ja-JP" altLang="en-US" dirty="0">
                  <a:solidFill>
                    <a:schemeClr val="bg1">
                      <a:lumMod val="65000"/>
                    </a:schemeClr>
                  </a:solidFill>
                </a:rPr>
                <a:t>レイキャスト</a:t>
              </a:r>
              <a:endParaRPr lang="en-US" altLang="ja-JP" dirty="0">
                <a:solidFill>
                  <a:schemeClr val="bg1">
                    <a:lumMod val="65000"/>
                  </a:schemeClr>
                </a:solidFill>
              </a:endParaRPr>
            </a:p>
            <a:p>
              <a:pPr marL="457200" indent="-457200">
                <a:buFont typeface="+mj-lt"/>
                <a:buAutoNum type="arabicPeriod"/>
              </a:pPr>
              <a:r>
                <a:rPr lang="en-US" altLang="ja-JP" dirty="0">
                  <a:solidFill>
                    <a:schemeClr val="bg1">
                      <a:lumMod val="65000"/>
                    </a:schemeClr>
                  </a:solidFill>
                </a:rPr>
                <a:t>UV</a:t>
              </a:r>
              <a:r>
                <a:rPr lang="ja-JP" altLang="en-US" dirty="0">
                  <a:solidFill>
                    <a:schemeClr val="bg1">
                      <a:lumMod val="65000"/>
                    </a:schemeClr>
                  </a:solidFill>
                </a:rPr>
                <a:t>座標のエクスポート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テクスチャ生成</a:t>
              </a:r>
              <a:endParaRPr lang="en-US" altLang="ja-JP" dirty="0">
                <a:solidFill>
                  <a:schemeClr val="bg1">
                    <a:lumMod val="65000"/>
                  </a:schemeClr>
                </a:solidFill>
              </a:endParaRPr>
            </a:p>
            <a:p>
              <a:pPr marL="457200" indent="-457200">
                <a:buFont typeface="+mj-lt"/>
                <a:buAutoNum type="arabicPeriod"/>
              </a:pPr>
              <a:r>
                <a:rPr lang="en-US" altLang="ja-JP" dirty="0">
                  <a:solidFill>
                    <a:schemeClr val="bg1">
                      <a:lumMod val="65000"/>
                    </a:schemeClr>
                  </a:solidFill>
                </a:rPr>
                <a:t>3</a:t>
              </a:r>
              <a:r>
                <a:rPr lang="ja-JP" altLang="en-US" dirty="0">
                  <a:solidFill>
                    <a:schemeClr val="bg1">
                      <a:lumMod val="65000"/>
                    </a:schemeClr>
                  </a:solidFill>
                </a:rPr>
                <a:t>～</a:t>
              </a:r>
              <a:r>
                <a:rPr lang="en-US" altLang="ja-JP" dirty="0">
                  <a:solidFill>
                    <a:schemeClr val="bg1">
                      <a:lumMod val="65000"/>
                    </a:schemeClr>
                  </a:solidFill>
                </a:rPr>
                <a:t>7</a:t>
              </a:r>
              <a:r>
                <a:rPr lang="ja-JP" altLang="en-US" dirty="0">
                  <a:solidFill>
                    <a:schemeClr val="bg1">
                      <a:lumMod val="65000"/>
                    </a:schemeClr>
                  </a:solidFill>
                </a:rPr>
                <a:t>の繰り返し</a:t>
              </a:r>
              <a:endParaRPr lang="en-US" altLang="ja-JP" dirty="0">
                <a:solidFill>
                  <a:schemeClr val="bg1">
                    <a:lumMod val="65000"/>
                  </a:schemeClr>
                </a:solidFill>
              </a:endParaRPr>
            </a:p>
            <a:p>
              <a:pPr marL="457200" indent="-457200">
                <a:buFont typeface="+mj-lt"/>
                <a:buAutoNum type="arabicPeriod"/>
              </a:pPr>
              <a:endParaRPr lang="en-US" altLang="ja-JP" dirty="0"/>
            </a:p>
            <a:p>
              <a:pPr marL="457200" indent="-457200">
                <a:buFont typeface="+mj-lt"/>
                <a:buAutoNum type="arabicPeriod"/>
              </a:pPr>
              <a:endParaRPr lang="en-US" altLang="ja-JP" dirty="0"/>
            </a:p>
            <a:p>
              <a:pPr marL="457200" indent="-457200">
                <a:buFont typeface="+mj-lt"/>
                <a:buAutoNum type="arabicPeriod"/>
              </a:pPr>
              <a:endParaRPr lang="ja-JP" altLang="en-US" dirty="0"/>
            </a:p>
          </p:txBody>
        </p:sp>
        <p:sp>
          <p:nvSpPr>
            <p:cNvPr id="7" name="四角形: 角を丸くする 6">
              <a:extLst>
                <a:ext uri="{FF2B5EF4-FFF2-40B4-BE49-F238E27FC236}">
                  <a16:creationId xmlns:a16="http://schemas.microsoft.com/office/drawing/2014/main" id="{EF3D38E6-CD3B-8FE1-E76B-06E37D54EAEE}"/>
                </a:ext>
              </a:extLst>
            </p:cNvPr>
            <p:cNvSpPr/>
            <p:nvPr/>
          </p:nvSpPr>
          <p:spPr>
            <a:xfrm>
              <a:off x="6120384" y="568316"/>
              <a:ext cx="3011424" cy="4332868"/>
            </a:xfrm>
            <a:prstGeom prst="roundRect">
              <a:avLst/>
            </a:prstGeom>
            <a:noFill/>
            <a:ln w="9525" cap="flat" cmpd="sng" algn="ctr">
              <a:solidFill>
                <a:schemeClr val="tx1">
                  <a:lumMod val="65000"/>
                  <a:lumOff val="3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973480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アセット用意のパイプライン手法</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5311302" cy="4022238"/>
          </a:xfrm>
        </p:spPr>
        <p:txBody>
          <a:bodyPr/>
          <a:lstStyle/>
          <a:p>
            <a:pPr marL="457200" indent="-457200">
              <a:buFont typeface="+mj-lt"/>
              <a:buAutoNum type="arabicPeriod" startAt="5"/>
            </a:pPr>
            <a:r>
              <a:rPr kumimoji="1" lang="ja-JP" altLang="en-US" dirty="0"/>
              <a:t>別のアプリで（</a:t>
            </a:r>
            <a:r>
              <a:rPr kumimoji="1" lang="en-US" altLang="ja-JP" dirty="0"/>
              <a:t>Vulkan</a:t>
            </a:r>
            <a:r>
              <a:rPr lang="ja-JP" altLang="en-US" dirty="0"/>
              <a:t>など</a:t>
            </a:r>
            <a:r>
              <a:rPr kumimoji="1" lang="ja-JP" altLang="en-US" dirty="0"/>
              <a:t>）</a:t>
            </a:r>
            <a:r>
              <a:rPr lang="ja-JP" altLang="en-US" dirty="0"/>
              <a:t>、</a:t>
            </a:r>
            <a:r>
              <a:rPr kumimoji="1" lang="ja-JP" altLang="en-US" dirty="0"/>
              <a:t>メッシュにステップ</a:t>
            </a:r>
            <a:r>
              <a:rPr kumimoji="1" lang="en-US" altLang="ja-JP" dirty="0"/>
              <a:t>3</a:t>
            </a:r>
            <a:r>
              <a:rPr kumimoji="1" lang="ja-JP" altLang="en-US" dirty="0"/>
              <a:t>でエクスポートされたレイを飛ばす</a:t>
            </a:r>
            <a:endParaRPr kumimoji="1" lang="en-US" altLang="ja-JP" dirty="0"/>
          </a:p>
          <a:p>
            <a:pPr marL="457200" indent="-457200">
              <a:buFont typeface="+mj-lt"/>
              <a:buAutoNum type="arabicPeriod" startAt="6"/>
            </a:pPr>
            <a:r>
              <a:rPr kumimoji="1" lang="ja-JP" altLang="en-US" dirty="0"/>
              <a:t>レイが当た</a:t>
            </a:r>
            <a:r>
              <a:rPr lang="ja-JP" altLang="en-US" dirty="0"/>
              <a:t>ったメッシュ</a:t>
            </a:r>
            <a:r>
              <a:rPr kumimoji="1" lang="ja-JP" altLang="en-US" dirty="0"/>
              <a:t>表面の</a:t>
            </a:r>
            <a:r>
              <a:rPr kumimoji="1" lang="en-US" altLang="ja-JP" dirty="0"/>
              <a:t>UV</a:t>
            </a:r>
            <a:r>
              <a:rPr kumimoji="1" lang="ja-JP" altLang="en-US" dirty="0"/>
              <a:t>座標をレイ</a:t>
            </a:r>
            <a:r>
              <a:rPr kumimoji="1" lang="en-US" altLang="ja-JP" dirty="0"/>
              <a:t>ID</a:t>
            </a:r>
            <a:r>
              <a:rPr kumimoji="1" lang="ja-JP" altLang="en-US" dirty="0"/>
              <a:t>と共にファイルにエクスポート</a:t>
            </a:r>
          </a:p>
          <a:p>
            <a:pPr marL="457200" indent="-457200">
              <a:buFont typeface="+mj-lt"/>
              <a:buAutoNum type="arabicPeriod" startAt="6"/>
            </a:pPr>
            <a:r>
              <a:rPr kumimoji="1" lang="ja-JP" altLang="en-US" dirty="0"/>
              <a:t>レイ</a:t>
            </a:r>
            <a:r>
              <a:rPr kumimoji="1" lang="en-US" altLang="ja-JP" dirty="0"/>
              <a:t>ID</a:t>
            </a:r>
            <a:r>
              <a:rPr kumimoji="1" lang="ja-JP" altLang="en-US" dirty="0"/>
              <a:t>に相当する神経出力値</a:t>
            </a:r>
            <a:r>
              <a:rPr kumimoji="1" lang="ja-JP" altLang="en-US"/>
              <a:t>を多次元</a:t>
            </a:r>
            <a:br>
              <a:rPr kumimoji="1" lang="en-US" altLang="ja-JP" dirty="0"/>
            </a:br>
            <a:r>
              <a:rPr kumimoji="1" lang="ja-JP" altLang="en-US"/>
              <a:t>テクスチャ</a:t>
            </a:r>
            <a:r>
              <a:rPr kumimoji="1" lang="ja-JP" altLang="en-US" dirty="0"/>
              <a:t>の</a:t>
            </a:r>
            <a:r>
              <a:rPr kumimoji="1" lang="en-US" altLang="ja-JP" dirty="0"/>
              <a:t>UV</a:t>
            </a:r>
            <a:r>
              <a:rPr kumimoji="1" lang="ja-JP" altLang="en-US" dirty="0"/>
              <a:t>座標で書き込む</a:t>
            </a:r>
          </a:p>
          <a:p>
            <a:pPr marL="457200" indent="-457200">
              <a:buFont typeface="+mj-lt"/>
              <a:buAutoNum type="arabicPeriod" startAt="5"/>
            </a:pPr>
            <a:endParaRPr kumimoji="1" lang="en-US" altLang="ja-JP" dirty="0"/>
          </a:p>
          <a:p>
            <a:pPr marL="457200" indent="-457200">
              <a:buFont typeface="+mj-lt"/>
              <a:buAutoNum type="arabicPeriod" startAt="6"/>
            </a:pPr>
            <a:endParaRPr kumimoji="1" lang="ja-JP" altLang="en-US" dirty="0"/>
          </a:p>
        </p:txBody>
      </p:sp>
      <p:grpSp>
        <p:nvGrpSpPr>
          <p:cNvPr id="5" name="グループ化 4">
            <a:extLst>
              <a:ext uri="{FF2B5EF4-FFF2-40B4-BE49-F238E27FC236}">
                <a16:creationId xmlns:a16="http://schemas.microsoft.com/office/drawing/2014/main" id="{EF7D7EEF-D43B-9FFE-B8BB-819637208835}"/>
              </a:ext>
            </a:extLst>
          </p:cNvPr>
          <p:cNvGrpSpPr/>
          <p:nvPr/>
        </p:nvGrpSpPr>
        <p:grpSpPr>
          <a:xfrm>
            <a:off x="6120384" y="568316"/>
            <a:ext cx="3108960" cy="4357252"/>
            <a:chOff x="6120384" y="568316"/>
            <a:chExt cx="3108960" cy="4357252"/>
          </a:xfrm>
        </p:grpSpPr>
        <p:sp>
          <p:nvSpPr>
            <p:cNvPr id="6" name="コンテンツ プレースホルダー 2">
              <a:extLst>
                <a:ext uri="{FF2B5EF4-FFF2-40B4-BE49-F238E27FC236}">
                  <a16:creationId xmlns:a16="http://schemas.microsoft.com/office/drawing/2014/main" id="{CC752745-F5F8-4BDC-D06A-727FA47CE220}"/>
                </a:ext>
              </a:extLst>
            </p:cNvPr>
            <p:cNvSpPr txBox="1">
              <a:spLocks/>
            </p:cNvSpPr>
            <p:nvPr/>
          </p:nvSpPr>
          <p:spPr bwMode="auto">
            <a:xfrm>
              <a:off x="6254496" y="714620"/>
              <a:ext cx="2974848" cy="42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0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6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2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457200" indent="-457200">
                <a:buFont typeface="+mj-lt"/>
                <a:buAutoNum type="arabicPeriod"/>
              </a:pPr>
              <a:r>
                <a:rPr lang="ja-JP" altLang="en-US" dirty="0">
                  <a:solidFill>
                    <a:schemeClr val="bg1">
                      <a:lumMod val="65000"/>
                    </a:schemeClr>
                  </a:solidFill>
                </a:rPr>
                <a:t>対象物体の撮影</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トレーニング</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レイのエクスポート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神経出力のエクスポート</a:t>
              </a:r>
              <a:endParaRPr lang="en-US" altLang="ja-JP" dirty="0">
                <a:solidFill>
                  <a:schemeClr val="bg1">
                    <a:lumMod val="65000"/>
                  </a:schemeClr>
                </a:solidFill>
              </a:endParaRPr>
            </a:p>
            <a:p>
              <a:pPr marL="457200" indent="-457200">
                <a:buFont typeface="+mj-lt"/>
                <a:buAutoNum type="arabicPeriod"/>
              </a:pPr>
              <a:r>
                <a:rPr lang="ja-JP" altLang="en-US" b="1" dirty="0"/>
                <a:t>レイキャスト</a:t>
              </a:r>
              <a:endParaRPr lang="en-US" altLang="ja-JP" b="1" dirty="0"/>
            </a:p>
            <a:p>
              <a:pPr marL="457200" indent="-457200">
                <a:buFont typeface="+mj-lt"/>
                <a:buAutoNum type="arabicPeriod"/>
              </a:pPr>
              <a:r>
                <a:rPr lang="en-US" altLang="ja-JP" b="1" dirty="0"/>
                <a:t>UV</a:t>
              </a:r>
              <a:r>
                <a:rPr lang="ja-JP" altLang="en-US" b="1" dirty="0"/>
                <a:t>座標のエクスポート</a:t>
              </a:r>
              <a:endParaRPr lang="en-US" altLang="ja-JP" b="1" dirty="0"/>
            </a:p>
            <a:p>
              <a:pPr marL="457200" indent="-457200">
                <a:buFont typeface="+mj-lt"/>
                <a:buAutoNum type="arabicPeriod"/>
              </a:pPr>
              <a:r>
                <a:rPr lang="ja-JP" altLang="en-US" b="1" dirty="0"/>
                <a:t>テクスチャ生成</a:t>
              </a:r>
              <a:endParaRPr lang="en-US" altLang="ja-JP" b="1" dirty="0"/>
            </a:p>
            <a:p>
              <a:pPr marL="457200" indent="-457200">
                <a:buFont typeface="+mj-lt"/>
                <a:buAutoNum type="arabicPeriod"/>
              </a:pPr>
              <a:r>
                <a:rPr lang="en-US" altLang="ja-JP" dirty="0">
                  <a:solidFill>
                    <a:schemeClr val="bg1">
                      <a:lumMod val="65000"/>
                    </a:schemeClr>
                  </a:solidFill>
                </a:rPr>
                <a:t>3</a:t>
              </a:r>
              <a:r>
                <a:rPr lang="ja-JP" altLang="en-US" dirty="0">
                  <a:solidFill>
                    <a:schemeClr val="bg1">
                      <a:lumMod val="65000"/>
                    </a:schemeClr>
                  </a:solidFill>
                </a:rPr>
                <a:t>～</a:t>
              </a:r>
              <a:r>
                <a:rPr lang="en-US" altLang="ja-JP" dirty="0">
                  <a:solidFill>
                    <a:schemeClr val="bg1">
                      <a:lumMod val="65000"/>
                    </a:schemeClr>
                  </a:solidFill>
                </a:rPr>
                <a:t>7</a:t>
              </a:r>
              <a:r>
                <a:rPr lang="ja-JP" altLang="en-US" dirty="0">
                  <a:solidFill>
                    <a:schemeClr val="bg1">
                      <a:lumMod val="65000"/>
                    </a:schemeClr>
                  </a:solidFill>
                </a:rPr>
                <a:t>の繰り返し</a:t>
              </a:r>
              <a:endParaRPr lang="en-US" altLang="ja-JP" dirty="0">
                <a:solidFill>
                  <a:schemeClr val="bg1">
                    <a:lumMod val="65000"/>
                  </a:schemeClr>
                </a:solidFill>
              </a:endParaRPr>
            </a:p>
            <a:p>
              <a:pPr marL="457200" indent="-457200">
                <a:buFont typeface="+mj-lt"/>
                <a:buAutoNum type="arabicPeriod"/>
              </a:pPr>
              <a:endParaRPr lang="en-US" altLang="ja-JP" dirty="0"/>
            </a:p>
            <a:p>
              <a:pPr marL="457200" indent="-457200">
                <a:buFont typeface="+mj-lt"/>
                <a:buAutoNum type="arabicPeriod"/>
              </a:pPr>
              <a:endParaRPr lang="en-US" altLang="ja-JP" dirty="0"/>
            </a:p>
            <a:p>
              <a:pPr marL="457200" indent="-457200">
                <a:buFont typeface="+mj-lt"/>
                <a:buAutoNum type="arabicPeriod"/>
              </a:pPr>
              <a:endParaRPr lang="ja-JP" altLang="en-US" dirty="0"/>
            </a:p>
          </p:txBody>
        </p:sp>
        <p:sp>
          <p:nvSpPr>
            <p:cNvPr id="7" name="四角形: 角を丸くする 6">
              <a:extLst>
                <a:ext uri="{FF2B5EF4-FFF2-40B4-BE49-F238E27FC236}">
                  <a16:creationId xmlns:a16="http://schemas.microsoft.com/office/drawing/2014/main" id="{4AA4034C-7FB7-BF92-484B-275611EEBC4C}"/>
                </a:ext>
              </a:extLst>
            </p:cNvPr>
            <p:cNvSpPr/>
            <p:nvPr/>
          </p:nvSpPr>
          <p:spPr>
            <a:xfrm>
              <a:off x="6120384" y="568316"/>
              <a:ext cx="3011424" cy="4332868"/>
            </a:xfrm>
            <a:prstGeom prst="roundRect">
              <a:avLst/>
            </a:prstGeom>
            <a:noFill/>
            <a:ln w="9525" cap="flat" cmpd="sng" algn="ctr">
              <a:solidFill>
                <a:schemeClr val="tx1">
                  <a:lumMod val="65000"/>
                  <a:lumOff val="3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2309761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アセット用意のパイプライン手法</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199" y="785374"/>
            <a:ext cx="5330757" cy="4022238"/>
          </a:xfrm>
        </p:spPr>
        <p:txBody>
          <a:bodyPr/>
          <a:lstStyle/>
          <a:p>
            <a:pPr marL="457200" indent="-457200">
              <a:buFont typeface="+mj-lt"/>
              <a:buAutoNum type="arabicPeriod" startAt="8"/>
            </a:pPr>
            <a:r>
              <a:rPr lang="ja-JP" altLang="en-US" dirty="0"/>
              <a:t>カメラアングルを変更し、ステップ</a:t>
            </a:r>
            <a:r>
              <a:rPr lang="en-US" altLang="ja-JP" dirty="0"/>
              <a:t>3</a:t>
            </a:r>
            <a:r>
              <a:rPr lang="ja-JP" altLang="en-US" dirty="0"/>
              <a:t>～</a:t>
            </a:r>
            <a:r>
              <a:rPr lang="en-US" altLang="ja-JP" dirty="0"/>
              <a:t>7</a:t>
            </a:r>
            <a:r>
              <a:rPr lang="ja-JP" altLang="en-US" dirty="0"/>
              <a:t>を</a:t>
            </a:r>
            <a:r>
              <a:rPr kumimoji="1" lang="ja-JP" altLang="en-US" dirty="0"/>
              <a:t>繰り返す。これにより、メッシュ表面の全面がテクスチャに書き込まれ</a:t>
            </a:r>
            <a:r>
              <a:rPr lang="ja-JP" altLang="en-US" dirty="0"/>
              <a:t>る</a:t>
            </a:r>
            <a:endParaRPr kumimoji="1" lang="ja-JP" altLang="en-US" dirty="0"/>
          </a:p>
        </p:txBody>
      </p:sp>
      <p:grpSp>
        <p:nvGrpSpPr>
          <p:cNvPr id="5" name="グループ化 4">
            <a:extLst>
              <a:ext uri="{FF2B5EF4-FFF2-40B4-BE49-F238E27FC236}">
                <a16:creationId xmlns:a16="http://schemas.microsoft.com/office/drawing/2014/main" id="{C084BE60-3F77-16BF-E9DD-24C3CDC959A1}"/>
              </a:ext>
            </a:extLst>
          </p:cNvPr>
          <p:cNvGrpSpPr/>
          <p:nvPr/>
        </p:nvGrpSpPr>
        <p:grpSpPr>
          <a:xfrm>
            <a:off x="6120384" y="568316"/>
            <a:ext cx="3108960" cy="4357252"/>
            <a:chOff x="6120384" y="568316"/>
            <a:chExt cx="3108960" cy="4357252"/>
          </a:xfrm>
        </p:grpSpPr>
        <p:sp>
          <p:nvSpPr>
            <p:cNvPr id="6" name="コンテンツ プレースホルダー 2">
              <a:extLst>
                <a:ext uri="{FF2B5EF4-FFF2-40B4-BE49-F238E27FC236}">
                  <a16:creationId xmlns:a16="http://schemas.microsoft.com/office/drawing/2014/main" id="{7DE0FD95-BEA7-F5FF-D7FB-F9865D49539B}"/>
                </a:ext>
              </a:extLst>
            </p:cNvPr>
            <p:cNvSpPr txBox="1">
              <a:spLocks/>
            </p:cNvSpPr>
            <p:nvPr/>
          </p:nvSpPr>
          <p:spPr bwMode="auto">
            <a:xfrm>
              <a:off x="6254496" y="714620"/>
              <a:ext cx="2974848" cy="421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0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6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4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2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457200" indent="-457200">
                <a:buFont typeface="+mj-lt"/>
                <a:buAutoNum type="arabicPeriod"/>
              </a:pPr>
              <a:r>
                <a:rPr lang="ja-JP" altLang="en-US" dirty="0">
                  <a:solidFill>
                    <a:schemeClr val="bg1">
                      <a:lumMod val="65000"/>
                    </a:schemeClr>
                  </a:solidFill>
                </a:rPr>
                <a:t>対象物体の撮影</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トレーニング</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レイのエクスポート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神経出力のエクスポート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レイキャスト</a:t>
              </a:r>
              <a:endParaRPr lang="en-US" altLang="ja-JP" dirty="0">
                <a:solidFill>
                  <a:schemeClr val="bg1">
                    <a:lumMod val="65000"/>
                  </a:schemeClr>
                </a:solidFill>
              </a:endParaRPr>
            </a:p>
            <a:p>
              <a:pPr marL="457200" indent="-457200">
                <a:buFont typeface="+mj-lt"/>
                <a:buAutoNum type="arabicPeriod"/>
              </a:pPr>
              <a:r>
                <a:rPr lang="en-US" altLang="ja-JP" dirty="0">
                  <a:solidFill>
                    <a:schemeClr val="bg1">
                      <a:lumMod val="65000"/>
                    </a:schemeClr>
                  </a:solidFill>
                </a:rPr>
                <a:t>UV</a:t>
              </a:r>
              <a:r>
                <a:rPr lang="ja-JP" altLang="en-US" dirty="0">
                  <a:solidFill>
                    <a:schemeClr val="bg1">
                      <a:lumMod val="65000"/>
                    </a:schemeClr>
                  </a:solidFill>
                </a:rPr>
                <a:t>座標のエクスポート</a:t>
              </a:r>
              <a:endParaRPr lang="en-US" altLang="ja-JP" dirty="0">
                <a:solidFill>
                  <a:schemeClr val="bg1">
                    <a:lumMod val="65000"/>
                  </a:schemeClr>
                </a:solidFill>
              </a:endParaRPr>
            </a:p>
            <a:p>
              <a:pPr marL="457200" indent="-457200">
                <a:buFont typeface="+mj-lt"/>
                <a:buAutoNum type="arabicPeriod"/>
              </a:pPr>
              <a:r>
                <a:rPr lang="ja-JP" altLang="en-US" dirty="0">
                  <a:solidFill>
                    <a:schemeClr val="bg1">
                      <a:lumMod val="65000"/>
                    </a:schemeClr>
                  </a:solidFill>
                </a:rPr>
                <a:t>テクスチャ生成</a:t>
              </a:r>
              <a:endParaRPr lang="en-US" altLang="ja-JP" dirty="0">
                <a:solidFill>
                  <a:schemeClr val="bg1">
                    <a:lumMod val="65000"/>
                  </a:schemeClr>
                </a:solidFill>
              </a:endParaRPr>
            </a:p>
            <a:p>
              <a:pPr marL="457200" indent="-457200">
                <a:buFont typeface="+mj-lt"/>
                <a:buAutoNum type="arabicPeriod"/>
              </a:pPr>
              <a:r>
                <a:rPr lang="en-US" altLang="ja-JP" b="1" dirty="0"/>
                <a:t>3</a:t>
              </a:r>
              <a:r>
                <a:rPr lang="ja-JP" altLang="en-US" b="1" dirty="0"/>
                <a:t>～</a:t>
              </a:r>
              <a:r>
                <a:rPr lang="en-US" altLang="ja-JP" b="1" dirty="0"/>
                <a:t>7</a:t>
              </a:r>
              <a:r>
                <a:rPr lang="ja-JP" altLang="en-US" b="1" dirty="0"/>
                <a:t>の繰り返し</a:t>
              </a:r>
              <a:endParaRPr lang="en-US" altLang="ja-JP" b="1" dirty="0"/>
            </a:p>
            <a:p>
              <a:pPr marL="457200" indent="-457200">
                <a:buFont typeface="+mj-lt"/>
                <a:buAutoNum type="arabicPeriod"/>
              </a:pPr>
              <a:endParaRPr lang="en-US" altLang="ja-JP" dirty="0"/>
            </a:p>
            <a:p>
              <a:pPr marL="457200" indent="-457200">
                <a:buFont typeface="+mj-lt"/>
                <a:buAutoNum type="arabicPeriod"/>
              </a:pPr>
              <a:endParaRPr lang="en-US" altLang="ja-JP" dirty="0"/>
            </a:p>
            <a:p>
              <a:pPr marL="457200" indent="-457200">
                <a:buFont typeface="+mj-lt"/>
                <a:buAutoNum type="arabicPeriod"/>
              </a:pPr>
              <a:endParaRPr lang="ja-JP" altLang="en-US" dirty="0"/>
            </a:p>
          </p:txBody>
        </p:sp>
        <p:sp>
          <p:nvSpPr>
            <p:cNvPr id="7" name="四角形: 角を丸くする 6">
              <a:extLst>
                <a:ext uri="{FF2B5EF4-FFF2-40B4-BE49-F238E27FC236}">
                  <a16:creationId xmlns:a16="http://schemas.microsoft.com/office/drawing/2014/main" id="{4D594CD4-2257-0136-1013-D16C46A6205B}"/>
                </a:ext>
              </a:extLst>
            </p:cNvPr>
            <p:cNvSpPr/>
            <p:nvPr/>
          </p:nvSpPr>
          <p:spPr>
            <a:xfrm>
              <a:off x="6120384" y="568316"/>
              <a:ext cx="3011424" cy="4332868"/>
            </a:xfrm>
            <a:prstGeom prst="roundRect">
              <a:avLst/>
            </a:prstGeom>
            <a:noFill/>
            <a:ln w="9525" cap="flat" cmpd="sng" algn="ctr">
              <a:solidFill>
                <a:schemeClr val="tx1">
                  <a:lumMod val="65000"/>
                  <a:lumOff val="3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78570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ラスタライズの問題点</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8686800" cy="4022238"/>
          </a:xfrm>
        </p:spPr>
        <p:txBody>
          <a:bodyPr/>
          <a:lstStyle/>
          <a:p>
            <a:r>
              <a:rPr kumimoji="1" lang="ja-JP" altLang="en-US" dirty="0"/>
              <a:t>ラスタライズはある意味ではアナログ系のプロセス</a:t>
            </a:r>
          </a:p>
          <a:p>
            <a:r>
              <a:rPr kumimoji="1" lang="ja-JP" altLang="en-US" dirty="0"/>
              <a:t>信号強度が毎フレーム複数のピクセルに分割される</a:t>
            </a:r>
            <a:endParaRPr kumimoji="1" lang="en-US" altLang="ja-JP" dirty="0"/>
          </a:p>
          <a:p>
            <a:pPr lvl="1"/>
            <a:r>
              <a:rPr kumimoji="1" lang="ja-JP" altLang="en-US" dirty="0"/>
              <a:t>ピクセルの中心にぴったり一致して配置されることはほとんどない</a:t>
            </a:r>
          </a:p>
          <a:p>
            <a:r>
              <a:rPr kumimoji="1" lang="ja-JP" altLang="en-US" dirty="0"/>
              <a:t>レイヤー間の信号強度伝達は線形変化に対して頑健でなければならない</a:t>
            </a:r>
          </a:p>
        </p:txBody>
      </p:sp>
    </p:spTree>
    <p:extLst>
      <p:ext uri="{BB962C8B-B14F-4D97-AF65-F5344CB8AC3E}">
        <p14:creationId xmlns:p14="http://schemas.microsoft.com/office/powerpoint/2010/main" val="70088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ラスタライズの問題点</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199" y="785374"/>
            <a:ext cx="8599251" cy="4022238"/>
          </a:xfrm>
        </p:spPr>
        <p:txBody>
          <a:bodyPr/>
          <a:lstStyle/>
          <a:p>
            <a:r>
              <a:rPr kumimoji="1" lang="ja-JP" altLang="en-US" dirty="0"/>
              <a:t>そのため、神経回路網のトレーニングによってピクセル品質が不安定性になる場合がある</a:t>
            </a:r>
          </a:p>
          <a:p>
            <a:r>
              <a:rPr kumimoji="1" lang="ja-JP" altLang="en-US" dirty="0"/>
              <a:t>その場合、トレーニングデータを（人工的に）</a:t>
            </a:r>
            <a:r>
              <a:rPr kumimoji="1" lang="ja-JP" altLang="en-US"/>
              <a:t>増やしたほうが</a:t>
            </a:r>
            <a:r>
              <a:rPr lang="ja-JP" altLang="en-US"/>
              <a:t>よ</a:t>
            </a:r>
            <a:r>
              <a:rPr kumimoji="1" lang="ja-JP" altLang="en-US"/>
              <a:t>いか</a:t>
            </a:r>
            <a:r>
              <a:rPr lang="ja-JP" altLang="en-US" dirty="0"/>
              <a:t>も</a:t>
            </a:r>
            <a:endParaRPr kumimoji="1" lang="ja-JP" altLang="en-US" dirty="0"/>
          </a:p>
          <a:p>
            <a:r>
              <a:rPr kumimoji="1" lang="ja-JP" altLang="en-US" dirty="0"/>
              <a:t>ただし、この問題はあくまで実装上のものであり、原理的に解決不能ではない</a:t>
            </a:r>
          </a:p>
        </p:txBody>
      </p:sp>
    </p:spTree>
    <p:extLst>
      <p:ext uri="{BB962C8B-B14F-4D97-AF65-F5344CB8AC3E}">
        <p14:creationId xmlns:p14="http://schemas.microsoft.com/office/powerpoint/2010/main" val="229921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a:extLst>
              <a:ext uri="{FF2B5EF4-FFF2-40B4-BE49-F238E27FC236}">
                <a16:creationId xmlns:a16="http://schemas.microsoft.com/office/drawing/2014/main" id="{ACC8E3E3-F7F3-B77E-E1C6-FF34C0118838}"/>
              </a:ext>
            </a:extLst>
          </p:cNvPr>
          <p:cNvPicPr>
            <a:picLocks noChangeAspect="1"/>
          </p:cNvPicPr>
          <p:nvPr/>
        </p:nvPicPr>
        <p:blipFill>
          <a:blip r:embed="rId3"/>
          <a:stretch>
            <a:fillRect/>
          </a:stretch>
        </p:blipFill>
        <p:spPr>
          <a:xfrm>
            <a:off x="0" y="3531"/>
            <a:ext cx="9144000" cy="5143500"/>
          </a:xfrm>
          <a:prstGeom prst="rect">
            <a:avLst/>
          </a:prstGeom>
        </p:spPr>
      </p:pic>
    </p:spTree>
    <p:extLst>
      <p:ext uri="{BB962C8B-B14F-4D97-AF65-F5344CB8AC3E}">
        <p14:creationId xmlns:p14="http://schemas.microsoft.com/office/powerpoint/2010/main" val="3474048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CD0CC31-3925-7FDE-6A8A-025716B6E88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85153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B2E8AD-6CEF-0B1B-88E7-683A7EDF1BD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949514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73BF81-FE86-665B-3F69-9F62D3C32C5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07340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7716F83-E716-C4B0-4EB0-74B8F4E41F5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99163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画像生成神経回路網のメリット</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lang="ja-JP" altLang="en-US" dirty="0"/>
              <a:t>神経回路網による画像生成のメリット</a:t>
            </a:r>
            <a:endParaRPr lang="en-US" altLang="ja-JP" dirty="0"/>
          </a:p>
          <a:p>
            <a:pPr lvl="1"/>
            <a:r>
              <a:rPr lang="ja-JP" altLang="en-US" dirty="0"/>
              <a:t>ラスタライズ描画との比較</a:t>
            </a:r>
            <a:endParaRPr lang="en-US" altLang="ja-JP" dirty="0"/>
          </a:p>
          <a:p>
            <a:pPr lvl="1"/>
            <a:r>
              <a:rPr lang="ja-JP" altLang="en-US" dirty="0"/>
              <a:t>この研究では、これらを維持したい</a:t>
            </a:r>
            <a:endParaRPr lang="en-US" altLang="ja-JP" dirty="0"/>
          </a:p>
          <a:p>
            <a:r>
              <a:rPr kumimoji="1" lang="ja-JP" altLang="en-US" dirty="0"/>
              <a:t>画像生成の神経回路網の利点</a:t>
            </a:r>
          </a:p>
          <a:p>
            <a:pPr lvl="1"/>
            <a:r>
              <a:rPr kumimoji="1" lang="ja-JP" altLang="en-US" dirty="0"/>
              <a:t>弾力的な表面の変形</a:t>
            </a:r>
          </a:p>
          <a:p>
            <a:pPr lvl="1"/>
            <a:r>
              <a:rPr kumimoji="1" lang="ja-JP" altLang="en-US" dirty="0"/>
              <a:t>弾力的な表面の下の構造からの影響</a:t>
            </a:r>
          </a:p>
          <a:p>
            <a:pPr lvl="1"/>
            <a:r>
              <a:rPr kumimoji="1" lang="en-US" altLang="ja-JP" dirty="0"/>
              <a:t>sub-surface light scattering (</a:t>
            </a:r>
            <a:r>
              <a:rPr kumimoji="1" lang="ja-JP" altLang="en-US" dirty="0"/>
              <a:t>むしろ重みによっての予測</a:t>
            </a:r>
            <a:r>
              <a:rPr kumimoji="1" lang="en-US" altLang="ja-JP" dirty="0"/>
              <a:t>)</a:t>
            </a:r>
          </a:p>
          <a:p>
            <a:pPr lvl="1"/>
            <a:r>
              <a:rPr kumimoji="1" lang="ja-JP" altLang="en-US" dirty="0"/>
              <a:t>メッシュアニメーションのボディーランゲージの問題を回避</a:t>
            </a:r>
            <a:endParaRPr lang="en-US" altLang="ja-JP" dirty="0"/>
          </a:p>
          <a:p>
            <a:pPr lvl="1"/>
            <a:r>
              <a:rPr kumimoji="1" lang="ja-JP" altLang="en-US" dirty="0"/>
              <a:t>統計的にありえる特徴合成の見た目（良くも悪くも）</a:t>
            </a:r>
          </a:p>
        </p:txBody>
      </p:sp>
    </p:spTree>
    <p:extLst>
      <p:ext uri="{BB962C8B-B14F-4D97-AF65-F5344CB8AC3E}">
        <p14:creationId xmlns:p14="http://schemas.microsoft.com/office/powerpoint/2010/main" val="2903603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00CB23-DA1C-33C0-AA8E-F6AAC5FF786E}"/>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20372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956EDC7-0A95-C843-D991-D87A6C9543E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61406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2D8CE5F-F2A6-BC19-7090-29FA84212DDF}"/>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06651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アセット用意手法の要件</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アセット用意パイプラインの手法</a:t>
            </a:r>
          </a:p>
          <a:p>
            <a:pPr lvl="1"/>
            <a:r>
              <a:rPr kumimoji="1" lang="ja-JP" altLang="en-US" dirty="0"/>
              <a:t>技術的にはこの手法は一番重要</a:t>
            </a:r>
          </a:p>
          <a:p>
            <a:r>
              <a:rPr kumimoji="1" lang="ja-JP" altLang="en-US" dirty="0"/>
              <a:t>満たすべき要件：</a:t>
            </a:r>
          </a:p>
          <a:p>
            <a:pPr lvl="1"/>
            <a:r>
              <a:rPr kumimoji="1" lang="ja-JP" altLang="en-US" dirty="0"/>
              <a:t>３</a:t>
            </a:r>
            <a:r>
              <a:rPr kumimoji="1" lang="en-US" altLang="ja-JP" dirty="0"/>
              <a:t>D</a:t>
            </a:r>
            <a:r>
              <a:rPr kumimoji="1" lang="ja-JP" altLang="en-US" dirty="0"/>
              <a:t>オブジェクトの中間表現が三角形メッシュと一致</a:t>
            </a:r>
          </a:p>
          <a:p>
            <a:pPr lvl="1"/>
            <a:r>
              <a:rPr kumimoji="1" lang="ja-JP" altLang="en-US" dirty="0"/>
              <a:t>中間レイヤーの神経出力が表面座標に接続されてテクスチャに送られる</a:t>
            </a:r>
          </a:p>
          <a:p>
            <a:pPr lvl="1"/>
            <a:r>
              <a:rPr kumimoji="1" lang="ja-JP" altLang="en-US" dirty="0"/>
              <a:t>表面の全部を覆うために複数のカメラ</a:t>
            </a:r>
            <a:r>
              <a:rPr lang="ja-JP" altLang="en-US" dirty="0"/>
              <a:t>アングルを統合</a:t>
            </a:r>
            <a:endParaRPr kumimoji="1" lang="ja-JP" altLang="en-US" dirty="0"/>
          </a:p>
          <a:p>
            <a:pPr lvl="1"/>
            <a:r>
              <a:rPr kumimoji="1" lang="ja-JP" altLang="en-US" dirty="0"/>
              <a:t>三角形メッシュの品質が重要</a:t>
            </a:r>
          </a:p>
          <a:p>
            <a:endParaRPr kumimoji="1" lang="ja-JP" altLang="en-US" dirty="0"/>
          </a:p>
          <a:p>
            <a:r>
              <a:rPr kumimoji="1" lang="ja-JP" altLang="en-US" dirty="0"/>
              <a:t>これらの条件さえ満たせばどんな手法でも十分</a:t>
            </a:r>
          </a:p>
        </p:txBody>
      </p:sp>
    </p:spTree>
    <p:extLst>
      <p:ext uri="{BB962C8B-B14F-4D97-AF65-F5344CB8AC3E}">
        <p14:creationId xmlns:p14="http://schemas.microsoft.com/office/powerpoint/2010/main" val="3344546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アセット用意手法のメリット</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三次元スキャンによってメッシュは高品質</a:t>
            </a:r>
          </a:p>
          <a:p>
            <a:r>
              <a:rPr kumimoji="1" lang="ja-JP" altLang="en-US" dirty="0"/>
              <a:t>様々な物体を三次元スキャン可能</a:t>
            </a:r>
          </a:p>
          <a:p>
            <a:r>
              <a:rPr kumimoji="1" lang="ja-JP" altLang="en-US" dirty="0"/>
              <a:t>様々な画像生成神経回路網を利用可能</a:t>
            </a:r>
          </a:p>
          <a:p>
            <a:r>
              <a:rPr kumimoji="1" lang="ja-JP" altLang="en-US" dirty="0"/>
              <a:t>プロセスの自動化は</a:t>
            </a:r>
            <a:r>
              <a:rPr kumimoji="1" lang="en-US" altLang="ja-JP" dirty="0"/>
              <a:t>(</a:t>
            </a:r>
            <a:r>
              <a:rPr kumimoji="1" lang="ja-JP" altLang="en-US" dirty="0"/>
              <a:t>ある程度</a:t>
            </a:r>
            <a:r>
              <a:rPr kumimoji="1" lang="en-US" altLang="ja-JP" dirty="0"/>
              <a:t>)</a:t>
            </a:r>
            <a:r>
              <a:rPr kumimoji="1" lang="ja-JP" altLang="en-US" dirty="0"/>
              <a:t>可能</a:t>
            </a:r>
          </a:p>
        </p:txBody>
      </p:sp>
    </p:spTree>
    <p:extLst>
      <p:ext uri="{BB962C8B-B14F-4D97-AF65-F5344CB8AC3E}">
        <p14:creationId xmlns:p14="http://schemas.microsoft.com/office/powerpoint/2010/main" val="2493939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normAutofit/>
          </a:bodyPr>
          <a:lstStyle/>
          <a:p>
            <a:r>
              <a:rPr kumimoji="1" lang="ja-JP" altLang="en-US" dirty="0"/>
              <a:t>技術的な難点（ほぼ解決されました）</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a:xfrm>
            <a:off x="457200" y="785374"/>
            <a:ext cx="8297694" cy="4022238"/>
          </a:xfrm>
        </p:spPr>
        <p:txBody>
          <a:bodyPr/>
          <a:lstStyle/>
          <a:p>
            <a:r>
              <a:rPr kumimoji="1" lang="ja-JP" altLang="en-US" dirty="0"/>
              <a:t>写真インバージョンの神経回路網が必要</a:t>
            </a:r>
          </a:p>
          <a:p>
            <a:pPr lvl="1"/>
            <a:r>
              <a:rPr kumimoji="1" lang="ja-JP" altLang="en-US" dirty="0"/>
              <a:t>画像生成神経回路網の三次元中間表現が弱い場合も</a:t>
            </a:r>
          </a:p>
          <a:p>
            <a:r>
              <a:rPr kumimoji="1" lang="ja-JP" altLang="en-US" dirty="0"/>
              <a:t>神経回路網の</a:t>
            </a:r>
            <a:r>
              <a:rPr kumimoji="1" lang="en-US" altLang="ja-JP" dirty="0"/>
              <a:t>Python</a:t>
            </a:r>
            <a:r>
              <a:rPr kumimoji="1" lang="ja-JP" altLang="en-US" dirty="0"/>
              <a:t>ライブラリのカメラ計算は</a:t>
            </a:r>
            <a:r>
              <a:rPr kumimoji="1" lang="en-US" altLang="ja-JP" dirty="0"/>
              <a:t>C++</a:t>
            </a:r>
            <a:r>
              <a:rPr kumimoji="1" lang="ja-JP" altLang="en-US" dirty="0"/>
              <a:t>にエクスポートしにくい</a:t>
            </a:r>
            <a:r>
              <a:rPr lang="ja-JP" altLang="en-US" dirty="0"/>
              <a:t>場合がある</a:t>
            </a:r>
            <a:endParaRPr kumimoji="1" lang="ja-JP" altLang="en-US" dirty="0"/>
          </a:p>
          <a:p>
            <a:r>
              <a:rPr kumimoji="1" lang="ja-JP" altLang="en-US" dirty="0"/>
              <a:t>画像生成神経回路網の解像度が低い場合もある</a:t>
            </a:r>
          </a:p>
        </p:txBody>
      </p:sp>
    </p:spTree>
    <p:extLst>
      <p:ext uri="{BB962C8B-B14F-4D97-AF65-F5344CB8AC3E}">
        <p14:creationId xmlns:p14="http://schemas.microsoft.com/office/powerpoint/2010/main" val="4134395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1A2AAF-031A-6A5C-E8C9-E64B0E93265B}"/>
              </a:ext>
            </a:extLst>
          </p:cNvPr>
          <p:cNvSpPr>
            <a:spLocks noGrp="1"/>
          </p:cNvSpPr>
          <p:nvPr>
            <p:ph type="title"/>
          </p:nvPr>
        </p:nvSpPr>
        <p:spPr/>
        <p:txBody>
          <a:bodyPr/>
          <a:lstStyle/>
          <a:p>
            <a:r>
              <a:rPr kumimoji="1" lang="ja-JP" altLang="en-US" dirty="0"/>
              <a:t>将来の研究</a:t>
            </a:r>
          </a:p>
        </p:txBody>
      </p:sp>
      <p:sp>
        <p:nvSpPr>
          <p:cNvPr id="3" name="コンテンツ プレースホルダー 2">
            <a:extLst>
              <a:ext uri="{FF2B5EF4-FFF2-40B4-BE49-F238E27FC236}">
                <a16:creationId xmlns:a16="http://schemas.microsoft.com/office/drawing/2014/main" id="{160A3426-CF66-7910-BE52-20F4C43610F8}"/>
              </a:ext>
            </a:extLst>
          </p:cNvPr>
          <p:cNvSpPr>
            <a:spLocks noGrp="1"/>
          </p:cNvSpPr>
          <p:nvPr>
            <p:ph idx="1"/>
          </p:nvPr>
        </p:nvSpPr>
        <p:spPr/>
        <p:txBody>
          <a:bodyPr/>
          <a:lstStyle/>
          <a:p>
            <a:r>
              <a:rPr kumimoji="1" lang="ja-JP" altLang="en-US" dirty="0"/>
              <a:t>中間表現フォーマットの入力形式の検討</a:t>
            </a:r>
            <a:endParaRPr kumimoji="1" lang="en-US" altLang="ja-JP" dirty="0"/>
          </a:p>
          <a:p>
            <a:pPr lvl="1"/>
            <a:r>
              <a:rPr kumimoji="1" lang="ja-JP" altLang="en-US" dirty="0"/>
              <a:t>神経回路網の後半分の入力としてフレーム毎に必要になる情報</a:t>
            </a:r>
          </a:p>
          <a:p>
            <a:pPr lvl="1"/>
            <a:r>
              <a:rPr kumimoji="1" lang="ja-JP" altLang="en-US" dirty="0"/>
              <a:t>今後は、利用できる情報を増やしていきたい</a:t>
            </a:r>
            <a:endParaRPr kumimoji="1" lang="en-US" altLang="ja-JP" dirty="0"/>
          </a:p>
          <a:p>
            <a:r>
              <a:rPr kumimoji="1" lang="ja-JP" altLang="en-US" dirty="0"/>
              <a:t>特に重要な入力は、レイトレーシングによる照明情報</a:t>
            </a:r>
          </a:p>
          <a:p>
            <a:pPr lvl="1"/>
            <a:r>
              <a:rPr kumimoji="1" lang="ja-JP" altLang="en-US" dirty="0"/>
              <a:t>ハイエンド</a:t>
            </a:r>
            <a:r>
              <a:rPr kumimoji="1" lang="en-US" altLang="ja-JP" dirty="0"/>
              <a:t>GPU</a:t>
            </a:r>
            <a:r>
              <a:rPr kumimoji="1" lang="ja-JP" altLang="en-US" dirty="0"/>
              <a:t>ではリアルタイムレイトレーシングが可能</a:t>
            </a:r>
          </a:p>
          <a:p>
            <a:pPr lvl="1"/>
            <a:r>
              <a:rPr kumimoji="1" lang="ja-JP" altLang="en-US" dirty="0"/>
              <a:t>レイトレーシング結果を神経状態に変換するため、専用の神経回路網を用いる計画</a:t>
            </a:r>
          </a:p>
          <a:p>
            <a:pPr lvl="1"/>
            <a:endParaRPr kumimoji="1" lang="ja-JP" altLang="en-US" dirty="0"/>
          </a:p>
        </p:txBody>
      </p:sp>
    </p:spTree>
    <p:extLst>
      <p:ext uri="{BB962C8B-B14F-4D97-AF65-F5344CB8AC3E}">
        <p14:creationId xmlns:p14="http://schemas.microsoft.com/office/powerpoint/2010/main" val="212636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0E3C5-E96F-1F36-36B8-3190BD8B67C1}"/>
              </a:ext>
            </a:extLst>
          </p:cNvPr>
          <p:cNvSpPr>
            <a:spLocks noGrp="1"/>
          </p:cNvSpPr>
          <p:nvPr>
            <p:ph type="title"/>
          </p:nvPr>
        </p:nvSpPr>
        <p:spPr/>
        <p:txBody>
          <a:bodyPr/>
          <a:lstStyle/>
          <a:p>
            <a:r>
              <a:rPr kumimoji="1" lang="ja-JP" altLang="en-US" dirty="0"/>
              <a:t>将来の研究</a:t>
            </a:r>
          </a:p>
        </p:txBody>
      </p:sp>
      <p:sp>
        <p:nvSpPr>
          <p:cNvPr id="3" name="コンテンツ プレースホルダー 2">
            <a:extLst>
              <a:ext uri="{FF2B5EF4-FFF2-40B4-BE49-F238E27FC236}">
                <a16:creationId xmlns:a16="http://schemas.microsoft.com/office/drawing/2014/main" id="{9B4651CC-592B-69D3-4B18-D1CC0F8637BE}"/>
              </a:ext>
            </a:extLst>
          </p:cNvPr>
          <p:cNvSpPr>
            <a:spLocks noGrp="1"/>
          </p:cNvSpPr>
          <p:nvPr>
            <p:ph idx="1"/>
          </p:nvPr>
        </p:nvSpPr>
        <p:spPr/>
        <p:txBody>
          <a:bodyPr/>
          <a:lstStyle/>
          <a:p>
            <a:r>
              <a:rPr kumimoji="1" lang="ja-JP" altLang="en-US" dirty="0"/>
              <a:t>その次のステージは、</a:t>
            </a:r>
            <a:r>
              <a:rPr lang="ja-JP" altLang="en-US" dirty="0"/>
              <a:t>物体内部の情報</a:t>
            </a:r>
            <a:endParaRPr kumimoji="1" lang="ja-JP" altLang="en-US" dirty="0"/>
          </a:p>
          <a:p>
            <a:pPr lvl="1"/>
            <a:r>
              <a:rPr kumimoji="1" lang="ja-JP" altLang="en-US" dirty="0"/>
              <a:t>人間の顔なら皮膚下の筋肉や</a:t>
            </a:r>
            <a:r>
              <a:rPr lang="ja-JP" altLang="en-US" dirty="0"/>
              <a:t>骨格</a:t>
            </a:r>
            <a:r>
              <a:rPr kumimoji="1" lang="ja-JP" altLang="en-US" dirty="0"/>
              <a:t>をシミュレーション</a:t>
            </a:r>
          </a:p>
          <a:p>
            <a:pPr lvl="2"/>
            <a:r>
              <a:rPr kumimoji="1" lang="ja-JP" altLang="en-US" dirty="0"/>
              <a:t>これらの情報を神経回路網に入力することでより正確な描画が可能に</a:t>
            </a:r>
            <a:endParaRPr kumimoji="1" lang="en-US" altLang="ja-JP" dirty="0"/>
          </a:p>
          <a:p>
            <a:pPr lvl="1"/>
            <a:r>
              <a:rPr kumimoji="1" lang="ja-JP" altLang="en-US" dirty="0"/>
              <a:t>人間の心理状態をシミュレーション</a:t>
            </a:r>
            <a:endParaRPr kumimoji="1" lang="en-US" altLang="ja-JP" dirty="0"/>
          </a:p>
          <a:p>
            <a:pPr lvl="2"/>
            <a:r>
              <a:rPr kumimoji="1" lang="ja-JP" altLang="en-US" dirty="0"/>
              <a:t>顔の骨格や表情筋の動きは心理状態が反映されたものなので、心理状態を直接入力</a:t>
            </a:r>
            <a:r>
              <a:rPr lang="ja-JP" altLang="en-US" dirty="0"/>
              <a:t>する</a:t>
            </a:r>
            <a:endParaRPr lang="en-US" altLang="ja-JP" dirty="0"/>
          </a:p>
          <a:p>
            <a:pPr lvl="2"/>
            <a:r>
              <a:rPr kumimoji="1" lang="ja-JP" altLang="en-US" dirty="0"/>
              <a:t>これにより、より違和感の少ない人間の描画ができるはず</a:t>
            </a:r>
          </a:p>
          <a:p>
            <a:pPr lvl="1"/>
            <a:endParaRPr kumimoji="1" lang="en-US" altLang="ja-JP" dirty="0"/>
          </a:p>
          <a:p>
            <a:endParaRPr kumimoji="1" lang="ja-JP" altLang="en-US" dirty="0"/>
          </a:p>
        </p:txBody>
      </p:sp>
    </p:spTree>
    <p:extLst>
      <p:ext uri="{BB962C8B-B14F-4D97-AF65-F5344CB8AC3E}">
        <p14:creationId xmlns:p14="http://schemas.microsoft.com/office/powerpoint/2010/main" val="3614657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90A8D-CDE5-5306-A099-31AC12275132}"/>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09DAE5A3-5345-F90D-FCAA-2AD55734C476}"/>
              </a:ext>
            </a:extLst>
          </p:cNvPr>
          <p:cNvSpPr>
            <a:spLocks noGrp="1"/>
          </p:cNvSpPr>
          <p:nvPr>
            <p:ph idx="1"/>
          </p:nvPr>
        </p:nvSpPr>
        <p:spPr/>
        <p:txBody>
          <a:bodyPr/>
          <a:lstStyle/>
          <a:p>
            <a:r>
              <a:rPr kumimoji="1" lang="ja-JP" altLang="en-US" dirty="0"/>
              <a:t>神経回路網による画像生成</a:t>
            </a:r>
            <a:endParaRPr kumimoji="1" lang="en-US" altLang="ja-JP" dirty="0"/>
          </a:p>
          <a:p>
            <a:pPr lvl="1"/>
            <a:r>
              <a:rPr kumimoji="1" lang="ja-JP" altLang="en-US" dirty="0"/>
              <a:t>すでに広い範囲において写実的な人間の外見や状態を描画可能</a:t>
            </a:r>
            <a:endParaRPr kumimoji="1" lang="en-US" altLang="ja-JP" dirty="0"/>
          </a:p>
          <a:p>
            <a:pPr lvl="1"/>
            <a:r>
              <a:rPr kumimoji="1" lang="ja-JP" altLang="en-US" dirty="0"/>
              <a:t>カメラ位置やメッシュ形状などを細かく指定することはできない</a:t>
            </a:r>
          </a:p>
          <a:p>
            <a:r>
              <a:rPr kumimoji="1" lang="ja-JP" altLang="en-US" dirty="0"/>
              <a:t>提案手法</a:t>
            </a:r>
            <a:endParaRPr kumimoji="1" lang="en-US" altLang="ja-JP" dirty="0"/>
          </a:p>
          <a:p>
            <a:pPr lvl="1"/>
            <a:r>
              <a:rPr kumimoji="1" lang="ja-JP" altLang="en-US" dirty="0"/>
              <a:t>リアルタイム描画に必要な情報を、従来のラスタライズパイプラインによって生成</a:t>
            </a:r>
            <a:endParaRPr kumimoji="1" lang="en-US" altLang="ja-JP" dirty="0"/>
          </a:p>
          <a:p>
            <a:pPr lvl="1"/>
            <a:r>
              <a:rPr kumimoji="1" lang="ja-JP" altLang="en-US" dirty="0"/>
              <a:t>神経回路網に入力できる形式に変換し、神経回路網の後半の層で画像を生成</a:t>
            </a:r>
          </a:p>
          <a:p>
            <a:r>
              <a:rPr kumimoji="1" lang="ja-JP" altLang="en-US" dirty="0"/>
              <a:t>実装は順調に進行中</a:t>
            </a:r>
          </a:p>
        </p:txBody>
      </p:sp>
    </p:spTree>
    <p:extLst>
      <p:ext uri="{BB962C8B-B14F-4D97-AF65-F5344CB8AC3E}">
        <p14:creationId xmlns:p14="http://schemas.microsoft.com/office/powerpoint/2010/main" val="2811001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99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ラスタライズ描画のメリット</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ラスタライズ＋レイトレーシングの利点</a:t>
            </a:r>
            <a:endParaRPr kumimoji="1" lang="en-US" altLang="ja-JP" dirty="0"/>
          </a:p>
          <a:p>
            <a:pPr lvl="1"/>
            <a:r>
              <a:rPr kumimoji="1" lang="ja-JP" altLang="en-US" dirty="0"/>
              <a:t>計算処理の効率性</a:t>
            </a:r>
          </a:p>
          <a:p>
            <a:pPr lvl="1"/>
            <a:r>
              <a:rPr kumimoji="1" lang="ja-JP" altLang="en-US" dirty="0"/>
              <a:t>細かくポーズを指定でき、非常に高い安定性</a:t>
            </a:r>
          </a:p>
          <a:p>
            <a:pPr lvl="1"/>
            <a:r>
              <a:rPr kumimoji="1" lang="ja-JP" altLang="en-US" dirty="0"/>
              <a:t>ピクセル品質の安定性が高い</a:t>
            </a:r>
          </a:p>
          <a:p>
            <a:pPr lvl="1"/>
            <a:r>
              <a:rPr kumimoji="1" lang="ja-JP" altLang="en-US" dirty="0"/>
              <a:t>細かくカメラを指定できる</a:t>
            </a:r>
          </a:p>
          <a:p>
            <a:pPr lvl="1"/>
            <a:r>
              <a:rPr kumimoji="1" lang="ja-JP" altLang="en-US" dirty="0"/>
              <a:t>細かくライティングを指定できる</a:t>
            </a:r>
          </a:p>
          <a:p>
            <a:pPr lvl="1"/>
            <a:r>
              <a:rPr kumimoji="1" lang="en-US" altLang="ja-JP" dirty="0"/>
              <a:t>3D</a:t>
            </a:r>
            <a:r>
              <a:rPr kumimoji="1" lang="ja-JP" altLang="en-US" dirty="0"/>
              <a:t>ソフトやライブラリの蓄積</a:t>
            </a:r>
          </a:p>
        </p:txBody>
      </p:sp>
    </p:spTree>
    <p:extLst>
      <p:ext uri="{BB962C8B-B14F-4D97-AF65-F5344CB8AC3E}">
        <p14:creationId xmlns:p14="http://schemas.microsoft.com/office/powerpoint/2010/main" val="1902636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1FBD46-368A-9A65-9D02-D94024E4CAD9}"/>
              </a:ext>
            </a:extLst>
          </p:cNvPr>
          <p:cNvSpPr>
            <a:spLocks noGrp="1"/>
          </p:cNvSpPr>
          <p:nvPr>
            <p:ph type="title"/>
          </p:nvPr>
        </p:nvSpPr>
        <p:spPr/>
        <p:txBody>
          <a:bodyPr/>
          <a:lstStyle/>
          <a:p>
            <a:r>
              <a:rPr kumimoji="1" lang="ja-JP" altLang="en-US" dirty="0"/>
              <a:t>設計概念の紹介</a:t>
            </a:r>
          </a:p>
        </p:txBody>
      </p:sp>
      <p:sp>
        <p:nvSpPr>
          <p:cNvPr id="3" name="コンテンツ プレースホルダー 2">
            <a:extLst>
              <a:ext uri="{FF2B5EF4-FFF2-40B4-BE49-F238E27FC236}">
                <a16:creationId xmlns:a16="http://schemas.microsoft.com/office/drawing/2014/main" id="{E06D9631-6936-4D94-0743-3AB0684692A7}"/>
              </a:ext>
            </a:extLst>
          </p:cNvPr>
          <p:cNvSpPr>
            <a:spLocks noGrp="1"/>
          </p:cNvSpPr>
          <p:nvPr>
            <p:ph idx="1"/>
          </p:nvPr>
        </p:nvSpPr>
        <p:spPr/>
        <p:txBody>
          <a:bodyPr/>
          <a:lstStyle/>
          <a:p>
            <a:r>
              <a:rPr kumimoji="1" lang="ja-JP" altLang="en-US" dirty="0"/>
              <a:t>まずは設計の概念を図で紹介</a:t>
            </a:r>
            <a:endParaRPr kumimoji="1" lang="en-US" altLang="ja-JP" dirty="0"/>
          </a:p>
          <a:p>
            <a:pPr lvl="1"/>
            <a:r>
              <a:rPr lang="ja-JP" altLang="en-US" dirty="0"/>
              <a:t>本研究で</a:t>
            </a:r>
            <a:r>
              <a:rPr kumimoji="1" lang="ja-JP" altLang="en-US" dirty="0"/>
              <a:t>想定していることを直感的に伝えるため</a:t>
            </a:r>
          </a:p>
        </p:txBody>
      </p:sp>
    </p:spTree>
    <p:extLst>
      <p:ext uri="{BB962C8B-B14F-4D97-AF65-F5344CB8AC3E}">
        <p14:creationId xmlns:p14="http://schemas.microsoft.com/office/powerpoint/2010/main" val="92115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EFB989D-E564-5FA2-0D0B-651D9BC7F37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6541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510F644-0763-01B9-03D0-696D63CBD459}"/>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8763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D0815327-244A-C5BE-A896-10DC29589FF0}"/>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84182522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テーマ1">
  <a:themeElements>
    <a:clrScheme name="SSKK">
      <a:dk1>
        <a:sysClr val="windowText" lastClr="000000"/>
      </a:dk1>
      <a:lt1>
        <a:sysClr val="window" lastClr="FFFFFF"/>
      </a:lt1>
      <a:dk2>
        <a:srgbClr val="412182"/>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ユーザー定義 6">
      <a:majorFont>
        <a:latin typeface="Meiryo UI"/>
        <a:ea typeface="メイリオ"/>
        <a:cs typeface=""/>
      </a:majorFont>
      <a:minorFont>
        <a:latin typeface="Meiryo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1" id="{C4B0C7B8-8FEC-4FC4-9349-4FCF8156D7B3}" vid="{6958AA03-F2D3-46CA-8116-79ED29D99F9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CEDEC_24_text</Template>
  <TotalTime>5363</TotalTime>
  <Words>4569</Words>
  <Application>Microsoft Macintosh PowerPoint</Application>
  <PresentationFormat>画面に合わせる (16:9)</PresentationFormat>
  <Paragraphs>399</Paragraphs>
  <Slides>49</Slides>
  <Notes>47</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49</vt:i4>
      </vt:variant>
    </vt:vector>
  </HeadingPairs>
  <TitlesOfParts>
    <vt:vector size="59" baseType="lpstr">
      <vt:lpstr>Meiryo UI</vt:lpstr>
      <vt:lpstr>Source Han Sans</vt:lpstr>
      <vt:lpstr>メイリオ</vt:lpstr>
      <vt:lpstr>游ゴシック</vt:lpstr>
      <vt:lpstr>游ゴシック Light</vt:lpstr>
      <vt:lpstr>Arial</vt:lpstr>
      <vt:lpstr>Calibri</vt:lpstr>
      <vt:lpstr>Wingdings</vt:lpstr>
      <vt:lpstr>テーマ1</vt:lpstr>
      <vt:lpstr>Office テーマ</vt:lpstr>
      <vt:lpstr>リアルタイム機械学習レンダリングのアプローチ：ポリゴン描画による 形状安定性とニューラルネット画像生成による高品質性を両立する手法</vt:lpstr>
      <vt:lpstr>概要</vt:lpstr>
      <vt:lpstr>用語</vt:lpstr>
      <vt:lpstr>画像生成神経回路網のメリット</vt:lpstr>
      <vt:lpstr>ラスタライズ描画のメリット</vt:lpstr>
      <vt:lpstr>設計概念の紹介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設計概念のまとめ</vt:lpstr>
      <vt:lpstr>設計概念のまとめ</vt:lpstr>
      <vt:lpstr>設計概念のまとめ</vt:lpstr>
      <vt:lpstr>提案手法の内容</vt:lpstr>
      <vt:lpstr>リアルタイム描画の手法</vt:lpstr>
      <vt:lpstr>リアルタイム描画の手法</vt:lpstr>
      <vt:lpstr>リアルタイム描画の手法</vt:lpstr>
      <vt:lpstr>リアルタイム描画の手法</vt:lpstr>
      <vt:lpstr>アセット用意のパイプライン手法</vt:lpstr>
      <vt:lpstr>アセット用意のパイプライン手法</vt:lpstr>
      <vt:lpstr>アセット用意のパイプライン手法</vt:lpstr>
      <vt:lpstr>アセット用意のパイプライン手法</vt:lpstr>
      <vt:lpstr>アセット用意のパイプライン手法</vt:lpstr>
      <vt:lpstr>ラスタライズの問題点</vt:lpstr>
      <vt:lpstr>ラスタライズの問題点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アセット用意手法の要件</vt:lpstr>
      <vt:lpstr>アセット用意手法のメリット</vt:lpstr>
      <vt:lpstr>技術的な難点（ほぼ解決されました）</vt:lpstr>
      <vt:lpstr>将来の研究</vt:lpstr>
      <vt:lpstr>将来の研究</vt:lpstr>
      <vt:lpstr>まとめ</vt:lpstr>
      <vt:lpstr>PowerPoint プレゼンテーション</vt:lpstr>
    </vt:vector>
  </TitlesOfParts>
  <Manager/>
  <Company>シリコンスタジオ株式会社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リアルタイム機械学習レンダリングのアプローチ：ポリゴン描画による 形状安定性とニューラルネット画像生成による高品質性を両立する手法</dc:title>
  <dc:subject/>
  <dc:creator>Fredrik Hertzberg</dc:creator>
  <cp:keywords/>
  <dc:description/>
  <cp:lastModifiedBy>Rintaro Nakano</cp:lastModifiedBy>
  <cp:revision>56</cp:revision>
  <cp:lastPrinted>2014-03-17T15:32:18Z</cp:lastPrinted>
  <dcterms:created xsi:type="dcterms:W3CDTF">2024-08-19T01:25:55Z</dcterms:created>
  <dcterms:modified xsi:type="dcterms:W3CDTF">2024-08-27T01:08:14Z</dcterms:modified>
  <cp:category/>
</cp:coreProperties>
</file>