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90"/>
  </p:notesMasterIdLst>
  <p:handoutMasterIdLst>
    <p:handoutMasterId r:id="rId91"/>
  </p:handoutMasterIdLst>
  <p:sldIdLst>
    <p:sldId id="256" r:id="rId2"/>
    <p:sldId id="258" r:id="rId3"/>
    <p:sldId id="282" r:id="rId4"/>
    <p:sldId id="259" r:id="rId5"/>
    <p:sldId id="266" r:id="rId6"/>
    <p:sldId id="273" r:id="rId7"/>
    <p:sldId id="279" r:id="rId8"/>
    <p:sldId id="275" r:id="rId9"/>
    <p:sldId id="276" r:id="rId10"/>
    <p:sldId id="277" r:id="rId11"/>
    <p:sldId id="376" r:id="rId12"/>
    <p:sldId id="268" r:id="rId13"/>
    <p:sldId id="330" r:id="rId14"/>
    <p:sldId id="278" r:id="rId15"/>
    <p:sldId id="285" r:id="rId16"/>
    <p:sldId id="284" r:id="rId17"/>
    <p:sldId id="287" r:id="rId18"/>
    <p:sldId id="378" r:id="rId19"/>
    <p:sldId id="281" r:id="rId20"/>
    <p:sldId id="295" r:id="rId21"/>
    <p:sldId id="296" r:id="rId22"/>
    <p:sldId id="298" r:id="rId23"/>
    <p:sldId id="299" r:id="rId24"/>
    <p:sldId id="318" r:id="rId25"/>
    <p:sldId id="301" r:id="rId26"/>
    <p:sldId id="302" r:id="rId27"/>
    <p:sldId id="319" r:id="rId28"/>
    <p:sldId id="320" r:id="rId29"/>
    <p:sldId id="321" r:id="rId30"/>
    <p:sldId id="303" r:id="rId31"/>
    <p:sldId id="306" r:id="rId32"/>
    <p:sldId id="305" r:id="rId33"/>
    <p:sldId id="360" r:id="rId34"/>
    <p:sldId id="304" r:id="rId35"/>
    <p:sldId id="325" r:id="rId36"/>
    <p:sldId id="322" r:id="rId37"/>
    <p:sldId id="307" r:id="rId38"/>
    <p:sldId id="308" r:id="rId39"/>
    <p:sldId id="309" r:id="rId40"/>
    <p:sldId id="324" r:id="rId41"/>
    <p:sldId id="323" r:id="rId42"/>
    <p:sldId id="310" r:id="rId43"/>
    <p:sldId id="327" r:id="rId44"/>
    <p:sldId id="270" r:id="rId45"/>
    <p:sldId id="335" r:id="rId46"/>
    <p:sldId id="337" r:id="rId47"/>
    <p:sldId id="339" r:id="rId48"/>
    <p:sldId id="340" r:id="rId49"/>
    <p:sldId id="341" r:id="rId50"/>
    <p:sldId id="338" r:id="rId51"/>
    <p:sldId id="333" r:id="rId52"/>
    <p:sldId id="328" r:id="rId53"/>
    <p:sldId id="343" r:id="rId54"/>
    <p:sldId id="329" r:id="rId55"/>
    <p:sldId id="331" r:id="rId56"/>
    <p:sldId id="342" r:id="rId57"/>
    <p:sldId id="332" r:id="rId58"/>
    <p:sldId id="272" r:id="rId59"/>
    <p:sldId id="354" r:id="rId60"/>
    <p:sldId id="362" r:id="rId61"/>
    <p:sldId id="363" r:id="rId62"/>
    <p:sldId id="372" r:id="rId63"/>
    <p:sldId id="314" r:id="rId64"/>
    <p:sldId id="351" r:id="rId65"/>
    <p:sldId id="357" r:id="rId66"/>
    <p:sldId id="355" r:id="rId67"/>
    <p:sldId id="353" r:id="rId68"/>
    <p:sldId id="352" r:id="rId69"/>
    <p:sldId id="361" r:id="rId70"/>
    <p:sldId id="377" r:id="rId71"/>
    <p:sldId id="313" r:id="rId72"/>
    <p:sldId id="365" r:id="rId73"/>
    <p:sldId id="373" r:id="rId74"/>
    <p:sldId id="375" r:id="rId75"/>
    <p:sldId id="374" r:id="rId76"/>
    <p:sldId id="267" r:id="rId77"/>
    <p:sldId id="344" r:id="rId78"/>
    <p:sldId id="369" r:id="rId79"/>
    <p:sldId id="370" r:id="rId80"/>
    <p:sldId id="371" r:id="rId81"/>
    <p:sldId id="345" r:id="rId82"/>
    <p:sldId id="346" r:id="rId83"/>
    <p:sldId id="367" r:id="rId84"/>
    <p:sldId id="359" r:id="rId85"/>
    <p:sldId id="368" r:id="rId86"/>
    <p:sldId id="347" r:id="rId87"/>
    <p:sldId id="257" r:id="rId88"/>
    <p:sldId id="265" r:id="rId8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D726F8F0-63DD-4127-A309-27606F53EAA5}">
          <p14:sldIdLst>
            <p14:sldId id="256"/>
            <p14:sldId id="258"/>
            <p14:sldId id="282"/>
            <p14:sldId id="259"/>
          </p14:sldIdLst>
        </p14:section>
        <p14:section name="1" id="{BAC14CF6-A24C-4A9A-A42C-D08E69847D99}">
          <p14:sldIdLst>
            <p14:sldId id="266"/>
            <p14:sldId id="273"/>
            <p14:sldId id="279"/>
            <p14:sldId id="275"/>
            <p14:sldId id="276"/>
            <p14:sldId id="277"/>
            <p14:sldId id="376"/>
          </p14:sldIdLst>
        </p14:section>
        <p14:section name="2" id="{37FC7FA9-FBE1-4455-B7DD-E6DBE49979A4}">
          <p14:sldIdLst>
            <p14:sldId id="268"/>
            <p14:sldId id="330"/>
            <p14:sldId id="278"/>
            <p14:sldId id="285"/>
            <p14:sldId id="284"/>
            <p14:sldId id="287"/>
          </p14:sldIdLst>
        </p14:section>
        <p14:section name="3" id="{570D0DDA-8E0E-44C6-8E79-11D86E4633B0}">
          <p14:sldIdLst>
            <p14:sldId id="378"/>
            <p14:sldId id="281"/>
            <p14:sldId id="295"/>
            <p14:sldId id="296"/>
            <p14:sldId id="298"/>
            <p14:sldId id="299"/>
            <p14:sldId id="318"/>
            <p14:sldId id="301"/>
            <p14:sldId id="302"/>
            <p14:sldId id="319"/>
            <p14:sldId id="320"/>
            <p14:sldId id="321"/>
            <p14:sldId id="303"/>
            <p14:sldId id="306"/>
            <p14:sldId id="305"/>
            <p14:sldId id="360"/>
            <p14:sldId id="304"/>
            <p14:sldId id="325"/>
            <p14:sldId id="322"/>
            <p14:sldId id="307"/>
            <p14:sldId id="308"/>
            <p14:sldId id="309"/>
            <p14:sldId id="324"/>
            <p14:sldId id="323"/>
            <p14:sldId id="310"/>
            <p14:sldId id="327"/>
          </p14:sldIdLst>
        </p14:section>
        <p14:section name="4" id="{0202BA67-96A9-45A5-8C6F-CCC409F914E6}">
          <p14:sldIdLst>
            <p14:sldId id="270"/>
            <p14:sldId id="335"/>
            <p14:sldId id="337"/>
            <p14:sldId id="339"/>
            <p14:sldId id="340"/>
            <p14:sldId id="341"/>
            <p14:sldId id="338"/>
            <p14:sldId id="333"/>
            <p14:sldId id="328"/>
            <p14:sldId id="343"/>
            <p14:sldId id="329"/>
            <p14:sldId id="331"/>
            <p14:sldId id="342"/>
            <p14:sldId id="332"/>
          </p14:sldIdLst>
        </p14:section>
        <p14:section name="5" id="{35583329-2C8B-4788-9CE8-D5B875664382}">
          <p14:sldIdLst>
            <p14:sldId id="272"/>
            <p14:sldId id="354"/>
            <p14:sldId id="362"/>
            <p14:sldId id="363"/>
            <p14:sldId id="372"/>
            <p14:sldId id="314"/>
            <p14:sldId id="351"/>
            <p14:sldId id="357"/>
            <p14:sldId id="355"/>
            <p14:sldId id="353"/>
            <p14:sldId id="352"/>
            <p14:sldId id="361"/>
            <p14:sldId id="377"/>
            <p14:sldId id="313"/>
            <p14:sldId id="365"/>
            <p14:sldId id="373"/>
            <p14:sldId id="375"/>
            <p14:sldId id="374"/>
          </p14:sldIdLst>
        </p14:section>
        <p14:section name="6" id="{F549A40F-84FE-4412-88C5-5A12AC1CFACE}">
          <p14:sldIdLst>
            <p14:sldId id="267"/>
            <p14:sldId id="344"/>
            <p14:sldId id="369"/>
            <p14:sldId id="370"/>
            <p14:sldId id="371"/>
            <p14:sldId id="345"/>
            <p14:sldId id="346"/>
            <p14:sldId id="367"/>
            <p14:sldId id="359"/>
            <p14:sldId id="368"/>
            <p14:sldId id="347"/>
            <p14:sldId id="257"/>
            <p14:sldId id="26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EADA"/>
    <a:srgbClr val="F79646"/>
    <a:srgbClr val="D3D3D3"/>
    <a:srgbClr val="00B050"/>
    <a:srgbClr val="FCD5B5"/>
    <a:srgbClr val="C00000"/>
    <a:srgbClr val="D16C70"/>
    <a:srgbClr val="FFFFFF"/>
    <a:srgbClr val="7793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88" autoAdjust="0"/>
    <p:restoredTop sz="61837" autoAdjust="0"/>
  </p:normalViewPr>
  <p:slideViewPr>
    <p:cSldViewPr snapToGrid="0" snapToObjects="1">
      <p:cViewPr varScale="1">
        <p:scale>
          <a:sx n="102" d="100"/>
          <a:sy n="102" d="100"/>
        </p:scale>
        <p:origin x="1656" y="176"/>
      </p:cViewPr>
      <p:guideLst>
        <p:guide orient="horz" pos="1620"/>
        <p:guide pos="2880"/>
      </p:guideLst>
    </p:cSldViewPr>
  </p:slideViewPr>
  <p:notesTextViewPr>
    <p:cViewPr>
      <p:scale>
        <a:sx n="150" d="100"/>
        <a:sy n="150" d="100"/>
      </p:scale>
      <p:origin x="0" y="0"/>
    </p:cViewPr>
  </p:notesTextViewPr>
  <p:sorterViewPr>
    <p:cViewPr>
      <p:scale>
        <a:sx n="150" d="100"/>
        <a:sy n="150" d="100"/>
      </p:scale>
      <p:origin x="0" y="-7680"/>
    </p:cViewPr>
  </p:sorterViewPr>
  <p:notesViewPr>
    <p:cSldViewPr snapToGrid="0" snapToObjects="1">
      <p:cViewPr varScale="1">
        <p:scale>
          <a:sx n="88" d="100"/>
          <a:sy n="88" d="100"/>
        </p:scale>
        <p:origin x="3768"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C898D69-AEA4-EA4F-A875-B1A3E84DAE6A}" type="datetimeFigureOut">
              <a:rPr lang="en-US" smtClean="0"/>
              <a:t>8/22/24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1BD6407-F0C1-5C49-B6B6-3CBCB5DF3DE2}" type="slidenum">
              <a:rPr lang="en-US" smtClean="0"/>
              <a:t>‹#›</a:t>
            </a:fld>
            <a:endParaRPr lang="en-US"/>
          </a:p>
        </p:txBody>
      </p:sp>
    </p:spTree>
    <p:extLst>
      <p:ext uri="{BB962C8B-B14F-4D97-AF65-F5344CB8AC3E}">
        <p14:creationId xmlns:p14="http://schemas.microsoft.com/office/powerpoint/2010/main" val="778967940"/>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01T05:41:29.133"/>
    </inkml:context>
    <inkml:brush xml:id="br0">
      <inkml:brushProperty name="width" value="0.05" units="cm"/>
      <inkml:brushProperty name="height" value="0.05" units="cm"/>
    </inkml:brush>
  </inkml:definitions>
  <inkml:trace contextRef="#ctx0" brushRef="#br0">1 1 1248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ED3DE2-6ED1-4045-A8C6-22AF92A83CD5}" type="datetimeFigureOut">
              <a:rPr lang="en-US" smtClean="0"/>
              <a:t>8/22/24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DEE212-02DF-3E4B-8185-8004C1BE046D}" type="slidenum">
              <a:rPr lang="en-US" smtClean="0"/>
              <a:t>‹#›</a:t>
            </a:fld>
            <a:endParaRPr lang="en-US"/>
          </a:p>
        </p:txBody>
      </p:sp>
    </p:spTree>
    <p:extLst>
      <p:ext uri="{BB962C8B-B14F-4D97-AF65-F5344CB8AC3E}">
        <p14:creationId xmlns:p14="http://schemas.microsoft.com/office/powerpoint/2010/main" val="8250085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本日はお集まりいただきありがとうございます</a:t>
            </a:r>
            <a:endParaRPr kumimoji="1" lang="en-US" altLang="ja-JP"/>
          </a:p>
          <a:p>
            <a:r>
              <a:rPr kumimoji="1" lang="ja-JP" altLang="en-US"/>
              <a:t>「次世代</a:t>
            </a:r>
            <a:r>
              <a:rPr kumimoji="1" lang="en-US" altLang="ja-JP"/>
              <a:t>NPR</a:t>
            </a:r>
            <a:r>
              <a:rPr kumimoji="1" lang="ja-JP" altLang="en-US"/>
              <a:t>の輪郭線表現に迫る！リアルタイムベクトル生成手法</a:t>
            </a:r>
            <a:r>
              <a:rPr kumimoji="1" lang="en-US" altLang="ja-JP"/>
              <a:t>StrokeGen</a:t>
            </a:r>
            <a:r>
              <a:rPr kumimoji="1" lang="ja-JP" altLang="en-US"/>
              <a:t>を徹底解剖」と題しましてシリコンスタジオ株式会社川口が発表を始めさせていただきます</a:t>
            </a:r>
            <a:endParaRPr kumimoji="1" lang="en-US" altLang="ja-JP"/>
          </a:p>
          <a:p>
            <a:endParaRPr kumimoji="1" lang="en-US" altLang="ja-JP"/>
          </a:p>
          <a:p>
            <a:r>
              <a:rPr kumimoji="1" lang="ja-JP" altLang="en-US"/>
              <a:t>本日の講演は写真撮影・</a:t>
            </a:r>
            <a:r>
              <a:rPr kumimoji="1" lang="en-US" altLang="ja-JP"/>
              <a:t>SNS</a:t>
            </a:r>
            <a:r>
              <a:rPr kumimoji="1" lang="ja-JP" altLang="en-US"/>
              <a:t> </a:t>
            </a:r>
            <a:r>
              <a:rPr kumimoji="1" lang="en-US" altLang="ja-JP"/>
              <a:t>OK</a:t>
            </a:r>
            <a:r>
              <a:rPr kumimoji="1" lang="ja-JP" altLang="en-US"/>
              <a:t>です</a:t>
            </a:r>
            <a:endParaRPr kumimoji="1" lang="en-US" altLang="ja-JP"/>
          </a:p>
          <a:p>
            <a:r>
              <a:rPr kumimoji="1" lang="ja-JP" altLang="en-US"/>
              <a:t>資料も後日 </a:t>
            </a:r>
            <a:r>
              <a:rPr kumimoji="1" lang="en-US" altLang="ja-JP"/>
              <a:t>CEDiL</a:t>
            </a:r>
            <a:r>
              <a:rPr kumimoji="1" lang="ja-JP" altLang="en-US"/>
              <a:t> および弊社ホームページで公開いたします</a:t>
            </a:r>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a:t>
            </a:fld>
            <a:endParaRPr lang="en-US"/>
          </a:p>
        </p:txBody>
      </p:sp>
    </p:spTree>
    <p:extLst>
      <p:ext uri="{BB962C8B-B14F-4D97-AF65-F5344CB8AC3E}">
        <p14:creationId xmlns:p14="http://schemas.microsoft.com/office/powerpoint/2010/main" val="2637503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近年は全編フル</a:t>
            </a:r>
            <a:r>
              <a:rPr kumimoji="1" lang="en-US" altLang="ja-JP"/>
              <a:t>3DCG</a:t>
            </a:r>
            <a:r>
              <a:rPr kumimoji="1" lang="ja-JP" altLang="en-US"/>
              <a:t>のアニメも珍しくなく、オフラインのレンダリングでも輪郭線表現は非常によく使われています</a:t>
            </a:r>
            <a:endParaRPr kumimoji="1" lang="en-US" altLang="ja-JP"/>
          </a:p>
          <a:p>
            <a:endParaRPr kumimoji="1" lang="en-US" altLang="ja-JP"/>
          </a:p>
          <a:p>
            <a:r>
              <a:rPr kumimoji="1" lang="ja-JP" altLang="en-US"/>
              <a:t>オフラインレンダリングでは輪郭線を描画するための時間的・画角的な制約がありません</a:t>
            </a:r>
            <a:endParaRPr kumimoji="1" lang="en-US" altLang="ja-JP"/>
          </a:p>
          <a:p>
            <a:r>
              <a:rPr kumimoji="1" lang="ja-JP" altLang="en-US"/>
              <a:t>そのためフレーム単位のベクトルデータとして輪郭線を出力することができ、コンポの工程で線に多彩な演出を加えることができます</a:t>
            </a:r>
            <a:endParaRPr kumimoji="1" lang="en-US" altLang="ja-JP"/>
          </a:p>
          <a:p>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そのためゲームでは見かけないような特徴的な線のカラーリングや動き、極端な強弱をもつアニメーションが作られています</a:t>
            </a:r>
            <a:endParaRPr kumimoji="1" lang="en-US" altLang="ja-JP"/>
          </a:p>
          <a:p>
            <a:endParaRPr kumimoji="1" lang="en-US" altLang="ja-JP"/>
          </a:p>
          <a:p>
            <a:r>
              <a:rPr kumimoji="1" lang="ja-JP" altLang="en-US"/>
              <a:t>もちろん拘ればフレーム単位で調整してよりイラストのような味のある線を表現することも可能かもしれません</a:t>
            </a:r>
            <a:endParaRPr kumimoji="1" lang="en-US" altLang="ja-JP"/>
          </a:p>
          <a:p>
            <a:endParaRPr kumimoji="1" lang="en-US" altLang="ja-JP"/>
          </a:p>
          <a:p>
            <a:r>
              <a:rPr kumimoji="1" lang="ja-JP" altLang="en-US"/>
              <a:t>しかしそもそもの作画のアニメでは、複数人のアニメーターが時間的に整合性のとれた線を描く必要があるため、</a:t>
            </a:r>
            <a:r>
              <a:rPr kumimoji="1" lang="en-US" altLang="ja-JP"/>
              <a:t>3DCG</a:t>
            </a:r>
            <a:r>
              <a:rPr kumimoji="1" lang="ja-JP" altLang="en-US"/>
              <a:t>でもそこから大きく外れた際だって特徴的な輪郭線を持つような絵を見かけることはあまりないと感じています</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10</a:t>
            </a:fld>
            <a:endParaRPr lang="en-US"/>
          </a:p>
        </p:txBody>
      </p:sp>
    </p:spTree>
    <p:extLst>
      <p:ext uri="{BB962C8B-B14F-4D97-AF65-F5344CB8AC3E}">
        <p14:creationId xmlns:p14="http://schemas.microsoft.com/office/powerpoint/2010/main" val="100215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イラスト、ゲーム、アニメの輪郭線を、表現の自由度と動きがあるかどうかという二つの軸で見るとこのようになると思います</a:t>
            </a:r>
            <a:endParaRPr kumimoji="1" lang="en-US" altLang="ja-JP"/>
          </a:p>
          <a:p>
            <a:endParaRPr kumimoji="1" lang="en-US" altLang="ja-JP"/>
          </a:p>
          <a:p>
            <a:r>
              <a:rPr kumimoji="1" lang="ja-JP" altLang="en-US"/>
              <a:t>まず表現の自由度で言うとイラストが圧倒的に自由度が高く、継いでアニメ、ゲームとなると思います</a:t>
            </a:r>
            <a:endParaRPr kumimoji="1" lang="en-US" altLang="ja-JP"/>
          </a:p>
          <a:p>
            <a:endParaRPr kumimoji="1" lang="en-US" altLang="ja-JP"/>
          </a:p>
          <a:p>
            <a:r>
              <a:rPr kumimoji="1" lang="ja-JP" altLang="en-US"/>
              <a:t>輪郭線に動きがあるという観点で見ると、イラストは動きませんしアニメは決まった動きしかありませんが、ゲームでは自由な視点・自由な挙動が許されています</a:t>
            </a:r>
            <a:endParaRPr kumimoji="1" lang="en-US" altLang="ja-JP"/>
          </a:p>
          <a:p>
            <a:endParaRPr kumimoji="1" lang="en-US" altLang="ja-JP"/>
          </a:p>
          <a:p>
            <a:r>
              <a:rPr kumimoji="1" lang="ja-JP" altLang="en-US"/>
              <a:t>これは非常に雑な分類で輪郭線という事象についてもっと細かい事例で分類していくとそれだけで興味深い研究になりそうですが、</a:t>
            </a:r>
            <a:endParaRPr kumimoji="1" lang="en-US" altLang="ja-JP"/>
          </a:p>
          <a:p>
            <a:r>
              <a:rPr kumimoji="1" lang="ja-JP" altLang="en-US"/>
              <a:t>本題から外れますのでいったんこの分布であるとさせてください</a:t>
            </a:r>
            <a:endParaRPr kumimoji="1" lang="en-US" altLang="ja-JP"/>
          </a:p>
          <a:p>
            <a:endParaRPr kumimoji="1" lang="en-US" altLang="ja-JP"/>
          </a:p>
          <a:p>
            <a:r>
              <a:rPr kumimoji="1" lang="ja-JP" altLang="en-US"/>
              <a:t>さて今回紹介する </a:t>
            </a:r>
            <a:r>
              <a:rPr kumimoji="1" lang="en-US" altLang="ja-JP"/>
              <a:t>StrokeGen </a:t>
            </a:r>
            <a:r>
              <a:rPr kumimoji="1" lang="ja-JP" altLang="en-US"/>
              <a:t>をこの分布に当てはめると、このあたりになるでしょうか</a:t>
            </a:r>
            <a:endParaRPr kumimoji="1" lang="en-US" altLang="ja-JP"/>
          </a:p>
          <a:p>
            <a:r>
              <a:rPr kumimoji="1" lang="en-US" altLang="ja-JP"/>
              <a:t>StrokeGen </a:t>
            </a:r>
            <a:r>
              <a:rPr kumimoji="1" lang="ja-JP" altLang="en-US"/>
              <a:t>はゲームで利用可能な輪郭線描画を、アニメやイラストの表現力に近づけることができる技術、又はその逆のアニメをゲームに近づける技術であると言えます</a:t>
            </a:r>
            <a:endParaRPr kumimoji="1" lang="en-US" altLang="ja-JP"/>
          </a:p>
          <a:p>
            <a:endParaRPr kumimoji="1" lang="en-US" altLang="ja-JP"/>
          </a:p>
          <a:p>
            <a:r>
              <a:rPr kumimoji="1" lang="ja-JP" altLang="en-US"/>
              <a:t>前置きが長くなりましたが、この </a:t>
            </a:r>
            <a:r>
              <a:rPr kumimoji="1" lang="en-US" altLang="ja-JP"/>
              <a:t>StrokeGen</a:t>
            </a:r>
            <a:r>
              <a:rPr kumimoji="1" lang="ja-JP" altLang="en-US"/>
              <a:t>、どのようなものなのか紹介していこうと思います</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11</a:t>
            </a:fld>
            <a:endParaRPr lang="en-US"/>
          </a:p>
        </p:txBody>
      </p:sp>
    </p:spTree>
    <p:extLst>
      <p:ext uri="{BB962C8B-B14F-4D97-AF65-F5344CB8AC3E}">
        <p14:creationId xmlns:p14="http://schemas.microsoft.com/office/powerpoint/2010/main" val="1519730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まずは </a:t>
            </a:r>
            <a:r>
              <a:rPr kumimoji="1" lang="en-US" altLang="ja-JP"/>
              <a:t>StrokeGen </a:t>
            </a:r>
            <a:r>
              <a:rPr kumimoji="1" lang="ja-JP" altLang="en-US"/>
              <a:t>の概要を説明します</a:t>
            </a:r>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12</a:t>
            </a:fld>
            <a:endParaRPr lang="en-US"/>
          </a:p>
        </p:txBody>
      </p:sp>
    </p:spTree>
    <p:extLst>
      <p:ext uri="{BB962C8B-B14F-4D97-AF65-F5344CB8AC3E}">
        <p14:creationId xmlns:p14="http://schemas.microsoft.com/office/powerpoint/2010/main" val="1225515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0" i="0">
                <a:solidFill>
                  <a:srgbClr val="1D1C1D"/>
                </a:solidFill>
                <a:effectLst/>
                <a:latin typeface="Monaco"/>
              </a:rPr>
              <a:t>技術論文としての </a:t>
            </a:r>
            <a:r>
              <a:rPr lang="en-US" altLang="ja-JP" sz="1200" b="0" i="0">
                <a:solidFill>
                  <a:srgbClr val="1D1C1D"/>
                </a:solidFill>
                <a:effectLst/>
                <a:latin typeface="Monaco"/>
              </a:rPr>
              <a:t>StrokeGen </a:t>
            </a:r>
            <a:r>
              <a:rPr lang="ja-JP" altLang="en-US" sz="1200" b="0" i="0">
                <a:solidFill>
                  <a:srgbClr val="1D1C1D"/>
                </a:solidFill>
                <a:effectLst/>
                <a:latin typeface="Monaco"/>
              </a:rPr>
              <a:t>は、</a:t>
            </a:r>
            <a:r>
              <a:rPr lang="en-US" altLang="ja-JP" sz="1200" b="0" i="0">
                <a:solidFill>
                  <a:srgbClr val="1D1C1D"/>
                </a:solidFill>
                <a:effectLst/>
                <a:latin typeface="Monaco"/>
              </a:rPr>
              <a:t>3D</a:t>
            </a:r>
            <a:r>
              <a:rPr lang="ja-JP" altLang="en-US" sz="1200" b="0" i="0">
                <a:solidFill>
                  <a:srgbClr val="1D1C1D"/>
                </a:solidFill>
                <a:effectLst/>
                <a:latin typeface="Monaco"/>
              </a:rPr>
              <a:t>メッシュから輪郭線のベクトルストロークをリアルタイム生成する手法を提案しています</a:t>
            </a:r>
            <a:endParaRPr lang="en-US" altLang="ja-JP" sz="1200" b="0" i="0">
              <a:solidFill>
                <a:srgbClr val="1D1C1D"/>
              </a:solidFill>
              <a:effectLst/>
              <a:latin typeface="Monaco"/>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200" b="0" i="0">
              <a:solidFill>
                <a:srgbClr val="1D1C1D"/>
              </a:solidFill>
              <a:effectLst/>
              <a:latin typeface="Monaco"/>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0" i="0">
                <a:solidFill>
                  <a:srgbClr val="1D1C1D"/>
                </a:solidFill>
                <a:effectLst/>
                <a:latin typeface="Monaco"/>
              </a:rPr>
              <a:t>論文のコントリビューション、つまり新規性としては</a:t>
            </a:r>
            <a:endParaRPr lang="en-US" altLang="ja-JP" sz="1200" b="0" i="0">
              <a:solidFill>
                <a:srgbClr val="1D1C1D"/>
              </a:solidFill>
              <a:effectLst/>
              <a:latin typeface="Monaco"/>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200" b="0" i="0">
              <a:solidFill>
                <a:srgbClr val="1D1C1D"/>
              </a:solidFill>
              <a:effectLst/>
              <a:latin typeface="Monaco"/>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0" i="0">
                <a:solidFill>
                  <a:srgbClr val="1D1C1D"/>
                </a:solidFill>
                <a:effectLst/>
                <a:latin typeface="Monaco"/>
              </a:rPr>
              <a:t>まず従来 </a:t>
            </a:r>
            <a:r>
              <a:rPr lang="en-US" altLang="ja-JP" sz="1200" b="0" i="0">
                <a:solidFill>
                  <a:srgbClr val="1D1C1D"/>
                </a:solidFill>
                <a:effectLst/>
                <a:latin typeface="Monaco"/>
              </a:rPr>
              <a:t>CPU </a:t>
            </a:r>
            <a:r>
              <a:rPr lang="ja-JP" altLang="en-US" sz="1200" b="0" i="0">
                <a:solidFill>
                  <a:srgbClr val="1D1C1D"/>
                </a:solidFill>
                <a:effectLst/>
                <a:latin typeface="Monaco"/>
              </a:rPr>
              <a:t>でオフライン処理として行われていたベクトル化一連の処理をすべて並列化し、</a:t>
            </a:r>
            <a:r>
              <a:rPr lang="en-US" altLang="ja-JP" sz="1200" b="0" i="0">
                <a:solidFill>
                  <a:srgbClr val="1D1C1D"/>
                </a:solidFill>
                <a:effectLst/>
                <a:latin typeface="Monaco"/>
              </a:rPr>
              <a:t>CPU-GPU </a:t>
            </a:r>
            <a:r>
              <a:rPr lang="ja-JP" altLang="en-US" sz="1200" b="0" i="0">
                <a:solidFill>
                  <a:srgbClr val="1D1C1D"/>
                </a:solidFill>
                <a:effectLst/>
                <a:latin typeface="Monaco"/>
              </a:rPr>
              <a:t>間のデータのやり取りを無くすことによるリアルタイム化を達成したことがあげられます</a:t>
            </a:r>
            <a:endParaRPr lang="en-US" altLang="ja-JP" sz="1200" b="0" i="0">
              <a:solidFill>
                <a:srgbClr val="1D1C1D"/>
              </a:solidFill>
              <a:effectLst/>
              <a:latin typeface="Monaco"/>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200" b="0" i="0">
              <a:solidFill>
                <a:srgbClr val="1D1C1D"/>
              </a:solidFill>
              <a:effectLst/>
              <a:latin typeface="Monaco"/>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200" b="0" i="0">
                <a:solidFill>
                  <a:srgbClr val="1D1C1D"/>
                </a:solidFill>
                <a:effectLst/>
                <a:latin typeface="Monaco"/>
              </a:rPr>
              <a:t>StrokeGen </a:t>
            </a:r>
            <a:r>
              <a:rPr lang="ja-JP" altLang="en-US" sz="1200" b="0" i="0">
                <a:solidFill>
                  <a:srgbClr val="1D1C1D"/>
                </a:solidFill>
                <a:effectLst/>
                <a:latin typeface="Monaco"/>
              </a:rPr>
              <a:t>によって生成されるベクトルストロークは繋がった点列のリストとして得られます</a:t>
            </a:r>
            <a:endParaRPr lang="en-US" altLang="ja-JP" sz="1200" b="0" i="0">
              <a:solidFill>
                <a:srgbClr val="1D1C1D"/>
              </a:solidFill>
              <a:effectLst/>
              <a:latin typeface="Monaco"/>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0" i="0">
                <a:solidFill>
                  <a:srgbClr val="1D1C1D"/>
                </a:solidFill>
                <a:effectLst/>
                <a:latin typeface="Monaco"/>
              </a:rPr>
              <a:t>ベクトルストロークなので表現としては </a:t>
            </a:r>
            <a:r>
              <a:rPr lang="en-US" altLang="ja-JP" sz="1200" b="0" i="0">
                <a:solidFill>
                  <a:srgbClr val="1D1C1D"/>
                </a:solidFill>
                <a:effectLst/>
                <a:latin typeface="Monaco"/>
              </a:rPr>
              <a:t>3DCG </a:t>
            </a:r>
            <a:r>
              <a:rPr lang="ja-JP" altLang="en-US" sz="1200" b="0" i="0">
                <a:solidFill>
                  <a:srgbClr val="1D1C1D"/>
                </a:solidFill>
                <a:effectLst/>
                <a:latin typeface="Monaco"/>
              </a:rPr>
              <a:t>アニメの線に近しく、それをリアルタイムにできることが手法の一番の特徴です</a:t>
            </a:r>
            <a:endParaRPr lang="en-US" altLang="ja-JP" sz="1200" b="0" i="0">
              <a:solidFill>
                <a:srgbClr val="1D1C1D"/>
              </a:solidFill>
              <a:effectLst/>
              <a:latin typeface="Monaco"/>
            </a:endParaRPr>
          </a:p>
          <a:p>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0" i="0">
                <a:solidFill>
                  <a:srgbClr val="1D1C1D"/>
                </a:solidFill>
                <a:effectLst/>
                <a:latin typeface="Monaco"/>
              </a:rPr>
              <a:t>ベクトルデータをどのようにレンダリングするかは自由で、ドローイングソフトのようにパスに沿った筆のテクスチャを張ったり、</a:t>
            </a:r>
            <a:endParaRPr lang="en-US" altLang="ja-JP" sz="1200" b="0" i="0">
              <a:solidFill>
                <a:srgbClr val="1D1C1D"/>
              </a:solidFill>
              <a:effectLst/>
              <a:latin typeface="Monaco"/>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0" i="0">
                <a:solidFill>
                  <a:srgbClr val="1D1C1D"/>
                </a:solidFill>
                <a:effectLst/>
                <a:latin typeface="Monaco"/>
              </a:rPr>
              <a:t>イラストソフトのようにブラシのテクスチャを連続したスタンプとして張ったりと、</a:t>
            </a:r>
            <a:endParaRPr lang="en-US" altLang="ja-JP" sz="1200" b="0" i="0">
              <a:solidFill>
                <a:srgbClr val="1D1C1D"/>
              </a:solidFill>
              <a:effectLst/>
              <a:latin typeface="Monaco"/>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今までのゲームにおける輪郭線では為し得なかった多彩な表現力を持っています</a:t>
            </a:r>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13</a:t>
            </a:fld>
            <a:endParaRPr lang="en-US"/>
          </a:p>
        </p:txBody>
      </p:sp>
    </p:spTree>
    <p:extLst>
      <p:ext uri="{BB962C8B-B14F-4D97-AF65-F5344CB8AC3E}">
        <p14:creationId xmlns:p14="http://schemas.microsoft.com/office/powerpoint/2010/main" val="4095490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このリアルタイムベクトルストローク生成という技術に、</a:t>
            </a:r>
            <a:endParaRPr kumimoji="1" lang="en-US" altLang="ja-JP"/>
          </a:p>
          <a:p>
            <a:r>
              <a:rPr kumimoji="1" lang="ja-JP" altLang="en-US"/>
              <a:t>次世代のゲームの輪郭線表現としての可能性と魅力を感じ、</a:t>
            </a:r>
            <a:endParaRPr kumimoji="1" lang="en-US" altLang="ja-JP"/>
          </a:p>
          <a:p>
            <a:r>
              <a:rPr kumimoji="1" lang="ja-JP" altLang="en-US"/>
              <a:t>ここ</a:t>
            </a:r>
            <a:r>
              <a:rPr kumimoji="1" lang="en-US" altLang="ja-JP"/>
              <a:t>1</a:t>
            </a:r>
            <a:r>
              <a:rPr kumimoji="1" lang="ja-JP" altLang="en-US"/>
              <a:t>年ほど行ってきた調査内容を紹介したいと考えています</a:t>
            </a:r>
            <a:endParaRPr kumimoji="1" lang="en-US" altLang="ja-JP"/>
          </a:p>
          <a:p>
            <a:endParaRPr kumimoji="1" lang="en-US" altLang="ja-JP"/>
          </a:p>
          <a:p>
            <a:r>
              <a:rPr kumimoji="1" lang="ja-JP" altLang="en-US"/>
              <a:t>本公演では </a:t>
            </a:r>
            <a:r>
              <a:rPr kumimoji="1" lang="en-US" altLang="ja-JP"/>
              <a:t>StrokeGen </a:t>
            </a:r>
            <a:r>
              <a:rPr kumimoji="1" lang="ja-JP" altLang="en-US"/>
              <a:t>のアルゴリズム解説と結果紹介に加えて、</a:t>
            </a:r>
            <a:endParaRPr kumimoji="1" lang="en-US" altLang="ja-JP"/>
          </a:p>
          <a:p>
            <a:r>
              <a:rPr kumimoji="1" lang="ja-JP" altLang="en-US"/>
              <a:t>いくつか取り組んだ改造実装の説明、</a:t>
            </a:r>
            <a:endParaRPr kumimoji="1" lang="en-US" altLang="ja-JP"/>
          </a:p>
          <a:p>
            <a:r>
              <a:rPr kumimoji="1" lang="ja-JP" altLang="en-US"/>
              <a:t>そして </a:t>
            </a:r>
            <a:r>
              <a:rPr kumimoji="1" lang="en-US" altLang="ja-JP"/>
              <a:t>StrokeGen </a:t>
            </a:r>
            <a:r>
              <a:rPr kumimoji="1" lang="ja-JP" altLang="en-US"/>
              <a:t>が生成するベクトルストロークでどのような表現が可能なのか、検討したの結果を紹介していきます</a:t>
            </a:r>
            <a:endParaRPr kumimoji="1" lang="en-US" altLang="ja-JP"/>
          </a:p>
          <a:p>
            <a:endParaRPr kumimoji="1" lang="en-US" altLang="ja-JP"/>
          </a:p>
          <a:p>
            <a:r>
              <a:rPr kumimoji="1" lang="ja-JP" altLang="en-US"/>
              <a:t>もちろんイラストのような多彩な線を表現するという点ではまだまだ課題は多いので、そのあたりの実用に向けた課題についての考察も行いました</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14</a:t>
            </a:fld>
            <a:endParaRPr lang="en-US"/>
          </a:p>
        </p:txBody>
      </p:sp>
    </p:spTree>
    <p:extLst>
      <p:ext uri="{BB962C8B-B14F-4D97-AF65-F5344CB8AC3E}">
        <p14:creationId xmlns:p14="http://schemas.microsoft.com/office/powerpoint/2010/main" val="4199553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0" i="0">
                <a:solidFill>
                  <a:srgbClr val="1D1C1D"/>
                </a:solidFill>
                <a:effectLst/>
                <a:latin typeface="Monaco"/>
              </a:rPr>
              <a:t>これは論文中に紹介されている </a:t>
            </a:r>
            <a:r>
              <a:rPr lang="en-US" altLang="ja-JP" sz="1200" b="0" i="0">
                <a:solidFill>
                  <a:srgbClr val="1D1C1D"/>
                </a:solidFill>
                <a:effectLst/>
                <a:latin typeface="Monaco"/>
              </a:rPr>
              <a:t>StrokeGen </a:t>
            </a:r>
            <a:r>
              <a:rPr lang="ja-JP" altLang="en-US" sz="1200" b="0" i="0">
                <a:solidFill>
                  <a:srgbClr val="1D1C1D"/>
                </a:solidFill>
                <a:effectLst/>
                <a:latin typeface="Monaco"/>
              </a:rPr>
              <a:t>の結果の絵です</a:t>
            </a:r>
            <a:endParaRPr lang="en-US" altLang="ja-JP" sz="1200" b="0" i="0">
              <a:solidFill>
                <a:srgbClr val="1D1C1D"/>
              </a:solidFill>
              <a:effectLst/>
              <a:latin typeface="Monaco"/>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論文では動きやリアルタイム性は伝わりませんが、イラストソフト・ドローイングソフトのような多彩な線の表現が達成できることは分かります</a:t>
            </a: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15</a:t>
            </a:fld>
            <a:endParaRPr lang="en-US"/>
          </a:p>
        </p:txBody>
      </p:sp>
    </p:spTree>
    <p:extLst>
      <p:ext uri="{BB962C8B-B14F-4D97-AF65-F5344CB8AC3E}">
        <p14:creationId xmlns:p14="http://schemas.microsoft.com/office/powerpoint/2010/main" val="3242286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さて </a:t>
            </a:r>
            <a:r>
              <a:rPr kumimoji="1" lang="en-US" altLang="ja-JP"/>
              <a:t>StrokeGen </a:t>
            </a:r>
            <a:r>
              <a:rPr kumimoji="1" lang="ja-JP" altLang="en-US"/>
              <a:t>における輪郭線の定義について触れておきます</a:t>
            </a:r>
            <a:endParaRPr kumimoji="1" lang="en-US" altLang="ja-JP"/>
          </a:p>
          <a:p>
            <a:endParaRPr kumimoji="1" lang="en-US" altLang="ja-JP"/>
          </a:p>
          <a:p>
            <a:r>
              <a:rPr kumimoji="1" lang="en-US" altLang="ja-JP"/>
              <a:t>StrokeGen </a:t>
            </a:r>
            <a:r>
              <a:rPr kumimoji="1" lang="ja-JP" altLang="en-US"/>
              <a:t>が扱うのは メッシュの輪郭線 </a:t>
            </a:r>
            <a:r>
              <a:rPr kumimoji="1" lang="en-US" altLang="ja-JP"/>
              <a:t>Mesh Contour </a:t>
            </a:r>
            <a:r>
              <a:rPr kumimoji="1" lang="ja-JP" altLang="en-US"/>
              <a:t>です</a:t>
            </a:r>
            <a:endParaRPr kumimoji="1" lang="en-US" altLang="ja-JP"/>
          </a:p>
          <a:p>
            <a:endParaRPr kumimoji="1" lang="en-US" altLang="ja-JP"/>
          </a:p>
          <a:p>
            <a:r>
              <a:rPr kumimoji="1" lang="ja-JP" altLang="en-US"/>
              <a:t>これはある視点からオブジェクトを見たときに、そのエッジに着目して、</a:t>
            </a:r>
            <a:endParaRPr kumimoji="1" lang="en-US" altLang="ja-JP"/>
          </a:p>
          <a:p>
            <a:r>
              <a:rPr kumimoji="1" lang="ja-JP" altLang="en-US"/>
              <a:t>一つのエッジを共有する二つのフェイスが逆向きのとき、そのエッジは輪郭線である、という定義から得られます</a:t>
            </a:r>
            <a:endParaRPr kumimoji="1" lang="en-US" altLang="ja-JP"/>
          </a:p>
          <a:p>
            <a:endParaRPr kumimoji="1" lang="en-US" altLang="ja-JP"/>
          </a:p>
          <a:p>
            <a:r>
              <a:rPr kumimoji="1" lang="ja-JP" altLang="en-US"/>
              <a:t>輪郭線という言葉の範囲が広いので多少齟齬を感じる人もいるかもしれませんが、</a:t>
            </a:r>
            <a:r>
              <a:rPr kumimoji="1" lang="en-US" altLang="ja-JP"/>
              <a:t>CG</a:t>
            </a:r>
            <a:r>
              <a:rPr kumimoji="1" lang="ja-JP" altLang="en-US"/>
              <a:t>においてはわりと一般的な定義で古い論文等にもよく出て来ます</a:t>
            </a:r>
            <a:endParaRPr kumimoji="1" lang="en-US" altLang="ja-JP"/>
          </a:p>
          <a:p>
            <a:r>
              <a:rPr kumimoji="1" lang="ja-JP" altLang="en-US"/>
              <a:t>メッシュを裏返して膨らませる、という押し出し法・反転法もこの定義における輪郭線を可視化していると言えます</a:t>
            </a:r>
            <a:endParaRPr kumimoji="1" lang="en-US" altLang="ja-JP"/>
          </a:p>
          <a:p>
            <a:r>
              <a:rPr kumimoji="1" lang="ja-JP" altLang="en-US"/>
              <a:t>偶然輪郭線に見えるからよく使われているというわけではないんですね</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16</a:t>
            </a:fld>
            <a:endParaRPr lang="en-US"/>
          </a:p>
        </p:txBody>
      </p:sp>
    </p:spTree>
    <p:extLst>
      <p:ext uri="{BB962C8B-B14F-4D97-AF65-F5344CB8AC3E}">
        <p14:creationId xmlns:p14="http://schemas.microsoft.com/office/powerpoint/2010/main" val="1706231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では </a:t>
            </a:r>
            <a:r>
              <a:rPr kumimoji="1" lang="en-US" altLang="ja-JP"/>
              <a:t>StrokeGen </a:t>
            </a:r>
            <a:r>
              <a:rPr kumimoji="1" lang="ja-JP" altLang="en-US"/>
              <a:t>の処理の流れについてまずは簡単に説明します</a:t>
            </a:r>
            <a:endParaRPr kumimoji="1" lang="en-US" altLang="ja-JP"/>
          </a:p>
          <a:p>
            <a:endParaRPr kumimoji="1" lang="en-US" altLang="ja-JP"/>
          </a:p>
          <a:p>
            <a:r>
              <a:rPr kumimoji="1" lang="en-US" altLang="ja-JP"/>
              <a:t>StrokeGen </a:t>
            </a:r>
            <a:r>
              <a:rPr kumimoji="1" lang="ja-JP" altLang="en-US"/>
              <a:t>の入力はゲームで使われるような三角形メッシュです</a:t>
            </a:r>
            <a:endParaRPr kumimoji="1" lang="en-US" altLang="ja-JP"/>
          </a:p>
          <a:p>
            <a:endParaRPr kumimoji="1" lang="en-US" altLang="ja-JP"/>
          </a:p>
          <a:p>
            <a:r>
              <a:rPr kumimoji="1" lang="ja-JP" altLang="en-US"/>
              <a:t>これに対してプリプロセスで以降の処理に使うデータを始めに一度生成します</a:t>
            </a:r>
            <a:endParaRPr kumimoji="1" lang="en-US" altLang="ja-JP"/>
          </a:p>
          <a:p>
            <a:r>
              <a:rPr kumimoji="1" lang="ja-JP" altLang="en-US"/>
              <a:t>集めたデータに基づいて輪郭線となるエッジをラスタライズします</a:t>
            </a:r>
            <a:endParaRPr kumimoji="1" lang="en-US" altLang="ja-JP"/>
          </a:p>
          <a:p>
            <a:r>
              <a:rPr kumimoji="1" lang="ja-JP" altLang="en-US"/>
              <a:t>ラスタライズされたピクセルは境界線を辿ることでループを作ることができ、ループから繋がった点列、つまりベクトルデータを抽出できます</a:t>
            </a:r>
            <a:endParaRPr kumimoji="1" lang="en-US" altLang="ja-JP"/>
          </a:p>
          <a:p>
            <a:r>
              <a:rPr kumimoji="1" lang="ja-JP" altLang="en-US"/>
              <a:t>ベクトル化されたループはストロークとしては不十分な状態である為、最終的に描画したいストロークを抽出する処理を行います</a:t>
            </a:r>
            <a:endParaRPr kumimoji="1" lang="en-US" altLang="ja-JP"/>
          </a:p>
          <a:p>
            <a:endParaRPr kumimoji="1" lang="en-US" altLang="ja-JP"/>
          </a:p>
          <a:p>
            <a:r>
              <a:rPr kumimoji="1" lang="ja-JP" altLang="en-US"/>
              <a:t>この時点で手法としての出力であるベクトルストロークが得られます</a:t>
            </a:r>
            <a:endParaRPr kumimoji="1" lang="en-US" altLang="ja-JP"/>
          </a:p>
          <a:p>
            <a:endParaRPr kumimoji="1" lang="en-US" altLang="ja-JP"/>
          </a:p>
          <a:p>
            <a:r>
              <a:rPr kumimoji="1" lang="ja-JP" altLang="en-US"/>
              <a:t>ベクトルストロークの描画は任意とはなっていますが、公開実装である </a:t>
            </a:r>
            <a:r>
              <a:rPr kumimoji="1" lang="en-US" altLang="ja-JP"/>
              <a:t>StrokeGen </a:t>
            </a:r>
            <a:r>
              <a:rPr kumimoji="1" lang="ja-JP" altLang="en-US"/>
              <a:t>は描画まで一連の処理に組み込まれている為、その部分も含めて今回は紹介します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17</a:t>
            </a:fld>
            <a:endParaRPr lang="en-US"/>
          </a:p>
        </p:txBody>
      </p:sp>
    </p:spTree>
    <p:extLst>
      <p:ext uri="{BB962C8B-B14F-4D97-AF65-F5344CB8AC3E}">
        <p14:creationId xmlns:p14="http://schemas.microsoft.com/office/powerpoint/2010/main" val="1373014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では </a:t>
            </a:r>
            <a:r>
              <a:rPr kumimoji="1" lang="en-US" altLang="ja-JP"/>
              <a:t>StrokeGen</a:t>
            </a:r>
            <a:r>
              <a:rPr kumimoji="1" lang="ja-JP" altLang="en-US"/>
              <a:t> アルゴリズムについて説明していきたいと思います</a:t>
            </a:r>
            <a:endParaRPr kumimoji="1" lang="en-US" altLang="ja-JP"/>
          </a:p>
          <a:p>
            <a:r>
              <a:rPr kumimoji="1" lang="ja-JP" altLang="en-US"/>
              <a:t>少し辛口のため、結果の絵に興味がある方はデモ・結果紹介まで少しお待ちください</a:t>
            </a:r>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18</a:t>
            </a:fld>
            <a:endParaRPr lang="en-US"/>
          </a:p>
        </p:txBody>
      </p:sp>
    </p:spTree>
    <p:extLst>
      <p:ext uri="{BB962C8B-B14F-4D97-AF65-F5344CB8AC3E}">
        <p14:creationId xmlns:p14="http://schemas.microsoft.com/office/powerpoint/2010/main" val="3805040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t>先ほど簡単に説明した </a:t>
            </a:r>
            <a:r>
              <a:rPr lang="en-US" altLang="ja-JP" sz="1200"/>
              <a:t>StrokeGen </a:t>
            </a:r>
            <a:r>
              <a:rPr lang="ja-JP" altLang="en-US" sz="1200"/>
              <a:t>の処理の流れを順に詳しく説明していこうと思います</a:t>
            </a:r>
            <a:endParaRPr lang="en-US" altLang="ja-JP" sz="1200"/>
          </a:p>
          <a:p>
            <a:endParaRPr lang="en-US" altLang="ja-JP" sz="1200"/>
          </a:p>
          <a:p>
            <a:r>
              <a:rPr lang="ja-JP" altLang="en-US" sz="1200"/>
              <a:t>まずはプリプロセス、事前処理です</a:t>
            </a:r>
            <a:endParaRPr lang="en-US" altLang="ja-JP" sz="1200"/>
          </a:p>
          <a:p>
            <a:endParaRPr lang="en-US" altLang="ja-JP" sz="1200"/>
          </a:p>
          <a:p>
            <a:r>
              <a:rPr lang="ja-JP" altLang="en-US" sz="1200"/>
              <a:t>入力は輪郭線描画の対象とする単一スタティックメッシュで、出力は以降の処理で使う各種 </a:t>
            </a:r>
            <a:r>
              <a:rPr lang="en-US" altLang="ja-JP" sz="1200"/>
              <a:t>GPU </a:t>
            </a:r>
            <a:r>
              <a:rPr lang="ja-JP" altLang="en-US" sz="1200"/>
              <a:t>用のバッファです</a:t>
            </a:r>
            <a:endParaRPr lang="en-US" altLang="ja-JP" sz="1200"/>
          </a:p>
          <a:p>
            <a:r>
              <a:rPr lang="ja-JP" altLang="en-US" sz="1200"/>
              <a:t>実行時に一度処理します</a:t>
            </a:r>
            <a:endParaRPr lang="en-US" altLang="ja-JP" sz="1200"/>
          </a:p>
          <a:p>
            <a:endParaRPr lang="en-US" altLang="ja-JP" sz="1200"/>
          </a:p>
          <a:p>
            <a:r>
              <a:rPr lang="ja-JP" altLang="en-US" sz="1200"/>
              <a:t>ここで単一スタティックメッシュと言っているのは公開されている </a:t>
            </a:r>
            <a:r>
              <a:rPr lang="en-US" altLang="ja-JP" sz="1200"/>
              <a:t>StrokeGen </a:t>
            </a:r>
            <a:r>
              <a:rPr lang="ja-JP" altLang="en-US" sz="1200"/>
              <a:t>の仕様です</a:t>
            </a:r>
            <a:endParaRPr lang="en-US" altLang="ja-JP" sz="1200"/>
          </a:p>
          <a:p>
            <a:r>
              <a:rPr lang="ja-JP" altLang="en-US" sz="1200"/>
              <a:t>論文で紹介されているアルゴリズムの制約ではないため、後ほどアニメーションの対応する為の改造について紹介します</a:t>
            </a:r>
            <a:endParaRPr lang="en-US" altLang="ja-JP" sz="1200"/>
          </a:p>
          <a:p>
            <a:endParaRPr lang="en-US" altLang="ja-JP" sz="1200"/>
          </a:p>
          <a:p>
            <a:r>
              <a:rPr lang="ja-JP" altLang="en-US" sz="1200"/>
              <a:t>必要な情報は、頂点座標、三角形を作る頂点のインデックス、エッジを作る頂点のインデックス、一つのエッジを共有する</a:t>
            </a:r>
            <a:r>
              <a:rPr lang="en-US" altLang="ja-JP" sz="1200"/>
              <a:t>2</a:t>
            </a:r>
            <a:r>
              <a:rPr lang="ja-JP" altLang="en-US" sz="1200"/>
              <a:t>面の組のインデックス、頂点の法線、面の法線です</a:t>
            </a:r>
            <a:endParaRPr lang="en-US" altLang="ja-JP" sz="1200"/>
          </a:p>
          <a:p>
            <a:r>
              <a:rPr lang="en-US" altLang="ja-JP" sz="1200"/>
              <a:t>Vp</a:t>
            </a:r>
            <a:r>
              <a:rPr lang="ja-JP" altLang="en-US" sz="1200"/>
              <a:t>などと書いているのは論文や実装内でつかわれている略称で、今回は示す意味がありませんが参考までに書いています</a:t>
            </a:r>
            <a:endParaRPr lang="en-US" altLang="ja-JP" sz="1200"/>
          </a:p>
          <a:p>
            <a:endParaRPr lang="en-US" altLang="ja-JP" sz="1200"/>
          </a:p>
          <a:p>
            <a:r>
              <a:rPr lang="ja-JP" altLang="en-US" sz="1200"/>
              <a:t>基本的に描画に使う頂点バッファとインデックスバッファの中身をそのまま取り出すだけで、実装方法によってはわざわざ別バッファとして取り出す必要は無いかも知れませんが、</a:t>
            </a:r>
            <a:r>
              <a:rPr lang="en-US" altLang="ja-JP" sz="1200"/>
              <a:t>StrokeGen</a:t>
            </a:r>
            <a:r>
              <a:rPr lang="ja-JP" altLang="en-US" sz="1200"/>
              <a:t>ではこのような実装になっているのでそのまま紹介します</a:t>
            </a:r>
            <a:endParaRPr lang="en-US" altLang="ja-JP" sz="1200"/>
          </a:p>
          <a:p>
            <a:endParaRPr lang="en-US" altLang="ja-JP" sz="1200"/>
          </a:p>
          <a:p>
            <a:r>
              <a:rPr lang="ja-JP" altLang="en-US" sz="1200"/>
              <a:t>特殊なデータとしてはエッジ面インデックスとある、隣接面の情報で、これは普通は頂点バッファ等には保持されていないので、自分で計算してあげる必要があります</a:t>
            </a:r>
            <a:endParaRPr lang="en-US" altLang="ja-JP" sz="1200"/>
          </a:p>
          <a:p>
            <a:r>
              <a:rPr lang="ja-JP" altLang="en-US" sz="1200"/>
              <a:t>隣接情報の計算は軽い処理ではありませんが、アニメーション対応したとしても、メッシュトポロジーが変わるようなアニメーションで無ければ、一度計算するだけで大丈夫です</a:t>
            </a:r>
            <a:endParaRPr lang="en-US" altLang="ja-JP" sz="120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19</a:t>
            </a:fld>
            <a:endParaRPr lang="en-US"/>
          </a:p>
        </p:txBody>
      </p:sp>
    </p:spTree>
    <p:extLst>
      <p:ext uri="{BB962C8B-B14F-4D97-AF65-F5344CB8AC3E}">
        <p14:creationId xmlns:p14="http://schemas.microsoft.com/office/powerpoint/2010/main" val="256690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簡単な自己紹介です</a:t>
            </a:r>
            <a:endParaRPr kumimoji="1" lang="en-US" altLang="ja-JP"/>
          </a:p>
          <a:p>
            <a:r>
              <a:rPr kumimoji="1" lang="ja-JP" altLang="en-US"/>
              <a:t>シリコンスタジオ株式会社の研究開発室に所属する川口龍樹と申します</a:t>
            </a:r>
            <a:endParaRPr kumimoji="1" lang="en-US" altLang="ja-JP"/>
          </a:p>
          <a:p>
            <a:r>
              <a:rPr kumimoji="1" lang="en-US" altLang="ja-JP"/>
              <a:t>2017</a:t>
            </a:r>
            <a:r>
              <a:rPr kumimoji="1" lang="ja-JP" altLang="en-US"/>
              <a:t>年に入社してから、</a:t>
            </a:r>
            <a:r>
              <a:rPr kumimoji="1" lang="en-US" altLang="ja-JP"/>
              <a:t>NPR</a:t>
            </a:r>
            <a:r>
              <a:rPr kumimoji="1" lang="ja-JP" altLang="en-US"/>
              <a:t>フォトリアル問わずリアルタイムレンダリングに関する技術の研究開発に取り組んでいます</a:t>
            </a:r>
            <a:endParaRPr kumimoji="1" lang="en-US" altLang="ja-JP"/>
          </a:p>
          <a:p>
            <a:endParaRPr kumimoji="1" lang="en-US" altLang="ja-JP"/>
          </a:p>
          <a:p>
            <a:r>
              <a:rPr kumimoji="1" lang="ja-JP" altLang="en-US"/>
              <a:t>それではよろしくお願いします</a:t>
            </a:r>
            <a:endParaRPr kumimoji="1" lang="en-US" altLang="ja-JP"/>
          </a:p>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a:t>
            </a:fld>
            <a:endParaRPr lang="en-US"/>
          </a:p>
        </p:txBody>
      </p:sp>
    </p:spTree>
    <p:extLst>
      <p:ext uri="{BB962C8B-B14F-4D97-AF65-F5344CB8AC3E}">
        <p14:creationId xmlns:p14="http://schemas.microsoft.com/office/powerpoint/2010/main" val="51787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t>前処理として動的な更新が必要な情報もあります</a:t>
            </a:r>
            <a:endParaRPr lang="en-US" altLang="ja-JP" sz="1200"/>
          </a:p>
          <a:p>
            <a:r>
              <a:rPr lang="ja-JP" altLang="en-US" sz="1200">
                <a:solidFill>
                  <a:srgbClr val="FFFFFF"/>
                </a:solidFill>
                <a:latin typeface="ＭＳ ゴシック" panose="020B0609070205080204" pitchFamily="49" charset="-128"/>
                <a:ea typeface="ＭＳ ゴシック" panose="020B0609070205080204" pitchFamily="49" charset="-128"/>
              </a:rPr>
              <a:t>それが面の向きと、面の向きから計算される輪郭エッジです</a:t>
            </a:r>
            <a:endParaRPr lang="en-US" altLang="ja-JP" sz="1200">
              <a:solidFill>
                <a:srgbClr val="FFFFFF"/>
              </a:solidFill>
              <a:latin typeface="ＭＳ ゴシック" panose="020B0609070205080204" pitchFamily="49" charset="-128"/>
              <a:ea typeface="ＭＳ ゴシック" panose="020B0609070205080204" pitchFamily="49" charset="-128"/>
            </a:endParaRPr>
          </a:p>
          <a:p>
            <a:endParaRPr lang="en-US" altLang="ja-JP" sz="1200">
              <a:solidFill>
                <a:srgbClr val="FFFFFF"/>
              </a:solidFill>
              <a:latin typeface="ＭＳ ゴシック" panose="020B0609070205080204" pitchFamily="49" charset="-128"/>
              <a:ea typeface="ＭＳ ゴシック" panose="020B0609070205080204" pitchFamily="49" charset="-128"/>
            </a:endParaRPr>
          </a:p>
          <a:p>
            <a:r>
              <a:rPr lang="ja-JP" altLang="en-US" sz="1200">
                <a:solidFill>
                  <a:srgbClr val="FFFFFF"/>
                </a:solidFill>
                <a:latin typeface="ＭＳ ゴシック" panose="020B0609070205080204" pitchFamily="49" charset="-128"/>
                <a:ea typeface="ＭＳ ゴシック" panose="020B0609070205080204" pitchFamily="49" charset="-128"/>
              </a:rPr>
              <a:t>スタティックメッシュであってもカメラは動きうるので毎フレーム処理します</a:t>
            </a:r>
            <a:endParaRPr lang="en-US" altLang="ja-JP" sz="1200">
              <a:solidFill>
                <a:srgbClr val="FFFFFF"/>
              </a:solidFill>
              <a:latin typeface="ＭＳ ゴシック" panose="020B0609070205080204" pitchFamily="49" charset="-128"/>
              <a:ea typeface="ＭＳ ゴシック" panose="020B0609070205080204" pitchFamily="49" charset="-128"/>
            </a:endParaRPr>
          </a:p>
          <a:p>
            <a:endParaRPr lang="en-US" altLang="ja-JP" sz="1800">
              <a:solidFill>
                <a:srgbClr val="FFFFFF"/>
              </a:solidFill>
              <a:latin typeface="ＭＳ ゴシック" panose="020B0609070205080204" pitchFamily="49" charset="-128"/>
              <a:ea typeface="ＭＳ ゴシック" panose="020B0609070205080204" pitchFamily="49" charset="-128"/>
            </a:endParaRPr>
          </a:p>
          <a:p>
            <a:r>
              <a:rPr kumimoji="1" lang="ja-JP" altLang="en-US" sz="1800"/>
              <a:t>面の向きは、各面について、現在の視点の向きと面の法線から表裏の向きを計算します</a:t>
            </a:r>
            <a:endParaRPr kumimoji="1" lang="en-US" altLang="ja-JP" sz="1800"/>
          </a:p>
          <a:p>
            <a:r>
              <a:rPr kumimoji="1" lang="ja-JP" altLang="en-US" sz="1800"/>
              <a:t>次に各エッジ毎に、その二つの隣接面の向きを見て、</a:t>
            </a:r>
            <a:endParaRPr kumimoji="1" lang="en-US" altLang="ja-JP" sz="1800"/>
          </a:p>
          <a:p>
            <a:r>
              <a:rPr kumimoji="1" lang="ja-JP" altLang="en-US" sz="1800"/>
              <a:t>表裏異なるものが、メッシュ輪郭線の定義に該当するので輪郭エッジとして保存します</a:t>
            </a:r>
            <a:endParaRPr kumimoji="1" lang="en-US" altLang="ja-JP" sz="180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20</a:t>
            </a:fld>
            <a:endParaRPr lang="en-US"/>
          </a:p>
        </p:txBody>
      </p:sp>
    </p:spTree>
    <p:extLst>
      <p:ext uri="{BB962C8B-B14F-4D97-AF65-F5344CB8AC3E}">
        <p14:creationId xmlns:p14="http://schemas.microsoft.com/office/powerpoint/2010/main" val="826702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t>必要な情報を取り出せたら、ラスタライズの工程に移ります</a:t>
            </a:r>
            <a:endParaRPr lang="en-US" altLang="ja-JP" sz="1200"/>
          </a:p>
          <a:p>
            <a:endParaRPr lang="en-US" altLang="ja-JP" sz="1200"/>
          </a:p>
          <a:p>
            <a:r>
              <a:rPr lang="ja-JP" altLang="en-US" sz="1200"/>
              <a:t>入力は先ほど求めた輪郭エッジ、それに並列化ブレゼンハムのアルゴリズムを適用して、輪郭エッジのフラグメント、つまりピクセルを出力します</a:t>
            </a:r>
            <a:endParaRPr lang="en-US" altLang="ja-JP" sz="1200"/>
          </a:p>
          <a:p>
            <a:endParaRPr lang="en-US" altLang="ja-JP" sz="1200"/>
          </a:p>
          <a:p>
            <a:r>
              <a:rPr lang="ja-JP" altLang="en-US" sz="1200"/>
              <a:t>並列化ブレゼンハムは、線のラスタライズアルゴリズムとしてよく知られるブレゼンハムを並列化した手法です</a:t>
            </a:r>
            <a:endParaRPr lang="en-US" altLang="ja-JP" sz="1200"/>
          </a:p>
          <a:p>
            <a:endParaRPr lang="en-US" altLang="ja-JP" sz="1200"/>
          </a:p>
          <a:p>
            <a:r>
              <a:rPr lang="ja-JP" altLang="en-US" sz="1200"/>
              <a:t>まず、入力の輪郭エッジの一方を始点、もう一方を終点としたとき、</a:t>
            </a:r>
            <a:endParaRPr lang="en-US" altLang="ja-JP" sz="1200"/>
          </a:p>
          <a:p>
            <a:r>
              <a:rPr lang="ja-JP" altLang="en-US" sz="1200"/>
              <a:t>そのスクリーン座標とラスタライズの解像度から、いくつのフラグメントで線が描かれるか数えるカウンティングパスを処理します</a:t>
            </a:r>
            <a:endParaRPr lang="en-US" altLang="ja-JP" sz="1200"/>
          </a:p>
          <a:p>
            <a:endParaRPr lang="en-US" altLang="ja-JP" sz="1200"/>
          </a:p>
          <a:p>
            <a:r>
              <a:rPr lang="ja-JP" altLang="en-US" sz="1200"/>
              <a:t>次に、始点終点の座標とフラグメントの個数から各フラグメントの座標を計算するジェネレーションパスを処理して、</a:t>
            </a:r>
            <a:endParaRPr lang="en-US" altLang="ja-JP" sz="1200"/>
          </a:p>
          <a:p>
            <a:r>
              <a:rPr lang="ja-JP" altLang="en-US" sz="1200"/>
              <a:t>ラスタライズが達成されます</a:t>
            </a:r>
            <a:endParaRPr lang="en-US" altLang="ja-JP" sz="1200"/>
          </a:p>
          <a:p>
            <a:r>
              <a:rPr lang="ja-JP" altLang="en-US" sz="1200"/>
              <a:t>このラスタライズ工程では、各フラグメントに座標だけでなく、</a:t>
            </a:r>
            <a:endParaRPr lang="en-US" altLang="ja-JP" sz="1200"/>
          </a:p>
          <a:p>
            <a:r>
              <a:rPr lang="ja-JP" altLang="en-US" sz="1200"/>
              <a:t>ジオメトリアトリビュート、つまりデプスや法線、エッジの向きといった情報も一緒に保持しておきます</a:t>
            </a:r>
            <a:endParaRPr lang="en-US" altLang="ja-JP" sz="1200"/>
          </a:p>
          <a:p>
            <a:endParaRPr lang="en-US" altLang="ja-JP" sz="1200"/>
          </a:p>
          <a:p>
            <a:r>
              <a:rPr lang="ja-JP" altLang="en-US" sz="1200"/>
              <a:t>ジオメトリ属性は、事前処理で作ったバッファから取り出します</a:t>
            </a:r>
            <a:endParaRPr lang="en-US" altLang="ja-JP" sz="1200"/>
          </a:p>
          <a:p>
            <a:r>
              <a:rPr lang="ja-JP" altLang="en-US" sz="1200"/>
              <a:t>エッジの中間点では、パースペクティブコレクト、つまり</a:t>
            </a:r>
            <a:r>
              <a:rPr lang="en-US" altLang="ja-JP" sz="1200"/>
              <a:t>3</a:t>
            </a:r>
            <a:r>
              <a:rPr lang="ja-JP" altLang="en-US" sz="1200"/>
              <a:t>次元空間的に補間した値を使います</a:t>
            </a:r>
            <a:endParaRPr lang="en-US" altLang="ja-JP" sz="1200"/>
          </a:p>
          <a:p>
            <a:endParaRPr lang="en-US" altLang="ja-JP" sz="1200"/>
          </a:p>
          <a:p>
            <a:r>
              <a:rPr lang="ja-JP" altLang="en-US" sz="1200"/>
              <a:t>ここで言うエッジの向きを、エッジベクトルと呼び、</a:t>
            </a:r>
            <a:endParaRPr lang="en-US" altLang="ja-JP" sz="1200"/>
          </a:p>
          <a:p>
            <a:r>
              <a:rPr lang="ja-JP" altLang="en-US" sz="1200"/>
              <a:t>その向きは面の表裏を定義する </a:t>
            </a:r>
            <a:r>
              <a:rPr lang="en-US" altLang="ja-JP" sz="1200"/>
              <a:t>Winding order </a:t>
            </a:r>
            <a:r>
              <a:rPr lang="ja-JP" altLang="en-US" sz="1200"/>
              <a:t>に基づいて表向き面のインデックスの順番で決まります</a:t>
            </a:r>
            <a:endParaRPr lang="en-US" altLang="ja-JP" sz="120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21</a:t>
            </a:fld>
            <a:endParaRPr lang="en-US"/>
          </a:p>
        </p:txBody>
      </p:sp>
    </p:spTree>
    <p:extLst>
      <p:ext uri="{BB962C8B-B14F-4D97-AF65-F5344CB8AC3E}">
        <p14:creationId xmlns:p14="http://schemas.microsoft.com/office/powerpoint/2010/main" val="511996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t>得られた輪郭フラグメントは、</a:t>
            </a:r>
            <a:r>
              <a:rPr lang="en-US" altLang="ja-JP" sz="1200"/>
              <a:t>StrokeGen </a:t>
            </a:r>
            <a:r>
              <a:rPr lang="ja-JP" altLang="en-US" sz="1200"/>
              <a:t>の輪郭線の定義に基づいた、全ての輪郭エッジから計算されています</a:t>
            </a:r>
            <a:endParaRPr lang="en-US" altLang="ja-JP" sz="1200"/>
          </a:p>
          <a:p>
            <a:r>
              <a:rPr lang="ja-JP" altLang="en-US" sz="1200"/>
              <a:t>そのため、表の面に隠される不可視のエッジも含んでいます</a:t>
            </a:r>
            <a:endParaRPr lang="en-US" altLang="ja-JP" sz="1200"/>
          </a:p>
          <a:p>
            <a:endParaRPr lang="en-US" altLang="ja-JP" sz="1200"/>
          </a:p>
          <a:p>
            <a:r>
              <a:rPr lang="ja-JP" altLang="en-US" sz="1200"/>
              <a:t>そこで可視性を判定した輪郭ピクセルを計算します</a:t>
            </a:r>
            <a:endParaRPr lang="en-US" altLang="ja-JP" sz="1200"/>
          </a:p>
          <a:p>
            <a:endParaRPr lang="en-US" altLang="ja-JP" sz="1200"/>
          </a:p>
          <a:p>
            <a:r>
              <a:rPr lang="ja-JP" altLang="en-US" sz="1200"/>
              <a:t>輪郭線というものがオブジェクトの縁に定義されることから、ちょっとの視点の移動で簡単に隠れたり出て来たりすることが容易に想像できると思います</a:t>
            </a:r>
            <a:endParaRPr lang="en-US" altLang="ja-JP" sz="1200"/>
          </a:p>
          <a:p>
            <a:r>
              <a:rPr lang="ja-JP" altLang="en-US" sz="1200"/>
              <a:t>そういった性質から、実は輪郭線の可視性は長い間 </a:t>
            </a:r>
            <a:r>
              <a:rPr lang="en-US" altLang="ja-JP" sz="1200"/>
              <a:t>Challenging problem </a:t>
            </a:r>
            <a:r>
              <a:rPr lang="ja-JP" altLang="en-US" sz="1200"/>
              <a:t>とされていて、非常に解決が難しい問題とされています</a:t>
            </a:r>
            <a:endParaRPr lang="en-US" altLang="ja-JP" sz="1200"/>
          </a:p>
          <a:p>
            <a:r>
              <a:rPr lang="ja-JP" altLang="en-US" sz="1200"/>
              <a:t>線の可視性だけに焦点を絞った研究も過去にいくつもあるようです</a:t>
            </a:r>
            <a:endParaRPr lang="en-US" altLang="ja-JP" sz="1200"/>
          </a:p>
          <a:p>
            <a:endParaRPr lang="en-US" altLang="ja-JP" sz="1200"/>
          </a:p>
          <a:p>
            <a:r>
              <a:rPr lang="en-US" altLang="ja-JP" sz="1200"/>
              <a:t>StrokeGen </a:t>
            </a:r>
            <a:r>
              <a:rPr lang="ja-JP" altLang="en-US" sz="1200"/>
              <a:t>では</a:t>
            </a:r>
            <a:r>
              <a:rPr lang="en-US" altLang="ja-JP" sz="1200"/>
              <a:t>2</a:t>
            </a:r>
            <a:r>
              <a:rPr lang="ja-JP" altLang="en-US" sz="1200"/>
              <a:t>段階のデプステストで安定した可視性の評価を行おうとしています</a:t>
            </a:r>
            <a:endParaRPr lang="en-US" altLang="ja-JP" sz="120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22</a:t>
            </a:fld>
            <a:endParaRPr lang="en-US"/>
          </a:p>
        </p:txBody>
      </p:sp>
    </p:spTree>
    <p:extLst>
      <p:ext uri="{BB962C8B-B14F-4D97-AF65-F5344CB8AC3E}">
        <p14:creationId xmlns:p14="http://schemas.microsoft.com/office/powerpoint/2010/main" val="3484447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t>二段階のデプステストの一回目はソフトウェア実装のソフトデプステストです</a:t>
            </a:r>
            <a:endParaRPr lang="en-US" altLang="ja-JP" sz="1200"/>
          </a:p>
          <a:p>
            <a:endParaRPr lang="en-US" altLang="ja-JP" sz="1200"/>
          </a:p>
          <a:p>
            <a:r>
              <a:rPr lang="ja-JP" altLang="en-US" sz="1200"/>
              <a:t>シーンのデプスが別に描画されているとして、</a:t>
            </a:r>
            <a:endParaRPr lang="en-US" altLang="ja-JP" sz="1200"/>
          </a:p>
          <a:p>
            <a:r>
              <a:rPr lang="ja-JP" altLang="en-US" sz="1200"/>
              <a:t>輪郭フラグメントに付随するデプスとシーンのデプスを比較します</a:t>
            </a:r>
            <a:endParaRPr lang="en-US" altLang="ja-JP" sz="1200"/>
          </a:p>
          <a:p>
            <a:r>
              <a:rPr lang="ja-JP" altLang="en-US" sz="1200"/>
              <a:t>一対一の比較では安定性に欠けるようで、</a:t>
            </a:r>
            <a:r>
              <a:rPr lang="en-US" altLang="ja-JP" sz="1200"/>
              <a:t>1</a:t>
            </a:r>
            <a:r>
              <a:rPr lang="ja-JP" altLang="en-US" sz="1200"/>
              <a:t>フラグメントについてその周囲</a:t>
            </a:r>
            <a:r>
              <a:rPr lang="en-US" altLang="ja-JP" sz="1200"/>
              <a:t>3x3</a:t>
            </a:r>
            <a:r>
              <a:rPr lang="ja-JP" altLang="en-US" sz="1200"/>
              <a:t>のシーンデプスと比較して、</a:t>
            </a:r>
            <a:r>
              <a:rPr lang="en-US" altLang="ja-JP" sz="1200"/>
              <a:t>2</a:t>
            </a:r>
            <a:r>
              <a:rPr lang="ja-JP" altLang="en-US" sz="1200"/>
              <a:t>点以上よりフラグメントが前面ならテストをパスします</a:t>
            </a:r>
            <a:endParaRPr lang="en-US" altLang="ja-JP" sz="1200"/>
          </a:p>
          <a:p>
            <a:r>
              <a:rPr lang="ja-JP" altLang="en-US" sz="1200"/>
              <a:t>このパスしたフラグメントを </a:t>
            </a:r>
            <a:r>
              <a:rPr lang="en-US" altLang="ja-JP" sz="1200"/>
              <a:t>pseudo-vidible fragment</a:t>
            </a:r>
            <a:r>
              <a:rPr lang="ja-JP" altLang="en-US" sz="1200"/>
              <a:t>、</a:t>
            </a:r>
            <a:r>
              <a:rPr lang="en-US" altLang="ja-JP" sz="1200"/>
              <a:t>pv-frag </a:t>
            </a:r>
            <a:r>
              <a:rPr lang="ja-JP" altLang="en-US" sz="1200"/>
              <a:t>と言います</a:t>
            </a:r>
            <a:endParaRPr lang="en-US" altLang="ja-JP" sz="1200"/>
          </a:p>
          <a:p>
            <a:endParaRPr lang="en-US" altLang="ja-JP" sz="1200"/>
          </a:p>
          <a:p>
            <a:r>
              <a:rPr lang="en-US" altLang="ja-JP" sz="1200"/>
              <a:t>pv-frag </a:t>
            </a:r>
            <a:r>
              <a:rPr lang="ja-JP" altLang="en-US" sz="1200"/>
              <a:t>は、輪郭が重なっていたりサブピクセルレベルのラスタライズをしたりすると、</a:t>
            </a:r>
            <a:r>
              <a:rPr lang="en-US" altLang="ja-JP" sz="1200"/>
              <a:t>1</a:t>
            </a:r>
            <a:r>
              <a:rPr lang="ja-JP" altLang="en-US" sz="1200"/>
              <a:t>ピクセルに複数存在できます</a:t>
            </a:r>
            <a:endParaRPr lang="en-US" altLang="ja-JP" sz="1200"/>
          </a:p>
          <a:p>
            <a:r>
              <a:rPr lang="ja-JP" altLang="en-US" sz="1200"/>
              <a:t>スクリーンスペースで</a:t>
            </a:r>
            <a:r>
              <a:rPr lang="en-US" altLang="ja-JP" sz="1200"/>
              <a:t>1</a:t>
            </a:r>
            <a:r>
              <a:rPr lang="ja-JP" altLang="en-US" sz="1200"/>
              <a:t>ピクセル</a:t>
            </a:r>
            <a:r>
              <a:rPr lang="en-US" altLang="ja-JP" sz="1200"/>
              <a:t>1</a:t>
            </a:r>
            <a:r>
              <a:rPr lang="ja-JP" altLang="en-US" sz="1200"/>
              <a:t>輪郭フラグメントとするために、この </a:t>
            </a:r>
            <a:r>
              <a:rPr lang="en-US" altLang="ja-JP" sz="1200"/>
              <a:t>pv-frag </a:t>
            </a:r>
            <a:r>
              <a:rPr lang="ja-JP" altLang="en-US" sz="1200"/>
              <a:t>をピクセルサイズの点として、通常のラスタライズ描画をします</a:t>
            </a:r>
            <a:endParaRPr lang="en-US" altLang="ja-JP" sz="1200"/>
          </a:p>
          <a:p>
            <a:r>
              <a:rPr lang="ja-JP" altLang="en-US" sz="1200"/>
              <a:t>通常のラスタライズなので、ハードウェアのデプステストが行われ、最も最前のものが最終的に得られます</a:t>
            </a:r>
            <a:endParaRPr lang="en-US" altLang="ja-JP" sz="1200"/>
          </a:p>
          <a:p>
            <a:endParaRPr lang="en-US" altLang="ja-JP" sz="1200"/>
          </a:p>
          <a:p>
            <a:r>
              <a:rPr lang="ja-JP" altLang="en-US" sz="1200"/>
              <a:t>その際ジオメトリ属性情報を </a:t>
            </a:r>
            <a:r>
              <a:rPr lang="en-US" altLang="ja-JP" sz="1200"/>
              <a:t>bit </a:t>
            </a:r>
            <a:r>
              <a:rPr lang="ja-JP" altLang="en-US" sz="1200"/>
              <a:t>で色にエンコードしてラスタライズ描画して、輪郭ピクセルの </a:t>
            </a:r>
            <a:r>
              <a:rPr lang="en-US" altLang="ja-JP" sz="1200"/>
              <a:t>GBuffer </a:t>
            </a:r>
            <a:r>
              <a:rPr lang="ja-JP" altLang="en-US" sz="1200"/>
              <a:t>を作ります</a:t>
            </a:r>
            <a:endParaRPr lang="en-US" altLang="ja-JP" sz="1200"/>
          </a:p>
          <a:p>
            <a:r>
              <a:rPr lang="ja-JP" altLang="en-US" sz="1200"/>
              <a:t>この時点だとフレームバッファの形式で管理することになりそうですが、</a:t>
            </a:r>
            <a:endParaRPr lang="en-US" altLang="ja-JP" sz="1200"/>
          </a:p>
          <a:p>
            <a:r>
              <a:rPr lang="ja-JP" altLang="en-US" sz="1200"/>
              <a:t>実際には描画したものから、輪郭ピクセルの配列となるバッファを作成して、以降の処理も輪郭ピクセル単位で行います</a:t>
            </a:r>
            <a:endParaRPr lang="en-US" altLang="ja-JP" sz="1200"/>
          </a:p>
          <a:p>
            <a:endParaRPr lang="en-US" altLang="ja-JP" sz="1200"/>
          </a:p>
          <a:p>
            <a:r>
              <a:rPr lang="ja-JP" altLang="en-US" sz="1200"/>
              <a:t>ー複雑な処理のメモー</a:t>
            </a:r>
            <a:endParaRPr lang="en-US" altLang="ja-JP" sz="1200"/>
          </a:p>
          <a:p>
            <a:r>
              <a:rPr lang="en-US" altLang="ja-JP" sz="1200"/>
              <a:t>Fa </a:t>
            </a:r>
            <a:r>
              <a:rPr lang="ja-JP" altLang="en-US" sz="1200"/>
              <a:t>は不可視を含むラスタライズしただけの輪郭</a:t>
            </a:r>
            <a:endParaRPr lang="en-US" altLang="ja-JP" sz="1200"/>
          </a:p>
          <a:p>
            <a:r>
              <a:rPr lang="en-US" altLang="ja-JP" sz="1200"/>
              <a:t>pv-frag </a:t>
            </a:r>
            <a:r>
              <a:rPr lang="ja-JP" altLang="en-US" sz="1200"/>
              <a:t>はそこから </a:t>
            </a:r>
            <a:r>
              <a:rPr lang="en-US" altLang="ja-JP" sz="1200"/>
              <a:t>3x3 </a:t>
            </a:r>
            <a:r>
              <a:rPr lang="ja-JP" altLang="en-US" sz="1200"/>
              <a:t>でデプステストして可視候補の輪郭で同じピクセルに複数ありうる</a:t>
            </a:r>
            <a:endParaRPr lang="en-US" altLang="ja-JP" sz="1200"/>
          </a:p>
          <a:p>
            <a:r>
              <a:rPr lang="en-US" altLang="ja-JP" sz="1200"/>
              <a:t>Atomic </a:t>
            </a:r>
            <a:r>
              <a:rPr lang="ja-JP" altLang="en-US" sz="1200"/>
              <a:t>処理で（</a:t>
            </a:r>
            <a:r>
              <a:rPr lang="en-US" altLang="ja-JP" sz="1200"/>
              <a:t>PixelSpinLock </a:t>
            </a:r>
            <a:r>
              <a:rPr lang="ja-JP" altLang="en-US" sz="1200"/>
              <a:t>に最初にアクセスした）</a:t>
            </a:r>
            <a:r>
              <a:rPr lang="en-US" altLang="ja-JP" sz="1200"/>
              <a:t>pv-frag </a:t>
            </a:r>
            <a:r>
              <a:rPr lang="ja-JP" altLang="en-US" sz="1200"/>
              <a:t>を一つ採用</a:t>
            </a:r>
            <a:endParaRPr lang="en-US" altLang="ja-JP" sz="1200"/>
          </a:p>
          <a:p>
            <a:r>
              <a:rPr lang="en-US" altLang="ja-JP" sz="1200"/>
              <a:t>  </a:t>
            </a:r>
            <a:r>
              <a:rPr lang="ja-JP" altLang="en-US" sz="1200"/>
              <a:t>デプステストの結果として </a:t>
            </a:r>
            <a:r>
              <a:rPr lang="en-US" altLang="ja-JP" sz="1200"/>
              <a:t>pv-frag </a:t>
            </a:r>
            <a:r>
              <a:rPr lang="ja-JP" altLang="en-US" sz="1200"/>
              <a:t>を一つ選ぶのではなく、スクリーンスペースの </a:t>
            </a:r>
            <a:r>
              <a:rPr lang="en-US" altLang="ja-JP" sz="1200"/>
              <a:t>per pixel </a:t>
            </a:r>
            <a:r>
              <a:rPr lang="ja-JP" altLang="en-US" sz="1200"/>
              <a:t>で一つのユニークな輪郭ピクセルを持つための処理（</a:t>
            </a:r>
            <a:r>
              <a:rPr lang="en-US" altLang="ja-JP" sz="1200"/>
              <a:t>Stamp </a:t>
            </a:r>
            <a:r>
              <a:rPr lang="ja-JP" altLang="en-US" sz="1200"/>
              <a:t>は</a:t>
            </a:r>
            <a:r>
              <a:rPr lang="en-US" altLang="ja-JP" sz="1200"/>
              <a:t>1</a:t>
            </a:r>
            <a:r>
              <a:rPr lang="ja-JP" altLang="en-US" sz="1200"/>
              <a:t>ピクセル</a:t>
            </a:r>
            <a:r>
              <a:rPr lang="en-US" altLang="ja-JP" sz="1200"/>
              <a:t>1</a:t>
            </a:r>
            <a:r>
              <a:rPr lang="ja-JP" altLang="en-US" sz="1200"/>
              <a:t>つだけ）</a:t>
            </a:r>
            <a:endParaRPr lang="en-US" altLang="ja-JP" sz="1200"/>
          </a:p>
          <a:p>
            <a:r>
              <a:rPr lang="ja-JP" altLang="en-US" sz="1200"/>
              <a:t>　</a:t>
            </a:r>
            <a:r>
              <a:rPr lang="en-US" altLang="ja-JP" sz="1800">
                <a:solidFill>
                  <a:srgbClr val="000000"/>
                </a:solidFill>
                <a:latin typeface="ＭＳ ゴシック" panose="020B0609070205080204" pitchFamily="49" charset="-128"/>
                <a:ea typeface="ＭＳ ゴシック" panose="020B0609070205080204" pitchFamily="49" charset="-128"/>
              </a:rPr>
              <a:t>SpawnSplatStampFragment </a:t>
            </a:r>
            <a:r>
              <a:rPr lang="ja-JP" altLang="en-US" sz="1800">
                <a:solidFill>
                  <a:srgbClr val="000000"/>
                </a:solidFill>
                <a:latin typeface="ＭＳ ゴシック" panose="020B0609070205080204" pitchFamily="49" charset="-128"/>
                <a:ea typeface="ＭＳ ゴシック" panose="020B0609070205080204" pitchFamily="49" charset="-128"/>
              </a:rPr>
              <a:t>で </a:t>
            </a:r>
            <a:r>
              <a:rPr lang="en-US" altLang="ja-JP" sz="1800">
                <a:solidFill>
                  <a:srgbClr val="000000"/>
                </a:solidFill>
                <a:latin typeface="ＭＳ ゴシック" panose="020B0609070205080204" pitchFamily="49" charset="-128"/>
                <a:ea typeface="ＭＳ ゴシック" panose="020B0609070205080204" pitchFamily="49" charset="-128"/>
              </a:rPr>
              <a:t>Stamp </a:t>
            </a:r>
            <a:r>
              <a:rPr lang="ja-JP" altLang="en-US" sz="1800">
                <a:solidFill>
                  <a:srgbClr val="000000"/>
                </a:solidFill>
                <a:latin typeface="ＭＳ ゴシック" panose="020B0609070205080204" pitchFamily="49" charset="-128"/>
                <a:ea typeface="ＭＳ ゴシック" panose="020B0609070205080204" pitchFamily="49" charset="-128"/>
              </a:rPr>
              <a:t>に対応する座標を決定→ </a:t>
            </a:r>
            <a:r>
              <a:rPr lang="en-US" altLang="ja-JP" sz="1800">
                <a:solidFill>
                  <a:srgbClr val="000000"/>
                </a:solidFill>
                <a:latin typeface="ＭＳ ゴシック" panose="020B0609070205080204" pitchFamily="49" charset="-128"/>
                <a:ea typeface="ＭＳ ゴシック" panose="020B0609070205080204" pitchFamily="49" charset="-128"/>
              </a:rPr>
              <a:t>per stamp </a:t>
            </a:r>
            <a:r>
              <a:rPr lang="ja-JP" altLang="en-US" sz="1800">
                <a:solidFill>
                  <a:srgbClr val="000000"/>
                </a:solidFill>
                <a:latin typeface="ＭＳ ゴシック" panose="020B0609070205080204" pitchFamily="49" charset="-128"/>
                <a:ea typeface="ＭＳ ゴシック" panose="020B0609070205080204" pitchFamily="49" charset="-128"/>
              </a:rPr>
              <a:t>の処理（</a:t>
            </a:r>
            <a:r>
              <a:rPr lang="en-US" altLang="ja-JP" sz="1800">
                <a:solidFill>
                  <a:srgbClr val="000000"/>
                </a:solidFill>
                <a:latin typeface="ＭＳ ゴシック" panose="020B0609070205080204" pitchFamily="49" charset="-128"/>
                <a:ea typeface="ＭＳ ゴシック" panose="020B0609070205080204" pitchFamily="49" charset="-128"/>
              </a:rPr>
              <a:t>GBuffer</a:t>
            </a:r>
            <a:r>
              <a:rPr lang="ja-JP" altLang="en-US" sz="1800">
                <a:solidFill>
                  <a:srgbClr val="000000"/>
                </a:solidFill>
                <a:latin typeface="ＭＳ ゴシック" panose="020B0609070205080204" pitchFamily="49" charset="-128"/>
                <a:ea typeface="ＭＳ ゴシック" panose="020B0609070205080204" pitchFamily="49" charset="-128"/>
              </a:rPr>
              <a:t>→</a:t>
            </a:r>
            <a:r>
              <a:rPr lang="en-US" altLang="ja-JP" sz="1800">
                <a:solidFill>
                  <a:srgbClr val="000000"/>
                </a:solidFill>
                <a:latin typeface="ＭＳ ゴシック" panose="020B0609070205080204" pitchFamily="49" charset="-128"/>
                <a:ea typeface="ＭＳ ゴシック" panose="020B0609070205080204" pitchFamily="49" charset="-128"/>
              </a:rPr>
              <a:t>Stamp</a:t>
            </a:r>
            <a:r>
              <a:rPr lang="ja-JP" altLang="en-US" sz="1800">
                <a:solidFill>
                  <a:srgbClr val="000000"/>
                </a:solidFill>
                <a:latin typeface="ＭＳ ゴシック" panose="020B0609070205080204" pitchFamily="49" charset="-128"/>
                <a:ea typeface="ＭＳ ゴシック" panose="020B0609070205080204" pitchFamily="49" charset="-128"/>
              </a:rPr>
              <a:t>）で </a:t>
            </a:r>
            <a:r>
              <a:rPr lang="en-US" altLang="ja-JP" sz="1800">
                <a:solidFill>
                  <a:srgbClr val="000000"/>
                </a:solidFill>
                <a:latin typeface="ＭＳ ゴシック" panose="020B0609070205080204" pitchFamily="49" charset="-128"/>
                <a:ea typeface="ＭＳ ゴシック" panose="020B0609070205080204" pitchFamily="49" charset="-128"/>
              </a:rPr>
              <a:t>Stamp </a:t>
            </a:r>
            <a:r>
              <a:rPr lang="ja-JP" altLang="en-US" sz="1800">
                <a:solidFill>
                  <a:srgbClr val="000000"/>
                </a:solidFill>
                <a:latin typeface="ＭＳ ゴシック" panose="020B0609070205080204" pitchFamily="49" charset="-128"/>
                <a:ea typeface="ＭＳ ゴシック" panose="020B0609070205080204" pitchFamily="49" charset="-128"/>
              </a:rPr>
              <a:t>の座標から </a:t>
            </a:r>
            <a:r>
              <a:rPr lang="en-US" altLang="ja-JP" sz="1800">
                <a:solidFill>
                  <a:srgbClr val="000000"/>
                </a:solidFill>
                <a:latin typeface="ＭＳ ゴシック" panose="020B0609070205080204" pitchFamily="49" charset="-128"/>
                <a:ea typeface="ＭＳ ゴシック" panose="020B0609070205080204" pitchFamily="49" charset="-128"/>
              </a:rPr>
              <a:t>HW-test </a:t>
            </a:r>
            <a:r>
              <a:rPr lang="ja-JP" altLang="en-US" sz="1800">
                <a:solidFill>
                  <a:srgbClr val="000000"/>
                </a:solidFill>
                <a:latin typeface="ＭＳ ゴシック" panose="020B0609070205080204" pitchFamily="49" charset="-128"/>
                <a:ea typeface="ＭＳ ゴシック" panose="020B0609070205080204" pitchFamily="49" charset="-128"/>
              </a:rPr>
              <a:t>を経て描画された </a:t>
            </a:r>
            <a:r>
              <a:rPr lang="en-US" altLang="ja-JP" sz="1800">
                <a:solidFill>
                  <a:srgbClr val="000000"/>
                </a:solidFill>
                <a:latin typeface="ＭＳ ゴシック" panose="020B0609070205080204" pitchFamily="49" charset="-128"/>
                <a:ea typeface="ＭＳ ゴシック" panose="020B0609070205080204" pitchFamily="49" charset="-128"/>
              </a:rPr>
              <a:t>GBuffer</a:t>
            </a:r>
            <a:r>
              <a:rPr lang="ja-JP" altLang="en-US" sz="1800">
                <a:solidFill>
                  <a:srgbClr val="000000"/>
                </a:solidFill>
                <a:latin typeface="ＭＳ ゴシック" panose="020B0609070205080204" pitchFamily="49" charset="-128"/>
                <a:ea typeface="ＭＳ ゴシック" panose="020B0609070205080204" pitchFamily="49" charset="-128"/>
              </a:rPr>
              <a:t> の値を取り出す</a:t>
            </a:r>
            <a:endParaRPr lang="en-US" altLang="ja-JP" sz="1200"/>
          </a:p>
          <a:p>
            <a:r>
              <a:rPr lang="en-US" altLang="ja-JP" sz="1200"/>
              <a:t>HW-depth test </a:t>
            </a:r>
            <a:r>
              <a:rPr lang="ja-JP" altLang="en-US" sz="1200"/>
              <a:t>で </a:t>
            </a:r>
            <a:r>
              <a:rPr lang="en-US" altLang="ja-JP" sz="1200"/>
              <a:t>Gbuffer </a:t>
            </a:r>
            <a:r>
              <a:rPr lang="ja-JP" altLang="en-US" sz="1200"/>
              <a:t>を介して最終的に </a:t>
            </a:r>
            <a:r>
              <a:rPr lang="en-US" altLang="ja-JP" sz="1200"/>
              <a:t>Stamp = Cp </a:t>
            </a:r>
            <a:r>
              <a:rPr lang="ja-JP" altLang="en-US" sz="1200"/>
              <a:t>が得られる</a:t>
            </a:r>
            <a:endParaRPr lang="en-US" altLang="ja-JP" sz="120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23</a:t>
            </a:fld>
            <a:endParaRPr lang="en-US"/>
          </a:p>
        </p:txBody>
      </p:sp>
    </p:spTree>
    <p:extLst>
      <p:ext uri="{BB962C8B-B14F-4D97-AF65-F5344CB8AC3E}">
        <p14:creationId xmlns:p14="http://schemas.microsoft.com/office/powerpoint/2010/main" val="3339374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t>ここまでの処理を </a:t>
            </a:r>
            <a:r>
              <a:rPr lang="en-US" altLang="ja-JP" sz="1200"/>
              <a:t>CPU </a:t>
            </a:r>
            <a:r>
              <a:rPr lang="ja-JP" altLang="en-US" sz="1200"/>
              <a:t>で再現実装したシミュレータに表します</a:t>
            </a:r>
            <a:endParaRPr lang="en-US" altLang="ja-JP" sz="1200"/>
          </a:p>
          <a:p>
            <a:r>
              <a:rPr lang="ja-JP" altLang="en-US" sz="1200"/>
              <a:t>シミュレータは</a:t>
            </a:r>
            <a:r>
              <a:rPr lang="en-US" altLang="ja-JP" sz="1200"/>
              <a:t>2D</a:t>
            </a:r>
            <a:r>
              <a:rPr lang="ja-JP" altLang="en-US" sz="1200"/>
              <a:t>のベクトル画像を入力に </a:t>
            </a:r>
            <a:r>
              <a:rPr lang="en-US" altLang="ja-JP" sz="1200"/>
              <a:t>StrokeGen </a:t>
            </a:r>
            <a:r>
              <a:rPr lang="ja-JP" altLang="en-US" sz="1200"/>
              <a:t>を再現したものなので、可視性やジオメトリ属性の処理は含んでいません</a:t>
            </a:r>
            <a:endParaRPr lang="en-US" altLang="ja-JP" sz="1200"/>
          </a:p>
          <a:p>
            <a:endParaRPr lang="en-US" altLang="ja-JP" sz="1200"/>
          </a:p>
          <a:p>
            <a:r>
              <a:rPr lang="ja-JP" altLang="en-US" sz="1200"/>
              <a:t>ここまでは、少々複雑な話でしたが、可視性の処理を考えなければ、ジオメトリの輪郭のデータをラスタライズするだけです</a:t>
            </a:r>
            <a:endParaRPr lang="en-US" altLang="ja-JP" sz="1200"/>
          </a:p>
          <a:p>
            <a:endParaRPr lang="en-US" altLang="ja-JP" sz="120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24</a:t>
            </a:fld>
            <a:endParaRPr lang="en-US"/>
          </a:p>
        </p:txBody>
      </p:sp>
    </p:spTree>
    <p:extLst>
      <p:ext uri="{BB962C8B-B14F-4D97-AF65-F5344CB8AC3E}">
        <p14:creationId xmlns:p14="http://schemas.microsoft.com/office/powerpoint/2010/main" val="2217994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ラスタライズ工程で輪郭線を形成するピクセル群、輪郭ピクセルが得られています</a:t>
            </a:r>
            <a:endParaRPr kumimoji="1" lang="en-US" altLang="ja-JP"/>
          </a:p>
          <a:p>
            <a:r>
              <a:rPr kumimoji="1" lang="ja-JP" altLang="en-US"/>
              <a:t>ベクトル化の工程では、この繋がりを計算して、ベクトルデータとして扱えるようにします</a:t>
            </a:r>
            <a:endParaRPr kumimoji="1" lang="en-US" altLang="ja-JP"/>
          </a:p>
          <a:p>
            <a:endParaRPr kumimoji="1" lang="en-US" altLang="ja-JP"/>
          </a:p>
          <a:p>
            <a:r>
              <a:rPr kumimoji="1" lang="ja-JP" altLang="en-US"/>
              <a:t>まず、入力は輪郭ピクセルで、これをピクセルエッジループという形式にします</a:t>
            </a:r>
            <a:endParaRPr kumimoji="1" lang="en-US" altLang="ja-JP"/>
          </a:p>
          <a:p>
            <a:endParaRPr kumimoji="1" lang="en-US" altLang="ja-JP"/>
          </a:p>
          <a:p>
            <a:r>
              <a:rPr kumimoji="1" lang="ja-JP" altLang="en-US"/>
              <a:t>ここでピクセルエッジという概念を取り入れます</a:t>
            </a:r>
            <a:endParaRPr kumimoji="1" lang="en-US" altLang="ja-JP"/>
          </a:p>
          <a:p>
            <a:r>
              <a:rPr kumimoji="1" lang="ja-JP" altLang="en-US"/>
              <a:t>ピクセルエッジは一つ一つのピクセルを面積を持った矩形と考えたとき、その周囲に向き付きのエッジを定義したものです</a:t>
            </a:r>
            <a:endParaRPr kumimoji="1" lang="en-US" altLang="ja-JP"/>
          </a:p>
          <a:p>
            <a:r>
              <a:rPr kumimoji="1" lang="ja-JP" altLang="en-US"/>
              <a:t>ここでは時計回りのエッジを考えます</a:t>
            </a:r>
            <a:endParaRPr kumimoji="1" lang="en-US" altLang="ja-JP"/>
          </a:p>
          <a:p>
            <a:endParaRPr kumimoji="1" lang="en-US" altLang="ja-JP"/>
          </a:p>
          <a:p>
            <a:r>
              <a:rPr kumimoji="1" lang="ja-JP" altLang="en-US"/>
              <a:t>ピクセルが白黒の二値画像の時、一方の色のピクセルエッジの向きに従って辿っていくとループを必ず形成するので、それをピクセルエッジループと呼びます</a:t>
            </a:r>
            <a:endParaRPr kumimoji="1" lang="en-US" altLang="ja-JP"/>
          </a:p>
          <a:p>
            <a:r>
              <a:rPr kumimoji="1" lang="ja-JP" altLang="en-US"/>
              <a:t>図で言うと黒いピクセルのピクセルエッジを辿るとこのようなループができます</a:t>
            </a:r>
            <a:endParaRPr kumimoji="1" lang="en-US" altLang="ja-JP"/>
          </a:p>
          <a:p>
            <a:endParaRPr kumimoji="1" lang="en-US" altLang="ja-JP"/>
          </a:p>
          <a:p>
            <a:r>
              <a:rPr kumimoji="1" lang="ja-JP" altLang="en-US"/>
              <a:t>このピクセルエッジは、</a:t>
            </a:r>
            <a:r>
              <a:rPr kumimoji="1" lang="en-US" altLang="ja-JP"/>
              <a:t>Potrace </a:t>
            </a:r>
            <a:r>
              <a:rPr kumimoji="1" lang="ja-JP" altLang="en-US"/>
              <a:t>というベクトル化アルゴリズムの、原文中には直接出てこない言葉ですが、中核となる考え方です</a:t>
            </a:r>
            <a:endParaRPr kumimoji="1" lang="en-US" altLang="ja-JP"/>
          </a:p>
          <a:p>
            <a:endParaRPr kumimoji="1" lang="en-US" altLang="ja-JP"/>
          </a:p>
          <a:p>
            <a:r>
              <a:rPr kumimoji="1" lang="ja-JP" altLang="en-US"/>
              <a:t>輪郭ピクセルのピクセルエッジを繋いでいきループを作る処理を </a:t>
            </a:r>
            <a:r>
              <a:rPr kumimoji="1" lang="en-US" altLang="ja-JP"/>
              <a:t>Contour Chaining </a:t>
            </a:r>
            <a:r>
              <a:rPr kumimoji="1" lang="ja-JP" altLang="en-US"/>
              <a:t>といい、</a:t>
            </a:r>
            <a:br>
              <a:rPr kumimoji="1" lang="en-US" altLang="ja-JP"/>
            </a:br>
            <a:r>
              <a:rPr kumimoji="1" lang="en-US" altLang="ja-JP"/>
              <a:t>Potrace </a:t>
            </a:r>
            <a:r>
              <a:rPr kumimoji="1" lang="ja-JP" altLang="en-US"/>
              <a:t>のベクトル化アルゴリズムの考え方をベースに処理を行います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25</a:t>
            </a:fld>
            <a:endParaRPr lang="en-US"/>
          </a:p>
        </p:txBody>
      </p:sp>
    </p:spTree>
    <p:extLst>
      <p:ext uri="{BB962C8B-B14F-4D97-AF65-F5344CB8AC3E}">
        <p14:creationId xmlns:p14="http://schemas.microsoft.com/office/powerpoint/2010/main" val="1599086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Potrace </a:t>
            </a:r>
            <a:r>
              <a:rPr kumimoji="1" lang="ja-JP" altLang="en-US"/>
              <a:t>について紹介します</a:t>
            </a:r>
            <a:endParaRPr kumimoji="1" lang="en-US" altLang="ja-JP"/>
          </a:p>
          <a:p>
            <a:r>
              <a:rPr kumimoji="1" lang="en-US" altLang="ja-JP"/>
              <a:t>Potrace </a:t>
            </a:r>
            <a:r>
              <a:rPr kumimoji="1" lang="ja-JP" altLang="en-US"/>
              <a:t>は二値画像の境界をベクトル化するソフトウェア及びアルゴリズムの名前です</a:t>
            </a:r>
            <a:endParaRPr kumimoji="1" lang="en-US" altLang="ja-JP"/>
          </a:p>
          <a:p>
            <a:r>
              <a:rPr kumimoji="1" lang="ja-JP" altLang="en-US"/>
              <a:t>ビットマップ画像の</a:t>
            </a:r>
            <a:r>
              <a:rPr kumimoji="1" lang="en-US" altLang="ja-JP"/>
              <a:t>2x2</a:t>
            </a:r>
            <a:r>
              <a:rPr kumimoji="1" lang="ja-JP" altLang="en-US"/>
              <a:t>領域のパターンを見て、あるピクセルのエッジが次どこに繋がるかを決定でき、それを画像全体で辿ることでループが得られます</a:t>
            </a:r>
            <a:endParaRPr kumimoji="1" lang="en-US" altLang="ja-JP"/>
          </a:p>
          <a:p>
            <a:endParaRPr kumimoji="1" lang="en-US" altLang="ja-JP"/>
          </a:p>
          <a:p>
            <a:r>
              <a:rPr kumimoji="1" lang="ja-JP" altLang="en-US"/>
              <a:t>ここに示しているのは一例ですが、</a:t>
            </a:r>
            <a:r>
              <a:rPr kumimoji="1" lang="en-US" altLang="ja-JP"/>
              <a:t>2x2</a:t>
            </a:r>
            <a:r>
              <a:rPr kumimoji="1" lang="ja-JP" altLang="en-US"/>
              <a:t>のピクセルエッジの繋がるパターンは全</a:t>
            </a:r>
            <a:r>
              <a:rPr kumimoji="1" lang="en-US" altLang="ja-JP"/>
              <a:t>16</a:t>
            </a:r>
            <a:r>
              <a:rPr kumimoji="1" lang="ja-JP" altLang="en-US"/>
              <a:t>種類で、簡単にパターンマッチングができます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26</a:t>
            </a:fld>
            <a:endParaRPr lang="en-US"/>
          </a:p>
        </p:txBody>
      </p:sp>
    </p:spTree>
    <p:extLst>
      <p:ext uri="{BB962C8B-B14F-4D97-AF65-F5344CB8AC3E}">
        <p14:creationId xmlns:p14="http://schemas.microsoft.com/office/powerpoint/2010/main" val="85098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StrokeGen </a:t>
            </a:r>
            <a:r>
              <a:rPr kumimoji="1" lang="ja-JP" altLang="en-US"/>
              <a:t>はこの </a:t>
            </a:r>
            <a:r>
              <a:rPr kumimoji="1" lang="en-US" altLang="ja-JP"/>
              <a:t>Potrace </a:t>
            </a:r>
            <a:r>
              <a:rPr kumimoji="1" lang="ja-JP" altLang="en-US"/>
              <a:t>の並列化を提案しています</a:t>
            </a:r>
            <a:endParaRPr kumimoji="1" lang="en-US" altLang="ja-JP"/>
          </a:p>
          <a:p>
            <a:endParaRPr kumimoji="1" lang="en-US" altLang="ja-JP"/>
          </a:p>
          <a:p>
            <a:r>
              <a:rPr kumimoji="1" lang="ja-JP" altLang="en-US"/>
              <a:t>ピクセルエッジのパターンマッチングを、画像処理フィルタのように各ピクセル並列に </a:t>
            </a:r>
            <a:r>
              <a:rPr kumimoji="1" lang="en-US" altLang="ja-JP"/>
              <a:t>3x3 </a:t>
            </a:r>
            <a:r>
              <a:rPr kumimoji="1" lang="ja-JP" altLang="en-US"/>
              <a:t>ずつ処理します</a:t>
            </a:r>
            <a:endParaRPr kumimoji="1" lang="en-US" altLang="ja-JP"/>
          </a:p>
          <a:p>
            <a:r>
              <a:rPr kumimoji="1" lang="en-US" altLang="ja-JP"/>
              <a:t>3x3 </a:t>
            </a:r>
            <a:r>
              <a:rPr kumimoji="1" lang="ja-JP" altLang="en-US"/>
              <a:t>は中心ピクセルについて </a:t>
            </a:r>
            <a:r>
              <a:rPr kumimoji="1" lang="en-US" altLang="ja-JP"/>
              <a:t>2x2 </a:t>
            </a:r>
            <a:r>
              <a:rPr kumimoji="1" lang="ja-JP" altLang="en-US"/>
              <a:t>が</a:t>
            </a:r>
            <a:r>
              <a:rPr kumimoji="1" lang="en-US" altLang="ja-JP"/>
              <a:t>4</a:t>
            </a:r>
            <a:r>
              <a:rPr kumimoji="1" lang="ja-JP" altLang="en-US"/>
              <a:t>つあるのでまとめてピクセルの周囲</a:t>
            </a:r>
            <a:r>
              <a:rPr kumimoji="1" lang="en-US" altLang="ja-JP"/>
              <a:t>4</a:t>
            </a:r>
            <a:r>
              <a:rPr kumimoji="1" lang="ja-JP" altLang="en-US"/>
              <a:t>つのエッジの接続関係を計算できます</a:t>
            </a:r>
            <a:endParaRPr kumimoji="1" lang="en-US" altLang="ja-JP"/>
          </a:p>
          <a:p>
            <a:r>
              <a:rPr kumimoji="1" lang="ja-JP" altLang="en-US"/>
              <a:t>それを並列処理で、全輪郭ピクセルについて処理します</a:t>
            </a:r>
            <a:endParaRPr kumimoji="1" lang="en-US" altLang="ja-JP"/>
          </a:p>
          <a:p>
            <a:endParaRPr kumimoji="1" lang="en-US" altLang="ja-JP"/>
          </a:p>
          <a:p>
            <a:r>
              <a:rPr kumimoji="1" lang="ja-JP" altLang="en-US"/>
              <a:t>結果的に全ての輪郭ピクセルから、そのピクセルエッジのその前後の接続関係が決定し、輪郭線となる、ピクセルエッジループが得られます</a:t>
            </a:r>
            <a:endParaRPr kumimoji="1" lang="en-US" altLang="ja-JP"/>
          </a:p>
          <a:p>
            <a:endParaRPr kumimoji="1" lang="en-US" altLang="ja-JP"/>
          </a:p>
          <a:p>
            <a:r>
              <a:rPr kumimoji="1" lang="ja-JP" altLang="en-US"/>
              <a:t>元の </a:t>
            </a:r>
            <a:r>
              <a:rPr kumimoji="1" lang="en-US" altLang="ja-JP"/>
              <a:t>Potrace </a:t>
            </a:r>
            <a:r>
              <a:rPr kumimoji="1" lang="ja-JP" altLang="en-US"/>
              <a:t>においてこれは </a:t>
            </a:r>
            <a:r>
              <a:rPr kumimoji="1" lang="en-US" altLang="ja-JP"/>
              <a:t>Path decomposition </a:t>
            </a:r>
            <a:r>
              <a:rPr kumimoji="1" lang="ja-JP" altLang="en-US"/>
              <a:t>という処理に該当して、さらにカーブへの生成なども行いますが、</a:t>
            </a:r>
            <a:endParaRPr kumimoji="1" lang="en-US" altLang="ja-JP"/>
          </a:p>
          <a:p>
            <a:r>
              <a:rPr kumimoji="1" lang="en-US" altLang="ja-JP"/>
              <a:t>StrokeGen </a:t>
            </a:r>
            <a:r>
              <a:rPr kumimoji="1" lang="ja-JP" altLang="en-US"/>
              <a:t>ではこのピクセルエッジループを作る処理だけを参考にしています</a:t>
            </a:r>
            <a:endParaRPr kumimoji="1" lang="en-US" altLang="ja-JP"/>
          </a:p>
          <a:p>
            <a:endParaRPr kumimoji="1" lang="en-US" altLang="ja-JP" sz="1200"/>
          </a:p>
          <a:p>
            <a:r>
              <a:rPr kumimoji="1" lang="ja-JP" altLang="en-US"/>
              <a:t>さらに </a:t>
            </a:r>
            <a:r>
              <a:rPr kumimoji="1" lang="en-US" altLang="ja-JP"/>
              <a:t>StrokeGen </a:t>
            </a:r>
            <a:r>
              <a:rPr kumimoji="1" lang="ja-JP" altLang="en-US"/>
              <a:t>の実装ではさらこの処理をビットパターンを用いて効率的に処理していますが、</a:t>
            </a:r>
            <a:endParaRPr kumimoji="1" lang="en-US" altLang="ja-JP"/>
          </a:p>
          <a:p>
            <a:r>
              <a:rPr kumimoji="1" lang="ja-JP" altLang="en-US"/>
              <a:t>複雑なので今回は省略します</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27</a:t>
            </a:fld>
            <a:endParaRPr lang="en-US"/>
          </a:p>
        </p:txBody>
      </p:sp>
    </p:spTree>
    <p:extLst>
      <p:ext uri="{BB962C8B-B14F-4D97-AF65-F5344CB8AC3E}">
        <p14:creationId xmlns:p14="http://schemas.microsoft.com/office/powerpoint/2010/main" val="2429982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公開資料にも含めるが、完全に個人用のメモ</a:t>
            </a:r>
            <a:endParaRPr kumimoji="1" lang="en-US" altLang="ja-JP"/>
          </a:p>
          <a:p>
            <a:r>
              <a:rPr kumimoji="1" lang="ja-JP" altLang="en-US"/>
              <a:t>ビットパターンによるパターンマッチング</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28</a:t>
            </a:fld>
            <a:endParaRPr lang="en-US"/>
          </a:p>
        </p:txBody>
      </p:sp>
    </p:spTree>
    <p:extLst>
      <p:ext uri="{BB962C8B-B14F-4D97-AF65-F5344CB8AC3E}">
        <p14:creationId xmlns:p14="http://schemas.microsoft.com/office/powerpoint/2010/main" val="1155786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ラスタライズしたピクセルの周囲にピクセルエッジのループを作るという処理でした</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29</a:t>
            </a:fld>
            <a:endParaRPr lang="en-US"/>
          </a:p>
        </p:txBody>
      </p:sp>
    </p:spTree>
    <p:extLst>
      <p:ext uri="{BB962C8B-B14F-4D97-AF65-F5344CB8AC3E}">
        <p14:creationId xmlns:p14="http://schemas.microsoft.com/office/powerpoint/2010/main" val="3192507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0" i="0">
                <a:solidFill>
                  <a:srgbClr val="1D1C1D"/>
                </a:solidFill>
                <a:effectLst/>
                <a:latin typeface="Monaco"/>
              </a:rPr>
              <a:t>今回紹介する </a:t>
            </a:r>
            <a:r>
              <a:rPr lang="en-US" altLang="ja-JP" sz="1200" b="0" i="0">
                <a:solidFill>
                  <a:srgbClr val="1D1C1D"/>
                </a:solidFill>
                <a:effectLst/>
                <a:latin typeface="Monaco"/>
              </a:rPr>
              <a:t>StrokeGen </a:t>
            </a:r>
            <a:r>
              <a:rPr lang="ja-JP" altLang="en-US" sz="1200" b="0" i="0">
                <a:solidFill>
                  <a:srgbClr val="1D1C1D"/>
                </a:solidFill>
                <a:effectLst/>
                <a:latin typeface="Monaco"/>
              </a:rPr>
              <a:t>ですが、これは </a:t>
            </a:r>
            <a:r>
              <a:rPr lang="en-US" altLang="ja-JP" sz="1200" b="0" i="0">
                <a:solidFill>
                  <a:srgbClr val="1D1C1D"/>
                </a:solidFill>
                <a:effectLst/>
                <a:latin typeface="Monaco"/>
              </a:rPr>
              <a:t>“GPU-Driven Real-Time Mesh Contour Vectorization” </a:t>
            </a:r>
            <a:r>
              <a:rPr lang="ja-JP" altLang="en-US" sz="1200" b="0" i="0">
                <a:solidFill>
                  <a:srgbClr val="1D1C1D"/>
                </a:solidFill>
                <a:effectLst/>
                <a:latin typeface="Monaco"/>
              </a:rPr>
              <a:t>という</a:t>
            </a:r>
            <a:endParaRPr lang="en-US" altLang="ja-JP" sz="1200" b="0" i="0">
              <a:solidFill>
                <a:srgbClr val="1D1C1D"/>
              </a:solidFill>
              <a:effectLst/>
              <a:latin typeface="Monaco"/>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200" b="0" i="0">
                <a:solidFill>
                  <a:srgbClr val="1D1C1D"/>
                </a:solidFill>
                <a:effectLst/>
                <a:latin typeface="Monaco"/>
              </a:rPr>
              <a:t>2022</a:t>
            </a:r>
            <a:r>
              <a:rPr lang="ja-JP" altLang="en-US" sz="1200" b="0" i="0">
                <a:solidFill>
                  <a:srgbClr val="1D1C1D"/>
                </a:solidFill>
                <a:effectLst/>
                <a:latin typeface="Monaco"/>
              </a:rPr>
              <a:t>年のユーログラフィクスで発表された論文の </a:t>
            </a:r>
            <a:r>
              <a:rPr lang="en-US" altLang="ja-JP" sz="1200" b="0" i="0">
                <a:solidFill>
                  <a:srgbClr val="1D1C1D"/>
                </a:solidFill>
                <a:effectLst/>
                <a:latin typeface="Monaco"/>
              </a:rPr>
              <a:t>Unity </a:t>
            </a:r>
            <a:r>
              <a:rPr lang="ja-JP" altLang="en-US" sz="1200" b="0" i="0">
                <a:solidFill>
                  <a:srgbClr val="1D1C1D"/>
                </a:solidFill>
                <a:effectLst/>
                <a:latin typeface="Monaco"/>
              </a:rPr>
              <a:t>上でのプロトタイプ実装の名称になります</a:t>
            </a:r>
            <a:endParaRPr lang="en-US" altLang="ja-JP" sz="1200" b="0" i="0">
              <a:solidFill>
                <a:srgbClr val="1D1C1D"/>
              </a:solidFill>
              <a:effectLst/>
              <a:latin typeface="Monaco"/>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200" b="0" i="0">
              <a:solidFill>
                <a:srgbClr val="1D1C1D"/>
              </a:solidFill>
              <a:effectLst/>
              <a:latin typeface="Monaco"/>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0" i="0">
                <a:solidFill>
                  <a:srgbClr val="1D1C1D"/>
                </a:solidFill>
                <a:effectLst/>
                <a:latin typeface="Monaco"/>
              </a:rPr>
              <a:t>元のタイトルは長いので論文自体も含めて </a:t>
            </a:r>
            <a:r>
              <a:rPr lang="en-US" altLang="ja-JP" sz="1200" b="0" i="0">
                <a:solidFill>
                  <a:srgbClr val="1D1C1D"/>
                </a:solidFill>
                <a:effectLst/>
                <a:latin typeface="Monaco"/>
              </a:rPr>
              <a:t>StrokeGen </a:t>
            </a:r>
            <a:r>
              <a:rPr lang="ja-JP" altLang="en-US" sz="1200" b="0" i="0">
                <a:solidFill>
                  <a:srgbClr val="1D1C1D"/>
                </a:solidFill>
                <a:effectLst/>
                <a:latin typeface="Monaco"/>
              </a:rPr>
              <a:t>と呼ばせてください</a:t>
            </a:r>
            <a:endParaRPr lang="en-US" altLang="ja-JP" sz="1200" b="0" i="0">
              <a:solidFill>
                <a:srgbClr val="1D1C1D"/>
              </a:solidFill>
              <a:effectLst/>
              <a:latin typeface="Monaco"/>
            </a:endParaRPr>
          </a:p>
          <a:p>
            <a:endParaRPr kumimoji="1" lang="en-US" altLang="ja-JP"/>
          </a:p>
          <a:p>
            <a:r>
              <a:rPr kumimoji="1" lang="ja-JP" altLang="en-US"/>
              <a:t>論文から抜粋すると従来のオフラインのベクトル化手法よりも最大</a:t>
            </a:r>
            <a:r>
              <a:rPr kumimoji="1" lang="en-US" altLang="ja-JP"/>
              <a:t>800</a:t>
            </a:r>
            <a:r>
              <a:rPr kumimoji="1" lang="ja-JP" altLang="en-US"/>
              <a:t>倍高速で、</a:t>
            </a:r>
            <a:endParaRPr kumimoji="1" lang="en-US" altLang="ja-JP"/>
          </a:p>
          <a:p>
            <a:r>
              <a:rPr kumimoji="1" lang="ja-JP" altLang="en-US"/>
              <a:t>フル</a:t>
            </a:r>
            <a:r>
              <a:rPr kumimoji="1" lang="en-US" altLang="ja-JP"/>
              <a:t>HD30</a:t>
            </a:r>
            <a:r>
              <a:rPr kumimoji="1" lang="ja-JP" altLang="en-US"/>
              <a:t>万ポリゴンを</a:t>
            </a:r>
            <a:r>
              <a:rPr kumimoji="1" lang="en-US" altLang="ja-JP"/>
              <a:t>1ms</a:t>
            </a:r>
            <a:r>
              <a:rPr kumimoji="1" lang="ja-JP" altLang="en-US"/>
              <a:t>で処理できるとしています</a:t>
            </a:r>
            <a:endParaRPr kumimoji="1" lang="en-US" altLang="ja-JP"/>
          </a:p>
          <a:p>
            <a:endParaRPr kumimoji="1" lang="en-US" altLang="ja-JP"/>
          </a:p>
          <a:p>
            <a:r>
              <a:rPr kumimoji="1" lang="ja-JP" altLang="en-US"/>
              <a:t>本公演ではこの </a:t>
            </a:r>
            <a:r>
              <a:rPr kumimoji="1" lang="en-US" altLang="ja-JP"/>
              <a:t>StrokeGen </a:t>
            </a:r>
            <a:r>
              <a:rPr kumimoji="1" lang="ja-JP" altLang="en-US"/>
              <a:t>について紹介します</a:t>
            </a:r>
            <a:endParaRPr kumimoji="1" lang="en-US" altLang="ja-JP"/>
          </a:p>
          <a:p>
            <a:r>
              <a:rPr kumimoji="1" lang="ja-JP" altLang="en-US"/>
              <a:t>そして </a:t>
            </a:r>
            <a:r>
              <a:rPr kumimoji="1" lang="en-US" altLang="ja-JP"/>
              <a:t>StrokeGen </a:t>
            </a:r>
            <a:r>
              <a:rPr kumimoji="1" lang="ja-JP" altLang="en-US"/>
              <a:t>が、講演のタイトルにあるような、次世代のゲーム</a:t>
            </a:r>
            <a:r>
              <a:rPr kumimoji="1" lang="en-US" altLang="ja-JP"/>
              <a:t>NPR</a:t>
            </a:r>
            <a:r>
              <a:rPr kumimoji="1" lang="ja-JP" altLang="en-US"/>
              <a:t>における輪郭線描画手法となり得るのかを考察してみたいと思います</a:t>
            </a:r>
            <a:endParaRPr kumimoji="1" lang="en-US" altLang="ja-JP"/>
          </a:p>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a:t>
            </a:fld>
            <a:endParaRPr lang="en-US"/>
          </a:p>
        </p:txBody>
      </p:sp>
    </p:spTree>
    <p:extLst>
      <p:ext uri="{BB962C8B-B14F-4D97-AF65-F5344CB8AC3E}">
        <p14:creationId xmlns:p14="http://schemas.microsoft.com/office/powerpoint/2010/main" val="292991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Potrace </a:t>
            </a:r>
            <a:r>
              <a:rPr kumimoji="1" lang="ja-JP" altLang="en-US"/>
              <a:t>の手法をベースにピクセルエッジループが得られました</a:t>
            </a:r>
            <a:endParaRPr kumimoji="1" lang="en-US" altLang="ja-JP"/>
          </a:p>
          <a:p>
            <a:r>
              <a:rPr kumimoji="1" lang="ja-JP" altLang="en-US"/>
              <a:t>ループというように、ピクセルエッジの前後の接続情報を辿ると、</a:t>
            </a:r>
            <a:r>
              <a:rPr kumimoji="1" lang="en-US" altLang="ja-JP"/>
              <a:t>1</a:t>
            </a:r>
            <a:r>
              <a:rPr kumimoji="1" lang="ja-JP" altLang="en-US"/>
              <a:t>周するベクトルデータのようなデータです</a:t>
            </a:r>
            <a:endParaRPr kumimoji="1" lang="en-US" altLang="ja-JP"/>
          </a:p>
          <a:p>
            <a:endParaRPr kumimoji="1" lang="en-US" altLang="ja-JP"/>
          </a:p>
          <a:p>
            <a:r>
              <a:rPr kumimoji="1" lang="ja-JP" altLang="en-US"/>
              <a:t>しかし、このループには接続順、つまりどこからループが開始するか、という情報が無いため、描画に使えるベクトルデータの体を為していません</a:t>
            </a:r>
            <a:endParaRPr kumimoji="1" lang="en-US" altLang="ja-JP"/>
          </a:p>
          <a:p>
            <a:endParaRPr kumimoji="1" lang="en-US" altLang="ja-JP"/>
          </a:p>
          <a:p>
            <a:r>
              <a:rPr kumimoji="1" lang="ja-JP" altLang="en-US"/>
              <a:t>ピクセルエッジループをリニアな配列データに整列する処理としてシリアライズが必要です</a:t>
            </a:r>
            <a:endParaRPr kumimoji="1" lang="en-US" altLang="ja-JP"/>
          </a:p>
          <a:p>
            <a:r>
              <a:rPr kumimoji="1" lang="ja-JP" altLang="en-US"/>
              <a:t>エッジループフラッティングとも言います</a:t>
            </a:r>
            <a:endParaRPr kumimoji="1" lang="en-US" altLang="ja-JP"/>
          </a:p>
          <a:p>
            <a:endParaRPr kumimoji="1" lang="en-US" altLang="ja-JP"/>
          </a:p>
          <a:p>
            <a:r>
              <a:rPr kumimoji="1" lang="ja-JP" altLang="en-US"/>
              <a:t>ピクセルエッジループは、並列処理という特性から、各ノードがメモリ上にバラバラに配置された循環リンクリストになっています</a:t>
            </a:r>
            <a:endParaRPr kumimoji="1" lang="en-US" altLang="ja-JP"/>
          </a:p>
          <a:p>
            <a:r>
              <a:rPr kumimoji="1" lang="ja-JP" altLang="en-US"/>
              <a:t>シリアライズではこれを接続順に並び替える、ランキング処理を行います</a:t>
            </a:r>
            <a:endParaRPr kumimoji="1" lang="en-US" altLang="ja-JP"/>
          </a:p>
          <a:p>
            <a:endParaRPr kumimoji="1" lang="en-US" altLang="ja-JP"/>
          </a:p>
          <a:p>
            <a:r>
              <a:rPr kumimoji="1" lang="ja-JP" altLang="en-US"/>
              <a:t>逐次処理であれば適当にループの開始位置を決めれば簡単な処理ですが、並列処理で行うには複雑で、</a:t>
            </a:r>
            <a:endParaRPr kumimoji="1" lang="en-US" altLang="ja-JP"/>
          </a:p>
          <a:p>
            <a:r>
              <a:rPr kumimoji="1" lang="en-US" altLang="ja-JP"/>
              <a:t>Parallel list ranking </a:t>
            </a:r>
            <a:r>
              <a:rPr kumimoji="1" lang="ja-JP" altLang="en-US"/>
              <a:t>という問題になります</a:t>
            </a:r>
            <a:endParaRPr kumimoji="1" lang="en-US" altLang="ja-JP"/>
          </a:p>
          <a:p>
            <a:r>
              <a:rPr kumimoji="1" lang="en-US" altLang="ja-JP"/>
              <a:t>StrokeGen </a:t>
            </a:r>
            <a:r>
              <a:rPr kumimoji="1" lang="ja-JP" altLang="en-US"/>
              <a:t>では </a:t>
            </a:r>
            <a:r>
              <a:rPr kumimoji="1" lang="en-US" altLang="ja-JP"/>
              <a:t>Loop breaking </a:t>
            </a:r>
            <a:r>
              <a:rPr kumimoji="1" lang="ja-JP" altLang="en-US"/>
              <a:t>と </a:t>
            </a:r>
            <a:r>
              <a:rPr kumimoji="1" lang="en-US" altLang="ja-JP"/>
              <a:t>List ranking </a:t>
            </a:r>
            <a:r>
              <a:rPr kumimoji="1" lang="ja-JP" altLang="en-US"/>
              <a:t>で二処理で解決します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30</a:t>
            </a:fld>
            <a:endParaRPr lang="en-US"/>
          </a:p>
        </p:txBody>
      </p:sp>
    </p:spTree>
    <p:extLst>
      <p:ext uri="{BB962C8B-B14F-4D97-AF65-F5344CB8AC3E}">
        <p14:creationId xmlns:p14="http://schemas.microsoft.com/office/powerpoint/2010/main" val="3031990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Parallel List Ranking </a:t>
            </a:r>
            <a:r>
              <a:rPr kumimoji="1" lang="ja-JP" altLang="en-US"/>
              <a:t>を提起した </a:t>
            </a:r>
            <a:r>
              <a:rPr kumimoji="1" lang="en-US" altLang="ja-JP"/>
              <a:t>Wyllie </a:t>
            </a:r>
            <a:r>
              <a:rPr kumimoji="1" lang="ja-JP" altLang="en-US"/>
              <a:t>の方法を使います</a:t>
            </a:r>
            <a:endParaRPr kumimoji="1" lang="en-US" altLang="ja-JP"/>
          </a:p>
          <a:p>
            <a:r>
              <a:rPr kumimoji="1" lang="ja-JP" altLang="en-US"/>
              <a:t>これは接続関係があるノード列に、並列処理で、番号を割り振る方法で、</a:t>
            </a:r>
            <a:endParaRPr kumimoji="1" lang="en-US" altLang="ja-JP"/>
          </a:p>
          <a:p>
            <a:r>
              <a:rPr kumimoji="1" lang="en-US" altLang="ja-JP"/>
              <a:t>Pointer jumping </a:t>
            </a:r>
            <a:r>
              <a:rPr kumimoji="1" lang="ja-JP" altLang="en-US"/>
              <a:t>とも呼びます</a:t>
            </a:r>
            <a:endParaRPr kumimoji="1" lang="en-US" altLang="ja-JP"/>
          </a:p>
          <a:p>
            <a:endParaRPr kumimoji="1" lang="en-US" altLang="ja-JP"/>
          </a:p>
          <a:p>
            <a:r>
              <a:rPr kumimoji="1" lang="ja-JP" altLang="en-US"/>
              <a:t>反復処理で接続関係を、次、次の次、さらに次、とポインタをジャンプするように繋ぎ直しながらランクを更新する手法です</a:t>
            </a:r>
            <a:endParaRPr kumimoji="1" lang="en-US" altLang="ja-JP"/>
          </a:p>
          <a:p>
            <a:endParaRPr kumimoji="1" lang="en-US" altLang="ja-JP"/>
          </a:p>
          <a:p>
            <a:r>
              <a:rPr kumimoji="1" lang="ja-JP" altLang="en-US"/>
              <a:t>もっと効率的な </a:t>
            </a:r>
            <a:r>
              <a:rPr kumimoji="1" lang="en-US" altLang="ja-JP"/>
              <a:t>Parallel List Ranking </a:t>
            </a:r>
            <a:r>
              <a:rPr kumimoji="1" lang="ja-JP" altLang="en-US"/>
              <a:t>の方法もあるようですが、</a:t>
            </a:r>
            <a:endParaRPr kumimoji="1" lang="en-US" altLang="ja-JP"/>
          </a:p>
          <a:p>
            <a:r>
              <a:rPr kumimoji="1" lang="en-US" altLang="ja-JP"/>
              <a:t>StrokeGen </a:t>
            </a:r>
            <a:r>
              <a:rPr kumimoji="1" lang="ja-JP" altLang="en-US"/>
              <a:t>では最もシンプルな方法を実装しています</a:t>
            </a:r>
            <a:endParaRPr kumimoji="1" lang="en-US" altLang="ja-JP"/>
          </a:p>
          <a:p>
            <a:r>
              <a:rPr kumimoji="1" lang="ja-JP" altLang="en-US"/>
              <a:t>著者の</a:t>
            </a:r>
            <a:r>
              <a:rPr kumimoji="1" lang="en-US" altLang="ja-JP"/>
              <a:t>X</a:t>
            </a:r>
            <a:r>
              <a:rPr kumimoji="1" lang="ja-JP" altLang="en-US"/>
              <a:t>によるとランキングをより効率的なものに置き換えることで高速化できた、ともありました</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31</a:t>
            </a:fld>
            <a:endParaRPr lang="en-US"/>
          </a:p>
        </p:txBody>
      </p:sp>
    </p:spTree>
    <p:extLst>
      <p:ext uri="{BB962C8B-B14F-4D97-AF65-F5344CB8AC3E}">
        <p14:creationId xmlns:p14="http://schemas.microsoft.com/office/powerpoint/2010/main" val="3978280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 </a:t>
            </a:r>
            <a:r>
              <a:rPr kumimoji="1" lang="en-US" altLang="ja-JP"/>
              <a:t>Pointer jumping </a:t>
            </a:r>
            <a:r>
              <a:rPr kumimoji="1" lang="ja-JP" altLang="en-US"/>
              <a:t>を </a:t>
            </a:r>
            <a:r>
              <a:rPr kumimoji="1" lang="en-US" altLang="ja-JP"/>
              <a:t>StrokeGen </a:t>
            </a:r>
            <a:r>
              <a:rPr kumimoji="1" lang="ja-JP" altLang="en-US"/>
              <a:t>では</a:t>
            </a:r>
            <a:r>
              <a:rPr kumimoji="1" lang="en-US" altLang="ja-JP"/>
              <a:t>2</a:t>
            </a:r>
            <a:r>
              <a:rPr kumimoji="1" lang="ja-JP" altLang="en-US"/>
              <a:t>回使います</a:t>
            </a:r>
            <a:endParaRPr kumimoji="1" lang="en-US" altLang="ja-JP"/>
          </a:p>
          <a:p>
            <a:endParaRPr kumimoji="1" lang="en-US" altLang="ja-JP"/>
          </a:p>
          <a:p>
            <a:r>
              <a:rPr kumimoji="1" lang="ja-JP" altLang="en-US"/>
              <a:t>一つ目はループの切れ目、ここではシードといいます、赤矢印です、これを決める処理</a:t>
            </a:r>
            <a:endParaRPr kumimoji="1" lang="en-US" altLang="ja-JP"/>
          </a:p>
          <a:p>
            <a:r>
              <a:rPr kumimoji="1" lang="ja-JP" altLang="en-US"/>
              <a:t>二つ目は先にループ中の順番を決めるランキング処理です</a:t>
            </a:r>
            <a:endParaRPr kumimoji="1" lang="en-US" altLang="ja-JP"/>
          </a:p>
          <a:p>
            <a:endParaRPr kumimoji="1" lang="en-US" altLang="ja-JP"/>
          </a:p>
          <a:p>
            <a:r>
              <a:rPr kumimoji="1" lang="ja-JP" altLang="en-US"/>
              <a:t>ループの切れ目を見つける処理は、</a:t>
            </a:r>
            <a:r>
              <a:rPr kumimoji="1" lang="en-US" altLang="ja-JP"/>
              <a:t>Loop breaking </a:t>
            </a:r>
            <a:r>
              <a:rPr kumimoji="1" lang="ja-JP" altLang="en-US"/>
              <a:t>といい、</a:t>
            </a:r>
            <a:endParaRPr kumimoji="1" lang="en-US" altLang="ja-JP"/>
          </a:p>
          <a:p>
            <a:r>
              <a:rPr kumimoji="1" lang="ja-JP" altLang="en-US"/>
              <a:t>ピクセルエッジそれぞれユニークな </a:t>
            </a:r>
            <a:r>
              <a:rPr kumimoji="1" lang="en-US" altLang="ja-JP"/>
              <a:t>ID</a:t>
            </a:r>
            <a:r>
              <a:rPr kumimoji="1" lang="ja-JP" altLang="en-US"/>
              <a:t>、ここではモートンコードを、割り振ってそれがループ中最大になる箇所を切れ目にするという処理です</a:t>
            </a:r>
            <a:endParaRPr kumimoji="1" lang="en-US" altLang="ja-JP"/>
          </a:p>
          <a:p>
            <a:endParaRPr kumimoji="1" lang="en-US" altLang="ja-JP"/>
          </a:p>
          <a:p>
            <a:r>
              <a:rPr kumimoji="1" lang="en-US" altLang="ja-JP"/>
              <a:t>List ranking </a:t>
            </a:r>
            <a:r>
              <a:rPr kumimoji="1" lang="ja-JP" altLang="en-US"/>
              <a:t>はそのまま </a:t>
            </a:r>
            <a:r>
              <a:rPr kumimoji="1" lang="en-US" altLang="ja-JP"/>
              <a:t>Wyllie </a:t>
            </a:r>
            <a:r>
              <a:rPr kumimoji="1" lang="ja-JP" altLang="en-US"/>
              <a:t>の方法を適用して、 </a:t>
            </a:r>
            <a:r>
              <a:rPr kumimoji="1" lang="en-US" altLang="ja-JP"/>
              <a:t>Loop breaking </a:t>
            </a:r>
            <a:r>
              <a:rPr kumimoji="1" lang="ja-JP" altLang="en-US"/>
              <a:t>で見つけたループの切れ目を基準に接続順を解決します</a:t>
            </a:r>
            <a:endParaRPr kumimoji="1" lang="en-US" altLang="ja-JP"/>
          </a:p>
          <a:p>
            <a:endParaRPr kumimoji="1" lang="en-US" altLang="ja-JP"/>
          </a:p>
          <a:p>
            <a:r>
              <a:rPr kumimoji="1" lang="ja-JP" altLang="en-US"/>
              <a:t>最終的にピクセルエッジループを、ひとつのリニアな配列上に、連続したデータとして新しく作ることができます</a:t>
            </a:r>
            <a:endParaRPr kumimoji="1" lang="en-US" altLang="ja-JP"/>
          </a:p>
          <a:p>
            <a:r>
              <a:rPr kumimoji="1" lang="ja-JP" altLang="en-US"/>
              <a:t>複数のループも、接続情報があるので、一つの配列上に並びます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32</a:t>
            </a:fld>
            <a:endParaRPr lang="en-US"/>
          </a:p>
        </p:txBody>
      </p:sp>
    </p:spTree>
    <p:extLst>
      <p:ext uri="{BB962C8B-B14F-4D97-AF65-F5344CB8AC3E}">
        <p14:creationId xmlns:p14="http://schemas.microsoft.com/office/powerpoint/2010/main" val="880397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Loop breaking </a:t>
            </a:r>
            <a:r>
              <a:rPr kumimoji="1" lang="ja-JP" altLang="en-US"/>
              <a:t>の説明図です</a:t>
            </a:r>
            <a:endParaRPr kumimoji="1" lang="en-US" altLang="ja-JP"/>
          </a:p>
          <a:p>
            <a:r>
              <a:rPr kumimoji="1" lang="ja-JP" altLang="en-US"/>
              <a:t>興味がある方は公開する資料で詳しく見てください</a:t>
            </a:r>
            <a:endParaRPr kumimoji="1" lang="en-US" altLang="ja-JP"/>
          </a:p>
          <a:p>
            <a:endParaRPr kumimoji="1" lang="en-US" altLang="ja-JP"/>
          </a:p>
          <a:p>
            <a:r>
              <a:rPr kumimoji="1" lang="ja-JP" altLang="en-US"/>
              <a:t>ポインタをジャンプさせながら </a:t>
            </a:r>
            <a:r>
              <a:rPr kumimoji="1" lang="en-US" altLang="ja-JP"/>
              <a:t>max </a:t>
            </a:r>
            <a:r>
              <a:rPr kumimoji="1" lang="ja-JP" altLang="en-US"/>
              <a:t>をとる処理を行うことで実現します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33</a:t>
            </a:fld>
            <a:endParaRPr lang="en-US"/>
          </a:p>
        </p:txBody>
      </p:sp>
    </p:spTree>
    <p:extLst>
      <p:ext uri="{BB962C8B-B14F-4D97-AF65-F5344CB8AC3E}">
        <p14:creationId xmlns:p14="http://schemas.microsoft.com/office/powerpoint/2010/main" val="3807080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ランキング処理の図解です</a:t>
            </a:r>
            <a:endParaRPr kumimoji="1" lang="en-US" altLang="ja-JP"/>
          </a:p>
          <a:p>
            <a:endParaRPr kumimoji="1" lang="en-US" altLang="ja-JP"/>
          </a:p>
          <a:p>
            <a:r>
              <a:rPr kumimoji="1" lang="ja-JP" altLang="en-US"/>
              <a:t>後続ノードの値を加算しながらポインタを繋ぎ直す処理を反復することで、</a:t>
            </a:r>
            <a:endParaRPr kumimoji="1" lang="en-US" altLang="ja-JP"/>
          </a:p>
          <a:p>
            <a:r>
              <a:rPr kumimoji="1" lang="ja-JP" altLang="en-US"/>
              <a:t>ノード毎の並列処理でランキングを行います</a:t>
            </a:r>
            <a:endParaRPr kumimoji="1" lang="en-US" altLang="ja-JP"/>
          </a:p>
          <a:p>
            <a:endParaRPr kumimoji="1" lang="en-US" altLang="ja-JP"/>
          </a:p>
          <a:p>
            <a:r>
              <a:rPr kumimoji="1" lang="ja-JP" altLang="en-US"/>
              <a:t>ーーメモーー</a:t>
            </a:r>
            <a:endParaRPr kumimoji="1" lang="en-US" altLang="ja-JP"/>
          </a:p>
          <a:p>
            <a:r>
              <a:rPr kumimoji="1" lang="ja-JP" altLang="en-US"/>
              <a:t>ここでは循環リンクリストなので末尾は</a:t>
            </a:r>
            <a:r>
              <a:rPr kumimoji="1" lang="en-US" altLang="ja-JP"/>
              <a:t>nil</a:t>
            </a:r>
            <a:r>
              <a:rPr kumimoji="1" lang="ja-JP" altLang="en-US"/>
              <a:t>ではない</a:t>
            </a:r>
            <a:endParaRPr kumimoji="1" lang="en-US" altLang="ja-JP"/>
          </a:p>
          <a:p>
            <a:r>
              <a:rPr kumimoji="1" lang="en-US" altLang="ja-JP"/>
              <a:t>maxid</a:t>
            </a:r>
            <a:r>
              <a:rPr kumimoji="1" lang="ja-JP" altLang="en-US"/>
              <a:t>の割り振りでは末尾は気にせず（存在しない）十分な回数反復して</a:t>
            </a:r>
            <a:r>
              <a:rPr kumimoji="1" lang="en-US" altLang="ja-JP"/>
              <a:t>maxid</a:t>
            </a:r>
            <a:r>
              <a:rPr kumimoji="1" lang="ja-JP" altLang="en-US"/>
              <a:t>を行き渡らせる</a:t>
            </a:r>
            <a:endParaRPr kumimoji="1" lang="en-US" altLang="ja-JP"/>
          </a:p>
          <a:p>
            <a:r>
              <a:rPr kumimoji="1" lang="en-US" altLang="ja-JP"/>
              <a:t>ranking</a:t>
            </a:r>
            <a:r>
              <a:rPr kumimoji="1" lang="ja-JP" altLang="en-US"/>
              <a:t>では末尾＝シードで先頭ノードを指し、シードではつなぎ直しをしない</a:t>
            </a:r>
            <a:endParaRPr kumimoji="1" lang="en-US" altLang="ja-JP"/>
          </a:p>
          <a:p>
            <a:r>
              <a:rPr kumimoji="1" lang="ja-JP" altLang="en-US"/>
              <a:t>すべてが</a:t>
            </a:r>
            <a:r>
              <a:rPr kumimoji="1" lang="en-US" altLang="ja-JP"/>
              <a:t>nil</a:t>
            </a:r>
            <a:r>
              <a:rPr kumimoji="1" lang="ja-JP" altLang="en-US"/>
              <a:t>を指すまでやるのが普通だが、実装では十分な回数を固定値で与える（チェックしない）</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34</a:t>
            </a:fld>
            <a:endParaRPr lang="en-US"/>
          </a:p>
        </p:txBody>
      </p:sp>
    </p:spTree>
    <p:extLst>
      <p:ext uri="{BB962C8B-B14F-4D97-AF65-F5344CB8AC3E}">
        <p14:creationId xmlns:p14="http://schemas.microsoft.com/office/powerpoint/2010/main" val="4129293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t>ピクセルエッジにユニークな </a:t>
            </a:r>
            <a:r>
              <a:rPr lang="en-US" altLang="ja-JP" sz="1200"/>
              <a:t>ID </a:t>
            </a:r>
            <a:r>
              <a:rPr lang="ja-JP" altLang="en-US" sz="1200"/>
              <a:t>を割り振り、</a:t>
            </a:r>
            <a:endParaRPr lang="en-US" altLang="ja-JP" sz="1200"/>
          </a:p>
          <a:p>
            <a:r>
              <a:rPr kumimoji="1" lang="en-US" altLang="ja-JP" sz="1200"/>
              <a:t>Loop breaking </a:t>
            </a:r>
            <a:r>
              <a:rPr kumimoji="1" lang="ja-JP" altLang="en-US" sz="1200"/>
              <a:t>でループ中最大の</a:t>
            </a:r>
            <a:r>
              <a:rPr kumimoji="1" lang="en-US" altLang="ja-JP" sz="1200"/>
              <a:t>ID</a:t>
            </a:r>
            <a:r>
              <a:rPr kumimoji="1" lang="ja-JP" altLang="en-US" sz="1200"/>
              <a:t>の位置をループの切れ目にします</a:t>
            </a:r>
            <a:endParaRPr kumimoji="1" lang="en-US" altLang="ja-JP" sz="1200"/>
          </a:p>
          <a:p>
            <a:r>
              <a:rPr kumimoji="1" lang="ja-JP" altLang="en-US" sz="1200"/>
              <a:t>ここでは、最外周と内側二つのループがあります</a:t>
            </a:r>
            <a:endParaRPr kumimoji="1" lang="en-US" altLang="ja-JP" sz="120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35</a:t>
            </a:fld>
            <a:endParaRPr lang="en-US"/>
          </a:p>
        </p:txBody>
      </p:sp>
    </p:spTree>
    <p:extLst>
      <p:ext uri="{BB962C8B-B14F-4D97-AF65-F5344CB8AC3E}">
        <p14:creationId xmlns:p14="http://schemas.microsoft.com/office/powerpoint/2010/main" val="2226411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t>切れ目を見つけたらそれを基準にリストランキングでループの接続順を決定します</a:t>
            </a:r>
            <a:endParaRPr lang="en-US" altLang="ja-JP" sz="1200"/>
          </a:p>
          <a:p>
            <a:r>
              <a:rPr kumimoji="1" lang="ja-JP" altLang="en-US" sz="1200"/>
              <a:t>接続順が決まるとそれを繋いだ線のデータを得られます</a:t>
            </a:r>
            <a:endParaRPr kumimoji="1" lang="en-US" altLang="ja-JP" sz="120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36</a:t>
            </a:fld>
            <a:endParaRPr lang="en-US"/>
          </a:p>
        </p:txBody>
      </p:sp>
    </p:spTree>
    <p:extLst>
      <p:ext uri="{BB962C8B-B14F-4D97-AF65-F5344CB8AC3E}">
        <p14:creationId xmlns:p14="http://schemas.microsoft.com/office/powerpoint/2010/main" val="14336539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シリアライズされたピクセルエッジループが得られました</a:t>
            </a:r>
            <a:endParaRPr kumimoji="1" lang="en-US" altLang="ja-JP"/>
          </a:p>
          <a:p>
            <a:r>
              <a:rPr kumimoji="1" lang="ja-JP" altLang="en-US"/>
              <a:t>これから描画するためのストロークデータを作ります</a:t>
            </a:r>
            <a:endParaRPr kumimoji="1" lang="en-US" altLang="ja-JP"/>
          </a:p>
          <a:p>
            <a:endParaRPr kumimoji="1" lang="en-US" altLang="ja-JP"/>
          </a:p>
          <a:p>
            <a:r>
              <a:rPr kumimoji="1" lang="ja-JP" altLang="en-US"/>
              <a:t>まず、ラスタライズされたデータが少しガタついているため、フィルタリング処理で平滑化します</a:t>
            </a:r>
            <a:endParaRPr kumimoji="1" lang="en-US" altLang="ja-JP"/>
          </a:p>
          <a:p>
            <a:r>
              <a:rPr kumimoji="1" lang="ja-JP" altLang="en-US"/>
              <a:t>同時に、ループの曲線当てはめ処理で、各点での接線ベクトル方向を推定します</a:t>
            </a:r>
            <a:endParaRPr kumimoji="1" lang="en-US" altLang="ja-JP"/>
          </a:p>
          <a:p>
            <a:endParaRPr kumimoji="1" lang="en-US" altLang="ja-JP"/>
          </a:p>
          <a:p>
            <a:r>
              <a:rPr kumimoji="1" lang="ja-JP" altLang="en-US"/>
              <a:t>そして、ループから不要な箇所を削除するカリング処理、</a:t>
            </a:r>
            <a:endParaRPr kumimoji="1" lang="en-US" altLang="ja-JP"/>
          </a:p>
          <a:p>
            <a:r>
              <a:rPr kumimoji="1" lang="ja-JP" altLang="en-US"/>
              <a:t>カリングして、途切れたデータを改めてベクトルデータとして整形するセグメンテーション処理を行います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37</a:t>
            </a:fld>
            <a:endParaRPr lang="en-US"/>
          </a:p>
        </p:txBody>
      </p:sp>
    </p:spTree>
    <p:extLst>
      <p:ext uri="{BB962C8B-B14F-4D97-AF65-F5344CB8AC3E}">
        <p14:creationId xmlns:p14="http://schemas.microsoft.com/office/powerpoint/2010/main" val="2366509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ベクトル化につかった </a:t>
            </a:r>
            <a:r>
              <a:rPr kumimoji="1" lang="en-US" altLang="ja-JP"/>
              <a:t>Potrace </a:t>
            </a:r>
            <a:r>
              <a:rPr kumimoji="1" lang="ja-JP" altLang="en-US"/>
              <a:t>は境界線をベクトル化する手法なので、</a:t>
            </a:r>
            <a:endParaRPr kumimoji="1" lang="en-US" altLang="ja-JP"/>
          </a:p>
          <a:p>
            <a:r>
              <a:rPr kumimoji="1" lang="ja-JP" altLang="en-US"/>
              <a:t>ピクセルエッジループは輪郭線に対して二重になっています</a:t>
            </a:r>
            <a:endParaRPr kumimoji="1" lang="en-US" altLang="ja-JP"/>
          </a:p>
          <a:p>
            <a:endParaRPr kumimoji="1" lang="en-US" altLang="ja-JP"/>
          </a:p>
          <a:p>
            <a:r>
              <a:rPr kumimoji="1" lang="ja-JP" altLang="en-US"/>
              <a:t>図：本来この黒い線をベクトル化したいのですが、ラスタライズされたピクセルの境界線なので、内と外の両側にループが得られています</a:t>
            </a:r>
            <a:endParaRPr kumimoji="1" lang="en-US" altLang="ja-JP"/>
          </a:p>
          <a:p>
            <a:endParaRPr kumimoji="1" lang="en-US" altLang="ja-JP"/>
          </a:p>
          <a:p>
            <a:r>
              <a:rPr kumimoji="1" lang="ja-JP" altLang="en-US"/>
              <a:t>また、ループとずっと言っていますが、輪郭線は、ループでないような線も含みます</a:t>
            </a:r>
            <a:endParaRPr kumimoji="1" lang="en-US" altLang="ja-JP"/>
          </a:p>
          <a:p>
            <a:endParaRPr kumimoji="1" lang="en-US" altLang="ja-JP"/>
          </a:p>
          <a:p>
            <a:r>
              <a:rPr kumimoji="1" lang="ja-JP" altLang="en-US"/>
              <a:t>つまりまだ描画するべき輪郭線になっていないので、描画するためのベクトルストロークを生成する必要があります</a:t>
            </a:r>
            <a:endParaRPr kumimoji="1" lang="en-US" altLang="ja-JP"/>
          </a:p>
          <a:p>
            <a:endParaRPr kumimoji="1" lang="en-US" altLang="ja-JP"/>
          </a:p>
          <a:p>
            <a:r>
              <a:rPr kumimoji="1" lang="en-US" altLang="ja-JP"/>
              <a:t>[0:48]/[34:27]</a:t>
            </a:r>
            <a:endParaRPr kumimoji="1" lang="ja-JP" altLang="en-US"/>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38</a:t>
            </a:fld>
            <a:endParaRPr lang="en-US"/>
          </a:p>
        </p:txBody>
      </p:sp>
    </p:spTree>
    <p:extLst>
      <p:ext uri="{BB962C8B-B14F-4D97-AF65-F5344CB8AC3E}">
        <p14:creationId xmlns:p14="http://schemas.microsoft.com/office/powerpoint/2010/main" val="1792714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これをカリング処理といい</a:t>
            </a:r>
            <a:endParaRPr kumimoji="1" lang="en-US" altLang="ja-JP"/>
          </a:p>
          <a:p>
            <a:r>
              <a:rPr kumimoji="1" lang="ja-JP" altLang="en-US"/>
              <a:t>入力はシリアライズ済みのピクセルエッジループ、出力はストロークセグメントです</a:t>
            </a:r>
            <a:endParaRPr kumimoji="1" lang="en-US" altLang="ja-JP"/>
          </a:p>
          <a:p>
            <a:r>
              <a:rPr kumimoji="1" lang="ja-JP" altLang="en-US"/>
              <a:t>ストロークセグメントとはベクトルストロークのデータで、一つの配列上に、セグメント化、つまりストローク毎の境界情報を持ったデータです</a:t>
            </a:r>
            <a:endParaRPr kumimoji="1" lang="en-US" altLang="ja-JP"/>
          </a:p>
          <a:p>
            <a:endParaRPr kumimoji="1" lang="en-US" altLang="ja-JP"/>
          </a:p>
          <a:p>
            <a:r>
              <a:rPr kumimoji="1" lang="ja-JP" altLang="en-US"/>
              <a:t>このカリングはオリエンテーションカリングといい、</a:t>
            </a:r>
            <a:endParaRPr kumimoji="1" lang="en-US" altLang="ja-JP"/>
          </a:p>
          <a:p>
            <a:r>
              <a:rPr kumimoji="1" lang="ja-JP" altLang="en-US"/>
              <a:t>フィッティングで推定したループ各点の接線方向と、輪郭ピクセルの向きで描画しない点をカリングする処理です</a:t>
            </a:r>
            <a:endParaRPr kumimoji="1" lang="en-US" altLang="ja-JP"/>
          </a:p>
          <a:p>
            <a:r>
              <a:rPr kumimoji="1" lang="ja-JP" altLang="en-US"/>
              <a:t>輪郭ピクセルの向きとは、ラスタライズ工程で説明したエッジベクトルで、エッジに隣接する表向き面の </a:t>
            </a:r>
            <a:r>
              <a:rPr kumimoji="1" lang="en-US" altLang="ja-JP"/>
              <a:t>Winding order </a:t>
            </a:r>
            <a:r>
              <a:rPr kumimoji="1" lang="ja-JP" altLang="en-US"/>
              <a:t>と同じ方向になります</a:t>
            </a:r>
            <a:endParaRPr kumimoji="1" lang="en-US" altLang="ja-JP"/>
          </a:p>
          <a:p>
            <a:endParaRPr kumimoji="1" lang="en-US" altLang="ja-JP"/>
          </a:p>
          <a:p>
            <a:r>
              <a:rPr kumimoji="1" lang="ja-JP" altLang="en-US"/>
              <a:t>接線とエッジベクトルの向きが、周囲数点に渡ってある程度同じであれば採用、それ以外は削除します</a:t>
            </a:r>
            <a:endParaRPr kumimoji="1" lang="en-US" altLang="ja-JP"/>
          </a:p>
          <a:p>
            <a:r>
              <a:rPr kumimoji="1" lang="ja-JP" altLang="en-US"/>
              <a:t>そうするとちょうど輪郭線の切れ目になる位置で、ストロークが途切れるようになる、この論文の中で提案された、ヒューリスティックな方法です</a:t>
            </a:r>
            <a:endParaRPr kumimoji="1" lang="en-US" altLang="ja-JP"/>
          </a:p>
          <a:p>
            <a:endParaRPr kumimoji="1" lang="en-US" altLang="ja-JP"/>
          </a:p>
          <a:p>
            <a:r>
              <a:rPr kumimoji="1" lang="ja-JP" altLang="en-US"/>
              <a:t>図上：このように三叉路になる黒い輪郭線があると、ここまでの工程でループは</a:t>
            </a:r>
            <a:r>
              <a:rPr kumimoji="1" lang="en-US" altLang="ja-JP"/>
              <a:t>3</a:t>
            </a:r>
            <a:r>
              <a:rPr kumimoji="1" lang="ja-JP" altLang="en-US"/>
              <a:t>つが交わります</a:t>
            </a:r>
            <a:endParaRPr kumimoji="1" lang="en-US" altLang="ja-JP"/>
          </a:p>
          <a:p>
            <a:r>
              <a:rPr kumimoji="1" lang="ja-JP" altLang="en-US"/>
              <a:t>ループの接線と、輪郭ピクセルの向きを比べると、輪郭線に対して、ループ中の線がそれぞれ一本だけ決まり、</a:t>
            </a:r>
            <a:endParaRPr kumimoji="1" lang="en-US" altLang="ja-JP"/>
          </a:p>
          <a:p>
            <a:r>
              <a:rPr kumimoji="1" lang="ja-JP" altLang="en-US"/>
              <a:t>三叉路の交差点、つまり輪郭線の可視性が変化する箇所は切れ目になります</a:t>
            </a:r>
            <a:endParaRPr kumimoji="1" lang="en-US" altLang="ja-JP"/>
          </a:p>
          <a:p>
            <a:endParaRPr kumimoji="1" lang="en-US" altLang="ja-JP"/>
          </a:p>
          <a:p>
            <a:r>
              <a:rPr kumimoji="1" lang="ja-JP" altLang="en-US"/>
              <a:t>輪郭線が途中で途切れる箇所もその周囲のループの向きと輪郭ピクセルの向きで正しく</a:t>
            </a:r>
            <a:r>
              <a:rPr kumimoji="1" lang="en-US" altLang="ja-JP"/>
              <a:t>1</a:t>
            </a:r>
            <a:r>
              <a:rPr kumimoji="1" lang="ja-JP" altLang="en-US"/>
              <a:t>本選ばれます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39</a:t>
            </a:fld>
            <a:endParaRPr lang="en-US"/>
          </a:p>
        </p:txBody>
      </p:sp>
    </p:spTree>
    <p:extLst>
      <p:ext uri="{BB962C8B-B14F-4D97-AF65-F5344CB8AC3E}">
        <p14:creationId xmlns:p14="http://schemas.microsoft.com/office/powerpoint/2010/main" val="2411656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本日の講演の流れになります</a:t>
            </a:r>
            <a:endParaRPr kumimoji="1" lang="en-US" altLang="ja-JP"/>
          </a:p>
          <a:p>
            <a:endParaRPr kumimoji="1" lang="en-US" altLang="ja-JP"/>
          </a:p>
          <a:p>
            <a:r>
              <a:rPr kumimoji="1" lang="ja-JP" altLang="en-US"/>
              <a:t>まず手法が用いる輪郭線という言葉について少し議論を行います</a:t>
            </a:r>
            <a:endParaRPr kumimoji="1" lang="en-US" altLang="ja-JP"/>
          </a:p>
          <a:p>
            <a:r>
              <a:rPr kumimoji="1" lang="ja-JP" altLang="en-US"/>
              <a:t>次に </a:t>
            </a:r>
            <a:r>
              <a:rPr kumimoji="1" lang="en-US" altLang="ja-JP"/>
              <a:t>StrokeGen </a:t>
            </a:r>
            <a:r>
              <a:rPr kumimoji="1" lang="ja-JP" altLang="en-US"/>
              <a:t>の概要とアルゴリズムの解説、</a:t>
            </a:r>
            <a:endParaRPr kumimoji="1" lang="en-US" altLang="ja-JP"/>
          </a:p>
          <a:p>
            <a:r>
              <a:rPr kumimoji="1" lang="ja-JP" altLang="en-US"/>
              <a:t>結果の紹介を行います</a:t>
            </a:r>
            <a:endParaRPr kumimoji="1" lang="en-US" altLang="ja-JP"/>
          </a:p>
          <a:p>
            <a:r>
              <a:rPr kumimoji="1" lang="ja-JP" altLang="en-US"/>
              <a:t>最後に課題と今後の展望についてお話しします</a:t>
            </a:r>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a:t>
            </a:fld>
            <a:endParaRPr lang="en-US"/>
          </a:p>
        </p:txBody>
      </p:sp>
    </p:spTree>
    <p:extLst>
      <p:ext uri="{BB962C8B-B14F-4D97-AF65-F5344CB8AC3E}">
        <p14:creationId xmlns:p14="http://schemas.microsoft.com/office/powerpoint/2010/main" val="39006574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オリエンテーションカリングで、ループ中の点から描画するものだけが選ばれました</a:t>
            </a:r>
            <a:endParaRPr kumimoji="1" lang="en-US" altLang="ja-JP"/>
          </a:p>
          <a:p>
            <a:r>
              <a:rPr kumimoji="1" lang="ja-JP" altLang="en-US"/>
              <a:t>改めて描画するものだけの始点終点と点列の順番を求めます</a:t>
            </a:r>
            <a:endParaRPr kumimoji="1" lang="en-US" altLang="ja-JP"/>
          </a:p>
          <a:p>
            <a:endParaRPr kumimoji="1" lang="en-US" altLang="ja-JP"/>
          </a:p>
          <a:p>
            <a:r>
              <a:rPr kumimoji="1" lang="ja-JP" altLang="en-US"/>
              <a:t>これはセグメントスキャンという処理で達成されます</a:t>
            </a:r>
            <a:endParaRPr kumimoji="1" lang="en-US" altLang="ja-JP"/>
          </a:p>
          <a:p>
            <a:r>
              <a:rPr kumimoji="1" lang="ja-JP" altLang="en-US"/>
              <a:t>セグメントスキャンは配列中にセグメント、つまり区切りの情報があるときに、各セグメント毎に値をカウントする処理です</a:t>
            </a:r>
            <a:endParaRPr kumimoji="1" lang="en-US" altLang="ja-JP"/>
          </a:p>
          <a:p>
            <a:endParaRPr kumimoji="1" lang="en-US" altLang="ja-JP"/>
          </a:p>
          <a:p>
            <a:r>
              <a:rPr kumimoji="1" lang="ja-JP" altLang="en-US"/>
              <a:t>セグメントスキャンの並列処理は </a:t>
            </a:r>
            <a:r>
              <a:rPr kumimoji="1" lang="en-US" altLang="ja-JP"/>
              <a:t>NVIDIA </a:t>
            </a:r>
            <a:r>
              <a:rPr kumimoji="1" lang="ja-JP" altLang="en-US"/>
              <a:t>の実装を参考にしているようです</a:t>
            </a:r>
            <a:endParaRPr kumimoji="1" lang="en-US" altLang="ja-JP"/>
          </a:p>
          <a:p>
            <a:endParaRPr kumimoji="1" lang="en-US" altLang="ja-JP"/>
          </a:p>
          <a:p>
            <a:r>
              <a:rPr kumimoji="1" lang="ja-JP" altLang="en-US"/>
              <a:t>これにより、描画するベクトルストロークのデータが完成します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40</a:t>
            </a:fld>
            <a:endParaRPr lang="en-US"/>
          </a:p>
        </p:txBody>
      </p:sp>
    </p:spTree>
    <p:extLst>
      <p:ext uri="{BB962C8B-B14F-4D97-AF65-F5344CB8AC3E}">
        <p14:creationId xmlns:p14="http://schemas.microsoft.com/office/powerpoint/2010/main" val="2972340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ループにフィルタリングをして全体を滑らかにして、</a:t>
            </a:r>
            <a:endParaRPr kumimoji="1" lang="en-US" altLang="ja-JP"/>
          </a:p>
          <a:p>
            <a:r>
              <a:rPr kumimoji="1" lang="ja-JP" altLang="en-US"/>
              <a:t>オリエンテーションカリングで描画する紫の点を選びます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41</a:t>
            </a:fld>
            <a:endParaRPr lang="en-US"/>
          </a:p>
        </p:txBody>
      </p:sp>
    </p:spTree>
    <p:extLst>
      <p:ext uri="{BB962C8B-B14F-4D97-AF65-F5344CB8AC3E}">
        <p14:creationId xmlns:p14="http://schemas.microsoft.com/office/powerpoint/2010/main" val="3642640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ベクトルストロークが得られたので、描画は任意に実装出来ます</a:t>
            </a:r>
            <a:endParaRPr kumimoji="1" lang="en-US" altLang="ja-JP"/>
          </a:p>
          <a:p>
            <a:endParaRPr kumimoji="1" lang="en-US" altLang="ja-JP"/>
          </a:p>
          <a:p>
            <a:r>
              <a:rPr kumimoji="1" lang="ja-JP" altLang="en-US"/>
              <a:t>論文ではシンプルなスタイライズとして、点列からポリメッシュを生成して、</a:t>
            </a:r>
            <a:endParaRPr kumimoji="1" lang="en-US" altLang="ja-JP"/>
          </a:p>
          <a:p>
            <a:r>
              <a:rPr kumimoji="1" lang="ja-JP" altLang="en-US"/>
              <a:t>ドローイングソフトにある様なパス描画を実装しています</a:t>
            </a:r>
            <a:endParaRPr kumimoji="1" lang="en-US" altLang="ja-JP"/>
          </a:p>
          <a:p>
            <a:endParaRPr kumimoji="1" lang="en-US" altLang="ja-JP"/>
          </a:p>
          <a:p>
            <a:r>
              <a:rPr kumimoji="1" lang="ja-JP" altLang="en-US"/>
              <a:t>輪郭線の法線方向にメッシュを押し出すよう実装されていて、</a:t>
            </a:r>
            <a:endParaRPr kumimoji="1" lang="en-US" altLang="ja-JP"/>
          </a:p>
          <a:p>
            <a:r>
              <a:rPr kumimoji="1" lang="ja-JP" altLang="en-US"/>
              <a:t>このポリラインにテクスチャマッピングなどが可能になっています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42</a:t>
            </a:fld>
            <a:endParaRPr lang="en-US"/>
          </a:p>
        </p:txBody>
      </p:sp>
    </p:spTree>
    <p:extLst>
      <p:ext uri="{BB962C8B-B14F-4D97-AF65-F5344CB8AC3E}">
        <p14:creationId xmlns:p14="http://schemas.microsoft.com/office/powerpoint/2010/main" val="25122351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得られたベクトルストロークは自由にレンダリングできます</a:t>
            </a:r>
            <a:endParaRPr kumimoji="1" lang="en-US" altLang="ja-JP"/>
          </a:p>
          <a:p>
            <a:endParaRPr kumimoji="1" lang="en-US" altLang="ja-JP"/>
          </a:p>
          <a:p>
            <a:r>
              <a:rPr kumimoji="1" lang="ja-JP" altLang="en-US"/>
              <a:t>目安</a:t>
            </a:r>
            <a:r>
              <a:rPr kumimoji="1" lang="en-US" altLang="ja-JP"/>
              <a:t>30</a:t>
            </a:r>
            <a:r>
              <a:rPr kumimoji="1" lang="ja-JP" altLang="en-US"/>
              <a:t>分</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43</a:t>
            </a:fld>
            <a:endParaRPr lang="en-US"/>
          </a:p>
        </p:txBody>
      </p:sp>
    </p:spTree>
    <p:extLst>
      <p:ext uri="{BB962C8B-B14F-4D97-AF65-F5344CB8AC3E}">
        <p14:creationId xmlns:p14="http://schemas.microsoft.com/office/powerpoint/2010/main" val="636454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ここまで </a:t>
            </a:r>
            <a:r>
              <a:rPr kumimoji="1" lang="en-US" altLang="ja-JP"/>
              <a:t>StrokeGen </a:t>
            </a:r>
            <a:r>
              <a:rPr kumimoji="1" lang="ja-JP" altLang="en-US"/>
              <a:t>のアルゴリズムについて説明してきました</a:t>
            </a:r>
            <a:endParaRPr kumimoji="1" lang="en-US" altLang="ja-JP"/>
          </a:p>
          <a:p>
            <a:r>
              <a:rPr kumimoji="1" lang="ja-JP" altLang="en-US"/>
              <a:t>次に実際の実装について触れたいと思います</a:t>
            </a:r>
            <a:endParaRPr kumimoji="1" lang="en-US" altLang="ja-JP"/>
          </a:p>
          <a:p>
            <a:endParaRPr kumimoji="1" lang="en-US" altLang="ja-JP"/>
          </a:p>
          <a:p>
            <a:r>
              <a:rPr kumimoji="1" lang="ja-JP" altLang="en-US"/>
              <a:t>また </a:t>
            </a:r>
            <a:r>
              <a:rPr kumimoji="1" lang="en-US" altLang="ja-JP"/>
              <a:t>StrokeGen </a:t>
            </a:r>
            <a:r>
              <a:rPr kumimoji="1" lang="ja-JP" altLang="en-US"/>
              <a:t>の検証のために行った改造実装も合わせて紹介します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44</a:t>
            </a:fld>
            <a:endParaRPr lang="en-US"/>
          </a:p>
        </p:txBody>
      </p:sp>
    </p:spTree>
    <p:extLst>
      <p:ext uri="{BB962C8B-B14F-4D97-AF65-F5344CB8AC3E}">
        <p14:creationId xmlns:p14="http://schemas.microsoft.com/office/powerpoint/2010/main" val="38961483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StrokeGen </a:t>
            </a:r>
            <a:r>
              <a:rPr kumimoji="1" lang="ja-JP" altLang="en-US"/>
              <a:t>は </a:t>
            </a:r>
            <a:r>
              <a:rPr kumimoji="1" lang="en-US" altLang="ja-JP"/>
              <a:t>Unity </a:t>
            </a:r>
            <a:r>
              <a:rPr kumimoji="1" lang="ja-JP" altLang="en-US"/>
              <a:t>上の論文のプロトタイプ実装です</a:t>
            </a:r>
            <a:endParaRPr kumimoji="1" lang="en-US" altLang="ja-JP"/>
          </a:p>
          <a:p>
            <a:r>
              <a:rPr kumimoji="1" lang="en-US" altLang="ja-JP"/>
              <a:t>URP </a:t>
            </a:r>
            <a:r>
              <a:rPr kumimoji="1" lang="ja-JP" altLang="en-US"/>
              <a:t>上にカスタムのレンダリングパイプラインとして実装されており、内部の効率的な並列計算の関係で </a:t>
            </a:r>
            <a:r>
              <a:rPr kumimoji="1" lang="en-US" altLang="ja-JP"/>
              <a:t>DirectX 12 </a:t>
            </a:r>
            <a:r>
              <a:rPr kumimoji="1" lang="ja-JP" altLang="en-US"/>
              <a:t>限定で動作します</a:t>
            </a:r>
            <a:endParaRPr kumimoji="1" lang="en-US" altLang="ja-JP"/>
          </a:p>
          <a:p>
            <a:r>
              <a:rPr kumimoji="1" lang="ja-JP" altLang="en-US"/>
              <a:t>サードパーティの依存関係として </a:t>
            </a:r>
            <a:r>
              <a:rPr kumimoji="1" lang="en-US" altLang="ja-JP"/>
              <a:t>Odin Inspector </a:t>
            </a:r>
            <a:r>
              <a:rPr kumimoji="1" lang="ja-JP" altLang="en-US"/>
              <a:t>を利用しています</a:t>
            </a:r>
            <a:endParaRPr kumimoji="1" lang="en-US" altLang="ja-JP"/>
          </a:p>
          <a:p>
            <a:endParaRPr kumimoji="1" lang="en-US" altLang="ja-JP"/>
          </a:p>
          <a:p>
            <a:r>
              <a:rPr kumimoji="1" lang="ja-JP" altLang="en-US"/>
              <a:t>公開されているプロジェクトでは設定済みなので特に手を加える必要はありませんが、</a:t>
            </a:r>
            <a:endParaRPr kumimoji="1" lang="en-US" altLang="ja-JP"/>
          </a:p>
          <a:p>
            <a:r>
              <a:rPr kumimoji="1" lang="ja-JP" altLang="en-US"/>
              <a:t>カメラ、描画対象のオブジェクトに専用のスクリプトを設定して、</a:t>
            </a:r>
            <a:r>
              <a:rPr kumimoji="1" lang="en-US" altLang="ja-JP"/>
              <a:t>Render Feature </a:t>
            </a:r>
            <a:r>
              <a:rPr kumimoji="1" lang="ja-JP" altLang="en-US"/>
              <a:t>にカスタムパスの設定を行います</a:t>
            </a:r>
            <a:endParaRPr kumimoji="1" lang="en-US" altLang="ja-JP"/>
          </a:p>
          <a:p>
            <a:r>
              <a:rPr kumimoji="1" lang="ja-JP" altLang="en-US"/>
              <a:t>実行すると </a:t>
            </a:r>
            <a:r>
              <a:rPr kumimoji="1" lang="en-US" altLang="ja-JP"/>
              <a:t>Game </a:t>
            </a:r>
            <a:r>
              <a:rPr kumimoji="1" lang="ja-JP" altLang="en-US"/>
              <a:t>画面で輪郭線描画が行われます</a:t>
            </a:r>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45</a:t>
            </a:fld>
            <a:endParaRPr lang="en-US"/>
          </a:p>
        </p:txBody>
      </p:sp>
    </p:spTree>
    <p:extLst>
      <p:ext uri="{BB962C8B-B14F-4D97-AF65-F5344CB8AC3E}">
        <p14:creationId xmlns:p14="http://schemas.microsoft.com/office/powerpoint/2010/main" val="41113979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公開されているパラメータについても紹介します</a:t>
            </a:r>
            <a:endParaRPr kumimoji="1" lang="en-US" altLang="ja-JP"/>
          </a:p>
          <a:p>
            <a:r>
              <a:rPr kumimoji="1" lang="ja-JP" altLang="en-US"/>
              <a:t>数が多いので興味がある方は公開する資料をご覧下さい</a:t>
            </a:r>
            <a:endParaRPr kumimoji="1" lang="en-US" altLang="ja-JP"/>
          </a:p>
          <a:p>
            <a:endParaRPr kumimoji="1" lang="en-US" altLang="ja-JP"/>
          </a:p>
          <a:p>
            <a:r>
              <a:rPr kumimoji="1" lang="ja-JP" altLang="en-US"/>
              <a:t>ほとんどはスタイライズ表現の為のパラメータです</a:t>
            </a:r>
            <a:endParaRPr kumimoji="1" lang="en-US" altLang="ja-JP"/>
          </a:p>
          <a:p>
            <a:r>
              <a:rPr kumimoji="1" lang="en-US" altLang="ja-JP"/>
              <a:t>Orient Threshold </a:t>
            </a:r>
            <a:r>
              <a:rPr kumimoji="1" lang="ja-JP" altLang="en-US"/>
              <a:t>はオリエンテーションカリングで、ループの接線とエッジベクトルでカリング判定する角度を調整します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46</a:t>
            </a:fld>
            <a:endParaRPr lang="en-US"/>
          </a:p>
        </p:txBody>
      </p:sp>
    </p:spTree>
    <p:extLst>
      <p:ext uri="{BB962C8B-B14F-4D97-AF65-F5344CB8AC3E}">
        <p14:creationId xmlns:p14="http://schemas.microsoft.com/office/powerpoint/2010/main" val="178765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ブラシリンクジャンプ回数は、リストランキングの反復数です</a:t>
            </a:r>
            <a:endParaRPr kumimoji="1" lang="en-US" altLang="ja-JP"/>
          </a:p>
          <a:p>
            <a:r>
              <a:rPr kumimoji="1" lang="ja-JP" altLang="en-US"/>
              <a:t>論文内で反復数は </a:t>
            </a:r>
            <a:r>
              <a:rPr kumimoji="1" lang="en-US" altLang="ja-JP"/>
              <a:t>2000x2000 </a:t>
            </a:r>
            <a:r>
              <a:rPr kumimoji="1" lang="ja-JP" altLang="en-US"/>
              <a:t>程度の画面解像度で </a:t>
            </a:r>
            <a:r>
              <a:rPr kumimoji="1" lang="en-US" altLang="ja-JP"/>
              <a:t>18</a:t>
            </a:r>
            <a:r>
              <a:rPr kumimoji="1" lang="ja-JP" altLang="en-US"/>
              <a:t>回あれば十分だと実験されています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47</a:t>
            </a:fld>
            <a:endParaRPr lang="en-US"/>
          </a:p>
        </p:txBody>
      </p:sp>
    </p:spTree>
    <p:extLst>
      <p:ext uri="{BB962C8B-B14F-4D97-AF65-F5344CB8AC3E}">
        <p14:creationId xmlns:p14="http://schemas.microsoft.com/office/powerpoint/2010/main" val="9006878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発表に含めず</a:t>
            </a:r>
            <a:endParaRPr kumimoji="1" lang="en-US" altLang="ja-JP"/>
          </a:p>
          <a:p>
            <a:endParaRPr kumimoji="1" lang="en-US" altLang="ja-JP"/>
          </a:p>
          <a:p>
            <a:r>
              <a:rPr kumimoji="1" lang="ja-JP" altLang="en-US"/>
              <a:t>事前処理で作る各種バッファをインスペクタ上で可視化する機能も用意されています</a:t>
            </a:r>
            <a:endParaRPr kumimoji="1" lang="en-US" altLang="ja-JP"/>
          </a:p>
          <a:p>
            <a:r>
              <a:rPr kumimoji="1" lang="ja-JP" altLang="en-US"/>
              <a:t>公開されている実装では動作しませんでしたが、実行時に処理するのではなく、</a:t>
            </a:r>
            <a:endParaRPr kumimoji="1" lang="en-US" altLang="ja-JP"/>
          </a:p>
          <a:p>
            <a:r>
              <a:rPr kumimoji="1" lang="ja-JP" altLang="en-US"/>
              <a:t>インスペクタ上のボタンでアセット化する処理を行おうとしている実装も見受けられました</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48</a:t>
            </a:fld>
            <a:endParaRPr lang="en-US"/>
          </a:p>
        </p:txBody>
      </p:sp>
    </p:spTree>
    <p:extLst>
      <p:ext uri="{BB962C8B-B14F-4D97-AF65-F5344CB8AC3E}">
        <p14:creationId xmlns:p14="http://schemas.microsoft.com/office/powerpoint/2010/main" val="6599175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発表に含めず</a:t>
            </a:r>
            <a:endParaRPr kumimoji="1" lang="en-US" altLang="ja-JP"/>
          </a:p>
          <a:p>
            <a:endParaRPr kumimoji="1" lang="en-US" altLang="ja-JP"/>
          </a:p>
          <a:p>
            <a:r>
              <a:rPr kumimoji="1" lang="ja-JP" altLang="en-US"/>
              <a:t>線幅の制御にカーブをテクスチャ化してする専用機能も用意されています</a:t>
            </a:r>
            <a:endParaRPr kumimoji="1" lang="en-US" altLang="ja-JP"/>
          </a:p>
          <a:p>
            <a:endParaRPr kumimoji="1" lang="en-US" altLang="ja-JP"/>
          </a:p>
          <a:p>
            <a:r>
              <a:rPr kumimoji="1" lang="ja-JP" altLang="en-US"/>
              <a:t>輪郭線を描画するオブジェクトにはアルゴリズムに関するパラメータはありませんが、</a:t>
            </a:r>
            <a:endParaRPr kumimoji="1" lang="en-US" altLang="ja-JP"/>
          </a:p>
          <a:p>
            <a:r>
              <a:rPr kumimoji="1" lang="ja-JP" altLang="en-US"/>
              <a:t>アニメーションの検証用にオブジェクトを回転するような処理が含まれています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49</a:t>
            </a:fld>
            <a:endParaRPr lang="en-US"/>
          </a:p>
        </p:txBody>
      </p:sp>
    </p:spTree>
    <p:extLst>
      <p:ext uri="{BB962C8B-B14F-4D97-AF65-F5344CB8AC3E}">
        <p14:creationId xmlns:p14="http://schemas.microsoft.com/office/powerpoint/2010/main" val="2485187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では </a:t>
            </a:r>
            <a:r>
              <a:rPr kumimoji="1" lang="en-US" altLang="ja-JP"/>
              <a:t>StrokeGen</a:t>
            </a:r>
            <a:r>
              <a:rPr kumimoji="1" lang="ja-JP" altLang="en-US"/>
              <a:t> の話を行う前に輪郭線について少し議論をしたいと思います</a:t>
            </a:r>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a:t>
            </a:fld>
            <a:endParaRPr lang="en-US"/>
          </a:p>
        </p:txBody>
      </p:sp>
    </p:spTree>
    <p:extLst>
      <p:ext uri="{BB962C8B-B14F-4D97-AF65-F5344CB8AC3E}">
        <p14:creationId xmlns:p14="http://schemas.microsoft.com/office/powerpoint/2010/main" val="4213901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発表に含めず</a:t>
            </a:r>
            <a:endParaRPr kumimoji="1" lang="en-US" altLang="ja-JP"/>
          </a:p>
          <a:p>
            <a:endParaRPr kumimoji="1" lang="en-US" altLang="ja-JP"/>
          </a:p>
          <a:p>
            <a:r>
              <a:rPr kumimoji="1" lang="en-US" altLang="ja-JP"/>
              <a:t>StrokeGen </a:t>
            </a:r>
            <a:r>
              <a:rPr kumimoji="1" lang="ja-JP" altLang="en-US"/>
              <a:t>は非常に複雑でコードの量が多いです</a:t>
            </a:r>
            <a:endParaRPr kumimoji="1" lang="en-US" altLang="ja-JP"/>
          </a:p>
          <a:p>
            <a:r>
              <a:rPr kumimoji="1" lang="ja-JP" altLang="en-US"/>
              <a:t>アルゴリズムと関連するソースコードを簡単に列挙しました</a:t>
            </a:r>
            <a:endParaRPr kumimoji="1" lang="en-US" altLang="ja-JP"/>
          </a:p>
          <a:p>
            <a:r>
              <a:rPr kumimoji="1" lang="ja-JP" altLang="en-US"/>
              <a:t>興味ある方は公開される資料を見て、実際にソースコードを読み解く際の参考になればと思います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50</a:t>
            </a:fld>
            <a:endParaRPr lang="en-US"/>
          </a:p>
        </p:txBody>
      </p:sp>
    </p:spTree>
    <p:extLst>
      <p:ext uri="{BB962C8B-B14F-4D97-AF65-F5344CB8AC3E}">
        <p14:creationId xmlns:p14="http://schemas.microsoft.com/office/powerpoint/2010/main" val="39810513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以上は論文の内容です</a:t>
            </a:r>
            <a:endParaRPr kumimoji="1" lang="en-US" altLang="ja-JP"/>
          </a:p>
          <a:p>
            <a:endParaRPr kumimoji="1" lang="en-US" altLang="ja-JP"/>
          </a:p>
          <a:p>
            <a:r>
              <a:rPr kumimoji="1" lang="ja-JP" altLang="en-US"/>
              <a:t>次は私が、実際に </a:t>
            </a:r>
            <a:r>
              <a:rPr kumimoji="1" lang="en-US" altLang="ja-JP"/>
              <a:t>StrokeGen </a:t>
            </a:r>
            <a:r>
              <a:rPr kumimoji="1" lang="ja-JP" altLang="en-US"/>
              <a:t>のプロジェクトを動かし、検証するために行ったいくつかの改造を紹介します</a:t>
            </a:r>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51</a:t>
            </a:fld>
            <a:endParaRPr lang="en-US"/>
          </a:p>
        </p:txBody>
      </p:sp>
    </p:spTree>
    <p:extLst>
      <p:ext uri="{BB962C8B-B14F-4D97-AF65-F5344CB8AC3E}">
        <p14:creationId xmlns:p14="http://schemas.microsoft.com/office/powerpoint/2010/main" val="33645585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 </a:t>
            </a:r>
            <a:r>
              <a:rPr kumimoji="1" lang="en-US" altLang="ja-JP"/>
              <a:t>Odin Inspector </a:t>
            </a:r>
            <a:r>
              <a:rPr kumimoji="1" lang="ja-JP" altLang="en-US"/>
              <a:t>依存の解消についてです</a:t>
            </a:r>
            <a:endParaRPr kumimoji="1" lang="en-US" altLang="ja-JP"/>
          </a:p>
          <a:p>
            <a:endParaRPr kumimoji="1" lang="en-US" altLang="ja-JP"/>
          </a:p>
          <a:p>
            <a:r>
              <a:rPr kumimoji="1" lang="en-US" altLang="ja-JP"/>
              <a:t>StrokeGen </a:t>
            </a:r>
            <a:r>
              <a:rPr kumimoji="1" lang="ja-JP" altLang="en-US"/>
              <a:t>は </a:t>
            </a:r>
            <a:r>
              <a:rPr kumimoji="1" lang="en-US" altLang="ja-JP"/>
              <a:t>Github </a:t>
            </a:r>
            <a:r>
              <a:rPr kumimoji="1" lang="ja-JP" altLang="en-US"/>
              <a:t>上に誰でも利用できる形で公開されていますが、</a:t>
            </a:r>
            <a:endParaRPr kumimoji="1" lang="en-US" altLang="ja-JP"/>
          </a:p>
          <a:p>
            <a:r>
              <a:rPr kumimoji="1" lang="en-US" altLang="ja-JP"/>
              <a:t>UI </a:t>
            </a:r>
            <a:r>
              <a:rPr kumimoji="1" lang="ja-JP" altLang="en-US"/>
              <a:t>拡張のための有料プラグイン </a:t>
            </a:r>
            <a:r>
              <a:rPr kumimoji="1" lang="en-US" altLang="ja-JP"/>
              <a:t>Odin Inspector </a:t>
            </a:r>
            <a:r>
              <a:rPr kumimoji="1" lang="ja-JP" altLang="en-US"/>
              <a:t>を利用しているため、当然所持していなければ動きません</a:t>
            </a:r>
            <a:endParaRPr kumimoji="1" lang="en-US" altLang="ja-JP"/>
          </a:p>
          <a:p>
            <a:endParaRPr kumimoji="1" lang="en-US" altLang="ja-JP"/>
          </a:p>
          <a:p>
            <a:r>
              <a:rPr kumimoji="1" lang="ja-JP" altLang="en-US"/>
              <a:t>幸い、</a:t>
            </a:r>
            <a:r>
              <a:rPr kumimoji="1" lang="en-US" altLang="ja-JP"/>
              <a:t>Odin Inspector </a:t>
            </a:r>
            <a:r>
              <a:rPr kumimoji="1" lang="ja-JP" altLang="en-US"/>
              <a:t>はパラメータ回りの </a:t>
            </a:r>
            <a:r>
              <a:rPr kumimoji="1" lang="en-US" altLang="ja-JP"/>
              <a:t>UI </a:t>
            </a:r>
            <a:r>
              <a:rPr kumimoji="1" lang="ja-JP" altLang="en-US"/>
              <a:t>を使いやすくするための機能で、</a:t>
            </a:r>
            <a:endParaRPr kumimoji="1" lang="en-US" altLang="ja-JP"/>
          </a:p>
          <a:p>
            <a:r>
              <a:rPr kumimoji="1" lang="en-US" altLang="ja-JP"/>
              <a:t>StrokeGen </a:t>
            </a:r>
            <a:r>
              <a:rPr kumimoji="1" lang="ja-JP" altLang="en-US"/>
              <a:t>のアルゴリズムに関わるものではありません</a:t>
            </a:r>
            <a:endParaRPr kumimoji="1" lang="en-US" altLang="ja-JP"/>
          </a:p>
          <a:p>
            <a:r>
              <a:rPr kumimoji="1" lang="ja-JP" altLang="en-US"/>
              <a:t>今回は </a:t>
            </a:r>
            <a:r>
              <a:rPr kumimoji="1" lang="en-US" altLang="ja-JP"/>
              <a:t>Odin Inspector </a:t>
            </a:r>
            <a:r>
              <a:rPr kumimoji="1" lang="ja-JP" altLang="en-US"/>
              <a:t>の機能を模倣した </a:t>
            </a:r>
            <a:r>
              <a:rPr kumimoji="1" lang="en-US" altLang="ja-JP"/>
              <a:t>Custom Inspector </a:t>
            </a:r>
            <a:r>
              <a:rPr kumimoji="1" lang="ja-JP" altLang="en-US"/>
              <a:t>を自作して動作するようにしました</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52</a:t>
            </a:fld>
            <a:endParaRPr lang="en-US"/>
          </a:p>
        </p:txBody>
      </p:sp>
    </p:spTree>
    <p:extLst>
      <p:ext uri="{BB962C8B-B14F-4D97-AF65-F5344CB8AC3E}">
        <p14:creationId xmlns:p14="http://schemas.microsoft.com/office/powerpoint/2010/main" val="18167228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ストローク描画にイラストソフトのブラシのようなスタンプ描画へ対応させました</a:t>
            </a:r>
            <a:endParaRPr kumimoji="1" lang="en-US" altLang="ja-JP"/>
          </a:p>
          <a:p>
            <a:r>
              <a:rPr kumimoji="1" lang="ja-JP" altLang="en-US"/>
              <a:t>これは実装中に動作していない処理があったためそれを動くように修正しました</a:t>
            </a:r>
            <a:endParaRPr kumimoji="1" lang="en-US" altLang="ja-JP"/>
          </a:p>
          <a:p>
            <a:r>
              <a:rPr kumimoji="1" lang="ja-JP" altLang="en-US"/>
              <a:t>ベクトルストロークの各点列をクアッドメッシュとして描画して、各クアッドにブラシテクスチャをマッピングできます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53</a:t>
            </a:fld>
            <a:endParaRPr lang="en-US"/>
          </a:p>
        </p:txBody>
      </p:sp>
    </p:spTree>
    <p:extLst>
      <p:ext uri="{BB962C8B-B14F-4D97-AF65-F5344CB8AC3E}">
        <p14:creationId xmlns:p14="http://schemas.microsoft.com/office/powerpoint/2010/main" val="35325960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公開されている </a:t>
            </a:r>
            <a:r>
              <a:rPr kumimoji="1" lang="en-US" altLang="ja-JP"/>
              <a:t>StrokeGen </a:t>
            </a:r>
            <a:r>
              <a:rPr kumimoji="1" lang="ja-JP" altLang="en-US"/>
              <a:t>はシングルスタティックメッシュのみサポートしています</a:t>
            </a:r>
            <a:endParaRPr kumimoji="1" lang="en-US" altLang="ja-JP"/>
          </a:p>
          <a:p>
            <a:r>
              <a:rPr kumimoji="1" lang="ja-JP" altLang="en-US"/>
              <a:t>アルゴリズム上の制限ではないので、輪郭線描画のメインターゲットと考えられる、</a:t>
            </a:r>
            <a:endParaRPr kumimoji="1" lang="en-US" altLang="ja-JP"/>
          </a:p>
          <a:p>
            <a:r>
              <a:rPr kumimoji="1" lang="ja-JP" altLang="en-US"/>
              <a:t>キャラクターアニメーションでも動作するように改造を行いました</a:t>
            </a:r>
            <a:endParaRPr kumimoji="1" lang="en-US" altLang="ja-JP"/>
          </a:p>
          <a:p>
            <a:endParaRPr kumimoji="1" lang="en-US" altLang="ja-JP"/>
          </a:p>
          <a:p>
            <a:r>
              <a:rPr kumimoji="1" lang="ja-JP" altLang="en-US"/>
              <a:t>まずシングルメッシュという点に付いては、一つのメッシュだけを対象と取るところを、</a:t>
            </a:r>
            <a:endParaRPr kumimoji="1" lang="en-US" altLang="ja-JP"/>
          </a:p>
          <a:p>
            <a:r>
              <a:rPr kumimoji="1" lang="ja-JP" altLang="en-US"/>
              <a:t>一つの </a:t>
            </a:r>
            <a:r>
              <a:rPr kumimoji="1" lang="en-US" altLang="ja-JP"/>
              <a:t>GameObject </a:t>
            </a:r>
            <a:r>
              <a:rPr kumimoji="1" lang="ja-JP" altLang="en-US"/>
              <a:t>を指定すると、その子のメッシュ全てを輪郭線描画の対象とするようにしました</a:t>
            </a:r>
            <a:endParaRPr kumimoji="1" lang="en-US" altLang="ja-JP"/>
          </a:p>
          <a:p>
            <a:r>
              <a:rPr kumimoji="1" lang="ja-JP" altLang="en-US"/>
              <a:t>全てのメッシュのデータは一つの大きなバッファに順次格納します</a:t>
            </a:r>
            <a:endParaRPr kumimoji="1" lang="en-US" altLang="ja-JP"/>
          </a:p>
          <a:p>
            <a:r>
              <a:rPr kumimoji="1" lang="ja-JP" altLang="en-US"/>
              <a:t>アルゴリズム上、並列処理である為メッシュあるいはエッジを処理する順番は結果に一切影響はありません</a:t>
            </a:r>
            <a:endParaRPr kumimoji="1" lang="en-US" altLang="ja-JP"/>
          </a:p>
          <a:p>
            <a:endParaRPr kumimoji="1" lang="en-US" altLang="ja-JP"/>
          </a:p>
          <a:p>
            <a:r>
              <a:rPr kumimoji="1" lang="ja-JP" altLang="en-US"/>
              <a:t>キャラクターアニメーションへの対応は、</a:t>
            </a:r>
            <a:r>
              <a:rPr kumimoji="1" lang="en-US" altLang="ja-JP"/>
              <a:t>SkinnedMeshRender </a:t>
            </a:r>
            <a:r>
              <a:rPr kumimoji="1" lang="ja-JP" altLang="en-US"/>
              <a:t>に対応することで達成されます</a:t>
            </a:r>
            <a:endParaRPr kumimoji="1" lang="en-US" altLang="ja-JP"/>
          </a:p>
          <a:p>
            <a:r>
              <a:rPr kumimoji="1" lang="en-US" altLang="ja-JP"/>
              <a:t>Unity </a:t>
            </a:r>
            <a:r>
              <a:rPr kumimoji="1" lang="ja-JP" altLang="en-US"/>
              <a:t>ではスキニング計算後の </a:t>
            </a:r>
            <a:r>
              <a:rPr kumimoji="1" lang="en-US" altLang="ja-JP"/>
              <a:t>Vertex Buffer </a:t>
            </a:r>
            <a:r>
              <a:rPr kumimoji="1" lang="ja-JP" altLang="en-US"/>
              <a:t>を </a:t>
            </a:r>
            <a:r>
              <a:rPr kumimoji="1" lang="en-US" altLang="ja-JP"/>
              <a:t>GPU </a:t>
            </a:r>
            <a:r>
              <a:rPr kumimoji="1" lang="ja-JP" altLang="en-US"/>
              <a:t>リソースとして取得する機能があるため、</a:t>
            </a:r>
            <a:endParaRPr kumimoji="1" lang="en-US" altLang="ja-JP"/>
          </a:p>
          <a:p>
            <a:r>
              <a:rPr kumimoji="1" lang="ja-JP" altLang="en-US"/>
              <a:t>それを利用して、動的更新が必要なものを </a:t>
            </a:r>
            <a:r>
              <a:rPr kumimoji="1" lang="en-US" altLang="ja-JP"/>
              <a:t>Compute Shader </a:t>
            </a:r>
            <a:r>
              <a:rPr kumimoji="1" lang="ja-JP" altLang="en-US"/>
              <a:t>で毎フレーム更新します</a:t>
            </a:r>
            <a:endParaRPr kumimoji="1" lang="en-US" altLang="ja-JP"/>
          </a:p>
          <a:p>
            <a:r>
              <a:rPr kumimoji="1" lang="ja-JP" altLang="en-US"/>
              <a:t>スキニングでメッシュのトポロジーが変化するようなものでなければ、頂点座標と法線のみの更新で対応できます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54</a:t>
            </a:fld>
            <a:endParaRPr lang="en-US"/>
          </a:p>
        </p:txBody>
      </p:sp>
    </p:spTree>
    <p:extLst>
      <p:ext uri="{BB962C8B-B14F-4D97-AF65-F5344CB8AC3E}">
        <p14:creationId xmlns:p14="http://schemas.microsoft.com/office/powerpoint/2010/main" val="28218992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また複数メッシュに対応の合わせてメッシュ毎に異なるパラメータを適用できるようにしました</a:t>
            </a:r>
            <a:endParaRPr kumimoji="1" lang="en-US" altLang="ja-JP"/>
          </a:p>
          <a:p>
            <a:r>
              <a:rPr kumimoji="1" lang="ja-JP" altLang="en-US"/>
              <a:t>ラスタライズ時のジオメトリ属性にメッシュの </a:t>
            </a:r>
            <a:r>
              <a:rPr kumimoji="1" lang="en-US" altLang="ja-JP"/>
              <a:t>ID </a:t>
            </a:r>
            <a:r>
              <a:rPr kumimoji="1" lang="ja-JP" altLang="en-US"/>
              <a:t>を付与することで、</a:t>
            </a:r>
            <a:endParaRPr kumimoji="1" lang="en-US" altLang="ja-JP"/>
          </a:p>
          <a:p>
            <a:r>
              <a:rPr kumimoji="1" lang="ja-JP" altLang="en-US"/>
              <a:t>レンダリング時にメッシュ毎のパラメータを参照できるようになります</a:t>
            </a:r>
            <a:endParaRPr kumimoji="1" lang="en-US" altLang="ja-JP"/>
          </a:p>
          <a:p>
            <a:r>
              <a:rPr kumimoji="1" lang="ja-JP" altLang="en-US"/>
              <a:t>ここでは線幅と色をメッシュ毎に設定できるようにしています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55</a:t>
            </a:fld>
            <a:endParaRPr lang="en-US"/>
          </a:p>
        </p:txBody>
      </p:sp>
    </p:spTree>
    <p:extLst>
      <p:ext uri="{BB962C8B-B14F-4D97-AF65-F5344CB8AC3E}">
        <p14:creationId xmlns:p14="http://schemas.microsoft.com/office/powerpoint/2010/main" val="34867014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StrokeGen </a:t>
            </a:r>
            <a:r>
              <a:rPr kumimoji="1" lang="ja-JP" altLang="en-US"/>
              <a:t>の輪郭線の定義を最初にしました</a:t>
            </a:r>
            <a:endParaRPr kumimoji="1" lang="en-US" altLang="ja-JP"/>
          </a:p>
          <a:p>
            <a:r>
              <a:rPr kumimoji="1" lang="ja-JP" altLang="en-US"/>
              <a:t>比較的一般的な定義とは言いましたが、実用で考えると機能として不十分です</a:t>
            </a:r>
            <a:endParaRPr kumimoji="1" lang="en-US" altLang="ja-JP"/>
          </a:p>
          <a:p>
            <a:endParaRPr kumimoji="1" lang="en-US" altLang="ja-JP"/>
          </a:p>
          <a:p>
            <a:r>
              <a:rPr kumimoji="1" lang="ja-JP" altLang="en-US"/>
              <a:t>輪郭線としてクリースエッジの対応を行いました</a:t>
            </a:r>
            <a:endParaRPr kumimoji="1" lang="en-US" altLang="ja-JP"/>
          </a:p>
          <a:p>
            <a:r>
              <a:rPr kumimoji="1" lang="ja-JP" altLang="en-US"/>
              <a:t>クリースエッジとは折り目になっている線のことです</a:t>
            </a:r>
            <a:endParaRPr kumimoji="1" lang="en-US" altLang="ja-JP"/>
          </a:p>
          <a:p>
            <a:r>
              <a:rPr kumimoji="1" lang="ja-JP" altLang="en-US"/>
              <a:t>これは一つの辺を共有する二つの面のなす角度が、閾値以下の時にそのエッジを輪郭線とみなすことで実現できます</a:t>
            </a:r>
            <a:endParaRPr kumimoji="1" lang="en-US" altLang="ja-JP"/>
          </a:p>
          <a:p>
            <a:r>
              <a:rPr kumimoji="1" lang="ja-JP" altLang="en-US"/>
              <a:t>事前処理でエッジがクリースと判定出来れば、以降は </a:t>
            </a:r>
            <a:r>
              <a:rPr kumimoji="1" lang="en-US" altLang="ja-JP"/>
              <a:t>StrokeGen </a:t>
            </a:r>
            <a:r>
              <a:rPr kumimoji="1" lang="ja-JP" altLang="en-US"/>
              <a:t>本来の輪郭エッジと全く同じよう混ぜて処理できます</a:t>
            </a:r>
            <a:endParaRPr kumimoji="1" lang="en-US" altLang="ja-JP"/>
          </a:p>
          <a:p>
            <a:endParaRPr kumimoji="1" lang="en-US" altLang="ja-JP"/>
          </a:p>
          <a:p>
            <a:r>
              <a:rPr kumimoji="1" lang="ja-JP" altLang="en-US"/>
              <a:t>また似たものとして、マテリアルの境界のエッジも対象とすることで境界線描画にも対応しました</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56</a:t>
            </a:fld>
            <a:endParaRPr lang="en-US"/>
          </a:p>
        </p:txBody>
      </p:sp>
    </p:spTree>
    <p:extLst>
      <p:ext uri="{BB962C8B-B14F-4D97-AF65-F5344CB8AC3E}">
        <p14:creationId xmlns:p14="http://schemas.microsoft.com/office/powerpoint/2010/main" val="8823795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リアルタイムのベクトルストローク生成手法としてどのような表現ができるのか、検証のためいくつかの表現を実装しました</a:t>
            </a:r>
            <a:endParaRPr kumimoji="1" lang="en-US" altLang="ja-JP"/>
          </a:p>
          <a:p>
            <a:r>
              <a:rPr kumimoji="1" lang="ja-JP" altLang="en-US"/>
              <a:t>結果はこの後スクリーンショットと動画で紹介します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57</a:t>
            </a:fld>
            <a:endParaRPr lang="en-US"/>
          </a:p>
        </p:txBody>
      </p:sp>
    </p:spTree>
    <p:extLst>
      <p:ext uri="{BB962C8B-B14F-4D97-AF65-F5344CB8AC3E}">
        <p14:creationId xmlns:p14="http://schemas.microsoft.com/office/powerpoint/2010/main" val="9616646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ではその結果紹介に移ります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58</a:t>
            </a:fld>
            <a:endParaRPr lang="en-US"/>
          </a:p>
        </p:txBody>
      </p:sp>
    </p:spTree>
    <p:extLst>
      <p:ext uri="{BB962C8B-B14F-4D97-AF65-F5344CB8AC3E}">
        <p14:creationId xmlns:p14="http://schemas.microsoft.com/office/powerpoint/2010/main" val="28623552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結果を作るに当たってお借りしたアセットです</a:t>
            </a:r>
            <a:endParaRPr kumimoji="1" lang="en-US" altLang="ja-JP"/>
          </a:p>
          <a:p>
            <a:endParaRPr kumimoji="1" lang="en-US" altLang="ja-JP"/>
          </a:p>
          <a:p>
            <a:r>
              <a:rPr kumimoji="1" lang="ja-JP" altLang="en-US"/>
              <a:t>ユニティちゃんと、法人ですが研究開発用途なのでミライ小町さんをお借りしました</a:t>
            </a:r>
            <a:endParaRPr kumimoji="1" lang="en-US" altLang="ja-JP"/>
          </a:p>
          <a:p>
            <a:r>
              <a:rPr kumimoji="1" lang="ja-JP" altLang="en-US"/>
              <a:t>ありがとうございます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59</a:t>
            </a:fld>
            <a:endParaRPr lang="en-US"/>
          </a:p>
        </p:txBody>
      </p:sp>
    </p:spTree>
    <p:extLst>
      <p:ext uri="{BB962C8B-B14F-4D97-AF65-F5344CB8AC3E}">
        <p14:creationId xmlns:p14="http://schemas.microsoft.com/office/powerpoint/2010/main" val="2745034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a:t>輪郭線はその名の通り物体の輪郭の形状を表す線を意味します</a:t>
            </a:r>
            <a:endParaRPr kumimoji="1" lang="en-US" altLang="ja-JP" sz="1200"/>
          </a:p>
          <a:p>
            <a:r>
              <a:rPr kumimoji="1" lang="ja-JP" altLang="en-US" sz="1200"/>
              <a:t>英語では </a:t>
            </a:r>
            <a:r>
              <a:rPr kumimoji="1" lang="en-US" altLang="ja-JP" sz="1200"/>
              <a:t>Contour </a:t>
            </a:r>
            <a:r>
              <a:rPr kumimoji="1" lang="ja-JP" altLang="en-US" sz="1200"/>
              <a:t>もしくは </a:t>
            </a:r>
            <a:r>
              <a:rPr kumimoji="1" lang="en-US" altLang="ja-JP" sz="1200"/>
              <a:t>Outline </a:t>
            </a:r>
            <a:r>
              <a:rPr kumimoji="1" lang="ja-JP" altLang="en-US" sz="1200"/>
              <a:t>という単語で表されることが多いと思います</a:t>
            </a:r>
            <a:endParaRPr kumimoji="1" lang="en-US" altLang="ja-JP" sz="1200"/>
          </a:p>
          <a:p>
            <a:r>
              <a:rPr kumimoji="1" lang="ja-JP" altLang="en-US" sz="1200"/>
              <a:t>古めの論文だと近しい概念を指してシルエットラインという言葉も見かけます</a:t>
            </a:r>
            <a:endParaRPr kumimoji="1" lang="en-US" altLang="ja-JP" sz="1200"/>
          </a:p>
          <a:p>
            <a:endParaRPr kumimoji="1" lang="en-US" altLang="ja-JP"/>
          </a:p>
          <a:p>
            <a:r>
              <a:rPr kumimoji="1" lang="ja-JP" altLang="en-US"/>
              <a:t>日本語でアウトラインというと輪郭線とは違う印象を受ける方も居るかもしれません</a:t>
            </a: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この絵が示す線をみて、一番外周だけを輪郭線ということもあれば、</a:t>
            </a: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内側の線も含めて輪郭線ということもありますし、区別してアウトラインという人もいると思います</a:t>
            </a:r>
            <a:endParaRPr kumimoji="1" lang="en-US" altLang="ja-JP"/>
          </a:p>
          <a:p>
            <a:endParaRPr kumimoji="1" lang="en-US" altLang="ja-JP"/>
          </a:p>
          <a:p>
            <a:r>
              <a:rPr kumimoji="1" lang="ja-JP" altLang="en-US"/>
              <a:t>これら輪郭線をめぐる用語は、文脈や現場によって微妙に違うものを示しながら使われています</a:t>
            </a:r>
            <a:endParaRPr kumimoji="1" lang="en-US" altLang="ja-JP"/>
          </a:p>
          <a:p>
            <a:endParaRPr kumimoji="1" lang="en-US" altLang="ja-JP"/>
          </a:p>
          <a:p>
            <a:r>
              <a:rPr kumimoji="1" lang="en-US" altLang="ja-JP"/>
              <a:t>StrokeGen </a:t>
            </a:r>
            <a:r>
              <a:rPr kumimoji="1" lang="ja-JP" altLang="en-US"/>
              <a:t>が扱う輪郭線は </a:t>
            </a:r>
            <a:r>
              <a:rPr kumimoji="1" lang="en-US" altLang="ja-JP"/>
              <a:t>Mesh Contour </a:t>
            </a:r>
            <a:r>
              <a:rPr kumimoji="1" lang="ja-JP" altLang="en-US"/>
              <a:t>という用語を定義してそれに基づいています</a:t>
            </a:r>
            <a:endParaRPr kumimoji="1" lang="en-US" altLang="ja-JP"/>
          </a:p>
          <a:p>
            <a:endParaRPr kumimoji="1" lang="en-US" altLang="ja-JP"/>
          </a:p>
          <a:p>
            <a:r>
              <a:rPr kumimoji="1" lang="ja-JP" altLang="en-US"/>
              <a:t>ですが本公演においては輪郭線をめぐる用語について、統一された認識を共有することが難しいこともあり、厳密に区別していない点ご了承ください</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a:t>
            </a:fld>
            <a:endParaRPr lang="en-US"/>
          </a:p>
        </p:txBody>
      </p:sp>
    </p:spTree>
    <p:extLst>
      <p:ext uri="{BB962C8B-B14F-4D97-AF65-F5344CB8AC3E}">
        <p14:creationId xmlns:p14="http://schemas.microsoft.com/office/powerpoint/2010/main" val="36271438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 </a:t>
            </a:r>
            <a:r>
              <a:rPr kumimoji="1" lang="en-US" altLang="ja-JP"/>
              <a:t>StrokeGen </a:t>
            </a:r>
            <a:r>
              <a:rPr kumimoji="1" lang="ja-JP" altLang="en-US"/>
              <a:t>のプロジェクトをほぼ素の状態で動かした絵をお見せします</a:t>
            </a:r>
            <a:endParaRPr kumimoji="1" lang="en-US" altLang="ja-JP"/>
          </a:p>
          <a:p>
            <a:endParaRPr kumimoji="1" lang="en-US" altLang="ja-JP"/>
          </a:p>
          <a:p>
            <a:r>
              <a:rPr kumimoji="1" lang="ja-JP" altLang="en-US"/>
              <a:t>スタティックメッシュの輪郭線が自由なカメラで描画できています</a:t>
            </a:r>
            <a:endParaRPr kumimoji="1" lang="en-US" altLang="ja-JP"/>
          </a:p>
          <a:p>
            <a:r>
              <a:rPr kumimoji="1" lang="ja-JP" altLang="en-US"/>
              <a:t>パスにブラシのテクスチャを貼り付けることもできます</a:t>
            </a:r>
            <a:endParaRPr kumimoji="1" lang="en-US" altLang="ja-JP"/>
          </a:p>
          <a:p>
            <a:r>
              <a:rPr kumimoji="1" lang="ja-JP" altLang="en-US"/>
              <a:t>ちらつきが気になる方も多いかと思いますが、これは最後、今後の展望の章で考察します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60</a:t>
            </a:fld>
            <a:endParaRPr lang="en-US"/>
          </a:p>
        </p:txBody>
      </p:sp>
    </p:spTree>
    <p:extLst>
      <p:ext uri="{BB962C8B-B14F-4D97-AF65-F5344CB8AC3E}">
        <p14:creationId xmlns:p14="http://schemas.microsoft.com/office/powerpoint/2010/main" val="4947613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次にキャラクターアニメーションに対応した結果です</a:t>
            </a:r>
            <a:endParaRPr kumimoji="1" lang="en-US" altLang="ja-JP"/>
          </a:p>
          <a:p>
            <a:endParaRPr kumimoji="1" lang="en-US" altLang="ja-JP"/>
          </a:p>
          <a:p>
            <a:r>
              <a:rPr kumimoji="1" lang="ja-JP" altLang="en-US"/>
              <a:t>ちらつきが先ほどより気になるかもしれませんが、</a:t>
            </a:r>
            <a:endParaRPr kumimoji="1" lang="en-US" altLang="ja-JP"/>
          </a:p>
          <a:p>
            <a:r>
              <a:rPr kumimoji="1" lang="ja-JP" altLang="en-US"/>
              <a:t>キャラクターアニメーションに対してもテクスチャーマッピングなどストロークならではの表現はできています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61</a:t>
            </a:fld>
            <a:endParaRPr lang="en-US"/>
          </a:p>
        </p:txBody>
      </p:sp>
    </p:spTree>
    <p:extLst>
      <p:ext uri="{BB962C8B-B14F-4D97-AF65-F5344CB8AC3E}">
        <p14:creationId xmlns:p14="http://schemas.microsoft.com/office/powerpoint/2010/main" val="28240709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あまりにちらつきが気になったため、安定性を高める検証も行っています</a:t>
            </a:r>
            <a:endParaRPr kumimoji="1" lang="en-US" altLang="ja-JP"/>
          </a:p>
          <a:p>
            <a:r>
              <a:rPr kumimoji="1" lang="ja-JP" altLang="en-US"/>
              <a:t>今回成果発表できるほどまとめられていないのですが、</a:t>
            </a:r>
            <a:r>
              <a:rPr kumimoji="1" lang="en-US" altLang="ja-JP"/>
              <a:t>StrokeGen </a:t>
            </a:r>
            <a:r>
              <a:rPr kumimoji="1" lang="ja-JP" altLang="en-US"/>
              <a:t>の安定性を高めるのは必須の課題です</a:t>
            </a:r>
            <a:endParaRPr kumimoji="1" lang="en-US" altLang="ja-JP"/>
          </a:p>
          <a:p>
            <a:endParaRPr kumimoji="1" lang="en-US" altLang="ja-JP"/>
          </a:p>
          <a:p>
            <a:r>
              <a:rPr kumimoji="1" lang="ja-JP" altLang="en-US"/>
              <a:t>細かい線のちらつきは以前ありますが、ある程度ちらつきを低減できています</a:t>
            </a:r>
            <a:endParaRPr kumimoji="1" lang="en-US" altLang="ja-JP"/>
          </a:p>
          <a:p>
            <a:r>
              <a:rPr kumimoji="1" lang="ja-JP" altLang="en-US"/>
              <a:t>しかしテクスチャマッピングのちらつきは以前多いです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62</a:t>
            </a:fld>
            <a:endParaRPr lang="en-US"/>
          </a:p>
        </p:txBody>
      </p:sp>
    </p:spTree>
    <p:extLst>
      <p:ext uri="{BB962C8B-B14F-4D97-AF65-F5344CB8AC3E}">
        <p14:creationId xmlns:p14="http://schemas.microsoft.com/office/powerpoint/2010/main" val="16732242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改めて機能ごとに紹介します</a:t>
            </a:r>
            <a:endParaRPr kumimoji="1" lang="en-US" altLang="ja-JP"/>
          </a:p>
          <a:p>
            <a:endParaRPr kumimoji="1" lang="en-US" altLang="ja-JP"/>
          </a:p>
          <a:p>
            <a:r>
              <a:rPr kumimoji="1" lang="ja-JP" altLang="en-US"/>
              <a:t>パスやスタンプ描画のテクスチャマッピングです</a:t>
            </a:r>
            <a:endParaRPr kumimoji="1" lang="en-US" altLang="ja-JP"/>
          </a:p>
          <a:p>
            <a:r>
              <a:rPr kumimoji="1" lang="ja-JP" altLang="en-US"/>
              <a:t>ドローイングソフトやイラストソフトのブラシ設定のような形で、アート的な輪郭線表現ができます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63</a:t>
            </a:fld>
            <a:endParaRPr lang="en-US"/>
          </a:p>
        </p:txBody>
      </p:sp>
    </p:spTree>
    <p:extLst>
      <p:ext uri="{BB962C8B-B14F-4D97-AF65-F5344CB8AC3E}">
        <p14:creationId xmlns:p14="http://schemas.microsoft.com/office/powerpoint/2010/main" val="13769197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線にゆらぎを与えたり、線を増やす効果です</a:t>
            </a:r>
            <a:endParaRPr kumimoji="1" lang="en-US" altLang="ja-JP"/>
          </a:p>
          <a:p>
            <a:r>
              <a:rPr kumimoji="1" lang="ja-JP" altLang="en-US"/>
              <a:t>テクスチャを使わずともラフスケッチ風の表現ができます</a:t>
            </a:r>
            <a:endParaRPr kumimoji="1" lang="en-US" altLang="ja-JP"/>
          </a:p>
          <a:p>
            <a:endParaRPr kumimoji="1" lang="en-US" altLang="ja-JP"/>
          </a:p>
          <a:p>
            <a:r>
              <a:rPr kumimoji="1" lang="ja-JP" altLang="en-US"/>
              <a:t>細かい制御が難しく、アニメーションさせると耐えがたいちらつきの要因になりますが、</a:t>
            </a:r>
            <a:endParaRPr kumimoji="1" lang="en-US" altLang="ja-JP"/>
          </a:p>
          <a:p>
            <a:r>
              <a:rPr kumimoji="1" lang="ja-JP" altLang="en-US"/>
              <a:t>ゲームにおける従来の輪郭線表現は、元となる形状から逸脱した線を描くことが非常に困難である為、</a:t>
            </a:r>
            <a:endParaRPr kumimoji="1" lang="en-US" altLang="ja-JP"/>
          </a:p>
          <a:p>
            <a:r>
              <a:rPr kumimoji="1" lang="ja-JP" altLang="en-US"/>
              <a:t>ストロークレンダリングならではの表現として中々期待が持てる機能ではあると思います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64</a:t>
            </a:fld>
            <a:endParaRPr lang="en-US"/>
          </a:p>
        </p:txBody>
      </p:sp>
    </p:spTree>
    <p:extLst>
      <p:ext uri="{BB962C8B-B14F-4D97-AF65-F5344CB8AC3E}">
        <p14:creationId xmlns:p14="http://schemas.microsoft.com/office/powerpoint/2010/main" val="16828745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ゲームにおける従来の輪郭線表現は、輪郭線の特徴となる情報を可視化する手法であり、実際には線ではありません</a:t>
            </a:r>
            <a:endParaRPr kumimoji="1" lang="en-US" altLang="ja-JP"/>
          </a:p>
          <a:p>
            <a:r>
              <a:rPr kumimoji="1" lang="ja-JP" altLang="en-US"/>
              <a:t>そのため、太い線を描こうとすると、アーティファクトや、そもそも描画できないといった制限があることも多いです</a:t>
            </a:r>
            <a:endParaRPr kumimoji="1" lang="en-US" altLang="ja-JP"/>
          </a:p>
          <a:p>
            <a:endParaRPr kumimoji="1" lang="en-US" altLang="ja-JP"/>
          </a:p>
          <a:p>
            <a:r>
              <a:rPr kumimoji="1" lang="ja-JP" altLang="en-US"/>
              <a:t>ストロークレンダリングは、線を線として描画するので、パラメータで</a:t>
            </a:r>
            <a:r>
              <a:rPr kumimoji="1" lang="en-US" altLang="ja-JP"/>
              <a:t>10</a:t>
            </a:r>
            <a:r>
              <a:rPr kumimoji="1" lang="ja-JP" altLang="en-US"/>
              <a:t>ピクセルの線幅を指定すれば、</a:t>
            </a:r>
            <a:endParaRPr kumimoji="1" lang="en-US" altLang="ja-JP"/>
          </a:p>
          <a:p>
            <a:r>
              <a:rPr kumimoji="1" lang="ja-JP" altLang="en-US"/>
              <a:t>そのまま</a:t>
            </a:r>
            <a:r>
              <a:rPr kumimoji="1" lang="en-US" altLang="ja-JP"/>
              <a:t>10</a:t>
            </a:r>
            <a:r>
              <a:rPr kumimoji="1" lang="ja-JP" altLang="en-US"/>
              <a:t>ピクセルの線を描画できます</a:t>
            </a:r>
            <a:endParaRPr kumimoji="1" lang="en-US" altLang="ja-JP"/>
          </a:p>
          <a:p>
            <a:endParaRPr kumimoji="1" lang="en-US" altLang="ja-JP"/>
          </a:p>
          <a:p>
            <a:r>
              <a:rPr kumimoji="1" lang="ja-JP" altLang="en-US"/>
              <a:t>表現としてはぱっとしないですが、間違いなく従来法が苦手だった領域を、ストロークレンダリングだからこその方法でカバーできています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65</a:t>
            </a:fld>
            <a:endParaRPr lang="en-US"/>
          </a:p>
        </p:txBody>
      </p:sp>
    </p:spTree>
    <p:extLst>
      <p:ext uri="{BB962C8B-B14F-4D97-AF65-F5344CB8AC3E}">
        <p14:creationId xmlns:p14="http://schemas.microsoft.com/office/powerpoint/2010/main" val="33550171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線幅に強弱を付ける表現は、ゲームの従来の手法でもよく行われています</a:t>
            </a:r>
            <a:endParaRPr kumimoji="1" lang="en-US" altLang="ja-JP"/>
          </a:p>
          <a:p>
            <a:endParaRPr kumimoji="1" lang="en-US" altLang="ja-JP"/>
          </a:p>
          <a:p>
            <a:r>
              <a:rPr kumimoji="1" lang="ja-JP" altLang="en-US"/>
              <a:t>ストロークレンダリングでも従来法と同じように、テクスチャや頂点カラーで線幅を制御して線画に味を付けることができます</a:t>
            </a:r>
            <a:endParaRPr kumimoji="1" lang="en-US" altLang="ja-JP"/>
          </a:p>
          <a:p>
            <a:endParaRPr kumimoji="1" lang="en-US" altLang="ja-JP"/>
          </a:p>
          <a:p>
            <a:r>
              <a:rPr kumimoji="1" lang="ja-JP" altLang="en-US"/>
              <a:t>また得られたベクトルストロークのトポロジーを解析して曲率や線の位置に基づいて、</a:t>
            </a:r>
            <a:endParaRPr kumimoji="1" lang="en-US" altLang="ja-JP"/>
          </a:p>
          <a:p>
            <a:r>
              <a:rPr kumimoji="1" lang="ja-JP" altLang="en-US"/>
              <a:t>テクスチャのようなメッシュに固定された情報でない、線の入り抜きのような表現も可能になります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66</a:t>
            </a:fld>
            <a:endParaRPr lang="en-US"/>
          </a:p>
        </p:txBody>
      </p:sp>
    </p:spTree>
    <p:extLst>
      <p:ext uri="{BB962C8B-B14F-4D97-AF65-F5344CB8AC3E}">
        <p14:creationId xmlns:p14="http://schemas.microsoft.com/office/powerpoint/2010/main" val="7532469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これはまだまだ実験段階なのですが、ストロークレンダリングとして、ストロークのみを描画することができます</a:t>
            </a:r>
            <a:endParaRPr kumimoji="1" lang="en-US" altLang="ja-JP"/>
          </a:p>
          <a:p>
            <a:endParaRPr kumimoji="1" lang="en-US" altLang="ja-JP"/>
          </a:p>
          <a:p>
            <a:r>
              <a:rPr kumimoji="1" lang="ja-JP" altLang="en-US"/>
              <a:t>左は草むらのようなものを、</a:t>
            </a:r>
            <a:r>
              <a:rPr kumimoji="1" lang="en-US" altLang="ja-JP"/>
              <a:t>StrokeGen </a:t>
            </a:r>
            <a:r>
              <a:rPr kumimoji="1" lang="ja-JP" altLang="en-US"/>
              <a:t>の作るストロークだけで表現したものです</a:t>
            </a:r>
            <a:endParaRPr kumimoji="1" lang="en-US" altLang="ja-JP"/>
          </a:p>
          <a:p>
            <a:r>
              <a:rPr kumimoji="1" lang="ja-JP" altLang="en-US"/>
              <a:t>右は、ミライ小町さんの髪にある明るい色の房をストロークレンダリングに置き換えたものです</a:t>
            </a:r>
            <a:endParaRPr kumimoji="1" lang="en-US" altLang="ja-JP"/>
          </a:p>
          <a:p>
            <a:endParaRPr kumimoji="1" lang="en-US" altLang="ja-JP"/>
          </a:p>
          <a:p>
            <a:r>
              <a:rPr kumimoji="1" lang="en-US" altLang="ja-JP"/>
              <a:t>StrokeGen </a:t>
            </a:r>
            <a:r>
              <a:rPr kumimoji="1" lang="ja-JP" altLang="en-US"/>
              <a:t>は、説明の中にあった輪郭線候補が二重に得られるという特性から、</a:t>
            </a:r>
            <a:endParaRPr kumimoji="1" lang="en-US" altLang="ja-JP"/>
          </a:p>
          <a:p>
            <a:r>
              <a:rPr kumimoji="1" lang="ja-JP" altLang="en-US"/>
              <a:t>一本だけのストロークを描くのが苦手なので、今回はカメラ固定で、板ポリのようなものをストロークのガイドとして置いて半ば無理矢理実装しています</a:t>
            </a:r>
            <a:endParaRPr kumimoji="1" lang="en-US" altLang="ja-JP"/>
          </a:p>
          <a:p>
            <a:endParaRPr kumimoji="1" lang="en-US" altLang="ja-JP"/>
          </a:p>
          <a:p>
            <a:r>
              <a:rPr kumimoji="1" lang="ja-JP" altLang="en-US"/>
              <a:t>ストロークの表現が多彩なので、開発を突き進めると、ストロークのみで色々な絵を描けるようになるかもしれません</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67</a:t>
            </a:fld>
            <a:endParaRPr lang="en-US"/>
          </a:p>
        </p:txBody>
      </p:sp>
    </p:spTree>
    <p:extLst>
      <p:ext uri="{BB962C8B-B14F-4D97-AF65-F5344CB8AC3E}">
        <p14:creationId xmlns:p14="http://schemas.microsoft.com/office/powerpoint/2010/main" val="2343833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これは輪郭線にライティングの効果を施す演出です</a:t>
            </a:r>
            <a:endParaRPr kumimoji="1" lang="en-US" altLang="ja-JP"/>
          </a:p>
          <a:p>
            <a:endParaRPr kumimoji="1" lang="en-US" altLang="ja-JP"/>
          </a:p>
          <a:p>
            <a:r>
              <a:rPr kumimoji="1" lang="ja-JP" altLang="en-US"/>
              <a:t>イラストの線画などを見ると、光が当たるところほど、淡い色で線幅も細くなるような表現をよく目にします</a:t>
            </a:r>
            <a:endParaRPr kumimoji="1" lang="en-US" altLang="ja-JP"/>
          </a:p>
          <a:p>
            <a:r>
              <a:rPr kumimoji="1" lang="ja-JP" altLang="en-US"/>
              <a:t>左はそれを模倣して、画面右上から光が当たっているとして、線の色と幅を変化させています</a:t>
            </a:r>
            <a:endParaRPr kumimoji="1" lang="en-US" altLang="ja-JP"/>
          </a:p>
          <a:p>
            <a:endParaRPr kumimoji="1" lang="en-US" altLang="ja-JP"/>
          </a:p>
          <a:p>
            <a:r>
              <a:rPr kumimoji="1" lang="ja-JP" altLang="en-US"/>
              <a:t>また、</a:t>
            </a:r>
            <a:r>
              <a:rPr kumimoji="1" lang="en-US" altLang="ja-JP"/>
              <a:t>NPR </a:t>
            </a:r>
            <a:r>
              <a:rPr kumimoji="1" lang="ja-JP" altLang="en-US"/>
              <a:t>表現におけるリムライトとアウトラインは実は近しい表現なのではという仮説から、</a:t>
            </a:r>
            <a:endParaRPr kumimoji="1" lang="en-US" altLang="ja-JP"/>
          </a:p>
          <a:p>
            <a:r>
              <a:rPr kumimoji="1" lang="ja-JP" altLang="en-US"/>
              <a:t>リムライトそのものをアウトラインとして描画してみた例が右側になります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68</a:t>
            </a:fld>
            <a:endParaRPr lang="en-US"/>
          </a:p>
        </p:txBody>
      </p:sp>
    </p:spTree>
    <p:extLst>
      <p:ext uri="{BB962C8B-B14F-4D97-AF65-F5344CB8AC3E}">
        <p14:creationId xmlns:p14="http://schemas.microsoft.com/office/powerpoint/2010/main" val="9784911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最後に動きに応答するようなストローク表現です</a:t>
            </a:r>
            <a:endParaRPr kumimoji="1" lang="en-US" altLang="ja-JP"/>
          </a:p>
          <a:p>
            <a:endParaRPr kumimoji="1" lang="en-US" altLang="ja-JP"/>
          </a:p>
          <a:p>
            <a:r>
              <a:rPr kumimoji="1" lang="ja-JP" altLang="en-US"/>
              <a:t>モーションベクトルに基づいてアウトラインのみにモーションブラーのような効果を与えました</a:t>
            </a:r>
            <a:endParaRPr kumimoji="1" lang="en-US" altLang="ja-JP"/>
          </a:p>
          <a:p>
            <a:r>
              <a:rPr kumimoji="1" lang="ja-JP" altLang="en-US"/>
              <a:t>これはいわゆるおばけブラー・カートゥーンブラーやスミアフレームという表現で、</a:t>
            </a:r>
            <a:endParaRPr kumimoji="1" lang="en-US" altLang="ja-JP"/>
          </a:p>
          <a:p>
            <a:r>
              <a:rPr kumimoji="1" lang="ja-JP" altLang="en-US"/>
              <a:t>アニメでは良く目にするもののゲームでは中々難しい効果を、アウトラインで表現することができます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69</a:t>
            </a:fld>
            <a:endParaRPr lang="en-US"/>
          </a:p>
        </p:txBody>
      </p:sp>
    </p:spTree>
    <p:extLst>
      <p:ext uri="{BB962C8B-B14F-4D97-AF65-F5344CB8AC3E}">
        <p14:creationId xmlns:p14="http://schemas.microsoft.com/office/powerpoint/2010/main" val="2488334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a:t>さて輪郭線に限らず「線」を表す言葉はたくさんあります</a:t>
            </a:r>
            <a:endParaRPr kumimoji="1" lang="en-US" altLang="ja-JP" sz="1200"/>
          </a:p>
          <a:p>
            <a:endParaRPr kumimoji="1" lang="en-US" altLang="ja-JP" sz="1200"/>
          </a:p>
          <a:p>
            <a:r>
              <a:rPr kumimoji="1" lang="ja-JP" altLang="en-US"/>
              <a:t>ライン、というとあらゆる線を表します</a:t>
            </a:r>
            <a:endParaRPr kumimoji="1" lang="en-US" altLang="ja-JP"/>
          </a:p>
          <a:p>
            <a:r>
              <a:rPr kumimoji="1" lang="ja-JP" altLang="en-US"/>
              <a:t>エッジ、鋭い形状に基づいた辺を表す言葉で直訳では線にはなりません</a:t>
            </a:r>
            <a:endParaRPr kumimoji="1" lang="en-US" altLang="ja-JP"/>
          </a:p>
          <a:p>
            <a:r>
              <a:rPr kumimoji="1" lang="ja-JP" altLang="en-US"/>
              <a:t>が、画像処理で </a:t>
            </a:r>
            <a:r>
              <a:rPr kumimoji="1" lang="en-US" altLang="ja-JP"/>
              <a:t>Edge detection </a:t>
            </a:r>
            <a:r>
              <a:rPr kumimoji="1" lang="ja-JP" altLang="en-US"/>
              <a:t>は輪郭線抽出をですし、ジオメトリを構成する頂点を結ぶ線をエッジと呼ぶように、</a:t>
            </a:r>
            <a:endParaRPr kumimoji="1" lang="en-US" altLang="ja-JP"/>
          </a:p>
          <a:p>
            <a:r>
              <a:rPr kumimoji="1" lang="en-US" altLang="ja-JP"/>
              <a:t>CG</a:t>
            </a:r>
            <a:r>
              <a:rPr kumimoji="1" lang="ja-JP" altLang="en-US"/>
              <a:t>においては線のニュアンスを多く含んでいます</a:t>
            </a:r>
            <a:endParaRPr kumimoji="1" lang="en-US" altLang="ja-JP"/>
          </a:p>
          <a:p>
            <a:r>
              <a:rPr kumimoji="1" lang="ja-JP" altLang="en-US"/>
              <a:t>ストロークは、線そのものというよりは、線を描く動きや軌跡のニュアンスを含む言葉です</a:t>
            </a:r>
            <a:endParaRPr kumimoji="1" lang="en-US" altLang="ja-JP"/>
          </a:p>
          <a:p>
            <a:endParaRPr kumimoji="1" lang="en-US" altLang="ja-JP"/>
          </a:p>
          <a:p>
            <a:r>
              <a:rPr kumimoji="1" lang="ja-JP" altLang="en-US"/>
              <a:t>本公演のタイトルにも含まれる「ベクトルストローク」は輪郭線を構成する一本一本の線で、</a:t>
            </a:r>
            <a:endParaRPr kumimoji="1" lang="en-US" altLang="ja-JP"/>
          </a:p>
          <a:p>
            <a:r>
              <a:rPr kumimoji="1" lang="ja-JP" altLang="en-US"/>
              <a:t>その始点と終点への繋がりを持った点列としてのベクトルデータを示します</a:t>
            </a:r>
            <a:endParaRPr kumimoji="1" lang="en-US" altLang="ja-JP"/>
          </a:p>
          <a:p>
            <a:endParaRPr kumimoji="1" lang="en-US" altLang="ja-JP"/>
          </a:p>
          <a:p>
            <a:r>
              <a:rPr kumimoji="1" lang="ja-JP" altLang="en-US"/>
              <a:t>ベクトルデータで表される線というとスプラインのようなパラメトリックな曲線を示すことがありますが、今回扱うのはあくまでただの点列です</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a:t>
            </a:fld>
            <a:endParaRPr lang="en-US"/>
          </a:p>
        </p:txBody>
      </p:sp>
    </p:spTree>
    <p:extLst>
      <p:ext uri="{BB962C8B-B14F-4D97-AF65-F5344CB8AC3E}">
        <p14:creationId xmlns:p14="http://schemas.microsoft.com/office/powerpoint/2010/main" val="19350301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以上、ストロークレンダリングの表現例を紹介しました</a:t>
            </a:r>
            <a:endParaRPr kumimoji="1" lang="en-US" altLang="ja-JP"/>
          </a:p>
          <a:p>
            <a:r>
              <a:rPr kumimoji="1" lang="ja-JP" altLang="en-US"/>
              <a:t>従来法でも工夫次第で可能な表現も含んでいますが、ベクトルストロークであることで可能な表現は非常に多彩です</a:t>
            </a:r>
            <a:endParaRPr kumimoji="1" lang="en-US" altLang="ja-JP"/>
          </a:p>
          <a:p>
            <a:r>
              <a:rPr kumimoji="1" lang="ja-JP" altLang="en-US"/>
              <a:t>ストロークレンダリングは、線を線として描画できる、同じ表現でも調整のしやすさなどの利便性は間違いなく上がると思います</a:t>
            </a:r>
            <a:endParaRPr kumimoji="1" lang="en-US" altLang="ja-JP"/>
          </a:p>
          <a:p>
            <a:endParaRPr kumimoji="1" lang="en-US" altLang="ja-JP"/>
          </a:p>
          <a:p>
            <a:r>
              <a:rPr kumimoji="1" lang="en-US" altLang="ja-JP"/>
              <a:t>StrokeGen </a:t>
            </a:r>
            <a:r>
              <a:rPr kumimoji="1" lang="ja-JP" altLang="en-US"/>
              <a:t>はあくまでストローク生成が本質ですが、それを使ってどのような表現ができるのかこそが重要だと思っています</a:t>
            </a:r>
            <a:endParaRPr kumimoji="1" lang="en-US" altLang="ja-JP"/>
          </a:p>
          <a:p>
            <a:endParaRPr kumimoji="1" lang="en-US" altLang="ja-JP"/>
          </a:p>
          <a:p>
            <a:r>
              <a:rPr kumimoji="1" lang="ja-JP" altLang="en-US"/>
              <a:t>今回はアーティストを挟まないでエンジニア一人で作業したため、</a:t>
            </a:r>
            <a:endParaRPr kumimoji="1" lang="en-US" altLang="ja-JP"/>
          </a:p>
          <a:p>
            <a:r>
              <a:rPr kumimoji="1" lang="ja-JP" altLang="en-US"/>
              <a:t>いまいち映えない画だったかもしれませんが、ストロークレンダリングの面白さを感じ取っていただければと思います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70</a:t>
            </a:fld>
            <a:endParaRPr lang="en-US"/>
          </a:p>
        </p:txBody>
      </p:sp>
    </p:spTree>
    <p:extLst>
      <p:ext uri="{BB962C8B-B14F-4D97-AF65-F5344CB8AC3E}">
        <p14:creationId xmlns:p14="http://schemas.microsoft.com/office/powerpoint/2010/main" val="33655892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結果の紹介としてパフォーマンスについても触れなければなりません</a:t>
            </a:r>
            <a:endParaRPr kumimoji="1" lang="en-US" altLang="ja-JP"/>
          </a:p>
          <a:p>
            <a:endParaRPr kumimoji="1" lang="en-US" altLang="ja-JP"/>
          </a:p>
          <a:p>
            <a:r>
              <a:rPr kumimoji="1" lang="ja-JP" altLang="en-US"/>
              <a:t>まずは論文中で触れられている性能ですが、フル</a:t>
            </a:r>
            <a:r>
              <a:rPr kumimoji="1" lang="en-US" altLang="ja-JP"/>
              <a:t>HD </a:t>
            </a:r>
            <a:r>
              <a:rPr kumimoji="1" lang="ja-JP" altLang="en-US"/>
              <a:t>をコンシューマ</a:t>
            </a:r>
            <a:r>
              <a:rPr kumimoji="1" lang="en-US" altLang="ja-JP"/>
              <a:t>GPU</a:t>
            </a:r>
            <a:r>
              <a:rPr kumimoji="1" lang="ja-JP" altLang="en-US"/>
              <a:t>で処理した結果です</a:t>
            </a:r>
            <a:endParaRPr kumimoji="1" lang="en-US" altLang="ja-JP"/>
          </a:p>
          <a:p>
            <a:r>
              <a:rPr kumimoji="1" lang="ja-JP" altLang="en-US"/>
              <a:t>処理をラスタライズとベクトル化に分けて示しています</a:t>
            </a:r>
            <a:endParaRPr kumimoji="1" lang="en-US" altLang="ja-JP"/>
          </a:p>
          <a:p>
            <a:r>
              <a:rPr kumimoji="1" lang="ja-JP" altLang="en-US"/>
              <a:t>処理時間としてはベクトル化が支配的です</a:t>
            </a:r>
            <a:endParaRPr kumimoji="1" lang="en-US" altLang="ja-JP"/>
          </a:p>
          <a:p>
            <a:endParaRPr kumimoji="1" lang="en-US" altLang="ja-JP"/>
          </a:p>
          <a:p>
            <a:r>
              <a:rPr kumimoji="1" lang="ja-JP" altLang="en-US"/>
              <a:t>エッジ単位の処理なので形状が複雑になると重くなる傾向が確認できますが、</a:t>
            </a:r>
            <a:endParaRPr kumimoji="1" lang="en-US" altLang="ja-JP"/>
          </a:p>
          <a:p>
            <a:r>
              <a:rPr kumimoji="1" lang="en-US" altLang="ja-JP"/>
              <a:t>30</a:t>
            </a:r>
            <a:r>
              <a:rPr kumimoji="1" lang="ja-JP" altLang="en-US"/>
              <a:t>万ポリゴンほどでも全体の処理を通して、</a:t>
            </a:r>
            <a:r>
              <a:rPr kumimoji="1" lang="en-US" altLang="ja-JP"/>
              <a:t>2ms</a:t>
            </a:r>
            <a:r>
              <a:rPr kumimoji="1" lang="ja-JP" altLang="en-US"/>
              <a:t>も掛からないことが分かります</a:t>
            </a:r>
            <a:endParaRPr kumimoji="1" lang="en-US" altLang="ja-JP"/>
          </a:p>
          <a:p>
            <a:endParaRPr kumimoji="1" lang="en-US" altLang="ja-JP"/>
          </a:p>
          <a:p>
            <a:r>
              <a:rPr kumimoji="1" lang="ja-JP" altLang="en-US"/>
              <a:t>ドラゴンが一番時間が掛かっていることから、単純なポリゴン数ではなく輪郭の複雑さ、</a:t>
            </a:r>
            <a:endParaRPr kumimoji="1" lang="en-US" altLang="ja-JP"/>
          </a:p>
          <a:p>
            <a:r>
              <a:rPr kumimoji="1" lang="ja-JP" altLang="en-US"/>
              <a:t>つまり表面が凸凹していると重くなりやすい傾向はあると思います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71</a:t>
            </a:fld>
            <a:endParaRPr lang="en-US"/>
          </a:p>
        </p:txBody>
      </p:sp>
    </p:spTree>
    <p:extLst>
      <p:ext uri="{BB962C8B-B14F-4D97-AF65-F5344CB8AC3E}">
        <p14:creationId xmlns:p14="http://schemas.microsoft.com/office/powerpoint/2010/main" val="36532642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説明したアルゴリズムは大分複雑で、処理の量も多いのにこの程度の処理時間で済むのは少し驚きです</a:t>
            </a:r>
            <a:endParaRPr kumimoji="1" lang="en-US" altLang="ja-JP"/>
          </a:p>
          <a:p>
            <a:endParaRPr kumimoji="1" lang="en-US" altLang="ja-JP"/>
          </a:p>
          <a:p>
            <a:r>
              <a:rPr kumimoji="1" lang="ja-JP" altLang="en-US"/>
              <a:t>論文ではそれは、輪郭の疎性で説明できるといっています</a:t>
            </a:r>
            <a:endParaRPr kumimoji="1" lang="en-US" altLang="ja-JP"/>
          </a:p>
          <a:p>
            <a:r>
              <a:rPr kumimoji="1" lang="ja-JP" altLang="en-US"/>
              <a:t>このグラフはちょっと読み取りづらいですが、左は全体のメッシュの内の輪郭エッジの割合、右は描画するバウディングボックスの内の輪郭ピクセルの割合です</a:t>
            </a:r>
            <a:endParaRPr kumimoji="1" lang="en-US" altLang="ja-JP"/>
          </a:p>
          <a:p>
            <a:endParaRPr kumimoji="1" lang="en-US" altLang="ja-JP"/>
          </a:p>
          <a:p>
            <a:r>
              <a:rPr kumimoji="1" lang="ja-JP" altLang="en-US"/>
              <a:t>輪郭エッジは多くとも</a:t>
            </a:r>
            <a:r>
              <a:rPr kumimoji="1" lang="en-US" altLang="ja-JP"/>
              <a:t>10</a:t>
            </a:r>
            <a:r>
              <a:rPr kumimoji="1" lang="ja-JP" altLang="en-US"/>
              <a:t>％、</a:t>
            </a:r>
            <a:r>
              <a:rPr kumimoji="1" lang="en-US" altLang="ja-JP"/>
              <a:t>30</a:t>
            </a:r>
            <a:r>
              <a:rPr kumimoji="1" lang="ja-JP" altLang="en-US"/>
              <a:t>万ポリゴンなら数万エッジ、</a:t>
            </a:r>
            <a:endParaRPr kumimoji="1" lang="en-US" altLang="ja-JP"/>
          </a:p>
          <a:p>
            <a:r>
              <a:rPr kumimoji="1" lang="ja-JP" altLang="en-US"/>
              <a:t>輪郭ピクセルは</a:t>
            </a:r>
            <a:r>
              <a:rPr kumimoji="1" lang="en-US" altLang="ja-JP"/>
              <a:t>4</a:t>
            </a:r>
            <a:r>
              <a:rPr kumimoji="1" lang="ja-JP" altLang="en-US"/>
              <a:t>％程度、フル</a:t>
            </a:r>
            <a:r>
              <a:rPr kumimoji="1" lang="en-US" altLang="ja-JP"/>
              <a:t>HD</a:t>
            </a:r>
            <a:r>
              <a:rPr kumimoji="1" lang="ja-JP" altLang="en-US"/>
              <a:t>で</a:t>
            </a:r>
            <a:r>
              <a:rPr kumimoji="1" lang="en-US" altLang="ja-JP"/>
              <a:t>8</a:t>
            </a:r>
            <a:r>
              <a:rPr kumimoji="1" lang="ja-JP" altLang="en-US"/>
              <a:t>万ピクセルほどとかなり処理の量が少なくなります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72</a:t>
            </a:fld>
            <a:endParaRPr lang="en-US"/>
          </a:p>
        </p:txBody>
      </p:sp>
    </p:spTree>
    <p:extLst>
      <p:ext uri="{BB962C8B-B14F-4D97-AF65-F5344CB8AC3E}">
        <p14:creationId xmlns:p14="http://schemas.microsoft.com/office/powerpoint/2010/main" val="25026333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アニメーション対応を含めた実装を、実際に動かして</a:t>
            </a:r>
            <a:r>
              <a:rPr kumimoji="1" lang="en-US" altLang="ja-JP"/>
              <a:t>Unity</a:t>
            </a:r>
            <a:r>
              <a:rPr kumimoji="1" lang="ja-JP" altLang="en-US"/>
              <a:t>上のアナライザで確認してみました</a:t>
            </a:r>
            <a:endParaRPr kumimoji="1" lang="en-US" altLang="ja-JP"/>
          </a:p>
          <a:p>
            <a:endParaRPr kumimoji="1" lang="en-US" altLang="ja-JP"/>
          </a:p>
          <a:p>
            <a:r>
              <a:rPr kumimoji="1" lang="ja-JP" altLang="en-US"/>
              <a:t>数値が確認できる </a:t>
            </a:r>
            <a:r>
              <a:rPr kumimoji="1" lang="en-US" altLang="ja-JP"/>
              <a:t>StrokeGen </a:t>
            </a:r>
            <a:r>
              <a:rPr kumimoji="1" lang="ja-JP" altLang="en-US"/>
              <a:t>の主要な処理の</a:t>
            </a:r>
            <a:r>
              <a:rPr kumimoji="1" lang="en-US" altLang="ja-JP"/>
              <a:t>GPU</a:t>
            </a:r>
            <a:r>
              <a:rPr kumimoji="1" lang="ja-JP" altLang="en-US"/>
              <a:t>時間を抜き出すと、</a:t>
            </a:r>
            <a:endParaRPr kumimoji="1" lang="en-US" altLang="ja-JP"/>
          </a:p>
          <a:p>
            <a:r>
              <a:rPr kumimoji="1" lang="ja-JP" altLang="en-US"/>
              <a:t>おおよそ</a:t>
            </a:r>
            <a:r>
              <a:rPr kumimoji="1" lang="en-US" altLang="ja-JP"/>
              <a:t>4</a:t>
            </a:r>
            <a:r>
              <a:rPr kumimoji="1" lang="ja-JP" altLang="en-US"/>
              <a:t>万ポリゴンのキャラクタアニメーションで、トータル</a:t>
            </a:r>
            <a:r>
              <a:rPr kumimoji="1" lang="en-US" altLang="ja-JP"/>
              <a:t>1.6ms</a:t>
            </a:r>
          </a:p>
          <a:p>
            <a:r>
              <a:rPr kumimoji="1" lang="ja-JP" altLang="en-US"/>
              <a:t>論文と遜色ない速度が確認できました</a:t>
            </a:r>
            <a:endParaRPr kumimoji="1" lang="en-US" altLang="ja-JP"/>
          </a:p>
          <a:p>
            <a:r>
              <a:rPr kumimoji="1" lang="ja-JP" altLang="en-US"/>
              <a:t>アニメーション対応が大半なのは改善点です</a:t>
            </a:r>
            <a:endParaRPr kumimoji="1" lang="en-US" altLang="ja-JP"/>
          </a:p>
          <a:p>
            <a:endParaRPr kumimoji="1" lang="en-US" altLang="ja-JP"/>
          </a:p>
          <a:p>
            <a:r>
              <a:rPr kumimoji="1" lang="en-US" altLang="ja-JP"/>
              <a:t>#</a:t>
            </a:r>
            <a:r>
              <a:rPr kumimoji="1" lang="ja-JP" altLang="en-US"/>
              <a:t>ミライ小町</a:t>
            </a:r>
            <a:endParaRPr kumimoji="1" lang="en-US" altLang="ja-JP"/>
          </a:p>
          <a:p>
            <a:r>
              <a:rPr kumimoji="1" lang="en-US" altLang="ja-JP"/>
              <a:t>Vertices: 22,421</a:t>
            </a:r>
          </a:p>
          <a:p>
            <a:r>
              <a:rPr kumimoji="1" lang="en-US" altLang="ja-JP"/>
              <a:t>Edges: 47,776</a:t>
            </a:r>
          </a:p>
          <a:p>
            <a:r>
              <a:rPr kumimoji="1" lang="en-US" altLang="ja-JP"/>
              <a:t>Faces: 25,439</a:t>
            </a:r>
          </a:p>
          <a:p>
            <a:r>
              <a:rPr kumimoji="1" lang="en-US" altLang="ja-JP"/>
              <a:t>Triangles: 43,682</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73</a:t>
            </a:fld>
            <a:endParaRPr lang="en-US"/>
          </a:p>
        </p:txBody>
      </p:sp>
    </p:spTree>
    <p:extLst>
      <p:ext uri="{BB962C8B-B14F-4D97-AF65-F5344CB8AC3E}">
        <p14:creationId xmlns:p14="http://schemas.microsoft.com/office/powerpoint/2010/main" val="38234383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テクスチャマッピング利用時や別のアナライザの解析も載せておきます</a:t>
            </a:r>
            <a:endParaRPr kumimoji="1" lang="en-US" altLang="ja-JP"/>
          </a:p>
          <a:p>
            <a:r>
              <a:rPr kumimoji="1" lang="ja-JP" altLang="en-US"/>
              <a:t>共に先ほどの数値と大差ない結果が確認できました</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74</a:t>
            </a:fld>
            <a:endParaRPr lang="en-US"/>
          </a:p>
        </p:txBody>
      </p:sp>
    </p:spTree>
    <p:extLst>
      <p:ext uri="{BB962C8B-B14F-4D97-AF65-F5344CB8AC3E}">
        <p14:creationId xmlns:p14="http://schemas.microsoft.com/office/powerpoint/2010/main" val="26565776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パフォーマンスの考察です</a:t>
            </a:r>
            <a:endParaRPr kumimoji="1" lang="en-US" altLang="ja-JP"/>
          </a:p>
          <a:p>
            <a:endParaRPr kumimoji="1" lang="en-US" altLang="ja-JP"/>
          </a:p>
          <a:p>
            <a:r>
              <a:rPr kumimoji="1" lang="ja-JP" altLang="en-US"/>
              <a:t>まず全体を通してリアルタイムレンダリングの手法として十分な速度が得られています</a:t>
            </a:r>
            <a:endParaRPr kumimoji="1" lang="en-US" altLang="ja-JP"/>
          </a:p>
          <a:p>
            <a:r>
              <a:rPr kumimoji="1" lang="en-US" altLang="ja-JP"/>
              <a:t>StrokeGen </a:t>
            </a:r>
            <a:r>
              <a:rPr kumimoji="1" lang="ja-JP" altLang="en-US"/>
              <a:t>の必要な輪郭線のデータのみを、</a:t>
            </a:r>
            <a:r>
              <a:rPr kumimoji="1" lang="en-US" altLang="ja-JP"/>
              <a:t>Indirect </a:t>
            </a:r>
            <a:r>
              <a:rPr kumimoji="1" lang="ja-JP" altLang="en-US"/>
              <a:t>命令で動的に処理量を変えながら実行されるため、</a:t>
            </a:r>
            <a:endParaRPr kumimoji="1" lang="en-US" altLang="ja-JP"/>
          </a:p>
          <a:p>
            <a:r>
              <a:rPr kumimoji="1" lang="ja-JP" altLang="en-US"/>
              <a:t>よいパフォーマンスが得られています</a:t>
            </a:r>
            <a:endParaRPr kumimoji="1" lang="en-US" altLang="ja-JP"/>
          </a:p>
          <a:p>
            <a:endParaRPr kumimoji="1" lang="en-US" altLang="ja-JP"/>
          </a:p>
          <a:p>
            <a:r>
              <a:rPr kumimoji="1" lang="ja-JP" altLang="en-US"/>
              <a:t>アニメーション対応は場当たり的な改造で実装したため、まだ最適化は不十分だと思っています</a:t>
            </a:r>
            <a:endParaRPr kumimoji="1" lang="en-US" altLang="ja-JP"/>
          </a:p>
          <a:p>
            <a:r>
              <a:rPr kumimoji="1" lang="ja-JP" altLang="en-US"/>
              <a:t>特に事前処理のバッファ管理回りは公開実装からさらに洗練できそうです</a:t>
            </a:r>
            <a:endParaRPr kumimoji="1" lang="en-US" altLang="ja-JP"/>
          </a:p>
          <a:p>
            <a:endParaRPr kumimoji="1" lang="en-US" altLang="ja-JP"/>
          </a:p>
          <a:p>
            <a:r>
              <a:rPr kumimoji="1" lang="ja-JP" altLang="en-US"/>
              <a:t>ストロークを太くしたり、テクスチャマッピングを行ったりは、少なからずパフォーマンスに影響はあると思いますが、</a:t>
            </a:r>
            <a:endParaRPr kumimoji="1" lang="en-US" altLang="ja-JP"/>
          </a:p>
          <a:p>
            <a:r>
              <a:rPr kumimoji="1" lang="ja-JP" altLang="en-US"/>
              <a:t>今回の検証の限りは目に見えるほどの悪化は確認できず、十分実用的であると感じました</a:t>
            </a:r>
            <a:endParaRPr kumimoji="1" lang="en-US" altLang="ja-JP"/>
          </a:p>
          <a:p>
            <a:endParaRPr kumimoji="1" lang="en-US" altLang="ja-JP"/>
          </a:p>
          <a:p>
            <a:r>
              <a:rPr kumimoji="1" lang="ja-JP" altLang="en-US"/>
              <a:t>また、今の実装は事前処理を起動時に行うのも問題で、細かく計測はしていないですが、</a:t>
            </a:r>
            <a:endParaRPr kumimoji="1" lang="en-US" altLang="ja-JP"/>
          </a:p>
          <a:p>
            <a:r>
              <a:rPr kumimoji="1" lang="ja-JP" altLang="en-US"/>
              <a:t>実行してから動き出すまで数秒は待つ必要があります</a:t>
            </a:r>
            <a:endParaRPr kumimoji="1" lang="en-US" altLang="ja-JP"/>
          </a:p>
          <a:p>
            <a:r>
              <a:rPr kumimoji="1" lang="ja-JP" altLang="en-US"/>
              <a:t>動的に更新しない部分は、計算結果をアセットとして使い回すような仕組みが必須です</a:t>
            </a:r>
            <a:endParaRPr kumimoji="1" lang="en-US" altLang="ja-JP"/>
          </a:p>
          <a:p>
            <a:endParaRPr kumimoji="1" lang="en-US" altLang="ja-JP"/>
          </a:p>
          <a:p>
            <a:r>
              <a:rPr kumimoji="1" lang="ja-JP" altLang="en-US"/>
              <a:t>今の </a:t>
            </a:r>
            <a:r>
              <a:rPr kumimoji="1" lang="en-US" altLang="ja-JP"/>
              <a:t>StrokeGen</a:t>
            </a:r>
            <a:r>
              <a:rPr kumimoji="1" lang="ja-JP" altLang="en-US"/>
              <a:t>の輪郭線は描画したいオブジェクトを指定する形式になっています</a:t>
            </a:r>
            <a:endParaRPr kumimoji="1" lang="en-US" altLang="ja-JP"/>
          </a:p>
          <a:p>
            <a:r>
              <a:rPr kumimoji="1" lang="ja-JP" altLang="en-US"/>
              <a:t>これでは複数キャラや背景に同時に適用することが難しく、大規模なシーンでどのような絵やパフォーマンスが得られるかを検証が必要です</a:t>
            </a:r>
            <a:endParaRPr kumimoji="1" lang="en-US" altLang="ja-JP"/>
          </a:p>
          <a:p>
            <a:r>
              <a:rPr kumimoji="1" lang="ja-JP" altLang="en-US"/>
              <a:t>アルゴリズム上の制約というわけではありませんが、バッファ管理等、大規模シーンへ対応するため大きな改造が必要です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75</a:t>
            </a:fld>
            <a:endParaRPr lang="en-US"/>
          </a:p>
        </p:txBody>
      </p:sp>
    </p:spTree>
    <p:extLst>
      <p:ext uri="{BB962C8B-B14F-4D97-AF65-F5344CB8AC3E}">
        <p14:creationId xmlns:p14="http://schemas.microsoft.com/office/powerpoint/2010/main" val="38484731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最後に手法の課題と今後の展望をお話しします</a:t>
            </a:r>
            <a:endParaRPr kumimoji="1" lang="en-US" altLang="ja-JP"/>
          </a:p>
          <a:p>
            <a:endParaRPr kumimoji="1" lang="en-US" altLang="ja-JP"/>
          </a:p>
          <a:p>
            <a:r>
              <a:rPr kumimoji="1" lang="ja-JP" altLang="en-US"/>
              <a:t>目標</a:t>
            </a:r>
            <a:r>
              <a:rPr kumimoji="1" lang="en-US" altLang="ja-JP"/>
              <a:t>45</a:t>
            </a:r>
            <a:r>
              <a:rPr kumimoji="1" lang="ja-JP" altLang="en-US"/>
              <a:t>分</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76</a:t>
            </a:fld>
            <a:endParaRPr lang="en-US"/>
          </a:p>
        </p:txBody>
      </p:sp>
    </p:spTree>
    <p:extLst>
      <p:ext uri="{BB962C8B-B14F-4D97-AF65-F5344CB8AC3E}">
        <p14:creationId xmlns:p14="http://schemas.microsoft.com/office/powerpoint/2010/main" val="36699013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最初に投げかけた、</a:t>
            </a:r>
            <a:r>
              <a:rPr kumimoji="1" lang="en-US" altLang="ja-JP"/>
              <a:t>StrokeGen </a:t>
            </a:r>
            <a:r>
              <a:rPr kumimoji="1" lang="ja-JP" altLang="en-US"/>
              <a:t>はゲーム </a:t>
            </a:r>
            <a:r>
              <a:rPr kumimoji="1" lang="en-US" altLang="ja-JP"/>
              <a:t>NPR </a:t>
            </a:r>
            <a:r>
              <a:rPr kumimoji="1" lang="ja-JP" altLang="en-US"/>
              <a:t>における新しい手法となり得るのか、という議題ですが</a:t>
            </a:r>
            <a:endParaRPr kumimoji="1" lang="en-US" altLang="ja-JP"/>
          </a:p>
          <a:p>
            <a:r>
              <a:rPr kumimoji="1" lang="ja-JP" altLang="en-US"/>
              <a:t>スライドには書きませんが現状はまだ </a:t>
            </a:r>
            <a:r>
              <a:rPr kumimoji="1" lang="en-US" altLang="ja-JP"/>
              <a:t>NO </a:t>
            </a:r>
            <a:r>
              <a:rPr kumimoji="1" lang="ja-JP" altLang="en-US"/>
              <a:t>でしょう</a:t>
            </a:r>
            <a:endParaRPr kumimoji="1" lang="en-US" altLang="ja-JP"/>
          </a:p>
          <a:p>
            <a:endParaRPr kumimoji="1" lang="en-US" altLang="ja-JP"/>
          </a:p>
          <a:p>
            <a:r>
              <a:rPr kumimoji="1" lang="ja-JP" altLang="en-US"/>
              <a:t>たしかに </a:t>
            </a:r>
            <a:r>
              <a:rPr kumimoji="1" lang="en-US" altLang="ja-JP"/>
              <a:t>StrokeGen </a:t>
            </a:r>
            <a:r>
              <a:rPr kumimoji="1" lang="ja-JP" altLang="en-US"/>
              <a:t>は、従来のリアルタイム向けの輪郭線表現手法では為し得なかった表現が可能になり、</a:t>
            </a:r>
            <a:endParaRPr kumimoji="1" lang="en-US" altLang="ja-JP"/>
          </a:p>
          <a:p>
            <a:r>
              <a:rPr kumimoji="1" lang="ja-JP" altLang="en-US"/>
              <a:t>非常に期待が持てる技術です</a:t>
            </a:r>
            <a:endParaRPr kumimoji="1" lang="en-US" altLang="ja-JP"/>
          </a:p>
          <a:p>
            <a:r>
              <a:rPr kumimoji="1" lang="ja-JP" altLang="en-US"/>
              <a:t>しかし、まだ課題が多く従来法をそのまま代替するようなものでないのも事実です</a:t>
            </a:r>
            <a:endParaRPr kumimoji="1" lang="en-US" altLang="ja-JP"/>
          </a:p>
          <a:p>
            <a:endParaRPr kumimoji="1" lang="en-US" altLang="ja-JP"/>
          </a:p>
          <a:p>
            <a:r>
              <a:rPr kumimoji="1" lang="ja-JP" altLang="en-US"/>
              <a:t>特に結果の動画でも確認されたように、ちらつき、つまり時間的な安定性は大きな課題です</a:t>
            </a:r>
            <a:endParaRPr kumimoji="1" lang="en-US" altLang="ja-JP"/>
          </a:p>
          <a:p>
            <a:r>
              <a:rPr kumimoji="1" lang="ja-JP" altLang="en-US"/>
              <a:t>時間的な安定性にも、</a:t>
            </a:r>
            <a:r>
              <a:rPr kumimoji="1" lang="en-US" altLang="ja-JP"/>
              <a:t>StrokeGen </a:t>
            </a:r>
            <a:r>
              <a:rPr kumimoji="1" lang="ja-JP" altLang="en-US"/>
              <a:t>そのものの安定性の課題と、</a:t>
            </a:r>
            <a:endParaRPr kumimoji="1" lang="en-US" altLang="ja-JP"/>
          </a:p>
          <a:p>
            <a:r>
              <a:rPr kumimoji="1" lang="ja-JP" altLang="en-US"/>
              <a:t>リアルタイムにスタイライズ表現を行うことへの時間的な一貫性の課題、二つがあります</a:t>
            </a:r>
            <a:endParaRPr kumimoji="1" lang="en-US" altLang="ja-JP"/>
          </a:p>
          <a:p>
            <a:endParaRPr kumimoji="1" lang="en-US" altLang="ja-JP"/>
          </a:p>
          <a:p>
            <a:r>
              <a:rPr kumimoji="1" lang="ja-JP" altLang="en-US"/>
              <a:t>また、パフォーマンス面は十分なのものが得られていますが、大規模なシーンへの適用はまだ達成していないので、</a:t>
            </a:r>
            <a:endParaRPr kumimoji="1" lang="en-US" altLang="ja-JP"/>
          </a:p>
          <a:p>
            <a:r>
              <a:rPr kumimoji="1" lang="ja-JP" altLang="en-US"/>
              <a:t>メインキャラクターとそれ以外で、従来法と使い分けるように利用する仕組みを整備する必要があります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77</a:t>
            </a:fld>
            <a:endParaRPr lang="en-US"/>
          </a:p>
        </p:txBody>
      </p:sp>
    </p:spTree>
    <p:extLst>
      <p:ext uri="{BB962C8B-B14F-4D97-AF65-F5344CB8AC3E}">
        <p14:creationId xmlns:p14="http://schemas.microsoft.com/office/powerpoint/2010/main" val="40174839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結果の絵を少し見ます</a:t>
            </a:r>
            <a:endParaRPr kumimoji="1" lang="en-US" altLang="ja-JP"/>
          </a:p>
          <a:p>
            <a:endParaRPr kumimoji="1" lang="en-US" altLang="ja-JP"/>
          </a:p>
          <a:p>
            <a:r>
              <a:rPr kumimoji="1" lang="ja-JP" altLang="en-US"/>
              <a:t>初期フレーム</a:t>
            </a:r>
            <a:endParaRPr kumimoji="1" lang="en-US" altLang="ja-JP"/>
          </a:p>
          <a:p>
            <a:endParaRPr kumimoji="1" lang="en-US" altLang="ja-JP"/>
          </a:p>
          <a:p>
            <a:r>
              <a:rPr kumimoji="1" lang="en-US" altLang="ja-JP"/>
              <a:t>【</a:t>
            </a:r>
            <a:r>
              <a:rPr kumimoji="1" lang="ja-JP" altLang="en-US"/>
              <a:t>色々戻しながら</a:t>
            </a:r>
            <a:r>
              <a:rPr kumimoji="1" lang="en-US" altLang="ja-JP"/>
              <a:t>】</a:t>
            </a:r>
          </a:p>
          <a:p>
            <a:r>
              <a:rPr kumimoji="1" lang="ja-JP" altLang="en-US"/>
              <a:t>キャラクター自体は大して動いていないのに、線が出たり消えたりしていて非常に不安定なことが分かります</a:t>
            </a:r>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78</a:t>
            </a:fld>
            <a:endParaRPr lang="en-US"/>
          </a:p>
        </p:txBody>
      </p:sp>
    </p:spTree>
    <p:extLst>
      <p:ext uri="{BB962C8B-B14F-4D97-AF65-F5344CB8AC3E}">
        <p14:creationId xmlns:p14="http://schemas.microsoft.com/office/powerpoint/2010/main" val="23001876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次のフレーム</a:t>
            </a:r>
            <a:endParaRPr kumimoji="1" lang="en-US" altLang="ja-JP"/>
          </a:p>
          <a:p>
            <a:endParaRPr kumimoji="1" lang="en-US" altLang="ja-JP"/>
          </a:p>
          <a:p>
            <a:r>
              <a:rPr kumimoji="1" lang="en-US" altLang="ja-JP"/>
              <a:t>【</a:t>
            </a:r>
            <a:r>
              <a:rPr kumimoji="1" lang="ja-JP" altLang="en-US"/>
              <a:t>色々戻しながら</a:t>
            </a:r>
            <a:r>
              <a:rPr kumimoji="1" lang="en-US" altLang="ja-JP"/>
              <a:t>】</a:t>
            </a:r>
          </a:p>
          <a:p>
            <a:r>
              <a:rPr kumimoji="1" lang="ja-JP" altLang="en-US"/>
              <a:t>キャラクター自体は大して動いていないのに、線が出たり消えたりしていて非常に不安定なことが分かります</a:t>
            </a:r>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79</a:t>
            </a:fld>
            <a:endParaRPr lang="en-US"/>
          </a:p>
        </p:txBody>
      </p:sp>
    </p:spTree>
    <p:extLst>
      <p:ext uri="{BB962C8B-B14F-4D97-AF65-F5344CB8AC3E}">
        <p14:creationId xmlns:p14="http://schemas.microsoft.com/office/powerpoint/2010/main" val="2253376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a:t>輪郭線について手法によっての違いにも触れておきます</a:t>
            </a:r>
            <a:endParaRPr kumimoji="1" lang="en-US" altLang="ja-JP" sz="1200"/>
          </a:p>
          <a:p>
            <a:endParaRPr kumimoji="1" lang="en-US" altLang="ja-JP" sz="1200"/>
          </a:p>
          <a:p>
            <a:r>
              <a:rPr kumimoji="1" lang="ja-JP" altLang="en-US" sz="1200"/>
              <a:t>まずイラストにおいては輪郭線という言葉はあまり使われないかもしれません</a:t>
            </a:r>
            <a:endParaRPr kumimoji="1" lang="en-US" altLang="ja-JP" sz="1200"/>
          </a:p>
          <a:p>
            <a:r>
              <a:rPr kumimoji="1" lang="ja-JP" altLang="en-US" sz="1200"/>
              <a:t>線のみで描かれたイラストを線画といい、その中に輪郭やそれ以外の線が混在しています</a:t>
            </a:r>
            <a:endParaRPr kumimoji="1" lang="en-US" altLang="ja-JP" sz="1200"/>
          </a:p>
          <a:p>
            <a:endParaRPr kumimoji="1" lang="en-US" altLang="ja-JP" sz="1200"/>
          </a:p>
          <a:p>
            <a:r>
              <a:rPr kumimoji="1" lang="ja-JP" altLang="en-US" sz="1200"/>
              <a:t>イラストにおける線画は、輪郭線が輪郭形状を表す線であるというような、単なる</a:t>
            </a:r>
            <a:r>
              <a:rPr kumimoji="1" lang="ja-JP" altLang="en-US" sz="1200" b="0"/>
              <a:t>形状の情報</a:t>
            </a:r>
            <a:r>
              <a:rPr kumimoji="1" lang="ja-JP" altLang="en-US" sz="1200"/>
              <a:t>を示すだけのものではありません</a:t>
            </a:r>
            <a:endParaRPr kumimoji="1" lang="en-US" altLang="ja-JP" sz="1200"/>
          </a:p>
          <a:p>
            <a:endParaRPr kumimoji="1" lang="en-US" altLang="ja-JP" sz="1200"/>
          </a:p>
          <a:p>
            <a:r>
              <a:rPr kumimoji="1" lang="ja-JP" altLang="en-US" sz="1200"/>
              <a:t>線に</a:t>
            </a:r>
            <a:r>
              <a:rPr kumimoji="1" lang="ja-JP" altLang="en-US" sz="1200" b="1"/>
              <a:t>強弱や色</a:t>
            </a:r>
            <a:r>
              <a:rPr kumimoji="1" lang="ja-JP" altLang="en-US" sz="1200"/>
              <a:t>を付けたり</a:t>
            </a:r>
            <a:r>
              <a:rPr kumimoji="1" lang="ja-JP" altLang="en-US" sz="1200" b="0"/>
              <a:t>、</a:t>
            </a:r>
            <a:r>
              <a:rPr kumimoji="1" lang="ja-JP" altLang="en-US" sz="1200"/>
              <a:t>あえて</a:t>
            </a:r>
            <a:r>
              <a:rPr kumimoji="1" lang="ja-JP" altLang="en-US" sz="1200" b="1"/>
              <a:t>形状を無視</a:t>
            </a:r>
            <a:r>
              <a:rPr kumimoji="1" lang="ja-JP" altLang="en-US" sz="1200"/>
              <a:t>した線を描くことで、</a:t>
            </a:r>
            <a:endParaRPr kumimoji="1" lang="en-US" altLang="ja-JP" sz="1200"/>
          </a:p>
          <a:p>
            <a:r>
              <a:rPr kumimoji="1" lang="ja-JP" altLang="en-US" sz="1200"/>
              <a:t>奥行き・明るさ・動きなど作者が</a:t>
            </a:r>
            <a:r>
              <a:rPr kumimoji="1" lang="ja-JP" altLang="en-US" sz="1200" b="1"/>
              <a:t>表現したい効果を線画に仕込む</a:t>
            </a:r>
            <a:r>
              <a:rPr kumimoji="1" lang="ja-JP" altLang="en-US" sz="1200"/>
              <a:t>テクニックが幅広く使われています</a:t>
            </a:r>
            <a:endParaRPr kumimoji="1" lang="en-US" altLang="ja-JP" sz="120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a:t>もちろん、テクニックに限らず筆圧や手ぶれによって線画に、</a:t>
            </a:r>
            <a:r>
              <a:rPr kumimoji="1" lang="ja-JP" altLang="en-US" sz="1200" b="1"/>
              <a:t>味</a:t>
            </a:r>
            <a:r>
              <a:rPr kumimoji="1" lang="ja-JP" altLang="en-US" sz="1200"/>
              <a:t>が付いていることも多いです</a:t>
            </a:r>
            <a:endParaRPr kumimoji="1" lang="en-US" altLang="ja-JP" sz="1200"/>
          </a:p>
          <a:p>
            <a:r>
              <a:rPr kumimoji="1" lang="ja-JP" altLang="en-US" sz="1200"/>
              <a:t>このイラストは一エンジニアの私が適当に描いたもので、アート的な意図は大して含んでいませんが、</a:t>
            </a:r>
            <a:endParaRPr kumimoji="1" lang="en-US" altLang="ja-JP" sz="1200"/>
          </a:p>
          <a:p>
            <a:r>
              <a:rPr kumimoji="1" lang="ja-JP" altLang="en-US" sz="1200"/>
              <a:t>右の均一で無機質な線に比べて、左の演出の付いた線からは、何かしらの形状以外の光や奥行きのようなニュアンスを感じ取ることができるかもしれません</a:t>
            </a:r>
            <a:endParaRPr kumimoji="1" lang="en-US" altLang="ja-JP" sz="1200"/>
          </a:p>
          <a:p>
            <a:endParaRPr kumimoji="1" lang="en-US" altLang="ja-JP" sz="1200"/>
          </a:p>
          <a:p>
            <a:r>
              <a:rPr kumimoji="1" lang="ja-JP" altLang="en-US" sz="1200"/>
              <a:t>これらは単純にルール化出来るものではなく作者の画風やノウハウなどに基づいて様々な手法が採られており、</a:t>
            </a:r>
            <a:endParaRPr kumimoji="1" lang="en-US" altLang="ja-JP" sz="1200"/>
          </a:p>
          <a:p>
            <a:r>
              <a:rPr kumimoji="1" lang="ja-JP" altLang="en-US" sz="1200"/>
              <a:t>ゲームやアニメの輪郭線もこのイラストのような味のある線を目指している側面もあると思います</a:t>
            </a:r>
            <a:endParaRPr kumimoji="1" lang="en-US" altLang="ja-JP" sz="1200"/>
          </a:p>
          <a:p>
            <a:endParaRPr kumimoji="1" lang="en-US" altLang="ja-JP" sz="120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a:t>
            </a:fld>
            <a:endParaRPr lang="en-US"/>
          </a:p>
        </p:txBody>
      </p:sp>
    </p:spTree>
    <p:extLst>
      <p:ext uri="{BB962C8B-B14F-4D97-AF65-F5344CB8AC3E}">
        <p14:creationId xmlns:p14="http://schemas.microsoft.com/office/powerpoint/2010/main" val="32684363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さらに次のフレーム</a:t>
            </a:r>
            <a:endParaRPr kumimoji="1" lang="en-US" altLang="ja-JP"/>
          </a:p>
          <a:p>
            <a:endParaRPr kumimoji="1" lang="en-US" altLang="ja-JP"/>
          </a:p>
          <a:p>
            <a:r>
              <a:rPr kumimoji="1" lang="en-US" altLang="ja-JP"/>
              <a:t>【</a:t>
            </a:r>
            <a:r>
              <a:rPr kumimoji="1" lang="ja-JP" altLang="en-US"/>
              <a:t>色々戻しながら</a:t>
            </a:r>
            <a:r>
              <a:rPr kumimoji="1" lang="en-US" altLang="ja-JP"/>
              <a:t>】</a:t>
            </a:r>
          </a:p>
          <a:p>
            <a:r>
              <a:rPr kumimoji="1" lang="ja-JP" altLang="en-US"/>
              <a:t>キャラクター自体は大して動いていないのに、線が出たり消えたりしていて非常に不安定なことが分かります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80</a:t>
            </a:fld>
            <a:endParaRPr lang="en-US"/>
          </a:p>
        </p:txBody>
      </p:sp>
    </p:spTree>
    <p:extLst>
      <p:ext uri="{BB962C8B-B14F-4D97-AF65-F5344CB8AC3E}">
        <p14:creationId xmlns:p14="http://schemas.microsoft.com/office/powerpoint/2010/main" val="21189680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StrokeGen </a:t>
            </a:r>
            <a:r>
              <a:rPr kumimoji="1" lang="ja-JP" altLang="en-US"/>
              <a:t>は僅かな入力形状の変化で、結果のストロークが変化しやすい、つまり時間的な安定性が低い手法です</a:t>
            </a:r>
            <a:endParaRPr kumimoji="1" lang="en-US" altLang="ja-JP"/>
          </a:p>
          <a:p>
            <a:endParaRPr kumimoji="1" lang="en-US" altLang="ja-JP"/>
          </a:p>
          <a:p>
            <a:r>
              <a:rPr kumimoji="1" lang="en-US" altLang="ja-JP"/>
              <a:t>StrokeGen</a:t>
            </a:r>
            <a:r>
              <a:rPr kumimoji="1" lang="ja-JP" altLang="en-US"/>
              <a:t>は説明した通り、ベクトル化に </a:t>
            </a:r>
            <a:r>
              <a:rPr kumimoji="1" lang="en-US" altLang="ja-JP"/>
              <a:t>Potrace </a:t>
            </a:r>
            <a:r>
              <a:rPr kumimoji="1" lang="ja-JP" altLang="en-US"/>
              <a:t>のアイディアを採用しています</a:t>
            </a:r>
            <a:endParaRPr kumimoji="1" lang="en-US" altLang="ja-JP"/>
          </a:p>
          <a:p>
            <a:r>
              <a:rPr kumimoji="1" lang="en-US" altLang="ja-JP"/>
              <a:t>Potrace </a:t>
            </a:r>
            <a:r>
              <a:rPr kumimoji="1" lang="ja-JP" altLang="en-US"/>
              <a:t>は境界線をベクトル化する手法です</a:t>
            </a:r>
            <a:endParaRPr kumimoji="1" lang="en-US" altLang="ja-JP"/>
          </a:p>
          <a:p>
            <a:endParaRPr kumimoji="1" lang="en-US" altLang="ja-JP"/>
          </a:p>
          <a:p>
            <a:r>
              <a:rPr kumimoji="1" lang="en-US" altLang="ja-JP"/>
              <a:t>StrokeGen </a:t>
            </a:r>
            <a:r>
              <a:rPr kumimoji="1" lang="ja-JP" altLang="en-US"/>
              <a:t>における </a:t>
            </a:r>
            <a:r>
              <a:rPr kumimoji="1" lang="en-US" altLang="ja-JP"/>
              <a:t>Potrace </a:t>
            </a:r>
            <a:r>
              <a:rPr kumimoji="1" lang="ja-JP" altLang="en-US"/>
              <a:t>への入力は、輪郭ピクセルです</a:t>
            </a:r>
            <a:endParaRPr kumimoji="1" lang="en-US" altLang="ja-JP"/>
          </a:p>
          <a:p>
            <a:r>
              <a:rPr kumimoji="1" lang="ja-JP" altLang="en-US"/>
              <a:t>つまり輪郭線の境界線をベクトル化しており、当然二重のベクトル輪郭線の候補が得られています</a:t>
            </a:r>
            <a:endParaRPr kumimoji="1" lang="en-US" altLang="ja-JP"/>
          </a:p>
          <a:p>
            <a:endParaRPr kumimoji="1" lang="en-US" altLang="ja-JP"/>
          </a:p>
          <a:p>
            <a:r>
              <a:rPr kumimoji="1" lang="ja-JP" altLang="en-US"/>
              <a:t>オリエンテーションカリングで最終的にストロークが</a:t>
            </a:r>
            <a:r>
              <a:rPr kumimoji="1" lang="en-US" altLang="ja-JP"/>
              <a:t>1</a:t>
            </a:r>
            <a:r>
              <a:rPr kumimoji="1" lang="ja-JP" altLang="en-US"/>
              <a:t>本得られますが、</a:t>
            </a:r>
            <a:endParaRPr kumimoji="1" lang="en-US" altLang="ja-JP"/>
          </a:p>
          <a:p>
            <a:r>
              <a:rPr kumimoji="1" lang="ja-JP" altLang="en-US"/>
              <a:t>手法を俯瞰してみるとどうにも歪、わざわざ二重の線を一度作り、不要なものを消す処理があることに無駄を感じます</a:t>
            </a:r>
            <a:endParaRPr kumimoji="1" lang="en-US" altLang="ja-JP"/>
          </a:p>
          <a:p>
            <a:endParaRPr kumimoji="1" lang="en-US" altLang="ja-JP"/>
          </a:p>
          <a:p>
            <a:r>
              <a:rPr kumimoji="1" lang="ja-JP" altLang="en-US"/>
              <a:t>実際結果を細かく見ていると、このカリングで消す、という処理が時間的な安定性をかなり損ねているように見えました</a:t>
            </a:r>
            <a:endParaRPr kumimoji="1" lang="en-US" altLang="ja-JP"/>
          </a:p>
          <a:p>
            <a:endParaRPr kumimoji="1" lang="en-US" altLang="ja-JP"/>
          </a:p>
          <a:p>
            <a:r>
              <a:rPr kumimoji="1" lang="ja-JP" altLang="en-US"/>
              <a:t>境界線ではなく、線を線としてベクトル化する手法に置き換えたり、</a:t>
            </a:r>
            <a:endParaRPr kumimoji="1" lang="en-US" altLang="ja-JP"/>
          </a:p>
          <a:p>
            <a:r>
              <a:rPr kumimoji="1" lang="ja-JP" altLang="en-US"/>
              <a:t>二重の線を消すのではなく一本に統合するような方法で改善できないか、議論の余地があると感じました</a:t>
            </a:r>
            <a:endParaRPr kumimoji="1" lang="en-US" altLang="ja-JP" dirty="0"/>
          </a:p>
          <a:p>
            <a:endParaRPr kumimoji="1" lang="en-US" altLang="ja-JP"/>
          </a:p>
          <a:p>
            <a:r>
              <a:rPr kumimoji="1" lang="ja-JP" altLang="en-US"/>
              <a:t>線のベクトル化 </a:t>
            </a:r>
            <a:r>
              <a:rPr kumimoji="1" lang="en-US" altLang="ja-JP" dirty="0"/>
              <a:t>keywords</a:t>
            </a:r>
            <a:r>
              <a:rPr kumimoji="1" lang="ja-JP" altLang="en-US"/>
              <a:t>：中間軸変換、チェーンコードアルゴリズム、ハフ変換</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81</a:t>
            </a:fld>
            <a:endParaRPr lang="en-US" dirty="0"/>
          </a:p>
        </p:txBody>
      </p:sp>
    </p:spTree>
    <p:extLst>
      <p:ext uri="{BB962C8B-B14F-4D97-AF65-F5344CB8AC3E}">
        <p14:creationId xmlns:p14="http://schemas.microsoft.com/office/powerpoint/2010/main" val="5798623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輪郭線は</a:t>
            </a:r>
            <a:r>
              <a:rPr kumimoji="1" lang="en-US" altLang="ja-JP"/>
              <a:t>3D</a:t>
            </a:r>
            <a:r>
              <a:rPr kumimoji="1" lang="ja-JP" altLang="en-US"/>
              <a:t>の形状を</a:t>
            </a:r>
            <a:r>
              <a:rPr kumimoji="1" lang="en-US" altLang="ja-JP"/>
              <a:t>2D</a:t>
            </a:r>
            <a:r>
              <a:rPr kumimoji="1" lang="ja-JP" altLang="en-US"/>
              <a:t>に投影した結果現れる特徴量の一種で、</a:t>
            </a:r>
            <a:endParaRPr kumimoji="1" lang="en-US" altLang="ja-JP"/>
          </a:p>
          <a:p>
            <a:r>
              <a:rPr kumimoji="1" lang="en-US" altLang="ja-JP"/>
              <a:t>2D</a:t>
            </a:r>
            <a:r>
              <a:rPr kumimoji="1" lang="ja-JP" altLang="en-US"/>
              <a:t>画像として見たときに、線のトポロジーは簡単に変化します</a:t>
            </a:r>
            <a:endParaRPr kumimoji="1" lang="en-US" altLang="ja-JP"/>
          </a:p>
          <a:p>
            <a:endParaRPr kumimoji="1" lang="en-US" altLang="ja-JP"/>
          </a:p>
          <a:p>
            <a:r>
              <a:rPr kumimoji="1" lang="ja-JP" altLang="en-US"/>
              <a:t>このトーラスなどは上から見ると二つの円で輪郭線が表されますが、</a:t>
            </a:r>
            <a:endParaRPr kumimoji="1" lang="en-US" altLang="ja-JP"/>
          </a:p>
          <a:p>
            <a:r>
              <a:rPr kumimoji="1" lang="ja-JP" altLang="en-US"/>
              <a:t>ちょっと視点を下げると内側の円は途中で途切れてしまいます</a:t>
            </a:r>
            <a:endParaRPr kumimoji="1" lang="en-US" altLang="ja-JP"/>
          </a:p>
          <a:p>
            <a:endParaRPr kumimoji="1" lang="en-US" altLang="ja-JP"/>
          </a:p>
          <a:p>
            <a:r>
              <a:rPr kumimoji="1" lang="ja-JP" altLang="en-US"/>
              <a:t>均一な線ならこのようなトポロジーの変化は対して問題になりませんが、</a:t>
            </a:r>
            <a:endParaRPr kumimoji="1" lang="en-US" altLang="ja-JP"/>
          </a:p>
          <a:p>
            <a:r>
              <a:rPr kumimoji="1" lang="ja-JP" altLang="en-US"/>
              <a:t>テクスチャマッピングや入り抜き表現を考えると、視点でかってに線が切れたり増えたりするのは、ちらつきの原因になります</a:t>
            </a:r>
            <a:endParaRPr kumimoji="1" lang="en-US" altLang="ja-JP"/>
          </a:p>
          <a:p>
            <a:r>
              <a:rPr kumimoji="1" lang="ja-JP" altLang="en-US"/>
              <a:t>結果の動画でテクスチャマッピングをするとちらつきが激しくなった原因です</a:t>
            </a:r>
            <a:endParaRPr kumimoji="1" lang="en-US" altLang="ja-JP"/>
          </a:p>
          <a:p>
            <a:endParaRPr kumimoji="1" lang="en-US" altLang="ja-JP"/>
          </a:p>
          <a:p>
            <a:r>
              <a:rPr kumimoji="1" lang="ja-JP" altLang="en-US"/>
              <a:t>リアルタイムにスタイライズ表現を行うことの時間的な一貫性をどう保つかは難しい研究課題です</a:t>
            </a:r>
            <a:endParaRPr kumimoji="1" lang="en-US" altLang="ja-JP"/>
          </a:p>
          <a:p>
            <a:r>
              <a:rPr kumimoji="1" lang="en-US" altLang="ja-JP"/>
              <a:t>StrokeGen </a:t>
            </a:r>
            <a:r>
              <a:rPr kumimoji="1" lang="ja-JP" altLang="en-US"/>
              <a:t>では線の可視性の変化する位置か、</a:t>
            </a:r>
            <a:r>
              <a:rPr kumimoji="1" lang="en-US" altLang="ja-JP"/>
              <a:t>Loop breaking</a:t>
            </a:r>
            <a:r>
              <a:rPr kumimoji="1" lang="ja-JP" altLang="en-US"/>
              <a:t>で適当な位置にストロークの開始位置が決まりまるため、</a:t>
            </a:r>
            <a:endParaRPr kumimoji="1" lang="en-US" altLang="ja-JP"/>
          </a:p>
          <a:p>
            <a:r>
              <a:rPr kumimoji="1" lang="ja-JP" altLang="en-US"/>
              <a:t>時間的な一貫性は全く考慮されていません</a:t>
            </a:r>
            <a:endParaRPr kumimoji="1" lang="en-US" altLang="ja-JP"/>
          </a:p>
          <a:p>
            <a:endParaRPr kumimoji="1" lang="en-US" altLang="ja-JP"/>
          </a:p>
          <a:p>
            <a:r>
              <a:rPr kumimoji="1" lang="ja-JP" altLang="en-US"/>
              <a:t>フレーム間で線の変化を追跡して激しくチラつくようなことが無いように抑制する仕組みが必要です</a:t>
            </a:r>
            <a:endParaRPr kumimoji="1" lang="en-US" altLang="ja-JP"/>
          </a:p>
          <a:p>
            <a:r>
              <a:rPr kumimoji="1" lang="ja-JP" altLang="en-US"/>
              <a:t>線の時間的な変化に関する研究は過去にもたくさんあり、それらの </a:t>
            </a:r>
            <a:r>
              <a:rPr kumimoji="1" lang="en-US" altLang="ja-JP"/>
              <a:t>StrokeGen </a:t>
            </a:r>
            <a:r>
              <a:rPr kumimoji="1" lang="ja-JP" altLang="en-US"/>
              <a:t>への適用は重要な課題です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82</a:t>
            </a:fld>
            <a:endParaRPr lang="en-US"/>
          </a:p>
        </p:txBody>
      </p:sp>
    </p:spTree>
    <p:extLst>
      <p:ext uri="{BB962C8B-B14F-4D97-AF65-F5344CB8AC3E}">
        <p14:creationId xmlns:p14="http://schemas.microsoft.com/office/powerpoint/2010/main" val="10969227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前述二つの問題に関連しますが、</a:t>
            </a:r>
            <a:endParaRPr kumimoji="1" lang="en-US" altLang="ja-JP"/>
          </a:p>
          <a:p>
            <a:r>
              <a:rPr kumimoji="1" lang="en-US" altLang="ja-JP"/>
              <a:t>StrokeGen </a:t>
            </a:r>
            <a:r>
              <a:rPr kumimoji="1" lang="ja-JP" altLang="en-US"/>
              <a:t>はリアルタイム用途であるため、オフライン手法で使えるような手動での細かい調整が全く適用できないという課題もあります</a:t>
            </a:r>
            <a:endParaRPr kumimoji="1" lang="en-US" altLang="ja-JP"/>
          </a:p>
          <a:p>
            <a:endParaRPr kumimoji="1" lang="en-US" altLang="ja-JP"/>
          </a:p>
          <a:p>
            <a:r>
              <a:rPr kumimoji="1" lang="ja-JP" altLang="en-US"/>
              <a:t>ゲーム用途を考えると、自由なカメラで、意図した表現を、安定して得られなければ全く使えません</a:t>
            </a:r>
            <a:endParaRPr kumimoji="1" lang="en-US" altLang="ja-JP"/>
          </a:p>
          <a:p>
            <a:r>
              <a:rPr kumimoji="1" lang="ja-JP" altLang="en-US"/>
              <a:t>カットシーンであってもフレーム単位の調整なんてしたくありませんし、アーティストの、入り抜きをこの辺に固定したい、</a:t>
            </a:r>
            <a:endParaRPr kumimoji="1" lang="en-US" altLang="ja-JP"/>
          </a:p>
          <a:p>
            <a:r>
              <a:rPr kumimoji="1" lang="ja-JP" altLang="en-US"/>
              <a:t>というようなふわっとした要求を良い感じに安定して反映できる仕組みが必要です</a:t>
            </a:r>
            <a:endParaRPr kumimoji="1" lang="en-US" altLang="ja-JP"/>
          </a:p>
          <a:p>
            <a:endParaRPr kumimoji="1" lang="en-US" altLang="ja-JP"/>
          </a:p>
          <a:p>
            <a:r>
              <a:rPr kumimoji="1" lang="ja-JP" altLang="en-US"/>
              <a:t>どんな表現を、どの程度の自由度で、どのような方法でアーティストが調整するのか、</a:t>
            </a:r>
            <a:endParaRPr kumimoji="1" lang="en-US" altLang="ja-JP"/>
          </a:p>
          <a:p>
            <a:r>
              <a:rPr kumimoji="1" lang="ja-JP" altLang="en-US"/>
              <a:t>ツールとしてのアーティストへのアプローチ方法も重要になっていきます</a:t>
            </a:r>
            <a:endParaRPr kumimoji="1" lang="en-US" altLang="ja-JP"/>
          </a:p>
          <a:p>
            <a:endParaRPr kumimoji="1" lang="en-US" altLang="ja-JP"/>
          </a:p>
          <a:p>
            <a:r>
              <a:rPr kumimoji="1" lang="ja-JP" altLang="en-US"/>
              <a:t>例えば、ストロークの為す角度でストロークを分断すると、ある程度アニメーションに対して安定することが分かります</a:t>
            </a:r>
            <a:endParaRPr kumimoji="1" lang="en-US" altLang="ja-JP"/>
          </a:p>
          <a:p>
            <a:endParaRPr kumimoji="1" lang="en-US" altLang="ja-JP"/>
          </a:p>
          <a:p>
            <a:r>
              <a:rPr kumimoji="1" lang="ja-JP" altLang="en-US"/>
              <a:t>あるいはアーティストの指定したガイドで入り抜きの位置を制御する方法も考えられます</a:t>
            </a:r>
            <a:endParaRPr kumimoji="1" lang="en-US" altLang="ja-JP"/>
          </a:p>
          <a:p>
            <a:r>
              <a:rPr kumimoji="1" lang="ja-JP" altLang="en-US"/>
              <a:t>これはマウスの位置に追従するような実装ですが、キャラクターの骨の位置に追従するように入り抜き位置を固定できたら、</a:t>
            </a:r>
            <a:endParaRPr kumimoji="1" lang="en-US" altLang="ja-JP"/>
          </a:p>
          <a:p>
            <a:r>
              <a:rPr kumimoji="1" lang="ja-JP" altLang="en-US"/>
              <a:t>アニメーションに対して安定した結果が得られるかもしれません</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83</a:t>
            </a:fld>
            <a:endParaRPr lang="en-US"/>
          </a:p>
        </p:txBody>
      </p:sp>
    </p:spTree>
    <p:extLst>
      <p:ext uri="{BB962C8B-B14F-4D97-AF65-F5344CB8AC3E}">
        <p14:creationId xmlns:p14="http://schemas.microsoft.com/office/powerpoint/2010/main" val="17513212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a:t>StrokeGen </a:t>
            </a:r>
            <a:r>
              <a:rPr kumimoji="1" lang="ja-JP" altLang="en-US"/>
              <a:t>のベクトル化がスクリーンスペースである為、線の繋がりが不自然になりやすいことも論文中に指摘されています</a:t>
            </a: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オフライン手法とのストロークの分断のされ方にも言及しています</a:t>
            </a: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確かに、繋がっていない輪郭線がスクリーンスペースの解像度では繋がってしまったり、</a:t>
            </a: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本来繋がっているべき線が隠れていることで分断されてしまうのは、大きな課題であると言えるかもしれません</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84</a:t>
            </a:fld>
            <a:endParaRPr lang="en-US"/>
          </a:p>
        </p:txBody>
      </p:sp>
    </p:spTree>
    <p:extLst>
      <p:ext uri="{BB962C8B-B14F-4D97-AF65-F5344CB8AC3E}">
        <p14:creationId xmlns:p14="http://schemas.microsoft.com/office/powerpoint/2010/main" val="20450373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発表に含めず</a:t>
            </a: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a:t>その他の課題も上げます</a:t>
            </a:r>
            <a:endParaRPr kumimoji="1" lang="en-US" altLang="ja-JP" sz="1200"/>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得られるストロークがあまり綺麗でないことが上げられます</a:t>
            </a: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ストロークを延長してみる効果を実装してみたところ、ストローク末端の形状が綺麗でないため、全体的に変な結果が得られませんでした</a:t>
            </a: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これもオリエンテーションカリングで不安定に描画しない点を選んでいることが関係していると思います</a:t>
            </a: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また、実際の輪郭線からストロークがズレる問題もあります</a:t>
            </a: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ピクセルエッジが、ピクセル周囲に定義されることからズレる現象と、</a:t>
            </a: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フィルタリングによって輪郭の角が取れてしまう現象があります</a:t>
            </a: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フィルタリングにエッジ保存フィルタを実装してみましたが、シミュレータ上ではうまく行くものの、</a:t>
            </a: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実際のシーンではまだ有効な結果が得られていません</a:t>
            </a: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そもそもフィルタリングの視覚的効果があまり感じられないため、</a:t>
            </a:r>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線のちょっとしたがたつきは専用のアンチエイリアシング処理を用意するなどで対応するべきかもしれません</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85</a:t>
            </a:fld>
            <a:endParaRPr lang="en-US"/>
          </a:p>
        </p:txBody>
      </p:sp>
    </p:spTree>
    <p:extLst>
      <p:ext uri="{BB962C8B-B14F-4D97-AF65-F5344CB8AC3E}">
        <p14:creationId xmlns:p14="http://schemas.microsoft.com/office/powerpoint/2010/main" val="25768434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以上 </a:t>
            </a:r>
            <a:r>
              <a:rPr kumimoji="1" lang="en-US" altLang="ja-JP"/>
              <a:t>StrokeGen </a:t>
            </a:r>
            <a:r>
              <a:rPr kumimoji="1" lang="ja-JP" altLang="en-US"/>
              <a:t>の手法と表現を紹介してきました</a:t>
            </a:r>
            <a:endParaRPr kumimoji="1" lang="en-US" altLang="ja-JP"/>
          </a:p>
          <a:p>
            <a:endParaRPr kumimoji="1" lang="en-US" altLang="ja-JP"/>
          </a:p>
          <a:p>
            <a:r>
              <a:rPr kumimoji="1" lang="ja-JP" altLang="en-US"/>
              <a:t>現在はこの </a:t>
            </a:r>
            <a:r>
              <a:rPr kumimoji="1" lang="en-US" altLang="ja-JP"/>
              <a:t>StrokeGen </a:t>
            </a:r>
            <a:r>
              <a:rPr kumimoji="1" lang="ja-JP" altLang="en-US"/>
              <a:t>をどのように実用化できるかを研究開発しています</a:t>
            </a:r>
            <a:endParaRPr kumimoji="1" lang="en-US" altLang="ja-JP"/>
          </a:p>
          <a:p>
            <a:endParaRPr kumimoji="1" lang="en-US" altLang="ja-JP"/>
          </a:p>
          <a:p>
            <a:r>
              <a:rPr kumimoji="1" lang="ja-JP" altLang="en-US"/>
              <a:t>今回紹介した結果の絵の中にも、</a:t>
            </a:r>
            <a:r>
              <a:rPr kumimoji="1" lang="en-US" altLang="ja-JP"/>
              <a:t>StrokeGen </a:t>
            </a:r>
            <a:r>
              <a:rPr kumimoji="1" lang="ja-JP" altLang="en-US"/>
              <a:t>のアイディアをベースに再構築した新しい手法のものが含まれています</a:t>
            </a:r>
            <a:endParaRPr kumimoji="1" lang="en-US" altLang="ja-JP"/>
          </a:p>
          <a:p>
            <a:r>
              <a:rPr kumimoji="1" lang="ja-JP" altLang="en-US"/>
              <a:t>まだ発表できるほど体裁がまとまっていないのですが、何かの機会でまた紹介できたらと思います</a:t>
            </a:r>
            <a:endParaRPr kumimoji="1" lang="en-US" altLang="ja-JP"/>
          </a:p>
          <a:p>
            <a:endParaRPr kumimoji="1" lang="en-US" altLang="ja-JP"/>
          </a:p>
          <a:p>
            <a:r>
              <a:rPr kumimoji="1" lang="ja-JP" altLang="en-US"/>
              <a:t>改善点として、アルゴリズムと表現の改善があります</a:t>
            </a:r>
            <a:endParaRPr kumimoji="1" lang="en-US" altLang="ja-JP"/>
          </a:p>
          <a:p>
            <a:endParaRPr kumimoji="1" lang="en-US" altLang="ja-JP"/>
          </a:p>
          <a:p>
            <a:r>
              <a:rPr kumimoji="1" lang="ja-JP" altLang="en-US"/>
              <a:t>アルゴリズムは何度も言ったように安定性の向上が欠かせません</a:t>
            </a:r>
            <a:endParaRPr kumimoji="1" lang="en-US" altLang="ja-JP"/>
          </a:p>
          <a:p>
            <a:r>
              <a:rPr kumimoji="1" lang="ja-JP" altLang="en-US"/>
              <a:t>また従来法と共存できるようなシステムを構築する必要があります</a:t>
            </a:r>
            <a:endParaRPr kumimoji="1" lang="en-US" altLang="ja-JP"/>
          </a:p>
          <a:p>
            <a:r>
              <a:rPr kumimoji="1" lang="ja-JP" altLang="en-US"/>
              <a:t>大規模シーン対応を考えると、高速化もさらに必要かもしれません</a:t>
            </a:r>
            <a:endParaRPr kumimoji="1" lang="en-US" altLang="ja-JP"/>
          </a:p>
          <a:p>
            <a:endParaRPr kumimoji="1" lang="en-US" altLang="ja-JP"/>
          </a:p>
          <a:p>
            <a:r>
              <a:rPr kumimoji="1" lang="ja-JP" altLang="en-US"/>
              <a:t>表現面は色々考えられますが、ニーズを調査して表現を拡充していきたいです</a:t>
            </a:r>
            <a:endParaRPr kumimoji="1" lang="en-US" altLang="ja-JP"/>
          </a:p>
          <a:p>
            <a:r>
              <a:rPr kumimoji="1" lang="ja-JP" altLang="en-US"/>
              <a:t>今回試せなかったものとして、線だけ描画できる利点から、アップスケーリングやアンチエイリアシングはかなり有効な効果が得られると思っています</a:t>
            </a:r>
            <a:endParaRPr kumimoji="1" lang="en-US" altLang="ja-JP"/>
          </a:p>
          <a:p>
            <a:r>
              <a:rPr kumimoji="1" lang="ja-JP" altLang="en-US"/>
              <a:t>ツールとしての機能拡充も重要です</a:t>
            </a:r>
            <a:endParaRPr kumimoji="1" lang="en-US" altLang="ja-JP"/>
          </a:p>
          <a:p>
            <a:endParaRPr kumimoji="1" lang="en-US" altLang="ja-JP"/>
          </a:p>
          <a:p>
            <a:r>
              <a:rPr kumimoji="1" lang="ja-JP" altLang="en-US"/>
              <a:t>論文の著者も発展させた手法を開発中のようです</a:t>
            </a:r>
            <a:endParaRPr kumimoji="1" lang="en-US" altLang="ja-JP"/>
          </a:p>
          <a:p>
            <a:endParaRPr kumimoji="1" lang="en-US" altLang="ja-JP"/>
          </a:p>
          <a:p>
            <a:r>
              <a:rPr kumimoji="1" lang="ja-JP" altLang="en-US"/>
              <a:t>とても面白い技術なので今後この発展の動向に是非注目してみてください</a:t>
            </a:r>
            <a:endParaRPr kumimoji="1" lang="en-US" altLang="ja-JP"/>
          </a:p>
          <a:p>
            <a:r>
              <a:rPr kumimoji="1" lang="ja-JP" altLang="en-US"/>
              <a:t>興味もたれた方がいたら是非御意見等も頂戴いただけると嬉しいです</a:t>
            </a:r>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86</a:t>
            </a:fld>
            <a:endParaRPr lang="en-US"/>
          </a:p>
        </p:txBody>
      </p:sp>
    </p:spTree>
    <p:extLst>
      <p:ext uri="{BB962C8B-B14F-4D97-AF65-F5344CB8AC3E}">
        <p14:creationId xmlns:p14="http://schemas.microsoft.com/office/powerpoint/2010/main" val="41318168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ご清聴、ご視聴ありがとうございました</a:t>
            </a:r>
            <a:endParaRPr kumimoji="1" lang="en-US" altLang="ja-JP"/>
          </a:p>
          <a:p>
            <a:r>
              <a:rPr kumimoji="1" lang="ja-JP" altLang="en-US"/>
              <a:t>質疑応答に移りたいと思います</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87</a:t>
            </a:fld>
            <a:endParaRPr lang="en-US"/>
          </a:p>
        </p:txBody>
      </p:sp>
    </p:spTree>
    <p:extLst>
      <p:ext uri="{BB962C8B-B14F-4D97-AF65-F5344CB8AC3E}">
        <p14:creationId xmlns:p14="http://schemas.microsoft.com/office/powerpoint/2010/main" val="919438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a:t>ゲームにおいても輪郭線は重要な要素になっています</a:t>
            </a:r>
            <a:endParaRPr kumimoji="1" lang="en-US" altLang="ja-JP" sz="1200"/>
          </a:p>
          <a:p>
            <a:r>
              <a:rPr kumimoji="1" lang="ja-JP" altLang="en-US" sz="1200"/>
              <a:t>特にノンフォト系のタイトルでは非常によく使われていて、先述のイラストにおける線画のような味のある輪郭線表現を目指していることも、どれほど実現できているかはさておいて、多いでしょう</a:t>
            </a:r>
            <a:endParaRPr kumimoji="1" lang="en-US" altLang="ja-JP" sz="1200"/>
          </a:p>
          <a:p>
            <a:endParaRPr kumimoji="1" lang="en-US" altLang="ja-JP" sz="1200"/>
          </a:p>
          <a:p>
            <a:r>
              <a:rPr kumimoji="1" lang="ja-JP" altLang="en-US" sz="1200"/>
              <a:t>ゲームの輪郭線は大別して二種類、押し出し法・反転法と呼ばれるような</a:t>
            </a:r>
            <a:r>
              <a:rPr kumimoji="1" lang="ja-JP" altLang="en-US" sz="1200" b="1"/>
              <a:t>ジオメトリベース</a:t>
            </a:r>
            <a:r>
              <a:rPr kumimoji="1" lang="ja-JP" altLang="en-US" sz="1200"/>
              <a:t>ものと、ソーベルフィルタなどを使う</a:t>
            </a:r>
            <a:r>
              <a:rPr kumimoji="1" lang="ja-JP" altLang="en-US" sz="1200" b="1"/>
              <a:t>画像処理ベース</a:t>
            </a:r>
            <a:r>
              <a:rPr kumimoji="1" lang="ja-JP" altLang="en-US" sz="1200"/>
              <a:t>のものがあります</a:t>
            </a:r>
            <a:endParaRPr kumimoji="1" lang="en-US" altLang="ja-JP" sz="1200"/>
          </a:p>
          <a:p>
            <a:r>
              <a:rPr kumimoji="1" lang="ja-JP" altLang="en-US" sz="1200"/>
              <a:t>またジオメトリを配置したりテクスチャに線を書き込むのも一種の輪郭線表現に含むかもしれません</a:t>
            </a:r>
            <a:endParaRPr kumimoji="1" lang="en-US" altLang="ja-JP" sz="1200"/>
          </a:p>
          <a:p>
            <a:endParaRPr kumimoji="1" lang="en-US" altLang="ja-JP" sz="1200"/>
          </a:p>
          <a:p>
            <a:r>
              <a:rPr kumimoji="1" lang="ja-JP" altLang="en-US" sz="1200"/>
              <a:t>これらの手法は</a:t>
            </a:r>
            <a:r>
              <a:rPr kumimoji="1" lang="ja-JP" altLang="en-US" sz="1200" b="1"/>
              <a:t>実装が容易</a:t>
            </a:r>
            <a:r>
              <a:rPr kumimoji="1" lang="ja-JP" altLang="en-US" sz="1200"/>
              <a:t>で</a:t>
            </a:r>
            <a:r>
              <a:rPr kumimoji="1" lang="ja-JP" altLang="en-US" sz="1200" b="1"/>
              <a:t>処理が高速</a:t>
            </a:r>
            <a:r>
              <a:rPr kumimoji="1" lang="ja-JP" altLang="en-US" sz="1200"/>
              <a:t>かつ結果に大きな</a:t>
            </a:r>
            <a:r>
              <a:rPr kumimoji="1" lang="ja-JP" altLang="en-US" sz="1200" b="1"/>
              <a:t>破綻が生じにくい</a:t>
            </a:r>
            <a:r>
              <a:rPr kumimoji="1" lang="ja-JP" altLang="en-US" sz="1200"/>
              <a:t>ため、ゲームにおける </a:t>
            </a:r>
            <a:r>
              <a:rPr kumimoji="1" lang="en-US" altLang="ja-JP" sz="1200"/>
              <a:t>NPR </a:t>
            </a:r>
            <a:r>
              <a:rPr kumimoji="1" lang="ja-JP" altLang="en-US" sz="1200"/>
              <a:t>表現の手法として幅広く利用されています</a:t>
            </a:r>
            <a:endParaRPr kumimoji="1" lang="en-US" altLang="ja-JP" sz="1200"/>
          </a:p>
          <a:p>
            <a:endParaRPr kumimoji="1" lang="en-US" altLang="ja-JP" sz="1200"/>
          </a:p>
          <a:p>
            <a:r>
              <a:rPr kumimoji="1" lang="ja-JP" altLang="en-US" sz="1200"/>
              <a:t>しかしこれらは、繊細な</a:t>
            </a:r>
            <a:r>
              <a:rPr kumimoji="1" lang="ja-JP" altLang="en-US" sz="1200" b="1"/>
              <a:t>線幅の制御</a:t>
            </a:r>
            <a:r>
              <a:rPr kumimoji="1" lang="ja-JP" altLang="en-US" sz="1200"/>
              <a:t>を行ったり、元の</a:t>
            </a:r>
            <a:r>
              <a:rPr kumimoji="1" lang="ja-JP" altLang="en-US" sz="1200" b="1"/>
              <a:t>形状からズレた線</a:t>
            </a:r>
            <a:r>
              <a:rPr kumimoji="1" lang="ja-JP" altLang="en-US" sz="1200"/>
              <a:t>を描いたりすることが難しいため、均一で無機質な線になりやすく、イラストのような線の強弱やブレを含んだ線を描写する能力を有していません</a:t>
            </a:r>
            <a:endParaRPr kumimoji="1" lang="en-US" altLang="ja-JP" sz="1200"/>
          </a:p>
          <a:p>
            <a:endParaRPr kumimoji="1" lang="en-US" altLang="ja-JP" sz="1200"/>
          </a:p>
          <a:p>
            <a:r>
              <a:rPr kumimoji="1" lang="ja-JP" altLang="en-US" sz="1200"/>
              <a:t>押し出し法では折り目になった線を基本的には描画できないように、手法によって描けない種類の線があるといった制約も多いです</a:t>
            </a:r>
            <a:endParaRPr kumimoji="1" lang="en-US" altLang="ja-JP" sz="1200"/>
          </a:p>
          <a:p>
            <a:endParaRPr kumimoji="1" lang="en-US" altLang="ja-JP" sz="1200"/>
          </a:p>
          <a:p>
            <a:r>
              <a:rPr kumimoji="1" lang="ja-JP" altLang="en-US" sz="1200"/>
              <a:t>頂点カラーなどの仕込みで線に演出を付けることも多いです、表現の幅には限界があります</a:t>
            </a:r>
            <a:endParaRPr kumimoji="1" lang="en-US" altLang="ja-JP" sz="1200"/>
          </a:p>
          <a:p>
            <a:endParaRPr kumimoji="1" lang="en-US" altLang="ja-JP" sz="1200"/>
          </a:p>
          <a:p>
            <a:r>
              <a:rPr kumimoji="1" lang="ja-JP" altLang="en-US" sz="1200"/>
              <a:t>現在幅広く利用されていることからアニメ調の線を描くのに十分な能力を有しているとは言えますが、幅広い尖った </a:t>
            </a:r>
            <a:r>
              <a:rPr kumimoji="1" lang="en-US" altLang="ja-JP" sz="1200"/>
              <a:t>NPR </a:t>
            </a:r>
            <a:r>
              <a:rPr kumimoji="1" lang="ja-JP" altLang="en-US" sz="1200"/>
              <a:t>表現を行うには能力不足な手法とも言えるかもしれません</a:t>
            </a:r>
            <a:endParaRPr kumimoji="1" lang="en-US" altLang="ja-JP" sz="1200"/>
          </a:p>
          <a:p>
            <a:endParaRPr kumimoji="1" lang="en-US" altLang="ja-JP" sz="120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9</a:t>
            </a:fld>
            <a:endParaRPr lang="en-US"/>
          </a:p>
        </p:txBody>
      </p:sp>
    </p:spTree>
    <p:extLst>
      <p:ext uri="{BB962C8B-B14F-4D97-AF65-F5344CB8AC3E}">
        <p14:creationId xmlns:p14="http://schemas.microsoft.com/office/powerpoint/2010/main" val="1530057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文字オレンジ）">
    <p:spTree>
      <p:nvGrpSpPr>
        <p:cNvPr id="1" name=""/>
        <p:cNvGrpSpPr/>
        <p:nvPr/>
      </p:nvGrpSpPr>
      <p:grpSpPr>
        <a:xfrm>
          <a:off x="0" y="0"/>
          <a:ext cx="0" cy="0"/>
          <a:chOff x="0" y="0"/>
          <a:chExt cx="0" cy="0"/>
        </a:xfrm>
      </p:grpSpPr>
      <p:pic>
        <p:nvPicPr>
          <p:cNvPr id="3" name="図 2" descr="線画 が含まれている画像&#10;&#10;自動的に生成された説明">
            <a:extLst>
              <a:ext uri="{FF2B5EF4-FFF2-40B4-BE49-F238E27FC236}">
                <a16:creationId xmlns:a16="http://schemas.microsoft.com/office/drawing/2014/main" id="{BA926BD4-885E-4EBC-A3A3-E11662F21B31}"/>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4966823" y="48925"/>
            <a:ext cx="4176000" cy="5094719"/>
          </a:xfrm>
          <a:prstGeom prst="rect">
            <a:avLst/>
          </a:prstGeom>
        </p:spPr>
      </p:pic>
      <p:sp>
        <p:nvSpPr>
          <p:cNvPr id="11" name="Title 1"/>
          <p:cNvSpPr>
            <a:spLocks noGrp="1"/>
          </p:cNvSpPr>
          <p:nvPr>
            <p:ph type="ctrTitle"/>
          </p:nvPr>
        </p:nvSpPr>
        <p:spPr>
          <a:xfrm>
            <a:off x="197582" y="1816783"/>
            <a:ext cx="6096685" cy="647393"/>
          </a:xfrm>
          <a:prstGeom prst="rect">
            <a:avLst/>
          </a:prstGeom>
        </p:spPr>
        <p:txBody>
          <a:bodyPr>
            <a:noAutofit/>
          </a:bodyPr>
          <a:lstStyle>
            <a:lvl1pPr algn="l">
              <a:lnSpc>
                <a:spcPct val="120000"/>
              </a:lnSpc>
              <a:defRPr sz="2800" b="1" i="0">
                <a:solidFill>
                  <a:srgbClr val="D16C15"/>
                </a:solidFill>
                <a:latin typeface="メイリオ" panose="020B0604030504040204" pitchFamily="50" charset="-128"/>
                <a:ea typeface="メイリオ" panose="020B0604030504040204" pitchFamily="50" charset="-128"/>
                <a:cs typeface="Arial" panose="020B0604020202020204" pitchFamily="34" charset="0"/>
              </a:defRPr>
            </a:lvl1pPr>
          </a:lstStyle>
          <a:p>
            <a:r>
              <a:rPr lang="ja-JP" altLang="en-US"/>
              <a:t>マスター タイトルの書式設定</a:t>
            </a:r>
            <a:endParaRPr lang="en-US" dirty="0"/>
          </a:p>
        </p:txBody>
      </p:sp>
      <p:sp>
        <p:nvSpPr>
          <p:cNvPr id="24" name="Subtitle 2">
            <a:extLst>
              <a:ext uri="{FF2B5EF4-FFF2-40B4-BE49-F238E27FC236}">
                <a16:creationId xmlns:a16="http://schemas.microsoft.com/office/drawing/2014/main" id="{DC4C0F2B-076D-4B38-ABF1-17AAA7C88DC7}"/>
              </a:ext>
            </a:extLst>
          </p:cNvPr>
          <p:cNvSpPr>
            <a:spLocks noGrp="1"/>
          </p:cNvSpPr>
          <p:nvPr>
            <p:ph type="subTitle" idx="1" hasCustomPrompt="1"/>
          </p:nvPr>
        </p:nvSpPr>
        <p:spPr>
          <a:xfrm>
            <a:off x="197583" y="2626598"/>
            <a:ext cx="3952728" cy="303036"/>
          </a:xfrm>
          <a:prstGeom prst="rect">
            <a:avLst/>
          </a:prstGeom>
        </p:spPr>
        <p:txBody>
          <a:bodyPr>
            <a:normAutofit/>
          </a:bodyPr>
          <a:lstStyle>
            <a:lvl1pPr marL="0" indent="0" algn="l">
              <a:lnSpc>
                <a:spcPct val="120000"/>
              </a:lnSpc>
              <a:buNone/>
              <a:defRPr sz="1400" b="1" i="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dirty="0"/>
              <a:t>タイトルの書式設定</a:t>
            </a:r>
            <a:endParaRPr lang="en-US" dirty="0"/>
          </a:p>
        </p:txBody>
      </p:sp>
      <p:sp>
        <p:nvSpPr>
          <p:cNvPr id="8" name="コンテンツ プレースホルダー 7">
            <a:extLst>
              <a:ext uri="{FF2B5EF4-FFF2-40B4-BE49-F238E27FC236}">
                <a16:creationId xmlns:a16="http://schemas.microsoft.com/office/drawing/2014/main" id="{53EA3DAF-A06A-45BF-BCFD-8560C84CFA3D}"/>
              </a:ext>
            </a:extLst>
          </p:cNvPr>
          <p:cNvSpPr>
            <a:spLocks noGrp="1"/>
          </p:cNvSpPr>
          <p:nvPr>
            <p:ph sz="quarter" idx="10" hasCustomPrompt="1"/>
          </p:nvPr>
        </p:nvSpPr>
        <p:spPr>
          <a:xfrm>
            <a:off x="196850" y="3049662"/>
            <a:ext cx="3994150" cy="752668"/>
          </a:xfrm>
        </p:spPr>
        <p:txBody>
          <a:bodyPr/>
          <a:lstStyle>
            <a:lvl1pPr marL="0" indent="0">
              <a:lnSpc>
                <a:spcPct val="100000"/>
              </a:lnSpc>
              <a:buNone/>
              <a:defRPr sz="1200">
                <a:solidFill>
                  <a:srgbClr val="6A6D70"/>
                </a:solidFill>
              </a:defRPr>
            </a:lvl1pPr>
          </a:lstStyle>
          <a:p>
            <a:pPr lvl="0"/>
            <a:r>
              <a:rPr lang="ja-JP" altLang="en-US" dirty="0"/>
              <a:t>会社名、部署名、役職名、名前</a:t>
            </a:r>
            <a:endParaRPr kumimoji="1" lang="ja-JP" altLang="en-US" dirty="0"/>
          </a:p>
        </p:txBody>
      </p:sp>
      <p:sp>
        <p:nvSpPr>
          <p:cNvPr id="26" name="コンテンツ プレースホルダー 7">
            <a:extLst>
              <a:ext uri="{FF2B5EF4-FFF2-40B4-BE49-F238E27FC236}">
                <a16:creationId xmlns:a16="http://schemas.microsoft.com/office/drawing/2014/main" id="{83A1A8A8-525D-49A7-90A4-EE00EEBC9E62}"/>
              </a:ext>
            </a:extLst>
          </p:cNvPr>
          <p:cNvSpPr>
            <a:spLocks noGrp="1"/>
          </p:cNvSpPr>
          <p:nvPr>
            <p:ph sz="quarter" idx="11" hasCustomPrompt="1"/>
          </p:nvPr>
        </p:nvSpPr>
        <p:spPr>
          <a:xfrm>
            <a:off x="197583" y="3935532"/>
            <a:ext cx="3994150" cy="243588"/>
          </a:xfrm>
        </p:spPr>
        <p:txBody>
          <a:bodyPr/>
          <a:lstStyle>
            <a:lvl1pPr marL="0" indent="0">
              <a:buNone/>
              <a:defRPr sz="1200">
                <a:solidFill>
                  <a:srgbClr val="6A6D70"/>
                </a:solidFill>
              </a:defRPr>
            </a:lvl1pPr>
          </a:lstStyle>
          <a:p>
            <a:pPr lvl="0"/>
            <a:r>
              <a:rPr lang="ja-JP" altLang="en-US" dirty="0"/>
              <a:t>日付</a:t>
            </a:r>
            <a:endParaRPr kumimoji="1" lang="ja-JP" altLang="en-US" dirty="0"/>
          </a:p>
        </p:txBody>
      </p:sp>
      <p:sp>
        <p:nvSpPr>
          <p:cNvPr id="20" name="Subtitle 2">
            <a:extLst>
              <a:ext uri="{FF2B5EF4-FFF2-40B4-BE49-F238E27FC236}">
                <a16:creationId xmlns:a16="http://schemas.microsoft.com/office/drawing/2014/main" id="{E6E69BDB-E531-4D79-A106-14DEF4AF3C67}"/>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rgbClr val="6A6D70"/>
                </a:solidFill>
                <a:latin typeface="Meiryo UI" panose="020B0604030504040204" pitchFamily="50" charset="-128"/>
                <a:ea typeface="Meiryo UI" panose="020B0604030504040204" pitchFamily="50" charset="-128"/>
              </a:rPr>
              <a:t>©Silicon Studio Corp., all rights reserved.</a:t>
            </a:r>
            <a:endParaRPr lang="en-US" sz="1000" b="0" dirty="0">
              <a:solidFill>
                <a:srgbClr val="6A6D70"/>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AAC63208-A6D6-4B94-B8C7-F5CCA4A9559A}"/>
              </a:ext>
            </a:extLst>
          </p:cNvPr>
          <p:cNvSpPr/>
          <p:nvPr userDrawn="1"/>
        </p:nvSpPr>
        <p:spPr>
          <a:xfrm>
            <a:off x="733" y="1816783"/>
            <a:ext cx="132617" cy="647393"/>
          </a:xfrm>
          <a:prstGeom prst="rect">
            <a:avLst/>
          </a:prstGeom>
          <a:solidFill>
            <a:srgbClr val="D1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8628EC9-5FB0-4064-8444-53B680A43B45}"/>
              </a:ext>
            </a:extLst>
          </p:cNvPr>
          <p:cNvSpPr/>
          <p:nvPr userDrawn="1"/>
        </p:nvSpPr>
        <p:spPr>
          <a:xfrm>
            <a:off x="733" y="2613898"/>
            <a:ext cx="132617" cy="315736"/>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185A4CD5-CE70-4753-AFCF-881D931FDA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3351" y="110703"/>
            <a:ext cx="1800000" cy="586800"/>
          </a:xfrm>
          <a:prstGeom prst="rect">
            <a:avLst/>
          </a:prstGeom>
        </p:spPr>
      </p:pic>
      <p:sp>
        <p:nvSpPr>
          <p:cNvPr id="14" name="コンテンツ プレースホルダー 7">
            <a:extLst>
              <a:ext uri="{FF2B5EF4-FFF2-40B4-BE49-F238E27FC236}">
                <a16:creationId xmlns:a16="http://schemas.microsoft.com/office/drawing/2014/main" id="{8DD20C93-91D2-4D63-A3D4-25EB7D12012F}"/>
              </a:ext>
            </a:extLst>
          </p:cNvPr>
          <p:cNvSpPr>
            <a:spLocks noGrp="1"/>
          </p:cNvSpPr>
          <p:nvPr>
            <p:ph sz="quarter" idx="12" hasCustomPrompt="1"/>
          </p:nvPr>
        </p:nvSpPr>
        <p:spPr>
          <a:xfrm>
            <a:off x="197583" y="1064115"/>
            <a:ext cx="6096684" cy="409450"/>
          </a:xfrm>
        </p:spPr>
        <p:txBody>
          <a:bodyPr/>
          <a:lstStyle>
            <a:lvl1pPr marL="0" indent="0">
              <a:lnSpc>
                <a:spcPct val="100000"/>
              </a:lnSpc>
              <a:buNone/>
              <a:defRPr sz="2000" b="1">
                <a:solidFill>
                  <a:schemeClr val="tx1">
                    <a:lumMod val="65000"/>
                    <a:lumOff val="35000"/>
                  </a:schemeClr>
                </a:solidFill>
              </a:defRPr>
            </a:lvl1pPr>
          </a:lstStyle>
          <a:p>
            <a:pPr lvl="0"/>
            <a:r>
              <a:rPr lang="ja-JP" altLang="en-US" dirty="0"/>
              <a:t>プレゼン先の社名</a:t>
            </a:r>
            <a:endParaRPr kumimoji="1" lang="ja-JP" altLang="en-US" dirty="0"/>
          </a:p>
        </p:txBody>
      </p:sp>
    </p:spTree>
    <p:extLst>
      <p:ext uri="{BB962C8B-B14F-4D97-AF65-F5344CB8AC3E}">
        <p14:creationId xmlns:p14="http://schemas.microsoft.com/office/powerpoint/2010/main" val="252191618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ブランディングメッセージ">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pic>
        <p:nvPicPr>
          <p:cNvPr id="9" name="図 16">
            <a:extLst>
              <a:ext uri="{FF2B5EF4-FFF2-40B4-BE49-F238E27FC236}">
                <a16:creationId xmlns:a16="http://schemas.microsoft.com/office/drawing/2014/main" id="{D46FA14A-E0FA-4B40-B159-6EF4772201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9831" y="4326799"/>
            <a:ext cx="1506069" cy="490979"/>
          </a:xfrm>
          <a:prstGeom prst="rect">
            <a:avLst/>
          </a:prstGeom>
        </p:spPr>
      </p:pic>
      <p:sp>
        <p:nvSpPr>
          <p:cNvPr id="11" name="Rectangle 10">
            <a:extLst>
              <a:ext uri="{FF2B5EF4-FFF2-40B4-BE49-F238E27FC236}">
                <a16:creationId xmlns:a16="http://schemas.microsoft.com/office/drawing/2014/main" id="{C8AA77ED-7366-6A43-B9C2-24A123A6AA2E}"/>
              </a:ext>
            </a:extLst>
          </p:cNvPr>
          <p:cNvSpPr/>
          <p:nvPr userDrawn="1"/>
        </p:nvSpPr>
        <p:spPr>
          <a:xfrm>
            <a:off x="399571" y="947156"/>
            <a:ext cx="8414016" cy="3881198"/>
          </a:xfrm>
          <a:prstGeom prst="rect">
            <a:avLst/>
          </a:prstGeom>
        </p:spPr>
        <p:txBody>
          <a:bodyPr wrap="square" numCol="2" spcCol="540000">
            <a:noAutofit/>
          </a:bodyPr>
          <a:lstStyle/>
          <a:p>
            <a:pPr algn="just">
              <a:lnSpc>
                <a:spcPct val="150000"/>
              </a:lnSpc>
            </a:pPr>
            <a:r>
              <a:rPr lang="ja-JP" altLang="en-US" sz="1000" b="0" i="0" kern="1200" spc="10" baseline="0">
                <a:solidFill>
                  <a:srgbClr val="515151"/>
                </a:solidFill>
                <a:effectLst/>
                <a:latin typeface="+mn-ea"/>
                <a:ea typeface="+mn-ea"/>
                <a:cs typeface="+mn-cs"/>
              </a:rPr>
              <a:t>私たちシリコンスタジオは、自社開発による数々のミドルウェアを有し、</a:t>
            </a:r>
            <a:r>
              <a:rPr lang="en-US" altLang="ja-JP" sz="1000" b="0" i="0" kern="1200" spc="10" baseline="0" dirty="0">
                <a:solidFill>
                  <a:srgbClr val="515151"/>
                </a:solidFill>
                <a:effectLst/>
                <a:latin typeface="+mn-ea"/>
                <a:ea typeface="+mn-ea"/>
                <a:cs typeface="+mn-cs"/>
              </a:rPr>
              <a:t>CG</a:t>
            </a:r>
            <a:r>
              <a:rPr lang="ja-JP" altLang="en-US" sz="1000" b="0" i="0" kern="1200" spc="10" baseline="0">
                <a:solidFill>
                  <a:srgbClr val="515151"/>
                </a:solidFill>
                <a:effectLst/>
                <a:latin typeface="+mn-ea"/>
                <a:ea typeface="+mn-ea"/>
                <a:cs typeface="+mn-cs"/>
              </a:rPr>
              <a:t>の黎明期から今日に至るまで</a:t>
            </a:r>
            <a:r>
              <a:rPr lang="en-US" altLang="ja-JP" sz="1000" b="0" i="0" kern="1200" spc="10" baseline="0" dirty="0">
                <a:solidFill>
                  <a:srgbClr val="515151"/>
                </a:solidFill>
                <a:effectLst/>
                <a:latin typeface="+mn-ea"/>
                <a:ea typeface="+mn-ea"/>
                <a:cs typeface="+mn-cs"/>
              </a:rPr>
              <a:t>CG</a:t>
            </a:r>
            <a:r>
              <a:rPr lang="ja-JP" altLang="en-US" sz="1000" b="0" i="0" kern="1200" spc="10" baseline="0">
                <a:solidFill>
                  <a:srgbClr val="515151"/>
                </a:solidFill>
                <a:effectLst/>
                <a:latin typeface="+mn-ea"/>
                <a:ea typeface="+mn-ea"/>
                <a:cs typeface="+mn-cs"/>
              </a:rPr>
              <a:t>関連事業に取り組み、技術力（</a:t>
            </a:r>
            <a:r>
              <a:rPr lang="en-US" altLang="ja-JP" sz="1000" b="0" i="0" kern="1200" spc="10" baseline="0" dirty="0">
                <a:solidFill>
                  <a:srgbClr val="515151"/>
                </a:solidFill>
                <a:effectLst/>
                <a:latin typeface="+mn-ea"/>
                <a:ea typeface="+mn-ea"/>
                <a:cs typeface="+mn-cs"/>
              </a:rPr>
              <a:t>Technology</a:t>
            </a:r>
            <a:r>
              <a:rPr lang="ja-JP" altLang="en-US" sz="1000" b="0" i="0" kern="1200" spc="10" baseline="0">
                <a:solidFill>
                  <a:srgbClr val="515151"/>
                </a:solidFill>
                <a:effectLst/>
                <a:latin typeface="+mn-ea"/>
                <a:ea typeface="+mn-ea"/>
                <a:cs typeface="+mn-cs"/>
              </a:rPr>
              <a:t>）、表現力（</a:t>
            </a:r>
            <a:r>
              <a:rPr lang="en-US" altLang="ja-JP" sz="1000" b="0" i="0" kern="1200" spc="10" baseline="0" dirty="0">
                <a:solidFill>
                  <a:srgbClr val="515151"/>
                </a:solidFill>
                <a:effectLst/>
                <a:latin typeface="+mn-ea"/>
                <a:ea typeface="+mn-ea"/>
                <a:cs typeface="+mn-cs"/>
              </a:rPr>
              <a:t>Art</a:t>
            </a:r>
            <a:r>
              <a:rPr lang="ja-JP" altLang="en-US" sz="1000" b="0" i="0" kern="1200" spc="10" baseline="0">
                <a:solidFill>
                  <a:srgbClr val="515151"/>
                </a:solidFill>
                <a:effectLst/>
                <a:latin typeface="+mn-ea"/>
                <a:ea typeface="+mn-ea"/>
                <a:cs typeface="+mn-cs"/>
              </a:rPr>
              <a:t>）、発想力（</a:t>
            </a:r>
            <a:r>
              <a:rPr lang="en-US" altLang="ja-JP" sz="1000" b="0" i="0" kern="1200" spc="10" baseline="0" dirty="0">
                <a:solidFill>
                  <a:srgbClr val="515151"/>
                </a:solidFill>
                <a:effectLst/>
                <a:latin typeface="+mn-ea"/>
                <a:ea typeface="+mn-ea"/>
                <a:cs typeface="+mn-cs"/>
              </a:rPr>
              <a:t>Ideas</a:t>
            </a:r>
            <a:r>
              <a:rPr lang="ja-JP" altLang="en-US" sz="1000" b="0" i="0" kern="1200" spc="10" baseline="0">
                <a:solidFill>
                  <a:srgbClr val="515151"/>
                </a:solidFill>
                <a:effectLst/>
                <a:latin typeface="+mn-ea"/>
                <a:ea typeface="+mn-ea"/>
                <a:cs typeface="+mn-cs"/>
              </a:rPr>
              <a:t>）の研鑽を積み重ねてきました。これら</a:t>
            </a:r>
            <a:r>
              <a:rPr lang="en-US" altLang="ja-JP" sz="1000" b="0" i="0" kern="1200" spc="10" baseline="0" dirty="0">
                <a:solidFill>
                  <a:srgbClr val="515151"/>
                </a:solidFill>
                <a:effectLst/>
                <a:latin typeface="+mn-ea"/>
                <a:ea typeface="+mn-ea"/>
                <a:cs typeface="+mn-cs"/>
              </a:rPr>
              <a:t>3</a:t>
            </a:r>
            <a:r>
              <a:rPr lang="ja-JP" altLang="en-US" sz="1000" b="0" i="0" kern="1200" spc="10" baseline="0">
                <a:solidFill>
                  <a:srgbClr val="515151"/>
                </a:solidFill>
                <a:effectLst/>
                <a:latin typeface="+mn-ea"/>
                <a:ea typeface="+mn-ea"/>
                <a:cs typeface="+mn-cs"/>
              </a:rPr>
              <a:t>つの力を高い次元で融合させ、</a:t>
            </a:r>
            <a:r>
              <a:rPr lang="en-US" altLang="ja-JP" sz="1000" b="0" i="0" kern="1200" spc="10" baseline="0" dirty="0">
                <a:solidFill>
                  <a:srgbClr val="515151"/>
                </a:solidFill>
                <a:effectLst/>
                <a:latin typeface="+mn-ea"/>
                <a:ea typeface="+mn-ea"/>
                <a:cs typeface="+mn-cs"/>
              </a:rPr>
              <a:t>CG</a:t>
            </a:r>
            <a:r>
              <a:rPr lang="ja-JP" altLang="en-US" sz="1000" b="0" i="0" kern="1200" spc="10" baseline="0">
                <a:solidFill>
                  <a:srgbClr val="515151"/>
                </a:solidFill>
                <a:effectLst/>
                <a:latin typeface="+mn-ea"/>
                <a:ea typeface="+mn-ea"/>
                <a:cs typeface="+mn-cs"/>
              </a:rPr>
              <a:t>が持つ可能性を最大限に発揮させられること、それが私たちの強みです。</a:t>
            </a:r>
            <a:endParaRPr lang="en-US" altLang="ja-JP" sz="1000" b="0" i="0" kern="1200" spc="10" baseline="0" dirty="0">
              <a:solidFill>
                <a:srgbClr val="515151"/>
              </a:solidFill>
              <a:effectLst/>
              <a:latin typeface="+mn-ea"/>
              <a:ea typeface="+mn-ea"/>
              <a:cs typeface="+mn-cs"/>
            </a:endParaRPr>
          </a:p>
          <a:p>
            <a:pPr algn="just">
              <a:lnSpc>
                <a:spcPct val="150000"/>
              </a:lnSpc>
            </a:pPr>
            <a:endParaRPr lang="en-US" altLang="ja-JP" sz="1000" b="0" i="0" kern="1200" spc="10" baseline="0" dirty="0">
              <a:solidFill>
                <a:srgbClr val="515151"/>
              </a:solidFill>
              <a:effectLst/>
              <a:latin typeface="+mn-ea"/>
              <a:ea typeface="+mn-ea"/>
              <a:cs typeface="+mn-cs"/>
            </a:endParaRPr>
          </a:p>
          <a:p>
            <a:pPr algn="just">
              <a:lnSpc>
                <a:spcPct val="150000"/>
              </a:lnSpc>
            </a:pPr>
            <a:r>
              <a:rPr lang="ja-JP" altLang="en-US" sz="1000" b="0" i="0" kern="1200" spc="10" baseline="0">
                <a:solidFill>
                  <a:srgbClr val="515151"/>
                </a:solidFill>
                <a:effectLst/>
                <a:latin typeface="+mn-ea"/>
                <a:ea typeface="+mn-ea"/>
                <a:cs typeface="+mn-cs"/>
              </a:rPr>
              <a:t>コンピューターグラフィックス（</a:t>
            </a:r>
            <a:r>
              <a:rPr lang="en-US" altLang="ja-JP" sz="1000" b="0" i="0" kern="1200" spc="10" baseline="0" dirty="0">
                <a:solidFill>
                  <a:srgbClr val="515151"/>
                </a:solidFill>
                <a:effectLst/>
                <a:latin typeface="+mn-ea"/>
                <a:ea typeface="+mn-ea"/>
                <a:cs typeface="+mn-cs"/>
              </a:rPr>
              <a:t>CG</a:t>
            </a:r>
            <a:r>
              <a:rPr lang="ja-JP" altLang="en-US" sz="1000" b="0" i="0" kern="1200" spc="10" baseline="0">
                <a:solidFill>
                  <a:srgbClr val="515151"/>
                </a:solidFill>
                <a:effectLst/>
                <a:latin typeface="+mn-ea"/>
                <a:ea typeface="+mn-ea"/>
                <a:cs typeface="+mn-cs"/>
              </a:rPr>
              <a:t>）は無限の可能性を秘めています。</a:t>
            </a:r>
            <a:endParaRPr lang="en-US" altLang="ja-JP" sz="1000" b="0" i="0" kern="1200" spc="10" baseline="0" dirty="0">
              <a:solidFill>
                <a:srgbClr val="515151"/>
              </a:solidFill>
              <a:effectLst/>
              <a:latin typeface="+mn-ea"/>
              <a:ea typeface="+mn-ea"/>
              <a:cs typeface="+mn-cs"/>
            </a:endParaRPr>
          </a:p>
          <a:p>
            <a:pPr algn="just">
              <a:lnSpc>
                <a:spcPct val="150000"/>
              </a:lnSpc>
            </a:pPr>
            <a:r>
              <a:rPr lang="ja-JP" altLang="en-US" sz="1000" b="0" i="0" kern="1200" spc="10" baseline="0">
                <a:solidFill>
                  <a:srgbClr val="515151"/>
                </a:solidFill>
                <a:effectLst/>
                <a:latin typeface="+mn-ea"/>
                <a:ea typeface="+mn-ea"/>
                <a:cs typeface="+mn-cs"/>
              </a:rPr>
              <a:t>映像・エンターテインメント分野では、</a:t>
            </a:r>
            <a:r>
              <a:rPr lang="en-US" altLang="ja-JP" sz="1000" b="0" i="0" kern="1200" spc="10" baseline="0" dirty="0">
                <a:solidFill>
                  <a:srgbClr val="515151"/>
                </a:solidFill>
                <a:effectLst/>
                <a:latin typeface="+mn-ea"/>
                <a:ea typeface="+mn-ea"/>
                <a:cs typeface="+mn-cs"/>
              </a:rPr>
              <a:t>AI</a:t>
            </a:r>
            <a:r>
              <a:rPr lang="ja-JP" altLang="en-US" sz="1000" b="0" i="0" kern="1200" spc="10" baseline="0">
                <a:solidFill>
                  <a:srgbClr val="515151"/>
                </a:solidFill>
                <a:effectLst/>
                <a:latin typeface="+mn-ea"/>
                <a:ea typeface="+mn-ea"/>
                <a:cs typeface="+mn-cs"/>
              </a:rPr>
              <a:t>活用やリアルタイムレイトレーシング、グローバルイルミネーションなどの革新的な技術とデバイスの進化が表現の幅を拡げ、美しくリアリティ溢れる描画が深い臨場感をもたらしています。</a:t>
            </a:r>
            <a:endParaRPr lang="en-US" altLang="ja-JP" sz="1000" b="0" i="0" kern="1200" spc="10" baseline="0" dirty="0">
              <a:solidFill>
                <a:srgbClr val="515151"/>
              </a:solidFill>
              <a:effectLst/>
              <a:latin typeface="+mn-ea"/>
              <a:ea typeface="+mn-ea"/>
              <a:cs typeface="+mn-cs"/>
            </a:endParaRPr>
          </a:p>
          <a:p>
            <a:pPr algn="just">
              <a:lnSpc>
                <a:spcPct val="150000"/>
              </a:lnSpc>
            </a:pPr>
            <a:r>
              <a:rPr lang="ja-JP" altLang="en-US" sz="1000" b="0" i="0" kern="1200" spc="10" baseline="0">
                <a:solidFill>
                  <a:srgbClr val="515151"/>
                </a:solidFill>
                <a:effectLst/>
                <a:latin typeface="+mn-ea"/>
                <a:ea typeface="+mn-ea"/>
                <a:cs typeface="+mn-cs"/>
              </a:rPr>
              <a:t>一方、自動車、製造、土木・建築といった産業分野では、デジタルトランスフォーメーション（</a:t>
            </a:r>
            <a:r>
              <a:rPr lang="en-US" altLang="ja-JP" sz="1000" b="0" i="0" kern="1200" spc="10" baseline="0" dirty="0">
                <a:solidFill>
                  <a:srgbClr val="515151"/>
                </a:solidFill>
                <a:effectLst/>
                <a:latin typeface="+mn-ea"/>
                <a:ea typeface="+mn-ea"/>
                <a:cs typeface="+mn-cs"/>
              </a:rPr>
              <a:t>DX</a:t>
            </a:r>
            <a:r>
              <a:rPr lang="ja-JP" altLang="en-US" sz="1000" b="0" i="0" kern="1200" spc="10" baseline="0">
                <a:solidFill>
                  <a:srgbClr val="515151"/>
                </a:solidFill>
                <a:effectLst/>
                <a:latin typeface="+mn-ea"/>
                <a:ea typeface="+mn-ea"/>
                <a:cs typeface="+mn-cs"/>
              </a:rPr>
              <a:t>）への取り組みが進む中、⾃動運転や製品検査における機械学習向け教師データやシミュレーター開発、デジタルツインなどにおいて</a:t>
            </a:r>
            <a:r>
              <a:rPr lang="en-US" altLang="ja-JP" sz="1000" b="0" i="0" kern="1200" spc="10" baseline="0" dirty="0">
                <a:solidFill>
                  <a:srgbClr val="515151"/>
                </a:solidFill>
                <a:effectLst/>
                <a:latin typeface="+mn-ea"/>
                <a:ea typeface="+mn-ea"/>
                <a:cs typeface="+mn-cs"/>
              </a:rPr>
              <a:t>CG</a:t>
            </a:r>
            <a:r>
              <a:rPr lang="ja-JP" altLang="en-US" sz="1000" b="0" i="0" kern="1200" spc="10" baseline="0">
                <a:solidFill>
                  <a:srgbClr val="515151"/>
                </a:solidFill>
                <a:effectLst/>
                <a:latin typeface="+mn-ea"/>
                <a:ea typeface="+mn-ea"/>
                <a:cs typeface="+mn-cs"/>
              </a:rPr>
              <a:t>・ゲームエンジンが活用され、成果を出し始めているところです。</a:t>
            </a:r>
            <a:endParaRPr lang="en-US" altLang="ja-JP" sz="1000" b="0" i="0" kern="1200" spc="10" baseline="0" dirty="0">
              <a:solidFill>
                <a:srgbClr val="515151"/>
              </a:solidFill>
              <a:effectLst/>
              <a:latin typeface="+mn-ea"/>
              <a:ea typeface="+mn-ea"/>
              <a:cs typeface="+mn-cs"/>
            </a:endParaRPr>
          </a:p>
          <a:p>
            <a:pPr algn="just">
              <a:lnSpc>
                <a:spcPct val="150000"/>
              </a:lnSpc>
            </a:pPr>
            <a:r>
              <a:rPr lang="ja-JP" altLang="en-US" sz="1000" b="0" i="0" kern="1200" spc="10" baseline="0">
                <a:solidFill>
                  <a:srgbClr val="515151"/>
                </a:solidFill>
                <a:effectLst/>
                <a:latin typeface="+mn-ea"/>
                <a:ea typeface="+mn-ea"/>
                <a:cs typeface="+mn-cs"/>
              </a:rPr>
              <a:t>また、</a:t>
            </a:r>
            <a:r>
              <a:rPr lang="en-US" altLang="ja-JP" sz="1000" b="0" i="0" kern="1200" spc="10" baseline="0" dirty="0">
                <a:solidFill>
                  <a:srgbClr val="515151"/>
                </a:solidFill>
                <a:effectLst/>
                <a:latin typeface="+mn-ea"/>
                <a:ea typeface="+mn-ea"/>
                <a:cs typeface="+mn-cs"/>
              </a:rPr>
              <a:t>5G</a:t>
            </a:r>
            <a:r>
              <a:rPr lang="ja-JP" altLang="en-US" sz="1000" b="0" i="0" kern="1200" spc="10" baseline="0">
                <a:solidFill>
                  <a:srgbClr val="515151"/>
                </a:solidFill>
                <a:effectLst/>
                <a:latin typeface="+mn-ea"/>
                <a:ea typeface="+mn-ea"/>
                <a:cs typeface="+mn-cs"/>
              </a:rPr>
              <a:t>のような高速大容量で低遅延を実現するネットワーク環境やクラウドの活用は、ゲーム、</a:t>
            </a:r>
            <a:r>
              <a:rPr lang="en-US" altLang="ja-JP" sz="1000" b="0" i="0" kern="1200" spc="10" baseline="0" dirty="0">
                <a:solidFill>
                  <a:srgbClr val="515151"/>
                </a:solidFill>
                <a:effectLst/>
                <a:latin typeface="+mn-ea"/>
                <a:ea typeface="+mn-ea"/>
                <a:cs typeface="+mn-cs"/>
              </a:rPr>
              <a:t>SNS</a:t>
            </a:r>
            <a:r>
              <a:rPr lang="ja-JP" altLang="en-US" sz="1000" b="0" i="0" kern="1200" spc="10" baseline="0">
                <a:solidFill>
                  <a:srgbClr val="515151"/>
                </a:solidFill>
                <a:effectLst/>
                <a:latin typeface="+mn-ea"/>
                <a:ea typeface="+mn-ea"/>
                <a:cs typeface="+mn-cs"/>
              </a:rPr>
              <a:t>、動画配信との融合や数千人単位でのマルチプレイ、</a:t>
            </a:r>
            <a:r>
              <a:rPr lang="en-US" altLang="ja-JP" sz="1000" b="0" i="0" kern="1200" spc="10" baseline="0" dirty="0">
                <a:solidFill>
                  <a:srgbClr val="515151"/>
                </a:solidFill>
                <a:effectLst/>
                <a:latin typeface="+mn-ea"/>
                <a:ea typeface="+mn-ea"/>
                <a:cs typeface="+mn-cs"/>
              </a:rPr>
              <a:t>VR</a:t>
            </a:r>
            <a:r>
              <a:rPr lang="ja-JP" altLang="en-US" sz="1000" b="0" i="0" kern="1200" spc="10" baseline="0">
                <a:solidFill>
                  <a:srgbClr val="515151"/>
                </a:solidFill>
                <a:effectLst/>
                <a:latin typeface="+mn-ea"/>
                <a:ea typeface="+mn-ea"/>
                <a:cs typeface="+mn-cs"/>
              </a:rPr>
              <a:t>・</a:t>
            </a:r>
            <a:r>
              <a:rPr lang="en-US" altLang="ja-JP" sz="1000" b="0" i="0" kern="1200" spc="10" baseline="0" dirty="0">
                <a:solidFill>
                  <a:srgbClr val="515151"/>
                </a:solidFill>
                <a:effectLst/>
                <a:latin typeface="+mn-ea"/>
                <a:ea typeface="+mn-ea"/>
                <a:cs typeface="+mn-cs"/>
              </a:rPr>
              <a:t>AR</a:t>
            </a:r>
            <a:r>
              <a:rPr lang="ja-JP" altLang="en-US" sz="1000" b="0" i="0" kern="1200" spc="10" baseline="0">
                <a:solidFill>
                  <a:srgbClr val="515151"/>
                </a:solidFill>
                <a:effectLst/>
                <a:latin typeface="+mn-ea"/>
                <a:ea typeface="+mn-ea"/>
                <a:cs typeface="+mn-cs"/>
              </a:rPr>
              <a:t>・</a:t>
            </a:r>
            <a:r>
              <a:rPr lang="en-US" altLang="ja-JP" sz="1000" b="0" i="0" kern="1200" spc="10" baseline="0" dirty="0">
                <a:solidFill>
                  <a:srgbClr val="515151"/>
                </a:solidFill>
                <a:effectLst/>
                <a:latin typeface="+mn-ea"/>
                <a:ea typeface="+mn-ea"/>
                <a:cs typeface="+mn-cs"/>
              </a:rPr>
              <a:t>MR</a:t>
            </a:r>
            <a:r>
              <a:rPr lang="ja-JP" altLang="en-US" sz="1000" b="0" i="0" kern="1200" spc="10" baseline="0">
                <a:solidFill>
                  <a:srgbClr val="515151"/>
                </a:solidFill>
                <a:effectLst/>
                <a:latin typeface="+mn-ea"/>
                <a:ea typeface="+mn-ea"/>
                <a:cs typeface="+mn-cs"/>
              </a:rPr>
              <a:t>といった</a:t>
            </a:r>
            <a:r>
              <a:rPr lang="en-US" altLang="ja-JP" sz="1000" b="0" i="0" kern="1200" spc="10" baseline="0" dirty="0">
                <a:solidFill>
                  <a:srgbClr val="515151"/>
                </a:solidFill>
                <a:effectLst/>
                <a:latin typeface="+mn-ea"/>
                <a:ea typeface="+mn-ea"/>
                <a:cs typeface="+mn-cs"/>
              </a:rPr>
              <a:t>xR</a:t>
            </a:r>
            <a:r>
              <a:rPr lang="ja-JP" altLang="en-US" sz="1000" b="0" i="0" kern="1200" spc="10" baseline="0">
                <a:solidFill>
                  <a:srgbClr val="515151"/>
                </a:solidFill>
                <a:effectLst/>
                <a:latin typeface="+mn-ea"/>
                <a:ea typeface="+mn-ea"/>
                <a:cs typeface="+mn-cs"/>
              </a:rPr>
              <a:t>やメタバースをはじめとした新たなコミュニケーション手段を作り出し、今後もユーザーエクスペリエンス（</a:t>
            </a:r>
            <a:r>
              <a:rPr lang="en-US" altLang="ja-JP" sz="1000" b="0" i="0" kern="1200" spc="10" baseline="0" dirty="0">
                <a:solidFill>
                  <a:srgbClr val="515151"/>
                </a:solidFill>
                <a:effectLst/>
                <a:latin typeface="+mn-ea"/>
                <a:ea typeface="+mn-ea"/>
                <a:cs typeface="+mn-cs"/>
              </a:rPr>
              <a:t>UX</a:t>
            </a:r>
            <a:r>
              <a:rPr lang="ja-JP" altLang="en-US" sz="1000" b="0" i="0" kern="1200" spc="10" baseline="0">
                <a:solidFill>
                  <a:srgbClr val="515151"/>
                </a:solidFill>
                <a:effectLst/>
                <a:latin typeface="+mn-ea"/>
                <a:ea typeface="+mn-ea"/>
                <a:cs typeface="+mn-cs"/>
              </a:rPr>
              <a:t>）にさらなる変革をもたらすでしょう。</a:t>
            </a:r>
            <a:endParaRPr lang="en-US" altLang="ja-JP" sz="1000" b="0" i="0" kern="1200" spc="10" baseline="0" dirty="0">
              <a:solidFill>
                <a:srgbClr val="515151"/>
              </a:solidFill>
              <a:effectLst/>
              <a:latin typeface="+mn-ea"/>
              <a:ea typeface="+mn-ea"/>
              <a:cs typeface="+mn-cs"/>
            </a:endParaRPr>
          </a:p>
          <a:p>
            <a:pPr algn="just">
              <a:lnSpc>
                <a:spcPct val="150000"/>
              </a:lnSpc>
            </a:pPr>
            <a:endParaRPr lang="en-US" altLang="ja-JP" sz="1000" b="0" i="0" kern="1200" spc="10" baseline="0" dirty="0">
              <a:solidFill>
                <a:srgbClr val="515151"/>
              </a:solidFill>
              <a:effectLst/>
              <a:latin typeface="+mn-ea"/>
              <a:ea typeface="+mn-ea"/>
              <a:cs typeface="+mn-cs"/>
            </a:endParaRPr>
          </a:p>
          <a:p>
            <a:pPr algn="just">
              <a:lnSpc>
                <a:spcPct val="150000"/>
              </a:lnSpc>
            </a:pPr>
            <a:r>
              <a:rPr lang="ja-JP" altLang="en-US" sz="1000" b="0" i="0" kern="1200" spc="10" baseline="0">
                <a:solidFill>
                  <a:srgbClr val="515151"/>
                </a:solidFill>
                <a:effectLst/>
                <a:latin typeface="+mn-ea"/>
                <a:ea typeface="+mn-ea"/>
                <a:cs typeface="+mn-cs"/>
              </a:rPr>
              <a:t>私たちは</a:t>
            </a:r>
            <a:r>
              <a:rPr lang="en-US" altLang="ja-JP" sz="1000" b="0" i="0" kern="1200" spc="10" baseline="0" dirty="0">
                <a:solidFill>
                  <a:srgbClr val="515151"/>
                </a:solidFill>
                <a:effectLst/>
                <a:latin typeface="+mn-ea"/>
                <a:ea typeface="+mn-ea"/>
                <a:cs typeface="+mn-cs"/>
              </a:rPr>
              <a:t>CG</a:t>
            </a:r>
            <a:r>
              <a:rPr lang="ja-JP" altLang="en-US" sz="1000" b="0" i="0" kern="1200" spc="10" baseline="0">
                <a:solidFill>
                  <a:srgbClr val="515151"/>
                </a:solidFill>
                <a:effectLst/>
                <a:latin typeface="+mn-ea"/>
                <a:ea typeface="+mn-ea"/>
                <a:cs typeface="+mn-cs"/>
              </a:rPr>
              <a:t>業界をリードするソリューションプロバイダーとして、技術力・表現力・発想力でこの変革に挑戦し続けることにより、ゲーム・エンターテインメント、非ゲーム・エンターテインメントの産業分野を問わず、お客さまの課題解決はもちろん、付加価値のあるアウトプットの提供をお約束いたします。</a:t>
            </a:r>
            <a:endParaRPr lang="en-JP" sz="1000" spc="10" baseline="0" dirty="0">
              <a:solidFill>
                <a:srgbClr val="515151"/>
              </a:solidFill>
              <a:effectLst/>
              <a:latin typeface="+mn-ea"/>
              <a:ea typeface="+mn-ea"/>
              <a:cs typeface="MS PGothic" panose="020B0600070205080204" pitchFamily="34" charset="-128"/>
            </a:endParaRPr>
          </a:p>
        </p:txBody>
      </p:sp>
      <p:pic>
        <p:nvPicPr>
          <p:cNvPr id="13" name="図 3" descr="テキスト&#10;&#10;自動的に生成された説明">
            <a:extLst>
              <a:ext uri="{FF2B5EF4-FFF2-40B4-BE49-F238E27FC236}">
                <a16:creationId xmlns:a16="http://schemas.microsoft.com/office/drawing/2014/main" id="{3EF5DF22-2992-9E4F-9665-45491DA957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4939" y="222938"/>
            <a:ext cx="3160534" cy="543612"/>
          </a:xfrm>
          <a:prstGeom prst="rect">
            <a:avLst/>
          </a:prstGeom>
        </p:spPr>
      </p:pic>
      <p:sp>
        <p:nvSpPr>
          <p:cNvPr id="14" name="テキスト ボックス 4">
            <a:extLst>
              <a:ext uri="{FF2B5EF4-FFF2-40B4-BE49-F238E27FC236}">
                <a16:creationId xmlns:a16="http://schemas.microsoft.com/office/drawing/2014/main" id="{72F61413-7878-BA45-AE34-AAAF91385CDA}"/>
              </a:ext>
            </a:extLst>
          </p:cNvPr>
          <p:cNvSpPr txBox="1"/>
          <p:nvPr userDrawn="1"/>
        </p:nvSpPr>
        <p:spPr>
          <a:xfrm>
            <a:off x="6936150" y="510212"/>
            <a:ext cx="1877437" cy="276999"/>
          </a:xfrm>
          <a:prstGeom prst="rect">
            <a:avLst/>
          </a:prstGeom>
          <a:noFill/>
        </p:spPr>
        <p:txBody>
          <a:bodyPr wrap="none" rtlCol="0">
            <a:spAutoFit/>
          </a:bodyPr>
          <a:lstStyle/>
          <a:p>
            <a:pPr algn="r"/>
            <a:r>
              <a:rPr kumimoji="1" lang="ja-JP" altLang="en-US" sz="1200" b="0">
                <a:solidFill>
                  <a:srgbClr val="6A6D70"/>
                </a:solidFill>
              </a:rPr>
              <a:t>ブランドステートメント</a:t>
            </a:r>
          </a:p>
        </p:txBody>
      </p:sp>
      <p:cxnSp>
        <p:nvCxnSpPr>
          <p:cNvPr id="18" name="直線コネクタ 6">
            <a:extLst>
              <a:ext uri="{FF2B5EF4-FFF2-40B4-BE49-F238E27FC236}">
                <a16:creationId xmlns:a16="http://schemas.microsoft.com/office/drawing/2014/main" id="{D1BA25F5-E0B4-6A43-8900-AC2AFD7A3076}"/>
              </a:ext>
            </a:extLst>
          </p:cNvPr>
          <p:cNvCxnSpPr/>
          <p:nvPr userDrawn="1"/>
        </p:nvCxnSpPr>
        <p:spPr>
          <a:xfrm>
            <a:off x="414939" y="847264"/>
            <a:ext cx="8321806"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859364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Finish">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AFEF3275-BD6F-4A8E-8FF3-B9279D6B0936}"/>
              </a:ext>
            </a:extLst>
          </p:cNvPr>
          <p:cNvPicPr>
            <a:picLocks noChangeAspect="1"/>
          </p:cNvPicPr>
          <p:nvPr userDrawn="1"/>
        </p:nvPicPr>
        <p:blipFill>
          <a:blip r:embed="rId2"/>
          <a:stretch>
            <a:fillRect/>
          </a:stretch>
        </p:blipFill>
        <p:spPr>
          <a:xfrm>
            <a:off x="1377777" y="1995096"/>
            <a:ext cx="6388447" cy="658009"/>
          </a:xfrm>
          <a:prstGeom prst="rect">
            <a:avLst/>
          </a:prstGeom>
        </p:spPr>
      </p:pic>
    </p:spTree>
    <p:extLst>
      <p:ext uri="{BB962C8B-B14F-4D97-AF65-F5344CB8AC3E}">
        <p14:creationId xmlns:p14="http://schemas.microsoft.com/office/powerpoint/2010/main" val="83974542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F03B6B4-2E78-5E9E-A341-586CD682CD38}"/>
              </a:ext>
            </a:extLst>
          </p:cNvPr>
          <p:cNvSpPr>
            <a:spLocks noGrp="1"/>
          </p:cNvSpPr>
          <p:nvPr>
            <p:ph type="dt" sz="half" idx="10"/>
          </p:nvPr>
        </p:nvSpPr>
        <p:spPr/>
        <p:txBody>
          <a:bodyPr/>
          <a:lstStyle/>
          <a:p>
            <a:fld id="{3D5DBF4E-0D67-4141-BDDD-B5EF16856F30}" type="datetimeFigureOut">
              <a:rPr kumimoji="1" lang="ja-JP" altLang="en-US" smtClean="0"/>
              <a:t>2024/8/22</a:t>
            </a:fld>
            <a:endParaRPr kumimoji="1" lang="ja-JP" altLang="en-US"/>
          </a:p>
        </p:txBody>
      </p:sp>
      <p:sp>
        <p:nvSpPr>
          <p:cNvPr id="3" name="フッター プレースホルダー 2">
            <a:extLst>
              <a:ext uri="{FF2B5EF4-FFF2-40B4-BE49-F238E27FC236}">
                <a16:creationId xmlns:a16="http://schemas.microsoft.com/office/drawing/2014/main" id="{1FD9EE5F-AB0F-29B5-15EA-223809C6CDF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2CCBD07-CEED-957B-A810-D1C171A775F7}"/>
              </a:ext>
            </a:extLst>
          </p:cNvPr>
          <p:cNvSpPr>
            <a:spLocks noGrp="1"/>
          </p:cNvSpPr>
          <p:nvPr>
            <p:ph type="sldNum" sz="quarter" idx="12"/>
          </p:nvPr>
        </p:nvSpPr>
        <p:spPr/>
        <p:txBody>
          <a:bodyPr/>
          <a:lstStyle/>
          <a:p>
            <a:fld id="{CB150B3D-3121-4CD2-80D1-B24BB45EAA53}" type="slidenum">
              <a:rPr kumimoji="1" lang="ja-JP" altLang="en-US" smtClean="0"/>
              <a:t>‹#›</a:t>
            </a:fld>
            <a:endParaRPr kumimoji="1" lang="ja-JP" altLang="en-US"/>
          </a:p>
        </p:txBody>
      </p:sp>
    </p:spTree>
    <p:extLst>
      <p:ext uri="{BB962C8B-B14F-4D97-AF65-F5344CB8AC3E}">
        <p14:creationId xmlns:p14="http://schemas.microsoft.com/office/powerpoint/2010/main" val="2310034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文字クロ）">
    <p:spTree>
      <p:nvGrpSpPr>
        <p:cNvPr id="1" name=""/>
        <p:cNvGrpSpPr/>
        <p:nvPr/>
      </p:nvGrpSpPr>
      <p:grpSpPr>
        <a:xfrm>
          <a:off x="0" y="0"/>
          <a:ext cx="0" cy="0"/>
          <a:chOff x="0" y="0"/>
          <a:chExt cx="0" cy="0"/>
        </a:xfrm>
      </p:grpSpPr>
      <p:pic>
        <p:nvPicPr>
          <p:cNvPr id="12" name="図 11" descr="線画 が含まれている画像&#10;&#10;自動的に生成された説明">
            <a:extLst>
              <a:ext uri="{FF2B5EF4-FFF2-40B4-BE49-F238E27FC236}">
                <a16:creationId xmlns:a16="http://schemas.microsoft.com/office/drawing/2014/main" id="{085AE418-6B26-498F-9B33-A6A1983003F1}"/>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4966823" y="48925"/>
            <a:ext cx="4176000" cy="5094719"/>
          </a:xfrm>
          <a:prstGeom prst="rect">
            <a:avLst/>
          </a:prstGeom>
        </p:spPr>
      </p:pic>
      <p:sp>
        <p:nvSpPr>
          <p:cNvPr id="11" name="Title 1"/>
          <p:cNvSpPr>
            <a:spLocks noGrp="1"/>
          </p:cNvSpPr>
          <p:nvPr>
            <p:ph type="ctrTitle"/>
          </p:nvPr>
        </p:nvSpPr>
        <p:spPr>
          <a:xfrm>
            <a:off x="197582" y="1816783"/>
            <a:ext cx="6096685" cy="647393"/>
          </a:xfrm>
          <a:prstGeom prst="rect">
            <a:avLst/>
          </a:prstGeom>
        </p:spPr>
        <p:txBody>
          <a:bodyPr>
            <a:noAutofit/>
          </a:bodyPr>
          <a:lstStyle>
            <a:lvl1pPr algn="l">
              <a:lnSpc>
                <a:spcPct val="120000"/>
              </a:lnSpc>
              <a:defRPr sz="2800" b="1" i="0">
                <a:solidFill>
                  <a:schemeClr val="tx1">
                    <a:lumMod val="75000"/>
                    <a:lumOff val="25000"/>
                  </a:schemeClr>
                </a:solidFill>
                <a:latin typeface="メイリオ" panose="020B0604030504040204" pitchFamily="50" charset="-128"/>
                <a:ea typeface="メイリオ" panose="020B0604030504040204" pitchFamily="50" charset="-128"/>
                <a:cs typeface="Arial" panose="020B0604020202020204" pitchFamily="34" charset="0"/>
              </a:defRPr>
            </a:lvl1pPr>
          </a:lstStyle>
          <a:p>
            <a:r>
              <a:rPr lang="ja-JP" altLang="en-US"/>
              <a:t>マスター タイトルの書式設定</a:t>
            </a:r>
            <a:endParaRPr lang="en-US" dirty="0"/>
          </a:p>
        </p:txBody>
      </p:sp>
      <p:sp>
        <p:nvSpPr>
          <p:cNvPr id="24" name="Subtitle 2">
            <a:extLst>
              <a:ext uri="{FF2B5EF4-FFF2-40B4-BE49-F238E27FC236}">
                <a16:creationId xmlns:a16="http://schemas.microsoft.com/office/drawing/2014/main" id="{DC4C0F2B-076D-4B38-ABF1-17AAA7C88DC7}"/>
              </a:ext>
            </a:extLst>
          </p:cNvPr>
          <p:cNvSpPr>
            <a:spLocks noGrp="1"/>
          </p:cNvSpPr>
          <p:nvPr>
            <p:ph type="subTitle" idx="1" hasCustomPrompt="1"/>
          </p:nvPr>
        </p:nvSpPr>
        <p:spPr>
          <a:xfrm>
            <a:off x="197583" y="2626598"/>
            <a:ext cx="3952728" cy="303036"/>
          </a:xfrm>
          <a:prstGeom prst="rect">
            <a:avLst/>
          </a:prstGeom>
        </p:spPr>
        <p:txBody>
          <a:bodyPr>
            <a:normAutofit/>
          </a:bodyPr>
          <a:lstStyle>
            <a:lvl1pPr marL="0" indent="0" algn="l">
              <a:lnSpc>
                <a:spcPct val="120000"/>
              </a:lnSpc>
              <a:buNone/>
              <a:defRPr sz="1400" b="1" i="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dirty="0"/>
              <a:t>タイトルの書式設定</a:t>
            </a:r>
            <a:endParaRPr lang="en-US" dirty="0"/>
          </a:p>
        </p:txBody>
      </p:sp>
      <p:sp>
        <p:nvSpPr>
          <p:cNvPr id="20" name="Subtitle 2">
            <a:extLst>
              <a:ext uri="{FF2B5EF4-FFF2-40B4-BE49-F238E27FC236}">
                <a16:creationId xmlns:a16="http://schemas.microsoft.com/office/drawing/2014/main" id="{E6E69BDB-E531-4D79-A106-14DEF4AF3C67}"/>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rgbClr val="6A6D70"/>
                </a:solidFill>
                <a:latin typeface="Meiryo UI" panose="020B0604030504040204" pitchFamily="50" charset="-128"/>
                <a:ea typeface="Meiryo UI" panose="020B0604030504040204" pitchFamily="50" charset="-128"/>
              </a:rPr>
              <a:t>©Silicon Studio Corp., all rights reserved.</a:t>
            </a:r>
            <a:endParaRPr lang="en-US" sz="1000" b="0" dirty="0">
              <a:solidFill>
                <a:srgbClr val="6A6D70"/>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AAC63208-A6D6-4B94-B8C7-F5CCA4A9559A}"/>
              </a:ext>
            </a:extLst>
          </p:cNvPr>
          <p:cNvSpPr/>
          <p:nvPr userDrawn="1"/>
        </p:nvSpPr>
        <p:spPr>
          <a:xfrm>
            <a:off x="733" y="1816783"/>
            <a:ext cx="132617" cy="647393"/>
          </a:xfrm>
          <a:prstGeom prst="rect">
            <a:avLst/>
          </a:prstGeom>
          <a:solidFill>
            <a:srgbClr val="D1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8628EC9-5FB0-4064-8444-53B680A43B45}"/>
              </a:ext>
            </a:extLst>
          </p:cNvPr>
          <p:cNvSpPr/>
          <p:nvPr userDrawn="1"/>
        </p:nvSpPr>
        <p:spPr>
          <a:xfrm>
            <a:off x="733" y="2613898"/>
            <a:ext cx="132617" cy="315736"/>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85504341-9829-45A4-A588-B44C3B31C1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3351" y="110703"/>
            <a:ext cx="1800000" cy="586800"/>
          </a:xfrm>
          <a:prstGeom prst="rect">
            <a:avLst/>
          </a:prstGeom>
        </p:spPr>
      </p:pic>
      <p:sp>
        <p:nvSpPr>
          <p:cNvPr id="14" name="コンテンツ プレースホルダー 7">
            <a:extLst>
              <a:ext uri="{FF2B5EF4-FFF2-40B4-BE49-F238E27FC236}">
                <a16:creationId xmlns:a16="http://schemas.microsoft.com/office/drawing/2014/main" id="{29AF07BF-E629-494E-B4A4-A7D5C8F4AD96}"/>
              </a:ext>
            </a:extLst>
          </p:cNvPr>
          <p:cNvSpPr>
            <a:spLocks noGrp="1"/>
          </p:cNvSpPr>
          <p:nvPr>
            <p:ph sz="quarter" idx="10" hasCustomPrompt="1"/>
          </p:nvPr>
        </p:nvSpPr>
        <p:spPr>
          <a:xfrm>
            <a:off x="196850" y="3049662"/>
            <a:ext cx="3994150" cy="752668"/>
          </a:xfrm>
        </p:spPr>
        <p:txBody>
          <a:bodyPr/>
          <a:lstStyle>
            <a:lvl1pPr marL="0" indent="0">
              <a:lnSpc>
                <a:spcPct val="100000"/>
              </a:lnSpc>
              <a:buNone/>
              <a:defRPr sz="1200">
                <a:solidFill>
                  <a:srgbClr val="6A6D70"/>
                </a:solidFill>
              </a:defRPr>
            </a:lvl1pPr>
          </a:lstStyle>
          <a:p>
            <a:pPr lvl="0"/>
            <a:r>
              <a:rPr lang="ja-JP" altLang="en-US" dirty="0"/>
              <a:t>会社名、部署名、役職名、名前</a:t>
            </a:r>
            <a:endParaRPr kumimoji="1" lang="ja-JP" altLang="en-US" dirty="0"/>
          </a:p>
        </p:txBody>
      </p:sp>
      <p:sp>
        <p:nvSpPr>
          <p:cNvPr id="15" name="コンテンツ プレースホルダー 7">
            <a:extLst>
              <a:ext uri="{FF2B5EF4-FFF2-40B4-BE49-F238E27FC236}">
                <a16:creationId xmlns:a16="http://schemas.microsoft.com/office/drawing/2014/main" id="{9A306242-FAA8-4B67-A280-88835DF642C5}"/>
              </a:ext>
            </a:extLst>
          </p:cNvPr>
          <p:cNvSpPr>
            <a:spLocks noGrp="1"/>
          </p:cNvSpPr>
          <p:nvPr>
            <p:ph sz="quarter" idx="11" hasCustomPrompt="1"/>
          </p:nvPr>
        </p:nvSpPr>
        <p:spPr>
          <a:xfrm>
            <a:off x="197583" y="3935532"/>
            <a:ext cx="3994150" cy="243588"/>
          </a:xfrm>
        </p:spPr>
        <p:txBody>
          <a:bodyPr/>
          <a:lstStyle>
            <a:lvl1pPr marL="0" indent="0">
              <a:buNone/>
              <a:defRPr sz="1200">
                <a:solidFill>
                  <a:srgbClr val="6A6D70"/>
                </a:solidFill>
              </a:defRPr>
            </a:lvl1pPr>
          </a:lstStyle>
          <a:p>
            <a:pPr lvl="0"/>
            <a:r>
              <a:rPr lang="ja-JP" altLang="en-US" dirty="0"/>
              <a:t>日付</a:t>
            </a:r>
            <a:endParaRPr kumimoji="1" lang="ja-JP" altLang="en-US" dirty="0"/>
          </a:p>
        </p:txBody>
      </p:sp>
      <p:sp>
        <p:nvSpPr>
          <p:cNvPr id="18" name="コンテンツ プレースホルダー 7">
            <a:extLst>
              <a:ext uri="{FF2B5EF4-FFF2-40B4-BE49-F238E27FC236}">
                <a16:creationId xmlns:a16="http://schemas.microsoft.com/office/drawing/2014/main" id="{FB21B368-8F3E-4D3A-B225-A4F177AF7AE0}"/>
              </a:ext>
            </a:extLst>
          </p:cNvPr>
          <p:cNvSpPr>
            <a:spLocks noGrp="1"/>
          </p:cNvSpPr>
          <p:nvPr>
            <p:ph sz="quarter" idx="12" hasCustomPrompt="1"/>
          </p:nvPr>
        </p:nvSpPr>
        <p:spPr>
          <a:xfrm>
            <a:off x="197583" y="1064115"/>
            <a:ext cx="6096684" cy="409450"/>
          </a:xfrm>
        </p:spPr>
        <p:txBody>
          <a:bodyPr/>
          <a:lstStyle>
            <a:lvl1pPr marL="0" indent="0">
              <a:lnSpc>
                <a:spcPct val="100000"/>
              </a:lnSpc>
              <a:buNone/>
              <a:defRPr sz="2000" b="1">
                <a:solidFill>
                  <a:schemeClr val="tx1">
                    <a:lumMod val="65000"/>
                    <a:lumOff val="35000"/>
                  </a:schemeClr>
                </a:solidFill>
              </a:defRPr>
            </a:lvl1pPr>
          </a:lstStyle>
          <a:p>
            <a:pPr lvl="0"/>
            <a:r>
              <a:rPr lang="ja-JP" altLang="en-US" dirty="0"/>
              <a:t>プレゼン先の社名</a:t>
            </a:r>
            <a:endParaRPr kumimoji="1" lang="ja-JP" altLang="en-US" dirty="0"/>
          </a:p>
        </p:txBody>
      </p:sp>
    </p:spTree>
    <p:extLst>
      <p:ext uri="{BB962C8B-B14F-4D97-AF65-F5344CB8AC3E}">
        <p14:creationId xmlns:p14="http://schemas.microsoft.com/office/powerpoint/2010/main" val="49310346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 スライド（文字オレンジ_2行）">
    <p:spTree>
      <p:nvGrpSpPr>
        <p:cNvPr id="1" name=""/>
        <p:cNvGrpSpPr/>
        <p:nvPr/>
      </p:nvGrpSpPr>
      <p:grpSpPr>
        <a:xfrm>
          <a:off x="0" y="0"/>
          <a:ext cx="0" cy="0"/>
          <a:chOff x="0" y="0"/>
          <a:chExt cx="0" cy="0"/>
        </a:xfrm>
      </p:grpSpPr>
      <p:pic>
        <p:nvPicPr>
          <p:cNvPr id="14" name="図 13" descr="線画 が含まれている画像&#10;&#10;自動的に生成された説明">
            <a:extLst>
              <a:ext uri="{FF2B5EF4-FFF2-40B4-BE49-F238E27FC236}">
                <a16:creationId xmlns:a16="http://schemas.microsoft.com/office/drawing/2014/main" id="{29852E55-E1C6-4A8C-8B1F-08362F0BF19B}"/>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4966823" y="48925"/>
            <a:ext cx="4176000" cy="5094719"/>
          </a:xfrm>
          <a:prstGeom prst="rect">
            <a:avLst/>
          </a:prstGeom>
        </p:spPr>
      </p:pic>
      <p:sp>
        <p:nvSpPr>
          <p:cNvPr id="24" name="Subtitle 2">
            <a:extLst>
              <a:ext uri="{FF2B5EF4-FFF2-40B4-BE49-F238E27FC236}">
                <a16:creationId xmlns:a16="http://schemas.microsoft.com/office/drawing/2014/main" id="{DC4C0F2B-076D-4B38-ABF1-17AAA7C88DC7}"/>
              </a:ext>
            </a:extLst>
          </p:cNvPr>
          <p:cNvSpPr>
            <a:spLocks noGrp="1"/>
          </p:cNvSpPr>
          <p:nvPr>
            <p:ph type="subTitle" idx="1" hasCustomPrompt="1"/>
          </p:nvPr>
        </p:nvSpPr>
        <p:spPr>
          <a:xfrm>
            <a:off x="197583" y="2968668"/>
            <a:ext cx="3952728" cy="303036"/>
          </a:xfrm>
          <a:prstGeom prst="rect">
            <a:avLst/>
          </a:prstGeom>
        </p:spPr>
        <p:txBody>
          <a:bodyPr>
            <a:normAutofit/>
          </a:bodyPr>
          <a:lstStyle>
            <a:lvl1pPr marL="0" indent="0" algn="l">
              <a:lnSpc>
                <a:spcPct val="120000"/>
              </a:lnSpc>
              <a:buNone/>
              <a:defRPr sz="1400" b="1" i="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dirty="0"/>
              <a:t>タイトルの書式設定</a:t>
            </a:r>
            <a:endParaRPr lang="en-US" dirty="0"/>
          </a:p>
        </p:txBody>
      </p:sp>
      <p:sp>
        <p:nvSpPr>
          <p:cNvPr id="20" name="Subtitle 2">
            <a:extLst>
              <a:ext uri="{FF2B5EF4-FFF2-40B4-BE49-F238E27FC236}">
                <a16:creationId xmlns:a16="http://schemas.microsoft.com/office/drawing/2014/main" id="{E6E69BDB-E531-4D79-A106-14DEF4AF3C67}"/>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rgbClr val="6A6D70"/>
                </a:solidFill>
                <a:latin typeface="Meiryo UI" panose="020B0604030504040204" pitchFamily="50" charset="-128"/>
                <a:ea typeface="Meiryo UI" panose="020B0604030504040204" pitchFamily="50" charset="-128"/>
              </a:rPr>
              <a:t>©Silicon Studio Corp., all rights reserved.</a:t>
            </a:r>
            <a:endParaRPr lang="en-US" sz="1000" b="0" dirty="0">
              <a:solidFill>
                <a:srgbClr val="6A6D70"/>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AAC63208-A6D6-4B94-B8C7-F5CCA4A9559A}"/>
              </a:ext>
            </a:extLst>
          </p:cNvPr>
          <p:cNvSpPr/>
          <p:nvPr userDrawn="1"/>
        </p:nvSpPr>
        <p:spPr>
          <a:xfrm>
            <a:off x="733" y="1800589"/>
            <a:ext cx="132617" cy="1005657"/>
          </a:xfrm>
          <a:prstGeom prst="rect">
            <a:avLst/>
          </a:prstGeom>
          <a:solidFill>
            <a:srgbClr val="D1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8628EC9-5FB0-4064-8444-53B680A43B45}"/>
              </a:ext>
            </a:extLst>
          </p:cNvPr>
          <p:cNvSpPr/>
          <p:nvPr userDrawn="1"/>
        </p:nvSpPr>
        <p:spPr>
          <a:xfrm>
            <a:off x="733" y="2955968"/>
            <a:ext cx="132617" cy="315736"/>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Title 1">
            <a:extLst>
              <a:ext uri="{FF2B5EF4-FFF2-40B4-BE49-F238E27FC236}">
                <a16:creationId xmlns:a16="http://schemas.microsoft.com/office/drawing/2014/main" id="{1CD3F244-9DF2-4A4C-9965-97241C604501}"/>
              </a:ext>
            </a:extLst>
          </p:cNvPr>
          <p:cNvSpPr>
            <a:spLocks noGrp="1"/>
          </p:cNvSpPr>
          <p:nvPr>
            <p:ph type="ctrTitle" hasCustomPrompt="1"/>
          </p:nvPr>
        </p:nvSpPr>
        <p:spPr>
          <a:xfrm>
            <a:off x="197582" y="1765085"/>
            <a:ext cx="6096685" cy="1047511"/>
          </a:xfrm>
          <a:prstGeom prst="rect">
            <a:avLst/>
          </a:prstGeom>
        </p:spPr>
        <p:txBody>
          <a:bodyPr>
            <a:noAutofit/>
          </a:bodyPr>
          <a:lstStyle>
            <a:lvl1pPr algn="l">
              <a:lnSpc>
                <a:spcPct val="120000"/>
              </a:lnSpc>
              <a:defRPr sz="2800" b="1" i="0">
                <a:solidFill>
                  <a:srgbClr val="D16C15"/>
                </a:solidFill>
                <a:latin typeface="メイリオ" panose="020B0604030504040204" pitchFamily="50" charset="-128"/>
                <a:ea typeface="メイリオ" panose="020B0604030504040204" pitchFamily="50" charset="-128"/>
                <a:cs typeface="Arial" panose="020B0604020202020204" pitchFamily="34" charset="0"/>
              </a:defRPr>
            </a:lvl1pPr>
          </a:lstStyle>
          <a:p>
            <a:r>
              <a:rPr lang="ja-JP" altLang="en-US" dirty="0"/>
              <a:t>マスター タイトルの書式設定</a:t>
            </a:r>
            <a:br>
              <a:rPr lang="en-US" altLang="ja-JP" dirty="0"/>
            </a:br>
            <a:r>
              <a:rPr lang="ja-JP" altLang="en-US" dirty="0"/>
              <a:t>マスター タイトルの書式設定</a:t>
            </a:r>
            <a:endParaRPr lang="en-US" dirty="0"/>
          </a:p>
        </p:txBody>
      </p:sp>
      <p:pic>
        <p:nvPicPr>
          <p:cNvPr id="15" name="図 14">
            <a:extLst>
              <a:ext uri="{FF2B5EF4-FFF2-40B4-BE49-F238E27FC236}">
                <a16:creationId xmlns:a16="http://schemas.microsoft.com/office/drawing/2014/main" id="{27F94470-73CA-489D-848B-C067595BBC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3351" y="110703"/>
            <a:ext cx="1800000" cy="586800"/>
          </a:xfrm>
          <a:prstGeom prst="rect">
            <a:avLst/>
          </a:prstGeom>
        </p:spPr>
      </p:pic>
      <p:sp>
        <p:nvSpPr>
          <p:cNvPr id="11" name="コンテンツ プレースホルダー 7">
            <a:extLst>
              <a:ext uri="{FF2B5EF4-FFF2-40B4-BE49-F238E27FC236}">
                <a16:creationId xmlns:a16="http://schemas.microsoft.com/office/drawing/2014/main" id="{56C2D7A5-94EE-4E12-A625-0B0C39643671}"/>
              </a:ext>
            </a:extLst>
          </p:cNvPr>
          <p:cNvSpPr>
            <a:spLocks noGrp="1"/>
          </p:cNvSpPr>
          <p:nvPr>
            <p:ph sz="quarter" idx="10" hasCustomPrompt="1"/>
          </p:nvPr>
        </p:nvSpPr>
        <p:spPr>
          <a:xfrm>
            <a:off x="196850" y="3391732"/>
            <a:ext cx="3994150" cy="752668"/>
          </a:xfrm>
        </p:spPr>
        <p:txBody>
          <a:bodyPr/>
          <a:lstStyle>
            <a:lvl1pPr marL="0" indent="0">
              <a:lnSpc>
                <a:spcPct val="100000"/>
              </a:lnSpc>
              <a:buNone/>
              <a:defRPr sz="1200">
                <a:solidFill>
                  <a:srgbClr val="6A6D70"/>
                </a:solidFill>
              </a:defRPr>
            </a:lvl1pPr>
          </a:lstStyle>
          <a:p>
            <a:pPr lvl="0"/>
            <a:r>
              <a:rPr lang="ja-JP" altLang="en-US" dirty="0"/>
              <a:t>会社名、部署名、役職名、名前</a:t>
            </a:r>
            <a:endParaRPr kumimoji="1" lang="ja-JP" altLang="en-US" dirty="0"/>
          </a:p>
        </p:txBody>
      </p:sp>
      <p:sp>
        <p:nvSpPr>
          <p:cNvPr id="18" name="コンテンツ プレースホルダー 7">
            <a:extLst>
              <a:ext uri="{FF2B5EF4-FFF2-40B4-BE49-F238E27FC236}">
                <a16:creationId xmlns:a16="http://schemas.microsoft.com/office/drawing/2014/main" id="{34C08197-F71A-4EDB-95D9-523937B29153}"/>
              </a:ext>
            </a:extLst>
          </p:cNvPr>
          <p:cNvSpPr>
            <a:spLocks noGrp="1"/>
          </p:cNvSpPr>
          <p:nvPr>
            <p:ph sz="quarter" idx="11" hasCustomPrompt="1"/>
          </p:nvPr>
        </p:nvSpPr>
        <p:spPr>
          <a:xfrm>
            <a:off x="197583" y="4277602"/>
            <a:ext cx="3994150" cy="243588"/>
          </a:xfrm>
        </p:spPr>
        <p:txBody>
          <a:bodyPr/>
          <a:lstStyle>
            <a:lvl1pPr marL="0" indent="0">
              <a:buNone/>
              <a:defRPr sz="1200">
                <a:solidFill>
                  <a:srgbClr val="6A6D70"/>
                </a:solidFill>
              </a:defRPr>
            </a:lvl1pPr>
          </a:lstStyle>
          <a:p>
            <a:pPr lvl="0"/>
            <a:r>
              <a:rPr lang="ja-JP" altLang="en-US" dirty="0"/>
              <a:t>日付</a:t>
            </a:r>
            <a:endParaRPr kumimoji="1" lang="ja-JP" altLang="en-US" dirty="0"/>
          </a:p>
        </p:txBody>
      </p:sp>
      <p:sp>
        <p:nvSpPr>
          <p:cNvPr id="19" name="コンテンツ プレースホルダー 7">
            <a:extLst>
              <a:ext uri="{FF2B5EF4-FFF2-40B4-BE49-F238E27FC236}">
                <a16:creationId xmlns:a16="http://schemas.microsoft.com/office/drawing/2014/main" id="{0577A710-CD96-468E-889A-3B15E47F80D1}"/>
              </a:ext>
            </a:extLst>
          </p:cNvPr>
          <p:cNvSpPr>
            <a:spLocks noGrp="1"/>
          </p:cNvSpPr>
          <p:nvPr>
            <p:ph sz="quarter" idx="12" hasCustomPrompt="1"/>
          </p:nvPr>
        </p:nvSpPr>
        <p:spPr>
          <a:xfrm>
            <a:off x="197583" y="1064115"/>
            <a:ext cx="6096684" cy="409450"/>
          </a:xfrm>
        </p:spPr>
        <p:txBody>
          <a:bodyPr/>
          <a:lstStyle>
            <a:lvl1pPr marL="0" indent="0">
              <a:lnSpc>
                <a:spcPct val="100000"/>
              </a:lnSpc>
              <a:buNone/>
              <a:defRPr sz="2000" b="1">
                <a:solidFill>
                  <a:schemeClr val="tx1">
                    <a:lumMod val="65000"/>
                    <a:lumOff val="35000"/>
                  </a:schemeClr>
                </a:solidFill>
              </a:defRPr>
            </a:lvl1pPr>
          </a:lstStyle>
          <a:p>
            <a:pPr lvl="0"/>
            <a:r>
              <a:rPr lang="ja-JP" altLang="en-US" dirty="0"/>
              <a:t>プレゼン先の社名</a:t>
            </a:r>
            <a:endParaRPr kumimoji="1" lang="ja-JP" altLang="en-US" dirty="0"/>
          </a:p>
        </p:txBody>
      </p:sp>
    </p:spTree>
    <p:extLst>
      <p:ext uri="{BB962C8B-B14F-4D97-AF65-F5344CB8AC3E}">
        <p14:creationId xmlns:p14="http://schemas.microsoft.com/office/powerpoint/2010/main" val="189636651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タイトル スライド（文字クロ_2行）">
    <p:spTree>
      <p:nvGrpSpPr>
        <p:cNvPr id="1" name=""/>
        <p:cNvGrpSpPr/>
        <p:nvPr/>
      </p:nvGrpSpPr>
      <p:grpSpPr>
        <a:xfrm>
          <a:off x="0" y="0"/>
          <a:ext cx="0" cy="0"/>
          <a:chOff x="0" y="0"/>
          <a:chExt cx="0" cy="0"/>
        </a:xfrm>
      </p:grpSpPr>
      <p:pic>
        <p:nvPicPr>
          <p:cNvPr id="14" name="図 13" descr="線画 が含まれている画像&#10;&#10;自動的に生成された説明">
            <a:extLst>
              <a:ext uri="{FF2B5EF4-FFF2-40B4-BE49-F238E27FC236}">
                <a16:creationId xmlns:a16="http://schemas.microsoft.com/office/drawing/2014/main" id="{29852E55-E1C6-4A8C-8B1F-08362F0BF19B}"/>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4966823" y="48925"/>
            <a:ext cx="4176000" cy="5094719"/>
          </a:xfrm>
          <a:prstGeom prst="rect">
            <a:avLst/>
          </a:prstGeom>
        </p:spPr>
      </p:pic>
      <p:sp>
        <p:nvSpPr>
          <p:cNvPr id="20" name="Subtitle 2">
            <a:extLst>
              <a:ext uri="{FF2B5EF4-FFF2-40B4-BE49-F238E27FC236}">
                <a16:creationId xmlns:a16="http://schemas.microsoft.com/office/drawing/2014/main" id="{E6E69BDB-E531-4D79-A106-14DEF4AF3C67}"/>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rgbClr val="6A6D70"/>
                </a:solidFill>
                <a:latin typeface="Meiryo UI" panose="020B0604030504040204" pitchFamily="50" charset="-128"/>
                <a:ea typeface="Meiryo UI" panose="020B0604030504040204" pitchFamily="50" charset="-128"/>
              </a:rPr>
              <a:t>©Silicon Studio Corp., all rights reserved.</a:t>
            </a:r>
            <a:endParaRPr lang="en-US" sz="1000" b="0" dirty="0">
              <a:solidFill>
                <a:srgbClr val="6A6D70"/>
              </a:solidFill>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5F8080BA-7F1A-4DD2-B737-F7C17DB2AC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3351" y="110703"/>
            <a:ext cx="1800000" cy="586800"/>
          </a:xfrm>
          <a:prstGeom prst="rect">
            <a:avLst/>
          </a:prstGeom>
        </p:spPr>
      </p:pic>
      <p:sp>
        <p:nvSpPr>
          <p:cNvPr id="19" name="Subtitle 2">
            <a:extLst>
              <a:ext uri="{FF2B5EF4-FFF2-40B4-BE49-F238E27FC236}">
                <a16:creationId xmlns:a16="http://schemas.microsoft.com/office/drawing/2014/main" id="{3CA8AAE2-D479-4A81-8856-A8A2204ACD61}"/>
              </a:ext>
            </a:extLst>
          </p:cNvPr>
          <p:cNvSpPr>
            <a:spLocks noGrp="1"/>
          </p:cNvSpPr>
          <p:nvPr>
            <p:ph type="subTitle" idx="1" hasCustomPrompt="1"/>
          </p:nvPr>
        </p:nvSpPr>
        <p:spPr>
          <a:xfrm>
            <a:off x="197583" y="2968668"/>
            <a:ext cx="3952728" cy="303036"/>
          </a:xfrm>
          <a:prstGeom prst="rect">
            <a:avLst/>
          </a:prstGeom>
        </p:spPr>
        <p:txBody>
          <a:bodyPr>
            <a:normAutofit/>
          </a:bodyPr>
          <a:lstStyle>
            <a:lvl1pPr marL="0" indent="0" algn="l">
              <a:lnSpc>
                <a:spcPct val="120000"/>
              </a:lnSpc>
              <a:buNone/>
              <a:defRPr sz="1400" b="1" i="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dirty="0"/>
              <a:t>タイトルの書式設定</a:t>
            </a:r>
            <a:endParaRPr lang="en-US" dirty="0"/>
          </a:p>
        </p:txBody>
      </p:sp>
      <p:sp>
        <p:nvSpPr>
          <p:cNvPr id="21" name="正方形/長方形 20">
            <a:extLst>
              <a:ext uri="{FF2B5EF4-FFF2-40B4-BE49-F238E27FC236}">
                <a16:creationId xmlns:a16="http://schemas.microsoft.com/office/drawing/2014/main" id="{46E406BD-927C-44AF-876C-261806835E78}"/>
              </a:ext>
            </a:extLst>
          </p:cNvPr>
          <p:cNvSpPr/>
          <p:nvPr userDrawn="1"/>
        </p:nvSpPr>
        <p:spPr>
          <a:xfrm>
            <a:off x="733" y="1800589"/>
            <a:ext cx="132617" cy="1005657"/>
          </a:xfrm>
          <a:prstGeom prst="rect">
            <a:avLst/>
          </a:prstGeom>
          <a:solidFill>
            <a:srgbClr val="D1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56FF348-818D-4F7A-9C12-3339799F41D3}"/>
              </a:ext>
            </a:extLst>
          </p:cNvPr>
          <p:cNvSpPr/>
          <p:nvPr userDrawn="1"/>
        </p:nvSpPr>
        <p:spPr>
          <a:xfrm>
            <a:off x="733" y="2955968"/>
            <a:ext cx="132617" cy="315736"/>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Title 1">
            <a:extLst>
              <a:ext uri="{FF2B5EF4-FFF2-40B4-BE49-F238E27FC236}">
                <a16:creationId xmlns:a16="http://schemas.microsoft.com/office/drawing/2014/main" id="{1D3A2B16-75F9-4704-A1C5-E74B0155C70F}"/>
              </a:ext>
            </a:extLst>
          </p:cNvPr>
          <p:cNvSpPr>
            <a:spLocks noGrp="1"/>
          </p:cNvSpPr>
          <p:nvPr>
            <p:ph type="ctrTitle" hasCustomPrompt="1"/>
          </p:nvPr>
        </p:nvSpPr>
        <p:spPr>
          <a:xfrm>
            <a:off x="197582" y="1765085"/>
            <a:ext cx="6096685" cy="1047511"/>
          </a:xfrm>
          <a:prstGeom prst="rect">
            <a:avLst/>
          </a:prstGeom>
        </p:spPr>
        <p:txBody>
          <a:bodyPr>
            <a:noAutofit/>
          </a:bodyPr>
          <a:lstStyle>
            <a:lvl1pPr algn="l">
              <a:lnSpc>
                <a:spcPct val="120000"/>
              </a:lnSpc>
              <a:defRPr sz="2800" b="1" i="0">
                <a:solidFill>
                  <a:schemeClr val="tx1">
                    <a:lumMod val="75000"/>
                    <a:lumOff val="25000"/>
                  </a:schemeClr>
                </a:solidFill>
                <a:latin typeface="メイリオ" panose="020B0604030504040204" pitchFamily="50" charset="-128"/>
                <a:ea typeface="メイリオ" panose="020B0604030504040204" pitchFamily="50" charset="-128"/>
                <a:cs typeface="Arial" panose="020B0604020202020204" pitchFamily="34" charset="0"/>
              </a:defRPr>
            </a:lvl1pPr>
          </a:lstStyle>
          <a:p>
            <a:r>
              <a:rPr lang="ja-JP" altLang="en-US" dirty="0"/>
              <a:t>マスター タイトルの書式設定</a:t>
            </a:r>
            <a:br>
              <a:rPr lang="en-US" altLang="ja-JP" dirty="0"/>
            </a:br>
            <a:r>
              <a:rPr lang="ja-JP" altLang="en-US" dirty="0"/>
              <a:t>マスター タイトルの書式設定</a:t>
            </a:r>
            <a:endParaRPr lang="en-US" dirty="0"/>
          </a:p>
        </p:txBody>
      </p:sp>
      <p:sp>
        <p:nvSpPr>
          <p:cNvPr id="25" name="コンテンツ プレースホルダー 7">
            <a:extLst>
              <a:ext uri="{FF2B5EF4-FFF2-40B4-BE49-F238E27FC236}">
                <a16:creationId xmlns:a16="http://schemas.microsoft.com/office/drawing/2014/main" id="{ED12673C-36B8-41ED-BE3F-1028BFC9E162}"/>
              </a:ext>
            </a:extLst>
          </p:cNvPr>
          <p:cNvSpPr>
            <a:spLocks noGrp="1"/>
          </p:cNvSpPr>
          <p:nvPr>
            <p:ph sz="quarter" idx="10" hasCustomPrompt="1"/>
          </p:nvPr>
        </p:nvSpPr>
        <p:spPr>
          <a:xfrm>
            <a:off x="196850" y="3391732"/>
            <a:ext cx="3994150" cy="752668"/>
          </a:xfrm>
        </p:spPr>
        <p:txBody>
          <a:bodyPr/>
          <a:lstStyle>
            <a:lvl1pPr marL="0" indent="0">
              <a:lnSpc>
                <a:spcPct val="100000"/>
              </a:lnSpc>
              <a:buNone/>
              <a:defRPr sz="1200">
                <a:solidFill>
                  <a:srgbClr val="6A6D70"/>
                </a:solidFill>
              </a:defRPr>
            </a:lvl1pPr>
          </a:lstStyle>
          <a:p>
            <a:pPr lvl="0"/>
            <a:r>
              <a:rPr lang="ja-JP" altLang="en-US" dirty="0"/>
              <a:t>会社名、部署名、役職名、名前</a:t>
            </a:r>
            <a:endParaRPr kumimoji="1" lang="ja-JP" altLang="en-US" dirty="0"/>
          </a:p>
        </p:txBody>
      </p:sp>
      <p:sp>
        <p:nvSpPr>
          <p:cNvPr id="26" name="コンテンツ プレースホルダー 7">
            <a:extLst>
              <a:ext uri="{FF2B5EF4-FFF2-40B4-BE49-F238E27FC236}">
                <a16:creationId xmlns:a16="http://schemas.microsoft.com/office/drawing/2014/main" id="{113FD5F4-5D80-452A-81CD-363A619D4C55}"/>
              </a:ext>
            </a:extLst>
          </p:cNvPr>
          <p:cNvSpPr>
            <a:spLocks noGrp="1"/>
          </p:cNvSpPr>
          <p:nvPr>
            <p:ph sz="quarter" idx="11" hasCustomPrompt="1"/>
          </p:nvPr>
        </p:nvSpPr>
        <p:spPr>
          <a:xfrm>
            <a:off x="197583" y="4277602"/>
            <a:ext cx="3994150" cy="243588"/>
          </a:xfrm>
        </p:spPr>
        <p:txBody>
          <a:bodyPr/>
          <a:lstStyle>
            <a:lvl1pPr marL="0" indent="0">
              <a:buNone/>
              <a:defRPr sz="1200">
                <a:solidFill>
                  <a:srgbClr val="6A6D70"/>
                </a:solidFill>
              </a:defRPr>
            </a:lvl1pPr>
          </a:lstStyle>
          <a:p>
            <a:pPr lvl="0"/>
            <a:r>
              <a:rPr lang="ja-JP" altLang="en-US" dirty="0"/>
              <a:t>日付</a:t>
            </a:r>
            <a:endParaRPr kumimoji="1" lang="ja-JP" altLang="en-US" dirty="0"/>
          </a:p>
        </p:txBody>
      </p:sp>
      <p:sp>
        <p:nvSpPr>
          <p:cNvPr id="27" name="コンテンツ プレースホルダー 7">
            <a:extLst>
              <a:ext uri="{FF2B5EF4-FFF2-40B4-BE49-F238E27FC236}">
                <a16:creationId xmlns:a16="http://schemas.microsoft.com/office/drawing/2014/main" id="{9FD60D9B-1DDA-406F-9404-DD05947F52C1}"/>
              </a:ext>
            </a:extLst>
          </p:cNvPr>
          <p:cNvSpPr>
            <a:spLocks noGrp="1"/>
          </p:cNvSpPr>
          <p:nvPr>
            <p:ph sz="quarter" idx="12" hasCustomPrompt="1"/>
          </p:nvPr>
        </p:nvSpPr>
        <p:spPr>
          <a:xfrm>
            <a:off x="197583" y="1064115"/>
            <a:ext cx="6096684" cy="409450"/>
          </a:xfrm>
        </p:spPr>
        <p:txBody>
          <a:bodyPr/>
          <a:lstStyle>
            <a:lvl1pPr marL="0" indent="0">
              <a:lnSpc>
                <a:spcPct val="100000"/>
              </a:lnSpc>
              <a:buNone/>
              <a:defRPr sz="2000" b="1">
                <a:solidFill>
                  <a:schemeClr val="tx1">
                    <a:lumMod val="65000"/>
                    <a:lumOff val="35000"/>
                  </a:schemeClr>
                </a:solidFill>
              </a:defRPr>
            </a:lvl1pPr>
          </a:lstStyle>
          <a:p>
            <a:pPr lvl="0"/>
            <a:r>
              <a:rPr lang="ja-JP" altLang="en-US" dirty="0"/>
              <a:t>プレゼン先の社名</a:t>
            </a:r>
            <a:endParaRPr kumimoji="1" lang="ja-JP" altLang="en-US" dirty="0"/>
          </a:p>
        </p:txBody>
      </p:sp>
    </p:spTree>
    <p:extLst>
      <p:ext uri="{BB962C8B-B14F-4D97-AF65-F5344CB8AC3E}">
        <p14:creationId xmlns:p14="http://schemas.microsoft.com/office/powerpoint/2010/main" val="210497058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タイトルとコンテンツ（文字オレンジ）">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F46656D-679E-4D3E-8C0B-CB5DCF4A1613}"/>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7C37768-ECA5-4FE3-B4C1-83DB23F0D8F2}"/>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Slide Number Placeholder 5">
            <a:extLst>
              <a:ext uri="{FF2B5EF4-FFF2-40B4-BE49-F238E27FC236}">
                <a16:creationId xmlns:a16="http://schemas.microsoft.com/office/drawing/2014/main" id="{E1DF5B62-1CDF-4ADF-9D6A-C56C94450CE7}"/>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latin typeface="Meiryo UI" panose="020B0604030504040204" pitchFamily="50" charset="-128"/>
                <a:ea typeface="Meiryo UI" panose="020B0604030504040204" pitchFamily="50" charset="-128"/>
              </a:rPr>
              <a:pPr/>
              <a:t>‹#›</a:t>
            </a:fld>
            <a:endParaRPr lang="en-US" dirty="0">
              <a:latin typeface="Meiryo UI" panose="020B0604030504040204" pitchFamily="50" charset="-128"/>
              <a:ea typeface="Meiryo UI" panose="020B0604030504040204" pitchFamily="50" charset="-128"/>
            </a:endParaRPr>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332EAC05-C2BA-43C9-8CAB-DF6380475A71}"/>
              </a:ext>
            </a:extLst>
          </p:cNvPr>
          <p:cNvSpPr/>
          <p:nvPr userDrawn="1"/>
        </p:nvSpPr>
        <p:spPr>
          <a:xfrm>
            <a:off x="631350" y="4506"/>
            <a:ext cx="57150" cy="621792"/>
          </a:xfrm>
          <a:prstGeom prst="rect">
            <a:avLst/>
          </a:prstGeom>
          <a:solidFill>
            <a:srgbClr val="D16C15"/>
          </a:solidFill>
          <a:ln w="19050">
            <a:solidFill>
              <a:srgbClr val="D16C1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Title 1">
            <a:extLst>
              <a:ext uri="{FF2B5EF4-FFF2-40B4-BE49-F238E27FC236}">
                <a16:creationId xmlns:a16="http://schemas.microsoft.com/office/drawing/2014/main" id="{D6F64FEF-9C20-4B60-908D-2CC25EAC1923}"/>
              </a:ext>
            </a:extLst>
          </p:cNvPr>
          <p:cNvSpPr>
            <a:spLocks noGrp="1"/>
          </p:cNvSpPr>
          <p:nvPr>
            <p:ph type="title"/>
          </p:nvPr>
        </p:nvSpPr>
        <p:spPr>
          <a:xfrm>
            <a:off x="695803" y="117763"/>
            <a:ext cx="7314267" cy="501095"/>
          </a:xfrm>
          <a:prstGeom prst="rect">
            <a:avLst/>
          </a:prstGeom>
        </p:spPr>
        <p:txBody>
          <a:bodyPr>
            <a:normAutofit/>
          </a:bodyPr>
          <a:lstStyle>
            <a:lvl1pPr algn="l">
              <a:defRPr sz="2400">
                <a:solidFill>
                  <a:srgbClr val="D16C15"/>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8" name="Content Placeholder 2">
            <a:extLst>
              <a:ext uri="{FF2B5EF4-FFF2-40B4-BE49-F238E27FC236}">
                <a16:creationId xmlns:a16="http://schemas.microsoft.com/office/drawing/2014/main" id="{A513C8FF-701B-48AB-8211-9B28DD5224D9}"/>
              </a:ext>
            </a:extLst>
          </p:cNvPr>
          <p:cNvSpPr>
            <a:spLocks noGrp="1"/>
          </p:cNvSpPr>
          <p:nvPr>
            <p:ph idx="1"/>
          </p:nvPr>
        </p:nvSpPr>
        <p:spPr>
          <a:xfrm>
            <a:off x="457200" y="785374"/>
            <a:ext cx="8229600" cy="4022238"/>
          </a:xfrm>
          <a:prstGeom prst="rect">
            <a:avLst/>
          </a:prstGeom>
        </p:spPr>
        <p:txBody>
          <a:bodyPr/>
          <a:lstStyle>
            <a:lvl1pPr>
              <a:lnSpc>
                <a:spcPct val="120000"/>
              </a:lnSpc>
              <a:defRPr sz="20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8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6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14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pic>
        <p:nvPicPr>
          <p:cNvPr id="17" name="図 16">
            <a:extLst>
              <a:ext uri="{FF2B5EF4-FFF2-40B4-BE49-F238E27FC236}">
                <a16:creationId xmlns:a16="http://schemas.microsoft.com/office/drawing/2014/main" id="{BE095F97-282A-4435-8128-5D94FF0452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7808" y="84139"/>
            <a:ext cx="1440000" cy="469440"/>
          </a:xfrm>
          <a:prstGeom prst="rect">
            <a:avLst/>
          </a:prstGeom>
        </p:spPr>
      </p:pic>
      <p:sp>
        <p:nvSpPr>
          <p:cNvPr id="2" name="正方形/長方形 1">
            <a:extLst>
              <a:ext uri="{FF2B5EF4-FFF2-40B4-BE49-F238E27FC236}">
                <a16:creationId xmlns:a16="http://schemas.microsoft.com/office/drawing/2014/main" id="{E28D32A9-0F45-291F-9B90-FFDB1C2727F0}"/>
              </a:ext>
            </a:extLst>
          </p:cNvPr>
          <p:cNvSpPr/>
          <p:nvPr userDrawn="1"/>
        </p:nvSpPr>
        <p:spPr>
          <a:xfrm>
            <a:off x="2" y="4506"/>
            <a:ext cx="624045" cy="621792"/>
          </a:xfrm>
          <a:prstGeom prst="rect">
            <a:avLst/>
          </a:prstGeom>
          <a:solidFill>
            <a:schemeClr val="accent6"/>
          </a:solidFill>
          <a:ln w="19050">
            <a:solidFill>
              <a:srgbClr val="D16C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solidFill>
                <a:schemeClr val="bg1"/>
              </a:solidFill>
              <a:latin typeface="Segoe UI Black" panose="020B0A02040204020203" pitchFamily="34" charset="0"/>
              <a:cs typeface="Aharoni" panose="02010803020104030203" pitchFamily="2" charset="-79"/>
            </a:endParaRPr>
          </a:p>
        </p:txBody>
      </p:sp>
      <p:sp>
        <p:nvSpPr>
          <p:cNvPr id="3" name="直角三角形 2">
            <a:extLst>
              <a:ext uri="{FF2B5EF4-FFF2-40B4-BE49-F238E27FC236}">
                <a16:creationId xmlns:a16="http://schemas.microsoft.com/office/drawing/2014/main" id="{E9A121DD-314F-3AAE-2565-29C74E359947}"/>
              </a:ext>
            </a:extLst>
          </p:cNvPr>
          <p:cNvSpPr/>
          <p:nvPr userDrawn="1"/>
        </p:nvSpPr>
        <p:spPr>
          <a:xfrm rot="5400000">
            <a:off x="1" y="2253"/>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コンテンツ プレースホルダー 18">
            <a:extLst>
              <a:ext uri="{FF2B5EF4-FFF2-40B4-BE49-F238E27FC236}">
                <a16:creationId xmlns:a16="http://schemas.microsoft.com/office/drawing/2014/main" id="{A4ADE3E3-65BC-A9C4-5942-CDE7FAB77D33}"/>
              </a:ext>
            </a:extLst>
          </p:cNvPr>
          <p:cNvSpPr>
            <a:spLocks noGrp="1"/>
          </p:cNvSpPr>
          <p:nvPr>
            <p:ph sz="quarter" idx="14" hasCustomPrompt="1"/>
          </p:nvPr>
        </p:nvSpPr>
        <p:spPr>
          <a:xfrm>
            <a:off x="1" y="0"/>
            <a:ext cx="624045" cy="621792"/>
          </a:xfrm>
        </p:spPr>
        <p:txBody>
          <a:bodyPr anchor="b">
            <a:noAutofit/>
          </a:bodyPr>
          <a:lstStyle>
            <a:lvl1pPr marL="0" indent="0" algn="ctr">
              <a:buNone/>
              <a:defRPr sz="3600" b="0">
                <a:solidFill>
                  <a:schemeClr val="bg1"/>
                </a:solidFill>
                <a:latin typeface="Segoe UI Black" panose="020B0A02040204020203" pitchFamily="34" charset="0"/>
              </a:defRPr>
            </a:lvl1pPr>
          </a:lstStyle>
          <a:p>
            <a:pPr lvl="0"/>
            <a:r>
              <a:rPr kumimoji="1" lang="en-US" altLang="ja-JP"/>
              <a:t>0</a:t>
            </a:r>
            <a:endParaRPr kumimoji="1" lang="ja-JP" altLang="en-US"/>
          </a:p>
        </p:txBody>
      </p:sp>
    </p:spTree>
    <p:extLst>
      <p:ext uri="{BB962C8B-B14F-4D97-AF65-F5344CB8AC3E}">
        <p14:creationId xmlns:p14="http://schemas.microsoft.com/office/powerpoint/2010/main" val="93869454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タイトルとコンテンツ（文字クロ）">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Slide Number Placeholder 5">
            <a:extLst>
              <a:ext uri="{FF2B5EF4-FFF2-40B4-BE49-F238E27FC236}">
                <a16:creationId xmlns:a16="http://schemas.microsoft.com/office/drawing/2014/main" id="{E1DF5B62-1CDF-4ADF-9D6A-C56C94450CE7}"/>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latin typeface="Meiryo UI" panose="020B0604030504040204" pitchFamily="50" charset="-128"/>
                <a:ea typeface="Meiryo UI" panose="020B0604030504040204" pitchFamily="50" charset="-128"/>
              </a:rPr>
              <a:pPr/>
              <a:t>‹#›</a:t>
            </a:fld>
            <a:endParaRPr lang="en-US" dirty="0">
              <a:latin typeface="Meiryo UI" panose="020B0604030504040204" pitchFamily="50" charset="-128"/>
              <a:ea typeface="Meiryo UI" panose="020B0604030504040204" pitchFamily="50" charset="-128"/>
            </a:endParaRPr>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332EAC05-C2BA-43C9-8CAB-DF6380475A71}"/>
              </a:ext>
            </a:extLst>
          </p:cNvPr>
          <p:cNvSpPr/>
          <p:nvPr userDrawn="1"/>
        </p:nvSpPr>
        <p:spPr>
          <a:xfrm>
            <a:off x="300124" y="134323"/>
            <a:ext cx="57150" cy="383555"/>
          </a:xfrm>
          <a:prstGeom prst="rect">
            <a:avLst/>
          </a:prstGeom>
          <a:solidFill>
            <a:srgbClr val="D16C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Title 1">
            <a:extLst>
              <a:ext uri="{FF2B5EF4-FFF2-40B4-BE49-F238E27FC236}">
                <a16:creationId xmlns:a16="http://schemas.microsoft.com/office/drawing/2014/main" id="{D6F64FEF-9C20-4B60-908D-2CC25EAC1923}"/>
              </a:ext>
            </a:extLst>
          </p:cNvPr>
          <p:cNvSpPr>
            <a:spLocks noGrp="1"/>
          </p:cNvSpPr>
          <p:nvPr>
            <p:ph type="title"/>
          </p:nvPr>
        </p:nvSpPr>
        <p:spPr>
          <a:xfrm>
            <a:off x="305733" y="115989"/>
            <a:ext cx="7314267" cy="501095"/>
          </a:xfrm>
          <a:prstGeom prst="rect">
            <a:avLst/>
          </a:prstGeom>
        </p:spPr>
        <p:txBody>
          <a:bodyPr>
            <a:normAutofit/>
          </a:bodyPr>
          <a:lstStyle>
            <a:lvl1pPr algn="l">
              <a:defRPr sz="2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8" name="Content Placeholder 2">
            <a:extLst>
              <a:ext uri="{FF2B5EF4-FFF2-40B4-BE49-F238E27FC236}">
                <a16:creationId xmlns:a16="http://schemas.microsoft.com/office/drawing/2014/main" id="{A513C8FF-701B-48AB-8211-9B28DD5224D9}"/>
              </a:ext>
            </a:extLst>
          </p:cNvPr>
          <p:cNvSpPr>
            <a:spLocks noGrp="1"/>
          </p:cNvSpPr>
          <p:nvPr>
            <p:ph idx="1"/>
          </p:nvPr>
        </p:nvSpPr>
        <p:spPr>
          <a:xfrm>
            <a:off x="457200" y="785374"/>
            <a:ext cx="8229600" cy="4022238"/>
          </a:xfrm>
          <a:prstGeom prst="rect">
            <a:avLst/>
          </a:prstGeom>
        </p:spPr>
        <p:txBody>
          <a:bodyPr/>
          <a:lstStyle>
            <a:lvl1pPr>
              <a:lnSpc>
                <a:spcPct val="120000"/>
              </a:lnSpc>
              <a:defRPr sz="20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8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6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14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pic>
        <p:nvPicPr>
          <p:cNvPr id="17" name="図 16">
            <a:extLst>
              <a:ext uri="{FF2B5EF4-FFF2-40B4-BE49-F238E27FC236}">
                <a16:creationId xmlns:a16="http://schemas.microsoft.com/office/drawing/2014/main" id="{BE095F97-282A-4435-8128-5D94FF0452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7808" y="84139"/>
            <a:ext cx="1440000" cy="469440"/>
          </a:xfrm>
          <a:prstGeom prst="rect">
            <a:avLst/>
          </a:prstGeom>
        </p:spPr>
      </p:pic>
    </p:spTree>
    <p:extLst>
      <p:ext uri="{BB962C8B-B14F-4D97-AF65-F5344CB8AC3E}">
        <p14:creationId xmlns:p14="http://schemas.microsoft.com/office/powerpoint/2010/main" val="85685971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タイトルとコンテンツ（文字オレンジ）">
    <p:bg>
      <p:bgPr>
        <a:solidFill>
          <a:schemeClr val="tx1"/>
        </a:solidFill>
        <a:effectLst/>
      </p:bgPr>
    </p:bg>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F46656D-679E-4D3E-8C0B-CB5DCF4A1613}"/>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7C37768-ECA5-4FE3-B4C1-83DB23F0D8F2}"/>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Slide Number Placeholder 5">
            <a:extLst>
              <a:ext uri="{FF2B5EF4-FFF2-40B4-BE49-F238E27FC236}">
                <a16:creationId xmlns:a16="http://schemas.microsoft.com/office/drawing/2014/main" id="{E1DF5B62-1CDF-4ADF-9D6A-C56C94450CE7}"/>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latin typeface="Meiryo UI" panose="020B0604030504040204" pitchFamily="50" charset="-128"/>
                <a:ea typeface="Meiryo UI" panose="020B0604030504040204" pitchFamily="50" charset="-128"/>
              </a:rPr>
              <a:pPr/>
              <a:t>‹#›</a:t>
            </a:fld>
            <a:endParaRPr lang="en-US" dirty="0">
              <a:latin typeface="Meiryo UI" panose="020B0604030504040204" pitchFamily="50" charset="-128"/>
              <a:ea typeface="Meiryo UI" panose="020B0604030504040204" pitchFamily="50" charset="-128"/>
            </a:endParaRPr>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332EAC05-C2BA-43C9-8CAB-DF6380475A71}"/>
              </a:ext>
            </a:extLst>
          </p:cNvPr>
          <p:cNvSpPr/>
          <p:nvPr userDrawn="1"/>
        </p:nvSpPr>
        <p:spPr>
          <a:xfrm>
            <a:off x="300124" y="134323"/>
            <a:ext cx="57150" cy="383555"/>
          </a:xfrm>
          <a:prstGeom prst="rect">
            <a:avLst/>
          </a:prstGeom>
          <a:solidFill>
            <a:srgbClr val="D16C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Title 1">
            <a:extLst>
              <a:ext uri="{FF2B5EF4-FFF2-40B4-BE49-F238E27FC236}">
                <a16:creationId xmlns:a16="http://schemas.microsoft.com/office/drawing/2014/main" id="{D6F64FEF-9C20-4B60-908D-2CC25EAC1923}"/>
              </a:ext>
            </a:extLst>
          </p:cNvPr>
          <p:cNvSpPr>
            <a:spLocks noGrp="1"/>
          </p:cNvSpPr>
          <p:nvPr>
            <p:ph type="title"/>
          </p:nvPr>
        </p:nvSpPr>
        <p:spPr>
          <a:xfrm>
            <a:off x="305733" y="115989"/>
            <a:ext cx="7314267" cy="501095"/>
          </a:xfrm>
          <a:prstGeom prst="rect">
            <a:avLst/>
          </a:prstGeom>
        </p:spPr>
        <p:txBody>
          <a:bodyPr>
            <a:normAutofit/>
          </a:bodyPr>
          <a:lstStyle>
            <a:lvl1pPr algn="l">
              <a:defRPr sz="24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8" name="Content Placeholder 2">
            <a:extLst>
              <a:ext uri="{FF2B5EF4-FFF2-40B4-BE49-F238E27FC236}">
                <a16:creationId xmlns:a16="http://schemas.microsoft.com/office/drawing/2014/main" id="{A513C8FF-701B-48AB-8211-9B28DD5224D9}"/>
              </a:ext>
            </a:extLst>
          </p:cNvPr>
          <p:cNvSpPr>
            <a:spLocks noGrp="1"/>
          </p:cNvSpPr>
          <p:nvPr>
            <p:ph idx="1"/>
          </p:nvPr>
        </p:nvSpPr>
        <p:spPr>
          <a:xfrm>
            <a:off x="457200" y="785374"/>
            <a:ext cx="8229600" cy="4022238"/>
          </a:xfrm>
          <a:prstGeom prst="rect">
            <a:avLst/>
          </a:prstGeom>
        </p:spPr>
        <p:txBody>
          <a:bodyPr/>
          <a:lstStyle>
            <a:lvl1pPr>
              <a:lnSpc>
                <a:spcPct val="120000"/>
              </a:lnSpc>
              <a:defRPr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pic>
        <p:nvPicPr>
          <p:cNvPr id="3" name="図 2">
            <a:extLst>
              <a:ext uri="{FF2B5EF4-FFF2-40B4-BE49-F238E27FC236}">
                <a16:creationId xmlns:a16="http://schemas.microsoft.com/office/drawing/2014/main" id="{065FDC44-9846-4191-94C8-16B7F6A5DA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7808" y="84139"/>
            <a:ext cx="1440000" cy="468000"/>
          </a:xfrm>
          <a:prstGeom prst="rect">
            <a:avLst/>
          </a:prstGeom>
        </p:spPr>
      </p:pic>
    </p:spTree>
    <p:extLst>
      <p:ext uri="{BB962C8B-B14F-4D97-AF65-F5344CB8AC3E}">
        <p14:creationId xmlns:p14="http://schemas.microsoft.com/office/powerpoint/2010/main" val="199882199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白紙（タイトルとコンテンツなし）">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pic>
        <p:nvPicPr>
          <p:cNvPr id="17" name="図 16">
            <a:extLst>
              <a:ext uri="{FF2B5EF4-FFF2-40B4-BE49-F238E27FC236}">
                <a16:creationId xmlns:a16="http://schemas.microsoft.com/office/drawing/2014/main" id="{BE095F97-282A-4435-8128-5D94FF0452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7808" y="84139"/>
            <a:ext cx="1440000" cy="469440"/>
          </a:xfrm>
          <a:prstGeom prst="rect">
            <a:avLst/>
          </a:prstGeom>
        </p:spPr>
      </p:pic>
      <p:sp>
        <p:nvSpPr>
          <p:cNvPr id="6" name="Slide Number Placeholder 5">
            <a:extLst>
              <a:ext uri="{FF2B5EF4-FFF2-40B4-BE49-F238E27FC236}">
                <a16:creationId xmlns:a16="http://schemas.microsoft.com/office/drawing/2014/main" id="{893B43E6-BA04-4241-B581-E8FE6B0E6C3C}"/>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latin typeface="Meiryo UI" panose="020B0604030504040204" pitchFamily="50" charset="-128"/>
                <a:ea typeface="Meiryo UI" panose="020B0604030504040204" pitchFamily="50" charset="-128"/>
              </a:rPr>
              <a:pPr/>
              <a:t>‹#›</a:t>
            </a:fld>
            <a:endParaRPr 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9759272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黒紙（タイトルとコンテンツなし）">
    <p:bg>
      <p:bgPr>
        <a:solidFill>
          <a:schemeClr val="tx1"/>
        </a:solidFill>
        <a:effectLst/>
      </p:bgPr>
    </p:bg>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A15CB78E-FBF1-4FA2-82FB-1DCDD4DBE9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7808" y="84139"/>
            <a:ext cx="1440000" cy="468000"/>
          </a:xfrm>
          <a:prstGeom prst="rect">
            <a:avLst/>
          </a:prstGeom>
        </p:spPr>
      </p:pic>
      <p:sp>
        <p:nvSpPr>
          <p:cNvPr id="7" name="Slide Number Placeholder 5">
            <a:extLst>
              <a:ext uri="{FF2B5EF4-FFF2-40B4-BE49-F238E27FC236}">
                <a16:creationId xmlns:a16="http://schemas.microsoft.com/office/drawing/2014/main" id="{D2FB1E9C-4253-4119-9DFE-8305F10E7478}"/>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latin typeface="Meiryo UI" panose="020B0604030504040204" pitchFamily="50" charset="-128"/>
                <a:ea typeface="Meiryo UI" panose="020B0604030504040204" pitchFamily="50" charset="-128"/>
              </a:rPr>
              <a:pPr/>
              <a:t>‹#›</a:t>
            </a:fld>
            <a:endParaRPr 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3735914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10096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ja-JP" dirty="0"/>
          </a:p>
        </p:txBody>
      </p:sp>
      <p:sp>
        <p:nvSpPr>
          <p:cNvPr id="1028" name="Text Placeholder 2"/>
          <p:cNvSpPr>
            <a:spLocks noGrp="1"/>
          </p:cNvSpPr>
          <p:nvPr>
            <p:ph type="body" idx="1"/>
          </p:nvPr>
        </p:nvSpPr>
        <p:spPr bwMode="auto">
          <a:xfrm>
            <a:off x="457200" y="2299097"/>
            <a:ext cx="8229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altLang="ja-JP" dirty="0"/>
          </a:p>
        </p:txBody>
      </p:sp>
    </p:spTree>
    <p:extLst>
      <p:ext uri="{BB962C8B-B14F-4D97-AF65-F5344CB8AC3E}">
        <p14:creationId xmlns:p14="http://schemas.microsoft.com/office/powerpoint/2010/main" val="3195275366"/>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7" r:id="rId3"/>
    <p:sldLayoutId id="2147483689" r:id="rId4"/>
    <p:sldLayoutId id="2147483681" r:id="rId5"/>
    <p:sldLayoutId id="2147483690" r:id="rId6"/>
    <p:sldLayoutId id="2147483696" r:id="rId7"/>
    <p:sldLayoutId id="2147483692" r:id="rId8"/>
    <p:sldLayoutId id="2147483694" r:id="rId9"/>
    <p:sldLayoutId id="2147483693" r:id="rId10"/>
    <p:sldLayoutId id="2147483691" r:id="rId11"/>
    <p:sldLayoutId id="2147483697" r:id="rId12"/>
  </p:sldLayoutIdLst>
  <p:hf hdr="0" ftr="0" dt="0"/>
  <p:txStyles>
    <p:titleStyle>
      <a:lvl1pPr algn="ctr" defTabSz="342900" rtl="0" eaLnBrk="1" fontAlgn="base" hangingPunct="1">
        <a:spcBef>
          <a:spcPct val="0"/>
        </a:spcBef>
        <a:spcAft>
          <a:spcPct val="0"/>
        </a:spcAft>
        <a:defRPr kumimoji="1" sz="2700" b="1" kern="1200">
          <a:solidFill>
            <a:srgbClr val="D16C15"/>
          </a:solidFill>
          <a:latin typeface="メイリオ" panose="020B0604030504040204" pitchFamily="50" charset="-128"/>
          <a:ea typeface="メイリオ" panose="020B0604030504040204" pitchFamily="50" charset="-128"/>
          <a:cs typeface="メイリオ" panose="020B0604030504040204" pitchFamily="50" charset="-128"/>
        </a:defRPr>
      </a:lvl1pPr>
      <a:lvl2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2pPr>
      <a:lvl3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3pPr>
      <a:lvl4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4pPr>
      <a:lvl5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5pPr>
      <a:lvl6pPr marL="3429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6pPr>
      <a:lvl7pPr marL="6858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7pPr>
      <a:lvl8pPr marL="10287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8pPr>
      <a:lvl9pPr marL="13716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9pPr>
    </p:titleStyle>
    <p:bodyStyle>
      <a:lvl1pPr marL="257175" indent="-257175" algn="l" defTabSz="342900" rtl="0" eaLnBrk="1" fontAlgn="base" hangingPunct="1">
        <a:spcBef>
          <a:spcPct val="20000"/>
        </a:spcBef>
        <a:spcAft>
          <a:spcPct val="0"/>
        </a:spcAft>
        <a:buFont typeface="Arial" panose="020B0604020202020204" pitchFamily="34" charset="0"/>
        <a:buChar char="•"/>
        <a:defRPr kumimoji="1" sz="24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p:bodyStyle>
    <p:otherStyle>
      <a:defPPr>
        <a:defRPr lang="en-US"/>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hyperlink" Target="https://www.psoft.co.jp/jp/product/pencil/3dsma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47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hyperlink" Target="https://gfx.cs.princeton.edu/pubs/Cole_2010_TFM/index.php"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hyperlink" Target="https://potrace.sourceforge.net/" TargetMode="Externa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hyperlink" Target="https://github.com/benardp/ActiveStrokes" TargetMode="External"/><Relationship Id="rId3" Type="http://schemas.openxmlformats.org/officeDocument/2006/relationships/hyperlink" Target="https://github.com/JiangWZW/Realtime-GPU-Contour-Curves-from-3D-Mesh" TargetMode="External"/><Relationship Id="rId7" Type="http://schemas.openxmlformats.org/officeDocument/2006/relationships/hyperlink" Target="https://docs.blender.org/manual/en/latest/render/freestyle/introduction.html#:~:text=Freestyle%20is%20an%20edge%2Fline,technical%20(hard%20line)%20looks."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docs.blender.org/manual/en/latest/grease_pencil/modifiers/generate/line_art.html" TargetMode="External"/><Relationship Id="rId5" Type="http://schemas.openxmlformats.org/officeDocument/2006/relationships/hyperlink" Target="https://www.psoft.co.jp/jp/product/pencil/unity/" TargetMode="Externa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hyperlink" Target="https://www.cs.cmu.edu/~glmiller/Publications/Papers/ReMiMo93.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hyperlink" Target="https://github.com/JiangWZW/Realtime-GPU-Contour-Curves-from-3D-Mesh/tree/main?tab=readme-ov-fil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s://odininspector.com/"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187.png"/><Relationship Id="rId5" Type="http://schemas.openxmlformats.org/officeDocument/2006/relationships/image" Target="../media/image72.png"/><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https://unity-chan.com/"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hyperlink" Target="https://www.miraikomachi.com/" TargetMode="Externa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910.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4.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5.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6.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8" Type="http://schemas.openxmlformats.org/officeDocument/2006/relationships/video" Target="../media/media7.mp4"/><Relationship Id="rId13" Type="http://schemas.openxmlformats.org/officeDocument/2006/relationships/image" Target="../media/image79.png"/><Relationship Id="rId18" Type="http://schemas.openxmlformats.org/officeDocument/2006/relationships/image" Target="../media/image84.png"/><Relationship Id="rId3" Type="http://schemas.microsoft.com/office/2007/relationships/media" Target="../media/media5.mp4"/><Relationship Id="rId21" Type="http://schemas.openxmlformats.org/officeDocument/2006/relationships/image" Target="../media/image87.png"/><Relationship Id="rId7" Type="http://schemas.microsoft.com/office/2007/relationships/media" Target="../media/media7.mp4"/><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video" Target="../media/media4.mp4"/><Relationship Id="rId16" Type="http://schemas.openxmlformats.org/officeDocument/2006/relationships/image" Target="../media/image82.png"/><Relationship Id="rId20" Type="http://schemas.openxmlformats.org/officeDocument/2006/relationships/image" Target="../media/image86.png"/><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77.png"/><Relationship Id="rId5" Type="http://schemas.microsoft.com/office/2007/relationships/media" Target="../media/media6.mp4"/><Relationship Id="rId15" Type="http://schemas.openxmlformats.org/officeDocument/2006/relationships/image" Target="../media/image81.png"/><Relationship Id="rId10" Type="http://schemas.openxmlformats.org/officeDocument/2006/relationships/notesSlide" Target="../notesSlides/notesSlide63.xml"/><Relationship Id="rId19" Type="http://schemas.openxmlformats.org/officeDocument/2006/relationships/image" Target="../media/image85.png"/><Relationship Id="rId4" Type="http://schemas.openxmlformats.org/officeDocument/2006/relationships/video" Target="../media/media5.mp4"/><Relationship Id="rId9" Type="http://schemas.openxmlformats.org/officeDocument/2006/relationships/slideLayout" Target="../slideLayouts/slideLayout5.xml"/><Relationship Id="rId14" Type="http://schemas.openxmlformats.org/officeDocument/2006/relationships/image" Target="../media/image80.png"/><Relationship Id="rId22" Type="http://schemas.openxmlformats.org/officeDocument/2006/relationships/image" Target="../media/image88.png"/></Relationships>
</file>

<file path=ppt/slides/_rels/slide6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5.xml"/><Relationship Id="rId7" Type="http://schemas.openxmlformats.org/officeDocument/2006/relationships/image" Target="../media/image91.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notesSlide" Target="../notesSlides/notesSlide64.xml"/><Relationship Id="rId9" Type="http://schemas.openxmlformats.org/officeDocument/2006/relationships/image" Target="../media/image93.png"/></Relationships>
</file>

<file path=ppt/slides/_rels/slide6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5.xml"/><Relationship Id="rId7" Type="http://schemas.openxmlformats.org/officeDocument/2006/relationships/image" Target="../media/image96.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notesSlide" Target="../notesSlides/notesSlide65.xml"/><Relationship Id="rId9" Type="http://schemas.openxmlformats.org/officeDocument/2006/relationships/image" Target="../media/image98.png"/></Relationships>
</file>

<file path=ppt/slides/_rels/slide6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1.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slideLayout" Target="../slideLayouts/slideLayout5.xml"/><Relationship Id="rId7" Type="http://schemas.openxmlformats.org/officeDocument/2006/relationships/image" Target="../media/image114.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notesSlide" Target="../notesSlides/notesSlide69.xml"/><Relationship Id="rId9"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119.png"/></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122.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8" Type="http://schemas.openxmlformats.org/officeDocument/2006/relationships/image" Target="../media/image128.png"/><Relationship Id="rId3" Type="http://schemas.microsoft.com/office/2007/relationships/media" Target="../media/media13.mp4"/><Relationship Id="rId7" Type="http://schemas.openxmlformats.org/officeDocument/2006/relationships/image" Target="../media/image127.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notesSlide" Target="../notesSlides/notesSlide83.xml"/><Relationship Id="rId5" Type="http://schemas.openxmlformats.org/officeDocument/2006/relationships/slideLayout" Target="../slideLayouts/slideLayout5.xml"/><Relationship Id="rId4" Type="http://schemas.openxmlformats.org/officeDocument/2006/relationships/video" Target="../media/media13.mp4"/></Relationships>
</file>

<file path=ppt/slides/_rels/slide8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130.png"/></Relationships>
</file>

<file path=ppt/slides/_rels/slide85.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85.xml"/><Relationship Id="rId1" Type="http://schemas.openxmlformats.org/officeDocument/2006/relationships/slideLayout" Target="../slideLayouts/slideLayout5.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C39EAF-4FC1-F29C-986E-58F1BCD3BA7D}"/>
              </a:ext>
            </a:extLst>
          </p:cNvPr>
          <p:cNvSpPr>
            <a:spLocks noGrp="1"/>
          </p:cNvSpPr>
          <p:nvPr>
            <p:ph type="ctrTitle"/>
          </p:nvPr>
        </p:nvSpPr>
        <p:spPr>
          <a:xfrm>
            <a:off x="145043" y="1855593"/>
            <a:ext cx="8998958" cy="771006"/>
          </a:xfrm>
          <a:solidFill>
            <a:srgbClr val="FFFFFF">
              <a:alpha val="50196"/>
            </a:srgbClr>
          </a:solidFill>
        </p:spPr>
        <p:txBody>
          <a:bodyPr/>
          <a:lstStyle/>
          <a:p>
            <a:pPr>
              <a:lnSpc>
                <a:spcPct val="100000"/>
              </a:lnSpc>
            </a:pPr>
            <a:r>
              <a:rPr kumimoji="1" lang="ja-JP" altLang="en-US" sz="2400"/>
              <a:t>リアルタイムベクトルストローク生成手法</a:t>
            </a:r>
            <a:br>
              <a:rPr kumimoji="1" lang="en-US" altLang="ja-JP" sz="2400" dirty="0"/>
            </a:br>
            <a:r>
              <a:rPr kumimoji="1" lang="en-US" altLang="ja-JP" sz="2400" dirty="0" err="1"/>
              <a:t>StrokeGen</a:t>
            </a:r>
            <a:r>
              <a:rPr kumimoji="1" lang="en-US" altLang="ja-JP" sz="2400" dirty="0"/>
              <a:t> </a:t>
            </a:r>
            <a:r>
              <a:rPr kumimoji="1" lang="ja-JP" altLang="en-US" sz="2400"/>
              <a:t>を徹底解剖</a:t>
            </a:r>
          </a:p>
        </p:txBody>
      </p:sp>
      <p:sp>
        <p:nvSpPr>
          <p:cNvPr id="3" name="字幕 2">
            <a:extLst>
              <a:ext uri="{FF2B5EF4-FFF2-40B4-BE49-F238E27FC236}">
                <a16:creationId xmlns:a16="http://schemas.microsoft.com/office/drawing/2014/main" id="{FA516BC8-8640-955A-5A16-39104A84B5C0}"/>
              </a:ext>
            </a:extLst>
          </p:cNvPr>
          <p:cNvSpPr>
            <a:spLocks noGrp="1"/>
          </p:cNvSpPr>
          <p:nvPr>
            <p:ph type="subTitle" idx="1"/>
          </p:nvPr>
        </p:nvSpPr>
        <p:spPr/>
        <p:txBody>
          <a:bodyPr>
            <a:normAutofit fontScale="92500" lnSpcReduction="20000"/>
          </a:bodyPr>
          <a:lstStyle/>
          <a:p>
            <a:r>
              <a:rPr kumimoji="1" lang="en-US" altLang="ja-JP"/>
              <a:t>CEDEC2024 08.21</a:t>
            </a:r>
            <a:endParaRPr kumimoji="1" lang="ja-JP" altLang="en-US"/>
          </a:p>
          <a:p>
            <a:endParaRPr kumimoji="1" lang="ja-JP" altLang="en-US"/>
          </a:p>
        </p:txBody>
      </p:sp>
      <p:sp>
        <p:nvSpPr>
          <p:cNvPr id="4" name="コンテンツ プレースホルダー 3">
            <a:extLst>
              <a:ext uri="{FF2B5EF4-FFF2-40B4-BE49-F238E27FC236}">
                <a16:creationId xmlns:a16="http://schemas.microsoft.com/office/drawing/2014/main" id="{FC718E37-730A-7669-463E-E4022AC91725}"/>
              </a:ext>
            </a:extLst>
          </p:cNvPr>
          <p:cNvSpPr>
            <a:spLocks noGrp="1"/>
          </p:cNvSpPr>
          <p:nvPr>
            <p:ph sz="quarter" idx="10"/>
          </p:nvPr>
        </p:nvSpPr>
        <p:spPr/>
        <p:txBody>
          <a:bodyPr/>
          <a:lstStyle/>
          <a:p>
            <a:r>
              <a:rPr kumimoji="1" lang="ja-JP" altLang="en-US"/>
              <a:t>シリコンスタジオ株式会社</a:t>
            </a:r>
            <a:endParaRPr kumimoji="1" lang="en-US" altLang="ja-JP"/>
          </a:p>
          <a:p>
            <a:r>
              <a:rPr kumimoji="1" lang="ja-JP" altLang="en-US"/>
              <a:t>研究開発室</a:t>
            </a:r>
            <a:endParaRPr kumimoji="1" lang="en-US" altLang="ja-JP"/>
          </a:p>
          <a:p>
            <a:r>
              <a:rPr kumimoji="1" lang="ja-JP" altLang="en-US"/>
              <a:t>川口龍樹</a:t>
            </a:r>
            <a:endParaRPr kumimoji="1" lang="en-US" altLang="ja-JP"/>
          </a:p>
        </p:txBody>
      </p:sp>
      <p:grpSp>
        <p:nvGrpSpPr>
          <p:cNvPr id="12" name="グループ化 11">
            <a:extLst>
              <a:ext uri="{FF2B5EF4-FFF2-40B4-BE49-F238E27FC236}">
                <a16:creationId xmlns:a16="http://schemas.microsoft.com/office/drawing/2014/main" id="{637BD6D6-767F-F561-43F2-E1246F170EC4}"/>
              </a:ext>
            </a:extLst>
          </p:cNvPr>
          <p:cNvGrpSpPr/>
          <p:nvPr/>
        </p:nvGrpSpPr>
        <p:grpSpPr>
          <a:xfrm>
            <a:off x="6895644" y="4037834"/>
            <a:ext cx="1005403" cy="823965"/>
            <a:chOff x="6579643" y="5205680"/>
            <a:chExt cx="1005403" cy="823965"/>
          </a:xfrm>
        </p:grpSpPr>
        <p:sp>
          <p:nvSpPr>
            <p:cNvPr id="13" name="楕円 12">
              <a:extLst>
                <a:ext uri="{FF2B5EF4-FFF2-40B4-BE49-F238E27FC236}">
                  <a16:creationId xmlns:a16="http://schemas.microsoft.com/office/drawing/2014/main" id="{6F2B1FBD-64A6-4492-910F-3C050E4701D8}"/>
                </a:ext>
              </a:extLst>
            </p:cNvPr>
            <p:cNvSpPr/>
            <p:nvPr/>
          </p:nvSpPr>
          <p:spPr>
            <a:xfrm>
              <a:off x="6670363" y="5205680"/>
              <a:ext cx="823965" cy="823965"/>
            </a:xfrm>
            <a:prstGeom prst="ellipse">
              <a:avLst/>
            </a:prstGeom>
            <a:noFill/>
            <a:ln w="107950">
              <a:solidFill>
                <a:srgbClr val="1AB0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80AC00A-937C-2118-FECC-DBCF253E0663}"/>
                </a:ext>
              </a:extLst>
            </p:cNvPr>
            <p:cNvSpPr txBox="1"/>
            <p:nvPr/>
          </p:nvSpPr>
          <p:spPr>
            <a:xfrm>
              <a:off x="6579643" y="5325275"/>
              <a:ext cx="1005403" cy="584775"/>
            </a:xfrm>
            <a:prstGeom prst="rect">
              <a:avLst/>
            </a:prstGeom>
            <a:noFill/>
          </p:spPr>
          <p:txBody>
            <a:bodyPr wrap="none" rtlCol="0">
              <a:spAutoFit/>
            </a:bodyPr>
            <a:lstStyle/>
            <a:p>
              <a:pPr algn="ctr"/>
              <a:r>
                <a:rPr lang="ja-JP" altLang="en-US" sz="1600">
                  <a:latin typeface="ヒラギノ角ゴ Pro W3"/>
                  <a:ea typeface="+mj-ea"/>
                </a:rPr>
                <a:t>後日</a:t>
              </a:r>
              <a:endParaRPr lang="en-US" altLang="ja-JP" sz="1600">
                <a:latin typeface="ヒラギノ角ゴ Pro W3"/>
                <a:ea typeface="+mj-ea"/>
              </a:endParaRPr>
            </a:p>
            <a:p>
              <a:pPr algn="ctr"/>
              <a:r>
                <a:rPr lang="ja-JP" altLang="en-US" sz="1600">
                  <a:latin typeface="ヒラギノ角ゴ Pro W3"/>
                  <a:ea typeface="+mj-ea"/>
                </a:rPr>
                <a:t>資料公開</a:t>
              </a:r>
              <a:endParaRPr lang="en-US" altLang="ja-JP" sz="1600" dirty="0">
                <a:latin typeface="ヒラギノ角ゴ Pro W3"/>
                <a:ea typeface="+mj-ea"/>
              </a:endParaRPr>
            </a:p>
          </p:txBody>
        </p:sp>
      </p:grpSp>
      <p:sp>
        <p:nvSpPr>
          <p:cNvPr id="16" name="テキスト ボックス 15">
            <a:extLst>
              <a:ext uri="{FF2B5EF4-FFF2-40B4-BE49-F238E27FC236}">
                <a16:creationId xmlns:a16="http://schemas.microsoft.com/office/drawing/2014/main" id="{FCEF1F1F-591E-1BA3-32FA-D5C53CDE40E4}"/>
              </a:ext>
            </a:extLst>
          </p:cNvPr>
          <p:cNvSpPr txBox="1"/>
          <p:nvPr/>
        </p:nvSpPr>
        <p:spPr>
          <a:xfrm>
            <a:off x="145042" y="1534765"/>
            <a:ext cx="4581458" cy="338554"/>
          </a:xfrm>
          <a:prstGeom prst="rect">
            <a:avLst/>
          </a:prstGeom>
          <a:noFill/>
        </p:spPr>
        <p:txBody>
          <a:bodyPr wrap="square">
            <a:spAutoFit/>
          </a:bodyPr>
          <a:lstStyle/>
          <a:p>
            <a:r>
              <a:rPr kumimoji="1" lang="ja-JP" altLang="en-US" sz="1600" b="1" i="0" u="none" strike="noStrike" kern="1200" cap="none" spc="0" normalizeH="0" baseline="0" noProof="0">
                <a:ln>
                  <a:noFill/>
                </a:ln>
                <a:solidFill>
                  <a:srgbClr val="D16C15"/>
                </a:solidFill>
                <a:effectLst/>
                <a:uLnTx/>
                <a:uFillTx/>
                <a:latin typeface="メイリオ" panose="020B0604030504040204" pitchFamily="50" charset="-128"/>
                <a:ea typeface="メイリオ" panose="020B0604030504040204" pitchFamily="50" charset="-128"/>
                <a:cs typeface="Arial" panose="020B0604020202020204" pitchFamily="34" charset="0"/>
              </a:rPr>
              <a:t> 次世代 </a:t>
            </a:r>
            <a:r>
              <a:rPr kumimoji="1" lang="en-US" altLang="ja-JP" sz="1600" b="1" i="0" u="none" strike="noStrike" kern="1200" cap="none" spc="0" normalizeH="0" baseline="0" noProof="0">
                <a:ln>
                  <a:noFill/>
                </a:ln>
                <a:solidFill>
                  <a:srgbClr val="D16C15"/>
                </a:solidFill>
                <a:effectLst/>
                <a:uLnTx/>
                <a:uFillTx/>
                <a:latin typeface="メイリオ" panose="020B0604030504040204" pitchFamily="50" charset="-128"/>
                <a:ea typeface="メイリオ" panose="020B0604030504040204" pitchFamily="50" charset="-128"/>
                <a:cs typeface="Arial" panose="020B0604020202020204" pitchFamily="34" charset="0"/>
              </a:rPr>
              <a:t>NPR </a:t>
            </a:r>
            <a:r>
              <a:rPr kumimoji="1" lang="ja-JP" altLang="en-US" sz="1600" b="1" i="0" u="none" strike="noStrike" kern="1200" cap="none" spc="0" normalizeH="0" baseline="0" noProof="0">
                <a:ln>
                  <a:noFill/>
                </a:ln>
                <a:solidFill>
                  <a:srgbClr val="D16C15"/>
                </a:solidFill>
                <a:effectLst/>
                <a:uLnTx/>
                <a:uFillTx/>
                <a:latin typeface="メイリオ" panose="020B0604030504040204" pitchFamily="50" charset="-128"/>
                <a:ea typeface="メイリオ" panose="020B0604030504040204" pitchFamily="50" charset="-128"/>
                <a:cs typeface="Arial" panose="020B0604020202020204" pitchFamily="34" charset="0"/>
              </a:rPr>
              <a:t>の輪郭線表現に迫る！</a:t>
            </a:r>
            <a:endParaRPr lang="ja-JP" altLang="en-US"/>
          </a:p>
        </p:txBody>
      </p:sp>
      <p:pic>
        <p:nvPicPr>
          <p:cNvPr id="18" name="図 17" descr="アイコン が含まれている画像&#10;&#10;自動的に生成された説明">
            <a:extLst>
              <a:ext uri="{FF2B5EF4-FFF2-40B4-BE49-F238E27FC236}">
                <a16:creationId xmlns:a16="http://schemas.microsoft.com/office/drawing/2014/main" id="{066E0D12-33E9-47D0-3A87-C772E7E02C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6500" y="3431727"/>
            <a:ext cx="2102334" cy="1503094"/>
          </a:xfrm>
          <a:prstGeom prst="rect">
            <a:avLst/>
          </a:prstGeom>
        </p:spPr>
      </p:pic>
      <p:pic>
        <p:nvPicPr>
          <p:cNvPr id="20" name="図 19" descr="アイコン&#10;&#10;中程度の精度で自動的に生成された説明">
            <a:extLst>
              <a:ext uri="{FF2B5EF4-FFF2-40B4-BE49-F238E27FC236}">
                <a16:creationId xmlns:a16="http://schemas.microsoft.com/office/drawing/2014/main" id="{3128C2A9-2459-CA51-01A9-3663E2397F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5926" y="3431727"/>
            <a:ext cx="1503094" cy="1503094"/>
          </a:xfrm>
          <a:prstGeom prst="rect">
            <a:avLst/>
          </a:prstGeom>
        </p:spPr>
      </p:pic>
    </p:spTree>
    <p:extLst>
      <p:ext uri="{BB962C8B-B14F-4D97-AF65-F5344CB8AC3E}">
        <p14:creationId xmlns:p14="http://schemas.microsoft.com/office/powerpoint/2010/main" val="2581890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8A7791-73BB-83AF-A503-A646EF3948E6}"/>
              </a:ext>
            </a:extLst>
          </p:cNvPr>
          <p:cNvSpPr>
            <a:spLocks noGrp="1"/>
          </p:cNvSpPr>
          <p:nvPr>
            <p:ph type="title"/>
          </p:nvPr>
        </p:nvSpPr>
        <p:spPr/>
        <p:txBody>
          <a:bodyPr/>
          <a:lstStyle/>
          <a:p>
            <a:r>
              <a:rPr kumimoji="1" lang="ja-JP" altLang="en-US"/>
              <a:t>アニメの </a:t>
            </a:r>
            <a:r>
              <a:rPr kumimoji="1" lang="en-US" altLang="ja-JP"/>
              <a:t>3DCG </a:t>
            </a:r>
            <a:r>
              <a:rPr kumimoji="1" lang="ja-JP" altLang="en-US"/>
              <a:t>における輪郭線</a:t>
            </a:r>
          </a:p>
        </p:txBody>
      </p:sp>
      <p:sp>
        <p:nvSpPr>
          <p:cNvPr id="4" name="コンテンツ プレースホルダー 3">
            <a:extLst>
              <a:ext uri="{FF2B5EF4-FFF2-40B4-BE49-F238E27FC236}">
                <a16:creationId xmlns:a16="http://schemas.microsoft.com/office/drawing/2014/main" id="{D2679E5E-3E54-9939-C35F-E062543FBDE8}"/>
              </a:ext>
            </a:extLst>
          </p:cNvPr>
          <p:cNvSpPr>
            <a:spLocks noGrp="1"/>
          </p:cNvSpPr>
          <p:nvPr>
            <p:ph sz="quarter" idx="14"/>
          </p:nvPr>
        </p:nvSpPr>
        <p:spPr/>
        <p:txBody>
          <a:bodyPr/>
          <a:lstStyle/>
          <a:p>
            <a:r>
              <a:rPr kumimoji="1" lang="en-US" altLang="ja-JP"/>
              <a:t>1</a:t>
            </a:r>
            <a:endParaRPr kumimoji="1" lang="ja-JP" altLang="en-US"/>
          </a:p>
        </p:txBody>
      </p:sp>
      <p:sp>
        <p:nvSpPr>
          <p:cNvPr id="5" name="テキスト ボックス 4">
            <a:extLst>
              <a:ext uri="{FF2B5EF4-FFF2-40B4-BE49-F238E27FC236}">
                <a16:creationId xmlns:a16="http://schemas.microsoft.com/office/drawing/2014/main" id="{E829853E-FD49-92EA-5382-55F2C94F094F}"/>
              </a:ext>
            </a:extLst>
          </p:cNvPr>
          <p:cNvSpPr txBox="1"/>
          <p:nvPr/>
        </p:nvSpPr>
        <p:spPr>
          <a:xfrm>
            <a:off x="657052" y="704411"/>
            <a:ext cx="6955750" cy="1323439"/>
          </a:xfrm>
          <a:prstGeom prst="rect">
            <a:avLst/>
          </a:prstGeom>
          <a:noFill/>
        </p:spPr>
        <p:txBody>
          <a:bodyPr wrap="none" rtlCol="0">
            <a:spAutoFit/>
          </a:bodyPr>
          <a:lstStyle/>
          <a:p>
            <a:r>
              <a:rPr kumimoji="1" lang="ja-JP" altLang="en-US" sz="1600"/>
              <a:t>オフラインの輪郭線レンダリングはベクトルデータを扱うことができる</a:t>
            </a:r>
            <a:endParaRPr kumimoji="1" lang="en-US" altLang="ja-JP" sz="1600"/>
          </a:p>
          <a:p>
            <a:r>
              <a:rPr kumimoji="1" lang="ja-JP" altLang="en-US" sz="1600"/>
              <a:t>コンポの工程で線に多彩な演出を加える</a:t>
            </a:r>
            <a:endParaRPr kumimoji="1" lang="en-US" altLang="ja-JP" sz="1600"/>
          </a:p>
          <a:p>
            <a:r>
              <a:rPr kumimoji="1" lang="ja-JP" altLang="en-US" sz="1600"/>
              <a:t>そもそものアニメの線画が動きを考慮して演出は控えめ</a:t>
            </a:r>
            <a:endParaRPr kumimoji="1" lang="en-US" altLang="ja-JP" sz="1600"/>
          </a:p>
          <a:p>
            <a:endParaRPr kumimoji="1" lang="en-US" altLang="ja-JP" sz="1600"/>
          </a:p>
          <a:p>
            <a:r>
              <a:rPr kumimoji="1" lang="ja-JP" altLang="en-US" sz="1600"/>
              <a:t>フレーム単位で調整していいのであればイラストに近い線画も表現可能？</a:t>
            </a:r>
            <a:endParaRPr kumimoji="1" lang="en-US" altLang="ja-JP" sz="1600"/>
          </a:p>
        </p:txBody>
      </p:sp>
      <p:pic>
        <p:nvPicPr>
          <p:cNvPr id="1026" name="Picture 2">
            <a:extLst>
              <a:ext uri="{FF2B5EF4-FFF2-40B4-BE49-F238E27FC236}">
                <a16:creationId xmlns:a16="http://schemas.microsoft.com/office/drawing/2014/main" id="{881F7E25-7AB3-C28E-CA85-AF2976328F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5803" y="2229213"/>
            <a:ext cx="4105275" cy="230921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a:extLst>
              <a:ext uri="{FF2B5EF4-FFF2-40B4-BE49-F238E27FC236}">
                <a16:creationId xmlns:a16="http://schemas.microsoft.com/office/drawing/2014/main" id="{D238626A-2A98-10E4-A834-1A0C1A19F131}"/>
              </a:ext>
            </a:extLst>
          </p:cNvPr>
          <p:cNvGrpSpPr/>
          <p:nvPr/>
        </p:nvGrpSpPr>
        <p:grpSpPr>
          <a:xfrm>
            <a:off x="4867753" y="3531305"/>
            <a:ext cx="3743326" cy="1121865"/>
            <a:chOff x="4867753" y="3383821"/>
            <a:chExt cx="3743326" cy="1121865"/>
          </a:xfrm>
        </p:grpSpPr>
        <p:sp>
          <p:nvSpPr>
            <p:cNvPr id="7" name="テキスト ボックス 6">
              <a:extLst>
                <a:ext uri="{FF2B5EF4-FFF2-40B4-BE49-F238E27FC236}">
                  <a16:creationId xmlns:a16="http://schemas.microsoft.com/office/drawing/2014/main" id="{E064D2F5-0D31-847C-E059-6A5510A1D86A}"/>
                </a:ext>
              </a:extLst>
            </p:cNvPr>
            <p:cNvSpPr txBox="1"/>
            <p:nvPr/>
          </p:nvSpPr>
          <p:spPr>
            <a:xfrm>
              <a:off x="4867753" y="4244076"/>
              <a:ext cx="3743326" cy="261610"/>
            </a:xfrm>
            <a:prstGeom prst="rect">
              <a:avLst/>
            </a:prstGeom>
            <a:noFill/>
          </p:spPr>
          <p:txBody>
            <a:bodyPr wrap="square">
              <a:spAutoFit/>
            </a:bodyPr>
            <a:lstStyle/>
            <a:p>
              <a:pPr algn="ctr"/>
              <a:r>
                <a:rPr lang="en-US" altLang="ja-JP" sz="1100">
                  <a:hlinkClick r:id="rId4"/>
                </a:rPr>
                <a:t>PSOFT Pencil+ 4 for 3ds Max | PSOFT WEBSITE</a:t>
              </a:r>
              <a:endParaRPr lang="ja-JP" altLang="en-US" sz="1100"/>
            </a:p>
          </p:txBody>
        </p:sp>
        <p:pic>
          <p:nvPicPr>
            <p:cNvPr id="1028" name="Picture 4">
              <a:extLst>
                <a:ext uri="{FF2B5EF4-FFF2-40B4-BE49-F238E27FC236}">
                  <a16:creationId xmlns:a16="http://schemas.microsoft.com/office/drawing/2014/main" id="{DBD93C9B-8478-04B8-F94C-7213D57D04D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515453" y="3383821"/>
              <a:ext cx="2447926" cy="87721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5159C68E-B08E-09B7-8716-AE5D3335CAD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13097" y="2229213"/>
            <a:ext cx="2052637" cy="115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537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8A7791-73BB-83AF-A503-A646EF3948E6}"/>
              </a:ext>
            </a:extLst>
          </p:cNvPr>
          <p:cNvSpPr>
            <a:spLocks noGrp="1"/>
          </p:cNvSpPr>
          <p:nvPr>
            <p:ph type="title"/>
          </p:nvPr>
        </p:nvSpPr>
        <p:spPr/>
        <p:txBody>
          <a:bodyPr/>
          <a:lstStyle/>
          <a:p>
            <a:r>
              <a:rPr kumimoji="1" lang="ja-JP" altLang="en-US"/>
              <a:t>輪郭線の表現</a:t>
            </a:r>
          </a:p>
        </p:txBody>
      </p:sp>
      <p:sp>
        <p:nvSpPr>
          <p:cNvPr id="4" name="コンテンツ プレースホルダー 3">
            <a:extLst>
              <a:ext uri="{FF2B5EF4-FFF2-40B4-BE49-F238E27FC236}">
                <a16:creationId xmlns:a16="http://schemas.microsoft.com/office/drawing/2014/main" id="{D2679E5E-3E54-9939-C35F-E062543FBDE8}"/>
              </a:ext>
            </a:extLst>
          </p:cNvPr>
          <p:cNvSpPr>
            <a:spLocks noGrp="1"/>
          </p:cNvSpPr>
          <p:nvPr>
            <p:ph sz="quarter" idx="14"/>
          </p:nvPr>
        </p:nvSpPr>
        <p:spPr/>
        <p:txBody>
          <a:bodyPr/>
          <a:lstStyle/>
          <a:p>
            <a:r>
              <a:rPr kumimoji="1" lang="en-US" altLang="ja-JP"/>
              <a:t>1</a:t>
            </a:r>
            <a:endParaRPr kumimoji="1" lang="ja-JP" altLang="en-US"/>
          </a:p>
        </p:txBody>
      </p:sp>
      <p:grpSp>
        <p:nvGrpSpPr>
          <p:cNvPr id="14" name="グループ化 13">
            <a:extLst>
              <a:ext uri="{FF2B5EF4-FFF2-40B4-BE49-F238E27FC236}">
                <a16:creationId xmlns:a16="http://schemas.microsoft.com/office/drawing/2014/main" id="{4CE6F040-5F71-B0DE-45D3-4AD3DEB81C12}"/>
              </a:ext>
            </a:extLst>
          </p:cNvPr>
          <p:cNvGrpSpPr/>
          <p:nvPr/>
        </p:nvGrpSpPr>
        <p:grpSpPr>
          <a:xfrm>
            <a:off x="2257075" y="3802464"/>
            <a:ext cx="5863183" cy="480479"/>
            <a:chOff x="1985502" y="1799303"/>
            <a:chExt cx="5863183" cy="480479"/>
          </a:xfrm>
        </p:grpSpPr>
        <p:cxnSp>
          <p:nvCxnSpPr>
            <p:cNvPr id="6" name="直線矢印コネクタ 5">
              <a:extLst>
                <a:ext uri="{FF2B5EF4-FFF2-40B4-BE49-F238E27FC236}">
                  <a16:creationId xmlns:a16="http://schemas.microsoft.com/office/drawing/2014/main" id="{420B8C1F-CFB9-9036-2C23-8D68703DDDD3}"/>
                </a:ext>
              </a:extLst>
            </p:cNvPr>
            <p:cNvCxnSpPr>
              <a:cxnSpLocks/>
            </p:cNvCxnSpPr>
            <p:nvPr/>
          </p:nvCxnSpPr>
          <p:spPr>
            <a:xfrm>
              <a:off x="2013808" y="1799303"/>
              <a:ext cx="5832334" cy="0"/>
            </a:xfrm>
            <a:prstGeom prst="straightConnector1">
              <a:avLst/>
            </a:prstGeom>
            <a:ln w="57150">
              <a:solidFill>
                <a:schemeClr val="accent6">
                  <a:lumMod val="75000"/>
                </a:schemeClr>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8" name="テキスト ボックス 7">
              <a:extLst>
                <a:ext uri="{FF2B5EF4-FFF2-40B4-BE49-F238E27FC236}">
                  <a16:creationId xmlns:a16="http://schemas.microsoft.com/office/drawing/2014/main" id="{1EC2A5DA-ADFE-0269-11E5-E5CC3D82A4FF}"/>
                </a:ext>
              </a:extLst>
            </p:cNvPr>
            <p:cNvSpPr txBox="1"/>
            <p:nvPr/>
          </p:nvSpPr>
          <p:spPr>
            <a:xfrm>
              <a:off x="3686105" y="1863287"/>
              <a:ext cx="2492990" cy="369332"/>
            </a:xfrm>
            <a:prstGeom prst="rect">
              <a:avLst/>
            </a:prstGeom>
            <a:noFill/>
          </p:spPr>
          <p:txBody>
            <a:bodyPr wrap="none" rtlCol="0">
              <a:spAutoFit/>
            </a:bodyPr>
            <a:lstStyle/>
            <a:p>
              <a:pPr algn="ctr"/>
              <a:r>
                <a:rPr kumimoji="1" lang="ja-JP" altLang="en-US" b="1">
                  <a:solidFill>
                    <a:schemeClr val="accent6">
                      <a:lumMod val="75000"/>
                    </a:schemeClr>
                  </a:solidFill>
                </a:rPr>
                <a:t>輪郭線の表現の自由度</a:t>
              </a:r>
            </a:p>
          </p:txBody>
        </p:sp>
        <p:sp>
          <p:nvSpPr>
            <p:cNvPr id="12" name="テキスト ボックス 11">
              <a:extLst>
                <a:ext uri="{FF2B5EF4-FFF2-40B4-BE49-F238E27FC236}">
                  <a16:creationId xmlns:a16="http://schemas.microsoft.com/office/drawing/2014/main" id="{BAD79879-F2BE-8AA0-6896-BF661D2DCBC6}"/>
                </a:ext>
              </a:extLst>
            </p:cNvPr>
            <p:cNvSpPr txBox="1"/>
            <p:nvPr/>
          </p:nvSpPr>
          <p:spPr>
            <a:xfrm>
              <a:off x="1985502" y="1910450"/>
              <a:ext cx="415498" cy="369332"/>
            </a:xfrm>
            <a:prstGeom prst="rect">
              <a:avLst/>
            </a:prstGeom>
            <a:noFill/>
          </p:spPr>
          <p:txBody>
            <a:bodyPr wrap="none" rtlCol="0">
              <a:spAutoFit/>
            </a:bodyPr>
            <a:lstStyle/>
            <a:p>
              <a:pPr algn="ctr"/>
              <a:r>
                <a:rPr kumimoji="1" lang="ja-JP" altLang="en-US">
                  <a:solidFill>
                    <a:schemeClr val="accent6">
                      <a:lumMod val="75000"/>
                    </a:schemeClr>
                  </a:solidFill>
                </a:rPr>
                <a:t>低</a:t>
              </a:r>
            </a:p>
          </p:txBody>
        </p:sp>
        <p:sp>
          <p:nvSpPr>
            <p:cNvPr id="13" name="テキスト ボックス 12">
              <a:extLst>
                <a:ext uri="{FF2B5EF4-FFF2-40B4-BE49-F238E27FC236}">
                  <a16:creationId xmlns:a16="http://schemas.microsoft.com/office/drawing/2014/main" id="{FB6AEF9F-D6B8-9398-FB30-8CFA158625A6}"/>
                </a:ext>
              </a:extLst>
            </p:cNvPr>
            <p:cNvSpPr txBox="1"/>
            <p:nvPr/>
          </p:nvSpPr>
          <p:spPr>
            <a:xfrm>
              <a:off x="7433187" y="1910450"/>
              <a:ext cx="415498" cy="369332"/>
            </a:xfrm>
            <a:prstGeom prst="rect">
              <a:avLst/>
            </a:prstGeom>
            <a:noFill/>
          </p:spPr>
          <p:txBody>
            <a:bodyPr wrap="none" rtlCol="0">
              <a:spAutoFit/>
            </a:bodyPr>
            <a:lstStyle/>
            <a:p>
              <a:pPr algn="ctr"/>
              <a:r>
                <a:rPr kumimoji="1" lang="ja-JP" altLang="en-US">
                  <a:solidFill>
                    <a:schemeClr val="accent6">
                      <a:lumMod val="75000"/>
                    </a:schemeClr>
                  </a:solidFill>
                </a:rPr>
                <a:t>高</a:t>
              </a:r>
            </a:p>
          </p:txBody>
        </p:sp>
      </p:grpSp>
      <p:grpSp>
        <p:nvGrpSpPr>
          <p:cNvPr id="30" name="グループ化 29">
            <a:extLst>
              <a:ext uri="{FF2B5EF4-FFF2-40B4-BE49-F238E27FC236}">
                <a16:creationId xmlns:a16="http://schemas.microsoft.com/office/drawing/2014/main" id="{E836543C-963C-85F3-EAD0-196A52AFBDB4}"/>
              </a:ext>
            </a:extLst>
          </p:cNvPr>
          <p:cNvGrpSpPr/>
          <p:nvPr/>
        </p:nvGrpSpPr>
        <p:grpSpPr>
          <a:xfrm>
            <a:off x="6741241" y="2609652"/>
            <a:ext cx="1927037" cy="1169887"/>
            <a:chOff x="6193221" y="1767851"/>
            <a:chExt cx="1927037" cy="1169887"/>
          </a:xfrm>
        </p:grpSpPr>
        <p:grpSp>
          <p:nvGrpSpPr>
            <p:cNvPr id="15" name="グループ化 14">
              <a:extLst>
                <a:ext uri="{FF2B5EF4-FFF2-40B4-BE49-F238E27FC236}">
                  <a16:creationId xmlns:a16="http://schemas.microsoft.com/office/drawing/2014/main" id="{B84C7FD4-EBFE-03C6-3699-CBA379156126}"/>
                </a:ext>
              </a:extLst>
            </p:cNvPr>
            <p:cNvGrpSpPr/>
            <p:nvPr/>
          </p:nvGrpSpPr>
          <p:grpSpPr>
            <a:xfrm>
              <a:off x="6193221" y="1767851"/>
              <a:ext cx="1927037" cy="780504"/>
              <a:chOff x="5079001" y="3273582"/>
              <a:chExt cx="3878185" cy="1570774"/>
            </a:xfrm>
          </p:grpSpPr>
          <p:pic>
            <p:nvPicPr>
              <p:cNvPr id="16" name="図 15" descr="白い背景と黒い文字&#10;&#10;低い精度で自動的に生成された説明">
                <a:extLst>
                  <a:ext uri="{FF2B5EF4-FFF2-40B4-BE49-F238E27FC236}">
                    <a16:creationId xmlns:a16="http://schemas.microsoft.com/office/drawing/2014/main" id="{05049440-AB4A-CF6D-B384-E774014C07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9001" y="3273583"/>
                <a:ext cx="2088779" cy="1570773"/>
              </a:xfrm>
              <a:prstGeom prst="rect">
                <a:avLst/>
              </a:prstGeom>
              <a:ln>
                <a:solidFill>
                  <a:schemeClr val="bg1">
                    <a:lumMod val="75000"/>
                  </a:schemeClr>
                </a:solidFill>
              </a:ln>
            </p:spPr>
          </p:pic>
          <p:pic>
            <p:nvPicPr>
              <p:cNvPr id="17" name="図 16" descr="ロゴ が含まれている画像&#10;&#10;自動的に生成された説明">
                <a:extLst>
                  <a:ext uri="{FF2B5EF4-FFF2-40B4-BE49-F238E27FC236}">
                    <a16:creationId xmlns:a16="http://schemas.microsoft.com/office/drawing/2014/main" id="{5B9E5502-FDD7-597C-245F-55E8C443B1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95109" y="3273582"/>
                <a:ext cx="1662077" cy="1570773"/>
              </a:xfrm>
              <a:prstGeom prst="rect">
                <a:avLst/>
              </a:prstGeom>
              <a:ln>
                <a:solidFill>
                  <a:schemeClr val="bg1">
                    <a:lumMod val="75000"/>
                  </a:schemeClr>
                </a:solidFill>
              </a:ln>
            </p:spPr>
          </p:pic>
        </p:grpSp>
        <p:sp>
          <p:nvSpPr>
            <p:cNvPr id="18" name="テキスト ボックス 17">
              <a:extLst>
                <a:ext uri="{FF2B5EF4-FFF2-40B4-BE49-F238E27FC236}">
                  <a16:creationId xmlns:a16="http://schemas.microsoft.com/office/drawing/2014/main" id="{7622B371-4B81-A1B8-9412-389032A940D3}"/>
                </a:ext>
              </a:extLst>
            </p:cNvPr>
            <p:cNvSpPr txBox="1"/>
            <p:nvPr/>
          </p:nvSpPr>
          <p:spPr>
            <a:xfrm>
              <a:off x="6779711" y="2629961"/>
              <a:ext cx="902811" cy="307777"/>
            </a:xfrm>
            <a:prstGeom prst="rect">
              <a:avLst/>
            </a:prstGeom>
            <a:noFill/>
          </p:spPr>
          <p:txBody>
            <a:bodyPr wrap="none" rtlCol="0">
              <a:spAutoFit/>
            </a:bodyPr>
            <a:lstStyle/>
            <a:p>
              <a:pPr algn="ctr"/>
              <a:r>
                <a:rPr kumimoji="1" lang="ja-JP" altLang="en-US" sz="1400"/>
                <a:t>イラスト</a:t>
              </a:r>
            </a:p>
          </p:txBody>
        </p:sp>
      </p:grpSp>
      <p:grpSp>
        <p:nvGrpSpPr>
          <p:cNvPr id="29" name="グループ化 28">
            <a:extLst>
              <a:ext uri="{FF2B5EF4-FFF2-40B4-BE49-F238E27FC236}">
                <a16:creationId xmlns:a16="http://schemas.microsoft.com/office/drawing/2014/main" id="{14557427-5E9A-84D0-AC8B-53E6ACB7004D}"/>
              </a:ext>
            </a:extLst>
          </p:cNvPr>
          <p:cNvGrpSpPr/>
          <p:nvPr/>
        </p:nvGrpSpPr>
        <p:grpSpPr>
          <a:xfrm>
            <a:off x="2464824" y="878419"/>
            <a:ext cx="1808261" cy="1214917"/>
            <a:chOff x="1152438" y="1949338"/>
            <a:chExt cx="1808261" cy="1214917"/>
          </a:xfrm>
        </p:grpSpPr>
        <p:grpSp>
          <p:nvGrpSpPr>
            <p:cNvPr id="27" name="グループ化 26">
              <a:extLst>
                <a:ext uri="{FF2B5EF4-FFF2-40B4-BE49-F238E27FC236}">
                  <a16:creationId xmlns:a16="http://schemas.microsoft.com/office/drawing/2014/main" id="{80BBE3AD-F1F7-D063-11BF-AB326411C189}"/>
                </a:ext>
              </a:extLst>
            </p:cNvPr>
            <p:cNvGrpSpPr/>
            <p:nvPr/>
          </p:nvGrpSpPr>
          <p:grpSpPr>
            <a:xfrm>
              <a:off x="1152438" y="1949338"/>
              <a:ext cx="1808261" cy="883315"/>
              <a:chOff x="269089" y="2571749"/>
              <a:chExt cx="3864511" cy="1887770"/>
            </a:xfrm>
          </p:grpSpPr>
          <p:pic>
            <p:nvPicPr>
              <p:cNvPr id="25" name="図 24">
                <a:extLst>
                  <a:ext uri="{FF2B5EF4-FFF2-40B4-BE49-F238E27FC236}">
                    <a16:creationId xmlns:a16="http://schemas.microsoft.com/office/drawing/2014/main" id="{A56AA1F9-D93F-07D0-28EB-D33E53170CA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45831" y="2571749"/>
                <a:ext cx="1887769" cy="1887769"/>
              </a:xfrm>
              <a:prstGeom prst="rect">
                <a:avLst/>
              </a:prstGeom>
              <a:ln>
                <a:solidFill>
                  <a:schemeClr val="tx1"/>
                </a:solidFill>
              </a:ln>
            </p:spPr>
          </p:pic>
          <p:pic>
            <p:nvPicPr>
              <p:cNvPr id="26" name="図 25">
                <a:extLst>
                  <a:ext uri="{FF2B5EF4-FFF2-40B4-BE49-F238E27FC236}">
                    <a16:creationId xmlns:a16="http://schemas.microsoft.com/office/drawing/2014/main" id="{42111E72-E15C-0EC4-6C4E-6F8A0448E2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9089" y="2571750"/>
                <a:ext cx="1887842" cy="1887769"/>
              </a:xfrm>
              <a:prstGeom prst="rect">
                <a:avLst/>
              </a:prstGeom>
              <a:ln>
                <a:solidFill>
                  <a:schemeClr val="tx1"/>
                </a:solidFill>
              </a:ln>
            </p:spPr>
          </p:pic>
        </p:grpSp>
        <p:sp>
          <p:nvSpPr>
            <p:cNvPr id="28" name="テキスト ボックス 27">
              <a:extLst>
                <a:ext uri="{FF2B5EF4-FFF2-40B4-BE49-F238E27FC236}">
                  <a16:creationId xmlns:a16="http://schemas.microsoft.com/office/drawing/2014/main" id="{C9A4C93C-23CB-C6BE-9E3D-7F839D35873A}"/>
                </a:ext>
              </a:extLst>
            </p:cNvPr>
            <p:cNvSpPr txBox="1"/>
            <p:nvPr/>
          </p:nvSpPr>
          <p:spPr>
            <a:xfrm>
              <a:off x="1674149" y="2856478"/>
              <a:ext cx="723275" cy="307777"/>
            </a:xfrm>
            <a:prstGeom prst="rect">
              <a:avLst/>
            </a:prstGeom>
            <a:noFill/>
          </p:spPr>
          <p:txBody>
            <a:bodyPr wrap="none" rtlCol="0">
              <a:spAutoFit/>
            </a:bodyPr>
            <a:lstStyle/>
            <a:p>
              <a:pPr algn="ctr"/>
              <a:r>
                <a:rPr kumimoji="1" lang="ja-JP" altLang="en-US" sz="1400"/>
                <a:t>ゲーム</a:t>
              </a:r>
            </a:p>
          </p:txBody>
        </p:sp>
      </p:grpSp>
      <p:grpSp>
        <p:nvGrpSpPr>
          <p:cNvPr id="32" name="グループ化 31">
            <a:extLst>
              <a:ext uri="{FF2B5EF4-FFF2-40B4-BE49-F238E27FC236}">
                <a16:creationId xmlns:a16="http://schemas.microsoft.com/office/drawing/2014/main" id="{24FDC57F-BABB-3149-855D-82418712B9BA}"/>
              </a:ext>
            </a:extLst>
          </p:cNvPr>
          <p:cNvGrpSpPr/>
          <p:nvPr/>
        </p:nvGrpSpPr>
        <p:grpSpPr>
          <a:xfrm>
            <a:off x="245977" y="793370"/>
            <a:ext cx="2039404" cy="3039934"/>
            <a:chOff x="-1287236" y="-523266"/>
            <a:chExt cx="2039404" cy="3039934"/>
          </a:xfrm>
        </p:grpSpPr>
        <p:cxnSp>
          <p:nvCxnSpPr>
            <p:cNvPr id="33" name="直線矢印コネクタ 32">
              <a:extLst>
                <a:ext uri="{FF2B5EF4-FFF2-40B4-BE49-F238E27FC236}">
                  <a16:creationId xmlns:a16="http://schemas.microsoft.com/office/drawing/2014/main" id="{256D429D-C085-CF16-F8F8-1596FF3BD086}"/>
                </a:ext>
              </a:extLst>
            </p:cNvPr>
            <p:cNvCxnSpPr>
              <a:cxnSpLocks/>
            </p:cNvCxnSpPr>
            <p:nvPr/>
          </p:nvCxnSpPr>
          <p:spPr>
            <a:xfrm flipV="1">
              <a:off x="752168" y="-523266"/>
              <a:ext cx="0" cy="3025492"/>
            </a:xfrm>
            <a:prstGeom prst="straightConnector1">
              <a:avLst/>
            </a:prstGeom>
            <a:ln w="57150">
              <a:solidFill>
                <a:schemeClr val="accent6">
                  <a:lumMod val="75000"/>
                </a:schemeClr>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34" name="テキスト ボックス 33">
              <a:extLst>
                <a:ext uri="{FF2B5EF4-FFF2-40B4-BE49-F238E27FC236}">
                  <a16:creationId xmlns:a16="http://schemas.microsoft.com/office/drawing/2014/main" id="{9CC46E1C-D45B-575E-70ED-E0E68D51DBA6}"/>
                </a:ext>
              </a:extLst>
            </p:cNvPr>
            <p:cNvSpPr txBox="1"/>
            <p:nvPr/>
          </p:nvSpPr>
          <p:spPr>
            <a:xfrm>
              <a:off x="-1287236" y="1021000"/>
              <a:ext cx="2031325" cy="369332"/>
            </a:xfrm>
            <a:prstGeom prst="rect">
              <a:avLst/>
            </a:prstGeom>
            <a:noFill/>
          </p:spPr>
          <p:txBody>
            <a:bodyPr wrap="none" rtlCol="0">
              <a:spAutoFit/>
            </a:bodyPr>
            <a:lstStyle/>
            <a:p>
              <a:pPr algn="ctr"/>
              <a:r>
                <a:rPr kumimoji="1" lang="ja-JP" altLang="en-US" b="1">
                  <a:solidFill>
                    <a:schemeClr val="accent6">
                      <a:lumMod val="75000"/>
                    </a:schemeClr>
                  </a:solidFill>
                </a:rPr>
                <a:t>動きのある輪郭線</a:t>
              </a:r>
            </a:p>
          </p:txBody>
        </p:sp>
        <p:sp>
          <p:nvSpPr>
            <p:cNvPr id="35" name="テキスト ボックス 34">
              <a:extLst>
                <a:ext uri="{FF2B5EF4-FFF2-40B4-BE49-F238E27FC236}">
                  <a16:creationId xmlns:a16="http://schemas.microsoft.com/office/drawing/2014/main" id="{09078C25-DBD7-5108-F8F4-FBF179320AB8}"/>
                </a:ext>
              </a:extLst>
            </p:cNvPr>
            <p:cNvSpPr txBox="1"/>
            <p:nvPr/>
          </p:nvSpPr>
          <p:spPr>
            <a:xfrm>
              <a:off x="-694813" y="-523266"/>
              <a:ext cx="1441420" cy="307777"/>
            </a:xfrm>
            <a:prstGeom prst="rect">
              <a:avLst/>
            </a:prstGeom>
            <a:noFill/>
          </p:spPr>
          <p:txBody>
            <a:bodyPr wrap="none" rtlCol="0">
              <a:spAutoFit/>
            </a:bodyPr>
            <a:lstStyle/>
            <a:p>
              <a:pPr algn="ctr"/>
              <a:r>
                <a:rPr kumimoji="1" lang="ja-JP" altLang="en-US" sz="1400">
                  <a:solidFill>
                    <a:schemeClr val="accent6">
                      <a:lumMod val="75000"/>
                    </a:schemeClr>
                  </a:solidFill>
                </a:rPr>
                <a:t>より自由な動き</a:t>
              </a:r>
            </a:p>
          </p:txBody>
        </p:sp>
        <p:sp>
          <p:nvSpPr>
            <p:cNvPr id="37" name="テキスト ボックス 36">
              <a:extLst>
                <a:ext uri="{FF2B5EF4-FFF2-40B4-BE49-F238E27FC236}">
                  <a16:creationId xmlns:a16="http://schemas.microsoft.com/office/drawing/2014/main" id="{1108F25E-36FF-31D9-51DF-C0651775BF50}"/>
                </a:ext>
              </a:extLst>
            </p:cNvPr>
            <p:cNvSpPr txBox="1"/>
            <p:nvPr/>
          </p:nvSpPr>
          <p:spPr>
            <a:xfrm>
              <a:off x="-156204" y="2208891"/>
              <a:ext cx="902811" cy="307777"/>
            </a:xfrm>
            <a:prstGeom prst="rect">
              <a:avLst/>
            </a:prstGeom>
            <a:noFill/>
          </p:spPr>
          <p:txBody>
            <a:bodyPr wrap="none" rtlCol="0">
              <a:spAutoFit/>
            </a:bodyPr>
            <a:lstStyle/>
            <a:p>
              <a:pPr algn="ctr"/>
              <a:r>
                <a:rPr kumimoji="1" lang="ja-JP" altLang="en-US" sz="1400">
                  <a:solidFill>
                    <a:schemeClr val="accent6">
                      <a:lumMod val="75000"/>
                    </a:schemeClr>
                  </a:solidFill>
                </a:rPr>
                <a:t>動かない</a:t>
              </a:r>
            </a:p>
          </p:txBody>
        </p:sp>
      </p:grpSp>
      <p:sp>
        <p:nvSpPr>
          <p:cNvPr id="1024" name="テキスト ボックス 1023">
            <a:extLst>
              <a:ext uri="{FF2B5EF4-FFF2-40B4-BE49-F238E27FC236}">
                <a16:creationId xmlns:a16="http://schemas.microsoft.com/office/drawing/2014/main" id="{E92C70DE-E5A5-6AB8-D62F-B0E0A842ED55}"/>
              </a:ext>
            </a:extLst>
          </p:cNvPr>
          <p:cNvSpPr txBox="1"/>
          <p:nvPr/>
        </p:nvSpPr>
        <p:spPr>
          <a:xfrm>
            <a:off x="221287" y="4244722"/>
            <a:ext cx="8713694" cy="646331"/>
          </a:xfrm>
          <a:prstGeom prst="rect">
            <a:avLst/>
          </a:prstGeom>
          <a:noFill/>
        </p:spPr>
        <p:txBody>
          <a:bodyPr wrap="square" rtlCol="0">
            <a:spAutoFit/>
          </a:bodyPr>
          <a:lstStyle/>
          <a:p>
            <a:pPr algn="ctr"/>
            <a:r>
              <a:rPr kumimoji="1" lang="en-US" altLang="ja-JP"/>
              <a:t>StrokeGen </a:t>
            </a:r>
            <a:r>
              <a:rPr kumimoji="1" lang="ja-JP" altLang="en-US"/>
              <a:t>はゲームで使える輪郭線描画を</a:t>
            </a:r>
            <a:br>
              <a:rPr kumimoji="1" lang="en-US" altLang="ja-JP"/>
            </a:br>
            <a:r>
              <a:rPr kumimoji="1" lang="ja-JP" altLang="en-US"/>
              <a:t>アニメやイラストの表現力に近づけることができる技術</a:t>
            </a:r>
            <a:endParaRPr kumimoji="1" lang="en-US" altLang="ja-JP"/>
          </a:p>
        </p:txBody>
      </p:sp>
      <p:grpSp>
        <p:nvGrpSpPr>
          <p:cNvPr id="5" name="グループ化 4">
            <a:extLst>
              <a:ext uri="{FF2B5EF4-FFF2-40B4-BE49-F238E27FC236}">
                <a16:creationId xmlns:a16="http://schemas.microsoft.com/office/drawing/2014/main" id="{027F5C76-9511-0724-3CBE-90D29CBEA67E}"/>
              </a:ext>
            </a:extLst>
          </p:cNvPr>
          <p:cNvGrpSpPr/>
          <p:nvPr/>
        </p:nvGrpSpPr>
        <p:grpSpPr>
          <a:xfrm>
            <a:off x="4529270" y="1790873"/>
            <a:ext cx="1282723" cy="951114"/>
            <a:chOff x="4529270" y="1790873"/>
            <a:chExt cx="1282723" cy="951114"/>
          </a:xfrm>
        </p:grpSpPr>
        <p:sp>
          <p:nvSpPr>
            <p:cNvPr id="23" name="テキスト ボックス 22">
              <a:extLst>
                <a:ext uri="{FF2B5EF4-FFF2-40B4-BE49-F238E27FC236}">
                  <a16:creationId xmlns:a16="http://schemas.microsoft.com/office/drawing/2014/main" id="{1D7A4674-A16D-FEF7-DFD8-34CE130F8C0E}"/>
                </a:ext>
              </a:extLst>
            </p:cNvPr>
            <p:cNvSpPr txBox="1"/>
            <p:nvPr/>
          </p:nvSpPr>
          <p:spPr>
            <a:xfrm>
              <a:off x="4529270" y="2434210"/>
              <a:ext cx="1282723" cy="307777"/>
            </a:xfrm>
            <a:prstGeom prst="rect">
              <a:avLst/>
            </a:prstGeom>
            <a:noFill/>
          </p:spPr>
          <p:txBody>
            <a:bodyPr wrap="none" rtlCol="0">
              <a:spAutoFit/>
            </a:bodyPr>
            <a:lstStyle/>
            <a:p>
              <a:pPr algn="ctr"/>
              <a:r>
                <a:rPr kumimoji="1" lang="en-US" altLang="ja-JP" sz="1400"/>
                <a:t>3DCG </a:t>
              </a:r>
              <a:r>
                <a:rPr kumimoji="1" lang="ja-JP" altLang="en-US" sz="1400"/>
                <a:t>アニメ</a:t>
              </a:r>
            </a:p>
          </p:txBody>
        </p:sp>
        <p:pic>
          <p:nvPicPr>
            <p:cNvPr id="3" name="Picture 2">
              <a:extLst>
                <a:ext uri="{FF2B5EF4-FFF2-40B4-BE49-F238E27FC236}">
                  <a16:creationId xmlns:a16="http://schemas.microsoft.com/office/drawing/2014/main" id="{1C33DB31-27B2-A1AE-543D-0A41132971C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97870" y="1790873"/>
              <a:ext cx="1145522" cy="6443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5" name="グループ化 1034">
            <a:extLst>
              <a:ext uri="{FF2B5EF4-FFF2-40B4-BE49-F238E27FC236}">
                <a16:creationId xmlns:a16="http://schemas.microsoft.com/office/drawing/2014/main" id="{37F778AD-E404-34DE-2A01-D2B72943F68A}"/>
              </a:ext>
            </a:extLst>
          </p:cNvPr>
          <p:cNvGrpSpPr/>
          <p:nvPr/>
        </p:nvGrpSpPr>
        <p:grpSpPr>
          <a:xfrm>
            <a:off x="4120797" y="1077657"/>
            <a:ext cx="2823590" cy="876106"/>
            <a:chOff x="4572146" y="924248"/>
            <a:chExt cx="2823590" cy="876106"/>
          </a:xfrm>
        </p:grpSpPr>
        <p:sp>
          <p:nvSpPr>
            <p:cNvPr id="1034" name="楕円 1033">
              <a:extLst>
                <a:ext uri="{FF2B5EF4-FFF2-40B4-BE49-F238E27FC236}">
                  <a16:creationId xmlns:a16="http://schemas.microsoft.com/office/drawing/2014/main" id="{43098CD7-632F-A999-5617-1EBA8674EECC}"/>
                </a:ext>
              </a:extLst>
            </p:cNvPr>
            <p:cNvSpPr/>
            <p:nvPr/>
          </p:nvSpPr>
          <p:spPr>
            <a:xfrm>
              <a:off x="4572146" y="924248"/>
              <a:ext cx="2823590" cy="876106"/>
            </a:xfrm>
            <a:prstGeom prst="ellipse">
              <a:avLst/>
            </a:prstGeom>
            <a:solidFill>
              <a:schemeClr val="accent6">
                <a:lumMod val="75000"/>
                <a:alpha val="50196"/>
              </a:schemeClr>
            </a:solidFill>
            <a:ln w="38100">
              <a:solidFill>
                <a:schemeClr val="accent6">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8" name="テキスト ボックス 37">
              <a:extLst>
                <a:ext uri="{FF2B5EF4-FFF2-40B4-BE49-F238E27FC236}">
                  <a16:creationId xmlns:a16="http://schemas.microsoft.com/office/drawing/2014/main" id="{D6B78802-40B9-8A96-40DA-93C0E07E864B}"/>
                </a:ext>
              </a:extLst>
            </p:cNvPr>
            <p:cNvSpPr txBox="1"/>
            <p:nvPr/>
          </p:nvSpPr>
          <p:spPr>
            <a:xfrm>
              <a:off x="5253036" y="1177635"/>
              <a:ext cx="1461810" cy="369332"/>
            </a:xfrm>
            <a:prstGeom prst="rect">
              <a:avLst/>
            </a:prstGeom>
            <a:noFill/>
          </p:spPr>
          <p:txBody>
            <a:bodyPr wrap="square" rtlCol="0">
              <a:spAutoFit/>
            </a:bodyPr>
            <a:lstStyle/>
            <a:p>
              <a:pPr algn="ctr"/>
              <a:r>
                <a:rPr kumimoji="1" lang="en-US" altLang="ja-JP" b="1"/>
                <a:t>StrokeGen</a:t>
              </a:r>
              <a:endParaRPr kumimoji="1" lang="ja-JP" altLang="en-US" b="1"/>
            </a:p>
          </p:txBody>
        </p:sp>
      </p:grpSp>
    </p:spTree>
    <p:extLst>
      <p:ext uri="{BB962C8B-B14F-4D97-AF65-F5344CB8AC3E}">
        <p14:creationId xmlns:p14="http://schemas.microsoft.com/office/powerpoint/2010/main" val="6903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fade">
                                      <p:cBhvr>
                                        <p:cTn id="7" dur="200"/>
                                        <p:tgtEl>
                                          <p:spTgt spid="10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4"/>
                                        </p:tgtEl>
                                        <p:attrNameLst>
                                          <p:attrName>style.visibility</p:attrName>
                                        </p:attrNameLst>
                                      </p:cBhvr>
                                      <p:to>
                                        <p:strVal val="visible"/>
                                      </p:to>
                                    </p:set>
                                    <p:animEffect transition="in" filter="fade">
                                      <p:cBhvr>
                                        <p:cTn id="10" dur="200"/>
                                        <p:tgtEl>
                                          <p:spTgt spid="1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0F2E-0B65-8B2A-10E0-67DD4AD4E88D}"/>
              </a:ext>
            </a:extLst>
          </p:cNvPr>
          <p:cNvSpPr>
            <a:spLocks noGrp="1"/>
          </p:cNvSpPr>
          <p:nvPr>
            <p:ph type="title"/>
          </p:nvPr>
        </p:nvSpPr>
        <p:spPr/>
        <p:txBody>
          <a:bodyPr/>
          <a:lstStyle/>
          <a:p>
            <a:r>
              <a:rPr lang="en-US" altLang="ja-JP"/>
              <a:t>StrokeGen </a:t>
            </a:r>
            <a:r>
              <a:rPr lang="ja-JP" altLang="en-US"/>
              <a:t>概要</a:t>
            </a:r>
          </a:p>
        </p:txBody>
      </p:sp>
      <p:sp>
        <p:nvSpPr>
          <p:cNvPr id="4" name="コンテンツ プレースホルダー 4">
            <a:extLst>
              <a:ext uri="{FF2B5EF4-FFF2-40B4-BE49-F238E27FC236}">
                <a16:creationId xmlns:a16="http://schemas.microsoft.com/office/drawing/2014/main" id="{EAAE2D8C-EF70-85F7-B877-1A8930D6092B}"/>
              </a:ext>
            </a:extLst>
          </p:cNvPr>
          <p:cNvSpPr txBox="1">
            <a:spLocks/>
          </p:cNvSpPr>
          <p:nvPr/>
        </p:nvSpPr>
        <p:spPr bwMode="auto">
          <a:xfrm>
            <a:off x="0" y="0"/>
            <a:ext cx="624045"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a:t>2</a:t>
            </a:r>
            <a:endParaRPr lang="ja-JP" altLang="en-US"/>
          </a:p>
        </p:txBody>
      </p:sp>
      <p:grpSp>
        <p:nvGrpSpPr>
          <p:cNvPr id="29" name="グループ化 28">
            <a:extLst>
              <a:ext uri="{FF2B5EF4-FFF2-40B4-BE49-F238E27FC236}">
                <a16:creationId xmlns:a16="http://schemas.microsoft.com/office/drawing/2014/main" id="{841BA25E-5E0D-9375-2B9D-9E4D604359AE}"/>
              </a:ext>
            </a:extLst>
          </p:cNvPr>
          <p:cNvGrpSpPr/>
          <p:nvPr/>
        </p:nvGrpSpPr>
        <p:grpSpPr>
          <a:xfrm>
            <a:off x="1014857" y="895802"/>
            <a:ext cx="5114926" cy="417846"/>
            <a:chOff x="933449" y="1036900"/>
            <a:chExt cx="7639051" cy="624045"/>
          </a:xfrm>
        </p:grpSpPr>
        <p:sp>
          <p:nvSpPr>
            <p:cNvPr id="6" name="正方形/長方形 5">
              <a:extLst>
                <a:ext uri="{FF2B5EF4-FFF2-40B4-BE49-F238E27FC236}">
                  <a16:creationId xmlns:a16="http://schemas.microsoft.com/office/drawing/2014/main" id="{F64D0C64-5677-5F13-7A10-636E7415D15F}"/>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11" name="正方形/長方形 10">
              <a:extLst>
                <a:ext uri="{FF2B5EF4-FFF2-40B4-BE49-F238E27FC236}">
                  <a16:creationId xmlns:a16="http://schemas.microsoft.com/office/drawing/2014/main" id="{EDCAB36B-9C2E-E0F0-9D91-B534EC41F4BC}"/>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1</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12" name="正方形/長方形 11">
              <a:extLst>
                <a:ext uri="{FF2B5EF4-FFF2-40B4-BE49-F238E27FC236}">
                  <a16:creationId xmlns:a16="http://schemas.microsoft.com/office/drawing/2014/main" id="{20677ED0-8618-DE2C-6D08-D4ECDA89E27E}"/>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bg1">
                      <a:lumMod val="65000"/>
                    </a:schemeClr>
                  </a:solidFill>
                </a:rPr>
                <a:t>輪郭線とは？</a:t>
              </a:r>
            </a:p>
          </p:txBody>
        </p:sp>
        <p:sp>
          <p:nvSpPr>
            <p:cNvPr id="13" name="直角三角形 12">
              <a:extLst>
                <a:ext uri="{FF2B5EF4-FFF2-40B4-BE49-F238E27FC236}">
                  <a16:creationId xmlns:a16="http://schemas.microsoft.com/office/drawing/2014/main" id="{BF30459A-A04F-425C-29DC-14519D811CAC}"/>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40" name="グループ化 39">
            <a:extLst>
              <a:ext uri="{FF2B5EF4-FFF2-40B4-BE49-F238E27FC236}">
                <a16:creationId xmlns:a16="http://schemas.microsoft.com/office/drawing/2014/main" id="{0D626FFC-45B9-2503-0D5B-B467830C3E8A}"/>
              </a:ext>
            </a:extLst>
          </p:cNvPr>
          <p:cNvGrpSpPr/>
          <p:nvPr/>
        </p:nvGrpSpPr>
        <p:grpSpPr>
          <a:xfrm>
            <a:off x="1586300" y="1537639"/>
            <a:ext cx="5114926" cy="417846"/>
            <a:chOff x="933449" y="1036900"/>
            <a:chExt cx="7639051" cy="624045"/>
          </a:xfrm>
        </p:grpSpPr>
        <p:sp>
          <p:nvSpPr>
            <p:cNvPr id="41" name="正方形/長方形 40">
              <a:extLst>
                <a:ext uri="{FF2B5EF4-FFF2-40B4-BE49-F238E27FC236}">
                  <a16:creationId xmlns:a16="http://schemas.microsoft.com/office/drawing/2014/main" id="{9ABE31B3-7A29-3F03-A2A8-79CD463FED7F}"/>
                </a:ext>
              </a:extLst>
            </p:cNvPr>
            <p:cNvSpPr/>
            <p:nvPr/>
          </p:nvSpPr>
          <p:spPr>
            <a:xfrm>
              <a:off x="933450" y="1576363"/>
              <a:ext cx="7435135" cy="84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solidFill>
              </a:endParaRPr>
            </a:p>
          </p:txBody>
        </p:sp>
        <p:sp>
          <p:nvSpPr>
            <p:cNvPr id="42" name="正方形/長方形 41">
              <a:extLst>
                <a:ext uri="{FF2B5EF4-FFF2-40B4-BE49-F238E27FC236}">
                  <a16:creationId xmlns:a16="http://schemas.microsoft.com/office/drawing/2014/main" id="{9A4A017D-00E5-2C76-1505-DB11ECD67C39}"/>
                </a:ext>
              </a:extLst>
            </p:cNvPr>
            <p:cNvSpPr/>
            <p:nvPr/>
          </p:nvSpPr>
          <p:spPr>
            <a:xfrm>
              <a:off x="933450" y="1039153"/>
              <a:ext cx="624045" cy="621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solidFill>
                  <a:latin typeface="Segoe UI Black" panose="020B0A02040204020203" pitchFamily="34" charset="0"/>
                  <a:ea typeface="Segoe UI Black" panose="020B0A02040204020203" pitchFamily="34" charset="0"/>
                  <a:cs typeface="Aharoni" panose="02010803020104030203" pitchFamily="2" charset="-79"/>
                </a:rPr>
                <a:t>2</a:t>
              </a:r>
              <a:endParaRPr kumimoji="1" lang="ja-JP" altLang="en-US" sz="2400">
                <a:solidFill>
                  <a:schemeClr val="bg1"/>
                </a:solidFill>
                <a:latin typeface="Segoe UI Black" panose="020B0A02040204020203" pitchFamily="34" charset="0"/>
                <a:cs typeface="Aharoni" panose="02010803020104030203" pitchFamily="2" charset="-79"/>
              </a:endParaRPr>
            </a:p>
          </p:txBody>
        </p:sp>
        <p:sp>
          <p:nvSpPr>
            <p:cNvPr id="43" name="正方形/長方形 42">
              <a:extLst>
                <a:ext uri="{FF2B5EF4-FFF2-40B4-BE49-F238E27FC236}">
                  <a16:creationId xmlns:a16="http://schemas.microsoft.com/office/drawing/2014/main" id="{62BF867D-F7E1-4A04-2C15-9D51F19BEC46}"/>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tx1"/>
                  </a:solidFill>
                </a:rPr>
                <a:t>StrokeGen </a:t>
              </a:r>
              <a:r>
                <a:rPr kumimoji="1" lang="ja-JP" altLang="en-US" sz="2000">
                  <a:solidFill>
                    <a:schemeClr val="tx1"/>
                  </a:solidFill>
                </a:rPr>
                <a:t>概要</a:t>
              </a:r>
            </a:p>
          </p:txBody>
        </p:sp>
        <p:sp>
          <p:nvSpPr>
            <p:cNvPr id="44" name="直角三角形 43">
              <a:extLst>
                <a:ext uri="{FF2B5EF4-FFF2-40B4-BE49-F238E27FC236}">
                  <a16:creationId xmlns:a16="http://schemas.microsoft.com/office/drawing/2014/main" id="{EA517A9A-340B-C2CB-6A0A-940F2EB5B9C3}"/>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grpSp>
        <p:nvGrpSpPr>
          <p:cNvPr id="45" name="グループ化 44">
            <a:extLst>
              <a:ext uri="{FF2B5EF4-FFF2-40B4-BE49-F238E27FC236}">
                <a16:creationId xmlns:a16="http://schemas.microsoft.com/office/drawing/2014/main" id="{72BC9ABD-1E08-EC20-38A1-D2EEC1DF4360}"/>
              </a:ext>
            </a:extLst>
          </p:cNvPr>
          <p:cNvGrpSpPr/>
          <p:nvPr/>
        </p:nvGrpSpPr>
        <p:grpSpPr>
          <a:xfrm>
            <a:off x="2729186" y="2821313"/>
            <a:ext cx="5114926" cy="417846"/>
            <a:chOff x="933449" y="1036900"/>
            <a:chExt cx="7639051" cy="624045"/>
          </a:xfrm>
        </p:grpSpPr>
        <p:sp>
          <p:nvSpPr>
            <p:cNvPr id="46" name="正方形/長方形 45">
              <a:extLst>
                <a:ext uri="{FF2B5EF4-FFF2-40B4-BE49-F238E27FC236}">
                  <a16:creationId xmlns:a16="http://schemas.microsoft.com/office/drawing/2014/main" id="{6DBADA79-9895-0FCF-619B-942FB008C037}"/>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47" name="正方形/長方形 46">
              <a:extLst>
                <a:ext uri="{FF2B5EF4-FFF2-40B4-BE49-F238E27FC236}">
                  <a16:creationId xmlns:a16="http://schemas.microsoft.com/office/drawing/2014/main" id="{EC2A4421-3647-A488-276B-73639B49ED7B}"/>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4</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48" name="正方形/長方形 47">
              <a:extLst>
                <a:ext uri="{FF2B5EF4-FFF2-40B4-BE49-F238E27FC236}">
                  <a16:creationId xmlns:a16="http://schemas.microsoft.com/office/drawing/2014/main" id="{883A2B49-4415-91B6-841D-F2A94EDA1942}"/>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bg1">
                      <a:lumMod val="65000"/>
                    </a:schemeClr>
                  </a:solidFill>
                </a:rPr>
                <a:t>StrokeGen </a:t>
              </a:r>
              <a:r>
                <a:rPr kumimoji="1" lang="ja-JP" altLang="en-US" sz="2000">
                  <a:solidFill>
                    <a:schemeClr val="bg1">
                      <a:lumMod val="65000"/>
                    </a:schemeClr>
                  </a:solidFill>
                </a:rPr>
                <a:t>実装解説</a:t>
              </a:r>
            </a:p>
          </p:txBody>
        </p:sp>
        <p:sp>
          <p:nvSpPr>
            <p:cNvPr id="49" name="直角三角形 48">
              <a:extLst>
                <a:ext uri="{FF2B5EF4-FFF2-40B4-BE49-F238E27FC236}">
                  <a16:creationId xmlns:a16="http://schemas.microsoft.com/office/drawing/2014/main" id="{567E12CD-BAFC-9135-2FC2-BB34627C8E8D}"/>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50" name="グループ化 49">
            <a:extLst>
              <a:ext uri="{FF2B5EF4-FFF2-40B4-BE49-F238E27FC236}">
                <a16:creationId xmlns:a16="http://schemas.microsoft.com/office/drawing/2014/main" id="{191FDFBD-974D-B9DE-0569-8337BCAF955D}"/>
              </a:ext>
            </a:extLst>
          </p:cNvPr>
          <p:cNvGrpSpPr/>
          <p:nvPr/>
        </p:nvGrpSpPr>
        <p:grpSpPr>
          <a:xfrm>
            <a:off x="3300629" y="3463150"/>
            <a:ext cx="5114926" cy="417846"/>
            <a:chOff x="933449" y="1036900"/>
            <a:chExt cx="7639051" cy="624045"/>
          </a:xfrm>
        </p:grpSpPr>
        <p:sp>
          <p:nvSpPr>
            <p:cNvPr id="51" name="正方形/長方形 50">
              <a:extLst>
                <a:ext uri="{FF2B5EF4-FFF2-40B4-BE49-F238E27FC236}">
                  <a16:creationId xmlns:a16="http://schemas.microsoft.com/office/drawing/2014/main" id="{2033BB81-0934-773B-2046-9D92A916BADF}"/>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52" name="正方形/長方形 51">
              <a:extLst>
                <a:ext uri="{FF2B5EF4-FFF2-40B4-BE49-F238E27FC236}">
                  <a16:creationId xmlns:a16="http://schemas.microsoft.com/office/drawing/2014/main" id="{7B46AC28-B129-95ED-EBB6-2D309A9B2663}"/>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cs typeface="Aharoni" panose="02010803020104030203" pitchFamily="2" charset="-79"/>
                </a:rPr>
                <a:t>5</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53" name="正方形/長方形 52">
              <a:extLst>
                <a:ext uri="{FF2B5EF4-FFF2-40B4-BE49-F238E27FC236}">
                  <a16:creationId xmlns:a16="http://schemas.microsoft.com/office/drawing/2014/main" id="{EAA65C97-1782-6927-5AA1-D06A2FA71579}"/>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bg1">
                      <a:lumMod val="65000"/>
                    </a:schemeClr>
                  </a:solidFill>
                </a:rPr>
                <a:t>デモ・結果紹介</a:t>
              </a:r>
            </a:p>
          </p:txBody>
        </p:sp>
        <p:sp>
          <p:nvSpPr>
            <p:cNvPr id="54" name="直角三角形 53">
              <a:extLst>
                <a:ext uri="{FF2B5EF4-FFF2-40B4-BE49-F238E27FC236}">
                  <a16:creationId xmlns:a16="http://schemas.microsoft.com/office/drawing/2014/main" id="{1AC846B5-6C58-771F-FE4A-8974560CFA25}"/>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55" name="グループ化 54">
            <a:extLst>
              <a:ext uri="{FF2B5EF4-FFF2-40B4-BE49-F238E27FC236}">
                <a16:creationId xmlns:a16="http://schemas.microsoft.com/office/drawing/2014/main" id="{22FA22DF-C004-6AC1-40E4-3EBFCB8A3EEF}"/>
              </a:ext>
            </a:extLst>
          </p:cNvPr>
          <p:cNvGrpSpPr/>
          <p:nvPr/>
        </p:nvGrpSpPr>
        <p:grpSpPr>
          <a:xfrm>
            <a:off x="3872073" y="4104989"/>
            <a:ext cx="5114926" cy="417846"/>
            <a:chOff x="933449" y="1036900"/>
            <a:chExt cx="7639051" cy="624045"/>
          </a:xfrm>
        </p:grpSpPr>
        <p:sp>
          <p:nvSpPr>
            <p:cNvPr id="56" name="正方形/長方形 55">
              <a:extLst>
                <a:ext uri="{FF2B5EF4-FFF2-40B4-BE49-F238E27FC236}">
                  <a16:creationId xmlns:a16="http://schemas.microsoft.com/office/drawing/2014/main" id="{89321DD5-0A68-5774-3B98-4ECE47E9B166}"/>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57" name="正方形/長方形 56">
              <a:extLst>
                <a:ext uri="{FF2B5EF4-FFF2-40B4-BE49-F238E27FC236}">
                  <a16:creationId xmlns:a16="http://schemas.microsoft.com/office/drawing/2014/main" id="{3E879105-A442-DFE3-5B58-2CE972D84DC3}"/>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cs typeface="Aharoni" panose="02010803020104030203" pitchFamily="2" charset="-79"/>
                </a:rPr>
                <a:t>6</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58" name="正方形/長方形 57">
              <a:extLst>
                <a:ext uri="{FF2B5EF4-FFF2-40B4-BE49-F238E27FC236}">
                  <a16:creationId xmlns:a16="http://schemas.microsoft.com/office/drawing/2014/main" id="{5980544E-D60C-1FBE-47CC-5156C278CC0D}"/>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bg1">
                      <a:lumMod val="65000"/>
                    </a:schemeClr>
                  </a:solidFill>
                </a:rPr>
                <a:t>課題と今後の展望</a:t>
              </a:r>
            </a:p>
          </p:txBody>
        </p:sp>
        <p:sp>
          <p:nvSpPr>
            <p:cNvPr id="59" name="直角三角形 58">
              <a:extLst>
                <a:ext uri="{FF2B5EF4-FFF2-40B4-BE49-F238E27FC236}">
                  <a16:creationId xmlns:a16="http://schemas.microsoft.com/office/drawing/2014/main" id="{4F2C86C7-4373-496D-2298-419E9B226D18}"/>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60" name="グループ化 59">
            <a:extLst>
              <a:ext uri="{FF2B5EF4-FFF2-40B4-BE49-F238E27FC236}">
                <a16:creationId xmlns:a16="http://schemas.microsoft.com/office/drawing/2014/main" id="{F0ECB7A6-8980-EA41-72E5-048574ED8704}"/>
              </a:ext>
            </a:extLst>
          </p:cNvPr>
          <p:cNvGrpSpPr/>
          <p:nvPr/>
        </p:nvGrpSpPr>
        <p:grpSpPr>
          <a:xfrm>
            <a:off x="2157743" y="2179476"/>
            <a:ext cx="5114926" cy="417846"/>
            <a:chOff x="933449" y="1036900"/>
            <a:chExt cx="7639051" cy="624045"/>
          </a:xfrm>
        </p:grpSpPr>
        <p:sp>
          <p:nvSpPr>
            <p:cNvPr id="61" name="正方形/長方形 60">
              <a:extLst>
                <a:ext uri="{FF2B5EF4-FFF2-40B4-BE49-F238E27FC236}">
                  <a16:creationId xmlns:a16="http://schemas.microsoft.com/office/drawing/2014/main" id="{0378884B-E815-C222-49A7-A3A7DC07A633}"/>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62" name="正方形/長方形 61">
              <a:extLst>
                <a:ext uri="{FF2B5EF4-FFF2-40B4-BE49-F238E27FC236}">
                  <a16:creationId xmlns:a16="http://schemas.microsoft.com/office/drawing/2014/main" id="{D2930584-086A-F4DD-76AB-B1B959452CC0}"/>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3</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63" name="正方形/長方形 62">
              <a:extLst>
                <a:ext uri="{FF2B5EF4-FFF2-40B4-BE49-F238E27FC236}">
                  <a16:creationId xmlns:a16="http://schemas.microsoft.com/office/drawing/2014/main" id="{CBF619D2-88A9-496E-7E30-555F413E9A1F}"/>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bg1">
                      <a:lumMod val="65000"/>
                    </a:schemeClr>
                  </a:solidFill>
                </a:rPr>
                <a:t>StrokeGen </a:t>
              </a:r>
              <a:r>
                <a:rPr kumimoji="1" lang="ja-JP" altLang="en-US" sz="2000">
                  <a:solidFill>
                    <a:schemeClr val="bg1">
                      <a:lumMod val="65000"/>
                    </a:schemeClr>
                  </a:solidFill>
                </a:rPr>
                <a:t>アルゴリズム解説</a:t>
              </a:r>
            </a:p>
          </p:txBody>
        </p:sp>
        <p:sp>
          <p:nvSpPr>
            <p:cNvPr id="64" name="直角三角形 63">
              <a:extLst>
                <a:ext uri="{FF2B5EF4-FFF2-40B4-BE49-F238E27FC236}">
                  <a16:creationId xmlns:a16="http://schemas.microsoft.com/office/drawing/2014/main" id="{4098BEBF-2E51-43B1-42BD-E94AE71E41E6}"/>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spTree>
    <p:extLst>
      <p:ext uri="{BB962C8B-B14F-4D97-AF65-F5344CB8AC3E}">
        <p14:creationId xmlns:p14="http://schemas.microsoft.com/office/powerpoint/2010/main" val="820385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0F2E-0B65-8B2A-10E0-67DD4AD4E88D}"/>
              </a:ext>
            </a:extLst>
          </p:cNvPr>
          <p:cNvSpPr>
            <a:spLocks noGrp="1"/>
          </p:cNvSpPr>
          <p:nvPr>
            <p:ph type="title"/>
          </p:nvPr>
        </p:nvSpPr>
        <p:spPr/>
        <p:txBody>
          <a:bodyPr>
            <a:normAutofit/>
          </a:bodyPr>
          <a:lstStyle/>
          <a:p>
            <a:r>
              <a:rPr lang="en-US" altLang="ja-JP"/>
              <a:t>StrokeGen </a:t>
            </a:r>
            <a:r>
              <a:rPr lang="ja-JP" altLang="en-US"/>
              <a:t>概要</a:t>
            </a:r>
          </a:p>
        </p:txBody>
      </p:sp>
      <p:sp>
        <p:nvSpPr>
          <p:cNvPr id="4" name="コンテンツ プレースホルダー 4">
            <a:extLst>
              <a:ext uri="{FF2B5EF4-FFF2-40B4-BE49-F238E27FC236}">
                <a16:creationId xmlns:a16="http://schemas.microsoft.com/office/drawing/2014/main" id="{EAAE2D8C-EF70-85F7-B877-1A8930D6092B}"/>
              </a:ext>
            </a:extLst>
          </p:cNvPr>
          <p:cNvSpPr txBox="1">
            <a:spLocks/>
          </p:cNvSpPr>
          <p:nvPr/>
        </p:nvSpPr>
        <p:spPr bwMode="auto">
          <a:xfrm>
            <a:off x="0" y="0"/>
            <a:ext cx="624045"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a:t>2</a:t>
            </a:r>
            <a:endParaRPr lang="ja-JP" altLang="en-US"/>
          </a:p>
        </p:txBody>
      </p:sp>
      <p:sp>
        <p:nvSpPr>
          <p:cNvPr id="3" name="テキスト ボックス 2">
            <a:extLst>
              <a:ext uri="{FF2B5EF4-FFF2-40B4-BE49-F238E27FC236}">
                <a16:creationId xmlns:a16="http://schemas.microsoft.com/office/drawing/2014/main" id="{D5EE552E-C223-7B5A-7101-0C7D2C821A46}"/>
              </a:ext>
            </a:extLst>
          </p:cNvPr>
          <p:cNvSpPr txBox="1"/>
          <p:nvPr/>
        </p:nvSpPr>
        <p:spPr>
          <a:xfrm>
            <a:off x="657052" y="704411"/>
            <a:ext cx="8468985" cy="4031873"/>
          </a:xfrm>
          <a:prstGeom prst="rect">
            <a:avLst/>
          </a:prstGeom>
          <a:noFill/>
        </p:spPr>
        <p:txBody>
          <a:bodyPr wrap="none" rtlCol="0">
            <a:spAutoFit/>
          </a:bodyPr>
          <a:lstStyle/>
          <a:p>
            <a:r>
              <a:rPr kumimoji="1" lang="en-US" altLang="ja-JP" sz="1600" b="1" u="sng"/>
              <a:t>StrokeGen </a:t>
            </a:r>
            <a:r>
              <a:rPr kumimoji="1" lang="ja-JP" altLang="en-US" sz="1600" b="1" u="sng"/>
              <a:t>論文の概要</a:t>
            </a:r>
            <a:endParaRPr kumimoji="1" lang="en-US" altLang="ja-JP" sz="1600" b="1" u="sng"/>
          </a:p>
          <a:p>
            <a:r>
              <a:rPr kumimoji="1" lang="en-US" altLang="ja-JP" sz="1600" b="1">
                <a:solidFill>
                  <a:schemeClr val="accent6">
                    <a:lumMod val="75000"/>
                  </a:schemeClr>
                </a:solidFill>
              </a:rPr>
              <a:t>GPU-Driven Real-Time Mesh Contour Vectorization</a:t>
            </a:r>
            <a:r>
              <a:rPr kumimoji="1" lang="ja-JP" altLang="en-US" sz="1600" b="1">
                <a:solidFill>
                  <a:schemeClr val="accent6">
                    <a:lumMod val="75000"/>
                  </a:schemeClr>
                </a:solidFill>
              </a:rPr>
              <a:t> </a:t>
            </a:r>
            <a:r>
              <a:rPr kumimoji="1" lang="en-US" altLang="ja-JP" sz="1600"/>
              <a:t>(EGSR 2022)</a:t>
            </a:r>
          </a:p>
          <a:p>
            <a:r>
              <a:rPr kumimoji="1" lang="en-US" altLang="ja-JP" sz="1600"/>
              <a:t>[</a:t>
            </a:r>
            <a:r>
              <a:rPr lang="en-US" altLang="ja-JP" sz="1600"/>
              <a:t>Wangziwei Jiang, Guiqing Li , Yongwei Nie, Chuhua Xian</a:t>
            </a:r>
            <a:r>
              <a:rPr kumimoji="1" lang="en-US" altLang="ja-JP" sz="1600"/>
              <a:t>]</a:t>
            </a:r>
          </a:p>
          <a:p>
            <a:endParaRPr kumimoji="1" lang="en-US" altLang="ja-JP" sz="1600"/>
          </a:p>
          <a:p>
            <a:r>
              <a:rPr kumimoji="1" lang="ja-JP" altLang="en-US" sz="1600" u="sng"/>
              <a:t>「</a:t>
            </a:r>
            <a:r>
              <a:rPr kumimoji="1" lang="en-US" altLang="ja-JP" sz="1600" u="sng"/>
              <a:t>3D</a:t>
            </a:r>
            <a:r>
              <a:rPr kumimoji="1" lang="ja-JP" altLang="en-US" sz="1600" u="sng"/>
              <a:t>メッシュから</a:t>
            </a:r>
            <a:r>
              <a:rPr kumimoji="1" lang="ja-JP" altLang="en-US" sz="1600" b="1" u="sng">
                <a:solidFill>
                  <a:schemeClr val="accent6">
                    <a:lumMod val="75000"/>
                  </a:schemeClr>
                </a:solidFill>
              </a:rPr>
              <a:t>輪郭線のベクトルストローク</a:t>
            </a:r>
            <a:r>
              <a:rPr kumimoji="1" lang="ja-JP" altLang="en-US" sz="1600" u="sng"/>
              <a:t>を</a:t>
            </a:r>
            <a:r>
              <a:rPr kumimoji="1" lang="ja-JP" altLang="en-US" sz="1600" b="1" u="sng">
                <a:solidFill>
                  <a:schemeClr val="accent6">
                    <a:lumMod val="75000"/>
                  </a:schemeClr>
                </a:solidFill>
              </a:rPr>
              <a:t>リアルタイム生成</a:t>
            </a:r>
            <a:r>
              <a:rPr kumimoji="1" lang="ja-JP" altLang="en-US" sz="1600" u="sng"/>
              <a:t>するシステム」</a:t>
            </a:r>
            <a:r>
              <a:rPr kumimoji="1" lang="ja-JP" altLang="en-US" sz="1600"/>
              <a:t>を提案</a:t>
            </a:r>
            <a:endParaRPr kumimoji="1" lang="en-US" altLang="ja-JP" sz="1600" b="1"/>
          </a:p>
          <a:p>
            <a:endParaRPr kumimoji="1" lang="en-US" altLang="ja-JP" sz="1600" b="1" u="sng"/>
          </a:p>
          <a:p>
            <a:r>
              <a:rPr kumimoji="1" lang="en-US" altLang="ja-JP" sz="1600" b="1" u="sng"/>
              <a:t>StrokeGen </a:t>
            </a:r>
            <a:r>
              <a:rPr kumimoji="1" lang="ja-JP" altLang="en-US" sz="1600" b="1" u="sng"/>
              <a:t>論文の </a:t>
            </a:r>
            <a:r>
              <a:rPr kumimoji="1" lang="en-US" altLang="ja-JP" sz="1600" b="1" u="sng"/>
              <a:t>Contribution</a:t>
            </a:r>
          </a:p>
          <a:p>
            <a:r>
              <a:rPr kumimoji="1" lang="ja-JP" altLang="en-US" sz="1600"/>
              <a:t>ベクトル化の一連の処理をすべて </a:t>
            </a:r>
            <a:r>
              <a:rPr kumimoji="1" lang="en-US" altLang="ja-JP" sz="1600"/>
              <a:t>GPU </a:t>
            </a:r>
            <a:r>
              <a:rPr kumimoji="1" lang="ja-JP" altLang="en-US" sz="1600"/>
              <a:t>による並列化</a:t>
            </a:r>
            <a:endParaRPr kumimoji="1" lang="en-US" altLang="ja-JP" sz="1600"/>
          </a:p>
          <a:p>
            <a:pPr marL="742950" lvl="1" indent="-285750">
              <a:buFont typeface="Arial" panose="020B0604020202020204" pitchFamily="34" charset="0"/>
              <a:buChar char="•"/>
            </a:pPr>
            <a:r>
              <a:rPr kumimoji="1" lang="en-US" altLang="ja-JP" sz="1600"/>
              <a:t>CPU</a:t>
            </a:r>
            <a:r>
              <a:rPr kumimoji="1" lang="ja-JP" altLang="en-US" sz="1600"/>
              <a:t>⇔</a:t>
            </a:r>
            <a:r>
              <a:rPr kumimoji="1" lang="en-US" altLang="ja-JP" sz="1600"/>
              <a:t>GPU </a:t>
            </a:r>
            <a:r>
              <a:rPr kumimoji="1" lang="ja-JP" altLang="en-US" sz="1600"/>
              <a:t>間のデータのやりとりを無くすことで効率化</a:t>
            </a:r>
            <a:endParaRPr kumimoji="1" lang="en-US" altLang="ja-JP" sz="1600"/>
          </a:p>
          <a:p>
            <a:pPr marL="742950" lvl="1" indent="-285750">
              <a:buFont typeface="Arial" panose="020B0604020202020204" pitchFamily="34" charset="0"/>
              <a:buChar char="•"/>
            </a:pPr>
            <a:r>
              <a:rPr kumimoji="1" lang="ja-JP" altLang="en-US" sz="1600"/>
              <a:t>繋がりを持つデータ構造の並列処理</a:t>
            </a:r>
            <a:endParaRPr kumimoji="1" lang="en-US" altLang="ja-JP" sz="1600"/>
          </a:p>
          <a:p>
            <a:pPr marL="742950" lvl="1" indent="-285750">
              <a:buFont typeface="Arial" panose="020B0604020202020204" pitchFamily="34" charset="0"/>
              <a:buChar char="•"/>
            </a:pPr>
            <a:r>
              <a:rPr kumimoji="1" lang="en-US" altLang="ja-JP" sz="1600" b="1">
                <a:solidFill>
                  <a:schemeClr val="accent6">
                    <a:lumMod val="75000"/>
                  </a:schemeClr>
                </a:solidFill>
              </a:rPr>
              <a:t>Potrace </a:t>
            </a:r>
            <a:r>
              <a:rPr kumimoji="1" lang="ja-JP" altLang="en-US" sz="1600" b="1">
                <a:solidFill>
                  <a:schemeClr val="accent6">
                    <a:lumMod val="75000"/>
                  </a:schemeClr>
                </a:solidFill>
              </a:rPr>
              <a:t>の並列化</a:t>
            </a:r>
            <a:endParaRPr kumimoji="1" lang="en-US" altLang="ja-JP" sz="1600" b="1">
              <a:solidFill>
                <a:schemeClr val="accent6">
                  <a:lumMod val="75000"/>
                </a:schemeClr>
              </a:solidFill>
            </a:endParaRPr>
          </a:p>
          <a:p>
            <a:endParaRPr kumimoji="1" lang="en-US" altLang="ja-JP" sz="1600" b="1" u="sng"/>
          </a:p>
          <a:p>
            <a:r>
              <a:rPr kumimoji="1" lang="en-US" altLang="ja-JP" sz="1600" b="1" u="sng"/>
              <a:t>StrokeGen </a:t>
            </a:r>
            <a:r>
              <a:rPr kumimoji="1" lang="ja-JP" altLang="en-US" sz="1600" b="1" u="sng"/>
              <a:t>の描く輪郭線</a:t>
            </a:r>
            <a:endParaRPr kumimoji="1" lang="en-US" altLang="ja-JP" sz="1600" b="1" u="sng"/>
          </a:p>
          <a:p>
            <a:r>
              <a:rPr kumimoji="1" lang="ja-JP" altLang="en-US" sz="1600"/>
              <a:t>ベクトルストロークなので </a:t>
            </a:r>
            <a:r>
              <a:rPr kumimoji="1" lang="en-US" altLang="ja-JP" sz="1600"/>
              <a:t>3DCG </a:t>
            </a:r>
            <a:r>
              <a:rPr kumimoji="1" lang="ja-JP" altLang="en-US" sz="1600"/>
              <a:t>アニメの線に近しい手法＋</a:t>
            </a:r>
            <a:r>
              <a:rPr kumimoji="1" lang="ja-JP" altLang="en-US" sz="1600" b="1"/>
              <a:t>リアルタイム</a:t>
            </a:r>
            <a:endParaRPr kumimoji="1" lang="en-US" altLang="ja-JP" sz="1600" b="1"/>
          </a:p>
          <a:p>
            <a:r>
              <a:rPr kumimoji="1" lang="ja-JP" altLang="en-US" sz="1600"/>
              <a:t>ベクトルストロークの描画方法は論文の内容ではない</a:t>
            </a:r>
            <a:endParaRPr kumimoji="1" lang="en-US" altLang="ja-JP" sz="1600"/>
          </a:p>
          <a:p>
            <a:endParaRPr kumimoji="1" lang="en-US" altLang="ja-JP" sz="1600" b="1">
              <a:solidFill>
                <a:schemeClr val="accent6">
                  <a:lumMod val="75000"/>
                </a:schemeClr>
              </a:solidFill>
            </a:endParaRPr>
          </a:p>
        </p:txBody>
      </p:sp>
    </p:spTree>
    <p:extLst>
      <p:ext uri="{BB962C8B-B14F-4D97-AF65-F5344CB8AC3E}">
        <p14:creationId xmlns:p14="http://schemas.microsoft.com/office/powerpoint/2010/main" val="2592497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8A7791-73BB-83AF-A503-A646EF3948E6}"/>
              </a:ext>
            </a:extLst>
          </p:cNvPr>
          <p:cNvSpPr>
            <a:spLocks noGrp="1"/>
          </p:cNvSpPr>
          <p:nvPr>
            <p:ph type="title"/>
          </p:nvPr>
        </p:nvSpPr>
        <p:spPr/>
        <p:txBody>
          <a:bodyPr/>
          <a:lstStyle/>
          <a:p>
            <a:r>
              <a:rPr lang="en-US" altLang="ja-JP"/>
              <a:t>StrokeGen </a:t>
            </a:r>
            <a:r>
              <a:rPr lang="ja-JP" altLang="en-US"/>
              <a:t>概要 </a:t>
            </a:r>
            <a:r>
              <a:rPr lang="en-US" altLang="ja-JP"/>
              <a:t>– </a:t>
            </a:r>
            <a:r>
              <a:rPr lang="ja-JP" altLang="en-US"/>
              <a:t>本公演について</a:t>
            </a:r>
            <a:endParaRPr kumimoji="1" lang="ja-JP" altLang="en-US"/>
          </a:p>
        </p:txBody>
      </p:sp>
      <p:sp>
        <p:nvSpPr>
          <p:cNvPr id="4" name="コンテンツ プレースホルダー 3">
            <a:extLst>
              <a:ext uri="{FF2B5EF4-FFF2-40B4-BE49-F238E27FC236}">
                <a16:creationId xmlns:a16="http://schemas.microsoft.com/office/drawing/2014/main" id="{D2679E5E-3E54-9939-C35F-E062543FBDE8}"/>
              </a:ext>
            </a:extLst>
          </p:cNvPr>
          <p:cNvSpPr>
            <a:spLocks noGrp="1"/>
          </p:cNvSpPr>
          <p:nvPr>
            <p:ph sz="quarter" idx="14"/>
          </p:nvPr>
        </p:nvSpPr>
        <p:spPr/>
        <p:txBody>
          <a:bodyPr/>
          <a:lstStyle/>
          <a:p>
            <a:r>
              <a:rPr lang="en-US" altLang="ja-JP"/>
              <a:t>2</a:t>
            </a:r>
            <a:endParaRPr kumimoji="1" lang="ja-JP" altLang="en-US"/>
          </a:p>
        </p:txBody>
      </p:sp>
      <p:sp>
        <p:nvSpPr>
          <p:cNvPr id="32" name="テキスト ボックス 31">
            <a:extLst>
              <a:ext uri="{FF2B5EF4-FFF2-40B4-BE49-F238E27FC236}">
                <a16:creationId xmlns:a16="http://schemas.microsoft.com/office/drawing/2014/main" id="{1B1EBFEC-F6A5-E41D-F5FF-0D4792B01182}"/>
              </a:ext>
            </a:extLst>
          </p:cNvPr>
          <p:cNvSpPr txBox="1"/>
          <p:nvPr/>
        </p:nvSpPr>
        <p:spPr>
          <a:xfrm>
            <a:off x="657052" y="704411"/>
            <a:ext cx="6545382" cy="2554545"/>
          </a:xfrm>
          <a:prstGeom prst="rect">
            <a:avLst/>
          </a:prstGeom>
          <a:noFill/>
        </p:spPr>
        <p:txBody>
          <a:bodyPr wrap="none" rtlCol="0">
            <a:spAutoFit/>
          </a:bodyPr>
          <a:lstStyle/>
          <a:p>
            <a:r>
              <a:rPr kumimoji="1" lang="ja-JP" altLang="en-US" sz="1600" b="1" u="sng"/>
              <a:t>本公演の動機</a:t>
            </a:r>
            <a:endParaRPr kumimoji="1" lang="en-US" altLang="ja-JP" sz="1600"/>
          </a:p>
          <a:p>
            <a:r>
              <a:rPr kumimoji="1" lang="ja-JP" altLang="en-US" sz="1600"/>
              <a:t>リアルタイムベクトルストローク生成を実現したという手法に</a:t>
            </a:r>
            <a:endParaRPr kumimoji="1" lang="en-US" altLang="ja-JP" sz="1600"/>
          </a:p>
          <a:p>
            <a:r>
              <a:rPr kumimoji="1" lang="ja-JP" altLang="en-US" sz="1600"/>
              <a:t>従来のゲームの輪郭線では為し得なかった表現の</a:t>
            </a:r>
            <a:r>
              <a:rPr kumimoji="1" lang="ja-JP" altLang="en-US" sz="1600" b="1"/>
              <a:t>可能性</a:t>
            </a:r>
            <a:r>
              <a:rPr kumimoji="1" lang="ja-JP" altLang="en-US" sz="1600"/>
              <a:t>と</a:t>
            </a:r>
            <a:r>
              <a:rPr kumimoji="1" lang="ja-JP" altLang="en-US" sz="1600" b="1"/>
              <a:t>魅力</a:t>
            </a:r>
            <a:r>
              <a:rPr kumimoji="1" lang="ja-JP" altLang="en-US" sz="1600"/>
              <a:t>を感じ</a:t>
            </a:r>
            <a:endParaRPr kumimoji="1" lang="en-US" altLang="ja-JP" sz="1600"/>
          </a:p>
          <a:p>
            <a:r>
              <a:rPr kumimoji="1" lang="ja-JP" altLang="en-US" sz="1600"/>
              <a:t>ここ</a:t>
            </a:r>
            <a:r>
              <a:rPr kumimoji="1" lang="en-US" altLang="ja-JP" sz="1600"/>
              <a:t>1</a:t>
            </a:r>
            <a:r>
              <a:rPr kumimoji="1" lang="ja-JP" altLang="en-US" sz="1600"/>
              <a:t>年ほど調査と検証を行った結果を本公演で紹介</a:t>
            </a:r>
            <a:endParaRPr kumimoji="1" lang="en-US" altLang="ja-JP" sz="1600"/>
          </a:p>
          <a:p>
            <a:endParaRPr kumimoji="1" lang="en-US" altLang="ja-JP" sz="1600" b="1" u="sng"/>
          </a:p>
          <a:p>
            <a:r>
              <a:rPr kumimoji="1" lang="ja-JP" altLang="en-US" sz="1600" b="1" u="sng"/>
              <a:t>本公演の概要</a:t>
            </a:r>
            <a:endParaRPr kumimoji="1" lang="en-US" altLang="ja-JP" sz="1600" b="1" u="sng"/>
          </a:p>
          <a:p>
            <a:pPr marL="285750" indent="-285750">
              <a:buFont typeface="Arial" panose="020B0604020202020204" pitchFamily="34" charset="0"/>
              <a:buChar char="•"/>
            </a:pPr>
            <a:r>
              <a:rPr kumimoji="1" lang="en-US" altLang="ja-JP" sz="1600"/>
              <a:t>StrokeGen </a:t>
            </a:r>
            <a:r>
              <a:rPr kumimoji="1" lang="ja-JP" altLang="en-US" sz="1600"/>
              <a:t>のアルゴリズム解説</a:t>
            </a:r>
            <a:r>
              <a:rPr kumimoji="1" lang="en-US" altLang="ja-JP" sz="1600"/>
              <a:t>&amp;</a:t>
            </a:r>
            <a:r>
              <a:rPr kumimoji="1" lang="ja-JP" altLang="en-US" sz="1600"/>
              <a:t>結果紹介</a:t>
            </a:r>
            <a:endParaRPr kumimoji="1" lang="en-US" altLang="ja-JP" sz="1600"/>
          </a:p>
          <a:p>
            <a:pPr marL="285750" indent="-285750">
              <a:buFont typeface="Arial" panose="020B0604020202020204" pitchFamily="34" charset="0"/>
              <a:buChar char="•"/>
            </a:pPr>
            <a:r>
              <a:rPr kumimoji="1" lang="en-US" altLang="ja-JP" sz="1600"/>
              <a:t>StrokeGen </a:t>
            </a:r>
            <a:r>
              <a:rPr kumimoji="1" lang="ja-JP" altLang="en-US" sz="1600"/>
              <a:t>へ行った改造実装の紹介</a:t>
            </a:r>
            <a:endParaRPr kumimoji="1" lang="en-US" altLang="ja-JP" sz="1600"/>
          </a:p>
          <a:p>
            <a:pPr marL="285750" indent="-285750">
              <a:buFont typeface="Arial" panose="020B0604020202020204" pitchFamily="34" charset="0"/>
              <a:buChar char="•"/>
            </a:pPr>
            <a:r>
              <a:rPr kumimoji="1" lang="ja-JP" altLang="en-US" sz="1600"/>
              <a:t>ベクトルストロークでどのような表現が可能か検討</a:t>
            </a:r>
            <a:endParaRPr kumimoji="1" lang="en-US" altLang="ja-JP" sz="1600"/>
          </a:p>
          <a:p>
            <a:pPr marL="285750" indent="-285750">
              <a:buFont typeface="Arial" panose="020B0604020202020204" pitchFamily="34" charset="0"/>
              <a:buChar char="•"/>
            </a:pPr>
            <a:r>
              <a:rPr kumimoji="1" lang="en-US" altLang="ja-JP" sz="1600"/>
              <a:t>StrokeGen </a:t>
            </a:r>
            <a:r>
              <a:rPr kumimoji="1" lang="ja-JP" altLang="en-US" sz="1600"/>
              <a:t>の考察</a:t>
            </a:r>
            <a:endParaRPr kumimoji="1" lang="en-US" altLang="ja-JP" sz="1600"/>
          </a:p>
        </p:txBody>
      </p:sp>
    </p:spTree>
    <p:extLst>
      <p:ext uri="{BB962C8B-B14F-4D97-AF65-F5344CB8AC3E}">
        <p14:creationId xmlns:p14="http://schemas.microsoft.com/office/powerpoint/2010/main" val="3873429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0F2E-0B65-8B2A-10E0-67DD4AD4E88D}"/>
              </a:ext>
            </a:extLst>
          </p:cNvPr>
          <p:cNvSpPr>
            <a:spLocks noGrp="1"/>
          </p:cNvSpPr>
          <p:nvPr>
            <p:ph type="title"/>
          </p:nvPr>
        </p:nvSpPr>
        <p:spPr/>
        <p:txBody>
          <a:bodyPr>
            <a:normAutofit/>
          </a:bodyPr>
          <a:lstStyle/>
          <a:p>
            <a:r>
              <a:rPr lang="en-US" altLang="ja-JP"/>
              <a:t>StrokeGen </a:t>
            </a:r>
            <a:r>
              <a:rPr lang="ja-JP" altLang="en-US"/>
              <a:t>概要 </a:t>
            </a:r>
            <a:r>
              <a:rPr lang="en-US" altLang="ja-JP"/>
              <a:t>– StrokeGen </a:t>
            </a:r>
            <a:r>
              <a:rPr lang="ja-JP" altLang="en-US"/>
              <a:t>の輪郭線</a:t>
            </a:r>
          </a:p>
        </p:txBody>
      </p:sp>
      <p:sp>
        <p:nvSpPr>
          <p:cNvPr id="4" name="コンテンツ プレースホルダー 4">
            <a:extLst>
              <a:ext uri="{FF2B5EF4-FFF2-40B4-BE49-F238E27FC236}">
                <a16:creationId xmlns:a16="http://schemas.microsoft.com/office/drawing/2014/main" id="{EAAE2D8C-EF70-85F7-B877-1A8930D6092B}"/>
              </a:ext>
            </a:extLst>
          </p:cNvPr>
          <p:cNvSpPr txBox="1">
            <a:spLocks/>
          </p:cNvSpPr>
          <p:nvPr/>
        </p:nvSpPr>
        <p:spPr bwMode="auto">
          <a:xfrm>
            <a:off x="0" y="0"/>
            <a:ext cx="624045"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a:t>2</a:t>
            </a:r>
            <a:endParaRPr lang="ja-JP" altLang="en-US"/>
          </a:p>
        </p:txBody>
      </p:sp>
      <p:pic>
        <p:nvPicPr>
          <p:cNvPr id="7" name="図 6">
            <a:extLst>
              <a:ext uri="{FF2B5EF4-FFF2-40B4-BE49-F238E27FC236}">
                <a16:creationId xmlns:a16="http://schemas.microsoft.com/office/drawing/2014/main" id="{9DB2EA9F-4A94-16EE-39EC-007EC9A41A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94417"/>
            <a:ext cx="5346032" cy="1695840"/>
          </a:xfrm>
          <a:prstGeom prst="rect">
            <a:avLst/>
          </a:prstGeom>
        </p:spPr>
      </p:pic>
      <p:pic>
        <p:nvPicPr>
          <p:cNvPr id="8" name="図 7">
            <a:extLst>
              <a:ext uri="{FF2B5EF4-FFF2-40B4-BE49-F238E27FC236}">
                <a16:creationId xmlns:a16="http://schemas.microsoft.com/office/drawing/2014/main" id="{2A1A1406-E505-1765-A499-823224BE60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9541" y="2390257"/>
            <a:ext cx="3906950" cy="2396275"/>
          </a:xfrm>
          <a:prstGeom prst="rect">
            <a:avLst/>
          </a:prstGeom>
        </p:spPr>
      </p:pic>
      <p:pic>
        <p:nvPicPr>
          <p:cNvPr id="9" name="図 8">
            <a:extLst>
              <a:ext uri="{FF2B5EF4-FFF2-40B4-BE49-F238E27FC236}">
                <a16:creationId xmlns:a16="http://schemas.microsoft.com/office/drawing/2014/main" id="{FC8DA535-A63B-58CA-D98C-AFC647A6D7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36052" y="1027545"/>
            <a:ext cx="3797968" cy="3352183"/>
          </a:xfrm>
          <a:prstGeom prst="rect">
            <a:avLst/>
          </a:prstGeom>
        </p:spPr>
      </p:pic>
    </p:spTree>
    <p:extLst>
      <p:ext uri="{BB962C8B-B14F-4D97-AF65-F5344CB8AC3E}">
        <p14:creationId xmlns:p14="http://schemas.microsoft.com/office/powerpoint/2010/main" val="993414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0F2E-0B65-8B2A-10E0-67DD4AD4E88D}"/>
              </a:ext>
            </a:extLst>
          </p:cNvPr>
          <p:cNvSpPr>
            <a:spLocks noGrp="1"/>
          </p:cNvSpPr>
          <p:nvPr>
            <p:ph type="title"/>
          </p:nvPr>
        </p:nvSpPr>
        <p:spPr/>
        <p:txBody>
          <a:bodyPr>
            <a:normAutofit/>
          </a:bodyPr>
          <a:lstStyle/>
          <a:p>
            <a:r>
              <a:rPr lang="en-US" altLang="ja-JP"/>
              <a:t>StrokeGen </a:t>
            </a:r>
            <a:r>
              <a:rPr lang="ja-JP" altLang="en-US"/>
              <a:t>概要 </a:t>
            </a:r>
            <a:r>
              <a:rPr lang="en-US" altLang="ja-JP"/>
              <a:t>- </a:t>
            </a:r>
            <a:r>
              <a:rPr lang="ja-JP" altLang="en-US"/>
              <a:t>輪郭線の定義</a:t>
            </a:r>
          </a:p>
        </p:txBody>
      </p:sp>
      <p:sp>
        <p:nvSpPr>
          <p:cNvPr id="4" name="コンテンツ プレースホルダー 4">
            <a:extLst>
              <a:ext uri="{FF2B5EF4-FFF2-40B4-BE49-F238E27FC236}">
                <a16:creationId xmlns:a16="http://schemas.microsoft.com/office/drawing/2014/main" id="{EAAE2D8C-EF70-85F7-B877-1A8930D6092B}"/>
              </a:ext>
            </a:extLst>
          </p:cNvPr>
          <p:cNvSpPr txBox="1">
            <a:spLocks/>
          </p:cNvSpPr>
          <p:nvPr/>
        </p:nvSpPr>
        <p:spPr bwMode="auto">
          <a:xfrm>
            <a:off x="0" y="0"/>
            <a:ext cx="624045"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a:t>2</a:t>
            </a:r>
            <a:endParaRPr lang="ja-JP" altLang="en-US"/>
          </a:p>
        </p:txBody>
      </p:sp>
      <p:sp>
        <p:nvSpPr>
          <p:cNvPr id="3" name="テキスト ボックス 2">
            <a:extLst>
              <a:ext uri="{FF2B5EF4-FFF2-40B4-BE49-F238E27FC236}">
                <a16:creationId xmlns:a16="http://schemas.microsoft.com/office/drawing/2014/main" id="{D5EE552E-C223-7B5A-7101-0C7D2C821A46}"/>
              </a:ext>
            </a:extLst>
          </p:cNvPr>
          <p:cNvSpPr txBox="1"/>
          <p:nvPr/>
        </p:nvSpPr>
        <p:spPr>
          <a:xfrm>
            <a:off x="657052" y="704411"/>
            <a:ext cx="7588937" cy="1569660"/>
          </a:xfrm>
          <a:prstGeom prst="rect">
            <a:avLst/>
          </a:prstGeom>
          <a:noFill/>
        </p:spPr>
        <p:txBody>
          <a:bodyPr wrap="none" rtlCol="0">
            <a:spAutoFit/>
          </a:bodyPr>
          <a:lstStyle/>
          <a:p>
            <a:r>
              <a:rPr kumimoji="1" lang="ja-JP" altLang="en-US" sz="1600" b="1" u="sng"/>
              <a:t>メッシュの輪郭線（</a:t>
            </a:r>
            <a:r>
              <a:rPr kumimoji="1" lang="en-US" altLang="ja-JP" sz="1600" b="1" u="sng">
                <a:solidFill>
                  <a:schemeClr val="accent6">
                    <a:lumMod val="75000"/>
                  </a:schemeClr>
                </a:solidFill>
              </a:rPr>
              <a:t>Mesh Contour</a:t>
            </a:r>
            <a:r>
              <a:rPr kumimoji="1" lang="ja-JP" altLang="en-US" sz="1600" b="1" u="sng"/>
              <a:t>）</a:t>
            </a:r>
            <a:endParaRPr kumimoji="1" lang="en-US" altLang="ja-JP" sz="1600" b="1" u="sng"/>
          </a:p>
          <a:p>
            <a:r>
              <a:rPr kumimoji="1" lang="ja-JP" altLang="en-US" sz="1600"/>
              <a:t>ある視点から物体を見たとき、</a:t>
            </a:r>
            <a:r>
              <a:rPr kumimoji="1" lang="ja-JP" altLang="en-US" sz="1600" b="1">
                <a:solidFill>
                  <a:schemeClr val="accent6">
                    <a:lumMod val="75000"/>
                  </a:schemeClr>
                </a:solidFill>
              </a:rPr>
              <a:t>一つの辺を共有する二つの面が逆向き</a:t>
            </a:r>
            <a:r>
              <a:rPr kumimoji="1" lang="ja-JP" altLang="en-US" sz="1600"/>
              <a:t>ならば</a:t>
            </a:r>
            <a:br>
              <a:rPr kumimoji="1" lang="en-US" altLang="ja-JP" sz="1600"/>
            </a:br>
            <a:r>
              <a:rPr kumimoji="1" lang="ja-JP" altLang="en-US" sz="1600"/>
              <a:t>その辺は</a:t>
            </a:r>
            <a:r>
              <a:rPr kumimoji="1" lang="ja-JP" altLang="en-US" sz="1600" b="1">
                <a:solidFill>
                  <a:schemeClr val="accent6">
                    <a:lumMod val="75000"/>
                  </a:schemeClr>
                </a:solidFill>
              </a:rPr>
              <a:t>輪郭線（輪郭エッジ）</a:t>
            </a:r>
            <a:r>
              <a:rPr kumimoji="1" lang="ja-JP" altLang="en-US" sz="1600"/>
              <a:t>である</a:t>
            </a:r>
            <a:endParaRPr kumimoji="1" lang="en-US" altLang="ja-JP" sz="1600"/>
          </a:p>
          <a:p>
            <a:endParaRPr kumimoji="1" lang="en-US" altLang="ja-JP" sz="1600"/>
          </a:p>
          <a:p>
            <a:r>
              <a:rPr kumimoji="1" lang="ja-JP" altLang="en-US" sz="1600"/>
              <a:t>輪郭線という言葉の広さと多少齟齬はあるが </a:t>
            </a:r>
            <a:r>
              <a:rPr kumimoji="1" lang="en-US" altLang="ja-JP" sz="1600"/>
              <a:t>CG </a:t>
            </a:r>
            <a:r>
              <a:rPr kumimoji="1" lang="ja-JP" altLang="en-US" sz="1600"/>
              <a:t>においてはわりと一般的な定義</a:t>
            </a:r>
            <a:endParaRPr kumimoji="1" lang="en-US" altLang="ja-JP" sz="1600"/>
          </a:p>
          <a:p>
            <a:r>
              <a:rPr kumimoji="1" lang="ja-JP" altLang="en-US" sz="1600"/>
              <a:t>押し出し法もこの定義における輪郭線を可視化していると見なせる</a:t>
            </a:r>
            <a:endParaRPr kumimoji="1" lang="en-US" altLang="ja-JP" sz="1600"/>
          </a:p>
        </p:txBody>
      </p:sp>
      <p:grpSp>
        <p:nvGrpSpPr>
          <p:cNvPr id="11" name="グループ化 10">
            <a:extLst>
              <a:ext uri="{FF2B5EF4-FFF2-40B4-BE49-F238E27FC236}">
                <a16:creationId xmlns:a16="http://schemas.microsoft.com/office/drawing/2014/main" id="{2775C6C4-5B30-8677-C8D7-1A792DD45F3D}"/>
              </a:ext>
            </a:extLst>
          </p:cNvPr>
          <p:cNvGrpSpPr/>
          <p:nvPr/>
        </p:nvGrpSpPr>
        <p:grpSpPr>
          <a:xfrm>
            <a:off x="3805198" y="2406970"/>
            <a:ext cx="4870237" cy="2203742"/>
            <a:chOff x="-128589" y="2561477"/>
            <a:chExt cx="4870237" cy="2203742"/>
          </a:xfrm>
        </p:grpSpPr>
        <p:sp>
          <p:nvSpPr>
            <p:cNvPr id="6" name="正方形/長方形 5">
              <a:extLst>
                <a:ext uri="{FF2B5EF4-FFF2-40B4-BE49-F238E27FC236}">
                  <a16:creationId xmlns:a16="http://schemas.microsoft.com/office/drawing/2014/main" id="{4F12BDD3-A5A1-DB2D-2E51-60F60530B6E6}"/>
                </a:ext>
              </a:extLst>
            </p:cNvPr>
            <p:cNvSpPr/>
            <p:nvPr/>
          </p:nvSpPr>
          <p:spPr>
            <a:xfrm>
              <a:off x="312022" y="4518998"/>
              <a:ext cx="4429626" cy="246221"/>
            </a:xfrm>
            <a:prstGeom prst="rect">
              <a:avLst/>
            </a:prstGeom>
          </p:spPr>
          <p:txBody>
            <a:bodyPr wrap="square">
              <a:spAutoFit/>
            </a:bodyPr>
            <a:lstStyle/>
            <a:p>
              <a:r>
                <a:rPr lang="en-US" altLang="ja-JP" sz="1000" dirty="0"/>
                <a:t>Hardware Support for </a:t>
              </a:r>
              <a:r>
                <a:rPr lang="en-US" altLang="ja-JP" sz="1000"/>
                <a:t>Non-photorealistic Rendering [</a:t>
              </a:r>
              <a:r>
                <a:rPr lang="en-US" altLang="ja-JP" sz="1000" dirty="0" err="1"/>
                <a:t>Raskar</a:t>
              </a:r>
              <a:r>
                <a:rPr lang="en-US" altLang="ja-JP" sz="1000" dirty="0"/>
                <a:t> 2004] </a:t>
              </a:r>
              <a:endParaRPr lang="ja-JP" altLang="en-US" sz="1000" dirty="0"/>
            </a:p>
          </p:txBody>
        </p:sp>
        <p:pic>
          <p:nvPicPr>
            <p:cNvPr id="8" name="図 7">
              <a:extLst>
                <a:ext uri="{FF2B5EF4-FFF2-40B4-BE49-F238E27FC236}">
                  <a16:creationId xmlns:a16="http://schemas.microsoft.com/office/drawing/2014/main" id="{9EC8CF7D-FFD8-18F1-8AB1-C2B5DCB25ABA}"/>
                </a:ext>
              </a:extLst>
            </p:cNvPr>
            <p:cNvPicPr>
              <a:picLocks noChangeAspect="1"/>
            </p:cNvPicPr>
            <p:nvPr/>
          </p:nvPicPr>
          <p:blipFill>
            <a:blip r:embed="rId3"/>
            <a:stretch>
              <a:fillRect/>
            </a:stretch>
          </p:blipFill>
          <p:spPr>
            <a:xfrm>
              <a:off x="-128589" y="2561477"/>
              <a:ext cx="4861180" cy="1957522"/>
            </a:xfrm>
            <a:prstGeom prst="rect">
              <a:avLst/>
            </a:prstGeom>
          </p:spPr>
        </p:pic>
      </p:grpSp>
      <p:grpSp>
        <p:nvGrpSpPr>
          <p:cNvPr id="5" name="グループ化 4">
            <a:extLst>
              <a:ext uri="{FF2B5EF4-FFF2-40B4-BE49-F238E27FC236}">
                <a16:creationId xmlns:a16="http://schemas.microsoft.com/office/drawing/2014/main" id="{299420D8-EDBC-5201-7267-06EB95015244}"/>
              </a:ext>
            </a:extLst>
          </p:cNvPr>
          <p:cNvGrpSpPr/>
          <p:nvPr/>
        </p:nvGrpSpPr>
        <p:grpSpPr>
          <a:xfrm>
            <a:off x="893786" y="2525816"/>
            <a:ext cx="2760077" cy="1838675"/>
            <a:chOff x="1293554" y="2525816"/>
            <a:chExt cx="2760077" cy="1838675"/>
          </a:xfrm>
        </p:grpSpPr>
        <p:grpSp>
          <p:nvGrpSpPr>
            <p:cNvPr id="14" name="グループ化 13">
              <a:extLst>
                <a:ext uri="{FF2B5EF4-FFF2-40B4-BE49-F238E27FC236}">
                  <a16:creationId xmlns:a16="http://schemas.microsoft.com/office/drawing/2014/main" id="{31C0F81E-D169-D325-83E5-E95DF439CCD2}"/>
                </a:ext>
              </a:extLst>
            </p:cNvPr>
            <p:cNvGrpSpPr/>
            <p:nvPr/>
          </p:nvGrpSpPr>
          <p:grpSpPr>
            <a:xfrm>
              <a:off x="1449688" y="3240264"/>
              <a:ext cx="2603943" cy="1124227"/>
              <a:chOff x="5332520" y="3222340"/>
              <a:chExt cx="697570" cy="301169"/>
            </a:xfrm>
          </p:grpSpPr>
          <p:sp>
            <p:nvSpPr>
              <p:cNvPr id="15" name="二等辺三角形 14">
                <a:extLst>
                  <a:ext uri="{FF2B5EF4-FFF2-40B4-BE49-F238E27FC236}">
                    <a16:creationId xmlns:a16="http://schemas.microsoft.com/office/drawing/2014/main" id="{90F804F7-334B-7193-11CE-AAE5AC8EF731}"/>
                  </a:ext>
                </a:extLst>
              </p:cNvPr>
              <p:cNvSpPr/>
              <p:nvPr/>
            </p:nvSpPr>
            <p:spPr>
              <a:xfrm rot="9245642">
                <a:off x="5332520" y="3226580"/>
                <a:ext cx="687015" cy="274077"/>
              </a:xfrm>
              <a:prstGeom prst="triangle">
                <a:avLst>
                  <a:gd name="adj" fmla="val 80643"/>
                </a:avLst>
              </a:prstGeom>
              <a:solidFill>
                <a:schemeClr val="accent2">
                  <a:lumMod val="60000"/>
                  <a:lumOff val="40000"/>
                </a:schemeClr>
              </a:solidFill>
              <a:ln w="12700">
                <a:solidFill>
                  <a:schemeClr val="tx1">
                    <a:lumMod val="75000"/>
                    <a:lumOff val="2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6" name="二等辺三角形 15">
                <a:extLst>
                  <a:ext uri="{FF2B5EF4-FFF2-40B4-BE49-F238E27FC236}">
                    <a16:creationId xmlns:a16="http://schemas.microsoft.com/office/drawing/2014/main" id="{3233ED0B-8D3C-8202-52A0-3CC8722DCB17}"/>
                  </a:ext>
                </a:extLst>
              </p:cNvPr>
              <p:cNvSpPr/>
              <p:nvPr/>
            </p:nvSpPr>
            <p:spPr>
              <a:xfrm rot="9245642">
                <a:off x="5343075" y="3222340"/>
                <a:ext cx="687015" cy="301169"/>
              </a:xfrm>
              <a:prstGeom prst="triangle">
                <a:avLst/>
              </a:prstGeom>
              <a:solidFill>
                <a:srgbClr val="0070C0">
                  <a:alpha val="80000"/>
                </a:srgbClr>
              </a:solidFill>
              <a:ln w="127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cxnSp>
          <p:nvCxnSpPr>
            <p:cNvPr id="26" name="直線コネクタ 25">
              <a:extLst>
                <a:ext uri="{FF2B5EF4-FFF2-40B4-BE49-F238E27FC236}">
                  <a16:creationId xmlns:a16="http://schemas.microsoft.com/office/drawing/2014/main" id="{22EFBD0A-D7BF-EFCB-6566-BD28F4E6486D}"/>
                </a:ext>
              </a:extLst>
            </p:cNvPr>
            <p:cNvCxnSpPr>
              <a:cxnSpLocks/>
            </p:cNvCxnSpPr>
            <p:nvPr/>
          </p:nvCxnSpPr>
          <p:spPr>
            <a:xfrm flipV="1">
              <a:off x="1347026" y="2714024"/>
              <a:ext cx="2306837" cy="1120437"/>
            </a:xfrm>
            <a:prstGeom prst="line">
              <a:avLst/>
            </a:prstGeom>
            <a:ln w="57150">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1" name="グループ化 30">
              <a:extLst>
                <a:ext uri="{FF2B5EF4-FFF2-40B4-BE49-F238E27FC236}">
                  <a16:creationId xmlns:a16="http://schemas.microsoft.com/office/drawing/2014/main" id="{6F230285-A082-90FC-2BDA-C73D3E9EE88C}"/>
                </a:ext>
              </a:extLst>
            </p:cNvPr>
            <p:cNvGrpSpPr/>
            <p:nvPr/>
          </p:nvGrpSpPr>
          <p:grpSpPr>
            <a:xfrm>
              <a:off x="1293554" y="2525816"/>
              <a:ext cx="1217000" cy="461665"/>
              <a:chOff x="1293554" y="2756649"/>
              <a:chExt cx="1217000" cy="461665"/>
            </a:xfrm>
          </p:grpSpPr>
          <p:sp>
            <p:nvSpPr>
              <p:cNvPr id="28" name="テキスト ボックス 27">
                <a:extLst>
                  <a:ext uri="{FF2B5EF4-FFF2-40B4-BE49-F238E27FC236}">
                    <a16:creationId xmlns:a16="http://schemas.microsoft.com/office/drawing/2014/main" id="{7047C182-A8E0-DEBF-0D02-45CFD1A34871}"/>
                  </a:ext>
                </a:extLst>
              </p:cNvPr>
              <p:cNvSpPr txBox="1"/>
              <p:nvPr/>
            </p:nvSpPr>
            <p:spPr>
              <a:xfrm>
                <a:off x="1293554" y="2756649"/>
                <a:ext cx="1217000" cy="461665"/>
              </a:xfrm>
              <a:prstGeom prst="rect">
                <a:avLst/>
              </a:prstGeom>
              <a:noFill/>
            </p:spPr>
            <p:txBody>
              <a:bodyPr wrap="none" rtlCol="0">
                <a:spAutoFit/>
              </a:bodyPr>
              <a:lstStyle/>
              <a:p>
                <a:pPr algn="ctr"/>
                <a:r>
                  <a:rPr kumimoji="1" lang="ja-JP" altLang="en-US" sz="1200"/>
                  <a:t>輪郭線</a:t>
                </a:r>
                <a:endParaRPr kumimoji="1" lang="en-US" altLang="ja-JP" sz="1200"/>
              </a:p>
              <a:p>
                <a:pPr algn="ctr"/>
                <a:r>
                  <a:rPr kumimoji="1" lang="en-US" altLang="ja-JP" sz="1200"/>
                  <a:t>mesh contour</a:t>
                </a:r>
                <a:endParaRPr kumimoji="1" lang="ja-JP" altLang="en-US" sz="1200"/>
              </a:p>
            </p:txBody>
          </p:sp>
          <p:cxnSp>
            <p:nvCxnSpPr>
              <p:cNvPr id="30" name="直線コネクタ 29">
                <a:extLst>
                  <a:ext uri="{FF2B5EF4-FFF2-40B4-BE49-F238E27FC236}">
                    <a16:creationId xmlns:a16="http://schemas.microsoft.com/office/drawing/2014/main" id="{5DF955FE-98D9-1092-5307-18101E8EAEE2}"/>
                  </a:ext>
                </a:extLst>
              </p:cNvPr>
              <p:cNvCxnSpPr>
                <a:cxnSpLocks/>
              </p:cNvCxnSpPr>
              <p:nvPr/>
            </p:nvCxnSpPr>
            <p:spPr>
              <a:xfrm>
                <a:off x="1293554" y="3218314"/>
                <a:ext cx="1217000" cy="0"/>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33" name="直線コネクタ 32">
              <a:extLst>
                <a:ext uri="{FF2B5EF4-FFF2-40B4-BE49-F238E27FC236}">
                  <a16:creationId xmlns:a16="http://schemas.microsoft.com/office/drawing/2014/main" id="{72CCAA47-F652-8B38-02EE-E958688A89F6}"/>
                </a:ext>
              </a:extLst>
            </p:cNvPr>
            <p:cNvCxnSpPr/>
            <p:nvPr/>
          </p:nvCxnSpPr>
          <p:spPr>
            <a:xfrm flipH="1" flipV="1">
              <a:off x="2053389" y="3274242"/>
              <a:ext cx="312822" cy="78558"/>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CA1202CA-C718-44C1-46A9-6342C1436510}"/>
                </a:ext>
              </a:extLst>
            </p:cNvPr>
            <p:cNvCxnSpPr>
              <a:endCxn id="28" idx="2"/>
            </p:cNvCxnSpPr>
            <p:nvPr/>
          </p:nvCxnSpPr>
          <p:spPr>
            <a:xfrm flipH="1" flipV="1">
              <a:off x="1902054" y="2987481"/>
              <a:ext cx="151335" cy="286761"/>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01224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0F2E-0B65-8B2A-10E0-67DD4AD4E88D}"/>
              </a:ext>
            </a:extLst>
          </p:cNvPr>
          <p:cNvSpPr>
            <a:spLocks noGrp="1"/>
          </p:cNvSpPr>
          <p:nvPr>
            <p:ph type="title"/>
          </p:nvPr>
        </p:nvSpPr>
        <p:spPr/>
        <p:txBody>
          <a:bodyPr>
            <a:normAutofit/>
          </a:bodyPr>
          <a:lstStyle/>
          <a:p>
            <a:r>
              <a:rPr lang="en-US" altLang="ja-JP"/>
              <a:t>StrokeGen </a:t>
            </a:r>
            <a:r>
              <a:rPr lang="ja-JP" altLang="en-US"/>
              <a:t>概要</a:t>
            </a:r>
          </a:p>
        </p:txBody>
      </p:sp>
      <p:sp>
        <p:nvSpPr>
          <p:cNvPr id="4" name="コンテンツ プレースホルダー 4">
            <a:extLst>
              <a:ext uri="{FF2B5EF4-FFF2-40B4-BE49-F238E27FC236}">
                <a16:creationId xmlns:a16="http://schemas.microsoft.com/office/drawing/2014/main" id="{EAAE2D8C-EF70-85F7-B877-1A8930D6092B}"/>
              </a:ext>
            </a:extLst>
          </p:cNvPr>
          <p:cNvSpPr txBox="1">
            <a:spLocks/>
          </p:cNvSpPr>
          <p:nvPr/>
        </p:nvSpPr>
        <p:spPr bwMode="auto">
          <a:xfrm>
            <a:off x="0" y="0"/>
            <a:ext cx="624045"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a:t>2</a:t>
            </a:r>
            <a:endParaRPr lang="ja-JP" altLang="en-US"/>
          </a:p>
        </p:txBody>
      </p:sp>
      <p:pic>
        <p:nvPicPr>
          <p:cNvPr id="6" name="図 5">
            <a:extLst>
              <a:ext uri="{FF2B5EF4-FFF2-40B4-BE49-F238E27FC236}">
                <a16:creationId xmlns:a16="http://schemas.microsoft.com/office/drawing/2014/main" id="{7DF9984D-7021-BF82-C40E-AFF2158DC4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686" y="2985877"/>
            <a:ext cx="8912628" cy="1505935"/>
          </a:xfrm>
          <a:prstGeom prst="rect">
            <a:avLst/>
          </a:prstGeom>
        </p:spPr>
      </p:pic>
      <p:sp>
        <p:nvSpPr>
          <p:cNvPr id="5" name="正方形/長方形 4">
            <a:extLst>
              <a:ext uri="{FF2B5EF4-FFF2-40B4-BE49-F238E27FC236}">
                <a16:creationId xmlns:a16="http://schemas.microsoft.com/office/drawing/2014/main" id="{CE3F492E-12FB-E469-E9D6-BFB63BA154F2}"/>
              </a:ext>
            </a:extLst>
          </p:cNvPr>
          <p:cNvSpPr/>
          <p:nvPr/>
        </p:nvSpPr>
        <p:spPr>
          <a:xfrm>
            <a:off x="122755" y="852987"/>
            <a:ext cx="1726067" cy="464779"/>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t>入力</a:t>
            </a:r>
            <a:r>
              <a:rPr kumimoji="1" lang="en-US" altLang="ja-JP" sz="1200" b="1"/>
              <a:t>:</a:t>
            </a:r>
          </a:p>
          <a:p>
            <a:pPr algn="ctr"/>
            <a:r>
              <a:rPr kumimoji="1" lang="ja-JP" altLang="en-US" sz="1200" b="1"/>
              <a:t>三角形メッシュ</a:t>
            </a:r>
            <a:endParaRPr kumimoji="1" lang="en-US" altLang="ja-JP" sz="1200" b="1"/>
          </a:p>
        </p:txBody>
      </p:sp>
      <p:sp>
        <p:nvSpPr>
          <p:cNvPr id="7" name="正方形/長方形 6">
            <a:extLst>
              <a:ext uri="{FF2B5EF4-FFF2-40B4-BE49-F238E27FC236}">
                <a16:creationId xmlns:a16="http://schemas.microsoft.com/office/drawing/2014/main" id="{9B5D70CC-550B-AE93-8055-17F4F26A9526}"/>
              </a:ext>
            </a:extLst>
          </p:cNvPr>
          <p:cNvSpPr/>
          <p:nvPr/>
        </p:nvSpPr>
        <p:spPr>
          <a:xfrm>
            <a:off x="5468777" y="872651"/>
            <a:ext cx="1726067" cy="464779"/>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t>出力</a:t>
            </a:r>
            <a:r>
              <a:rPr kumimoji="1" lang="en-US" altLang="ja-JP" sz="1200" b="1"/>
              <a:t>:</a:t>
            </a:r>
            <a:br>
              <a:rPr kumimoji="1" lang="en-US" altLang="ja-JP" sz="1200" b="1"/>
            </a:br>
            <a:r>
              <a:rPr kumimoji="1" lang="ja-JP" altLang="en-US" sz="1200" b="1"/>
              <a:t>ベクトルストローク</a:t>
            </a:r>
            <a:endParaRPr kumimoji="1" lang="en-US" altLang="ja-JP" sz="1200" b="1"/>
          </a:p>
        </p:txBody>
      </p:sp>
      <p:grpSp>
        <p:nvGrpSpPr>
          <p:cNvPr id="13" name="グループ化 12">
            <a:extLst>
              <a:ext uri="{FF2B5EF4-FFF2-40B4-BE49-F238E27FC236}">
                <a16:creationId xmlns:a16="http://schemas.microsoft.com/office/drawing/2014/main" id="{B1DEFF96-2938-AE34-6656-1AA9834FCEE8}"/>
              </a:ext>
            </a:extLst>
          </p:cNvPr>
          <p:cNvGrpSpPr/>
          <p:nvPr/>
        </p:nvGrpSpPr>
        <p:grpSpPr>
          <a:xfrm>
            <a:off x="122755" y="1583812"/>
            <a:ext cx="8854097" cy="987938"/>
            <a:chOff x="122755" y="1583812"/>
            <a:chExt cx="9820231" cy="987938"/>
          </a:xfrm>
        </p:grpSpPr>
        <p:sp>
          <p:nvSpPr>
            <p:cNvPr id="8" name="正方形/長方形 7">
              <a:extLst>
                <a:ext uri="{FF2B5EF4-FFF2-40B4-BE49-F238E27FC236}">
                  <a16:creationId xmlns:a16="http://schemas.microsoft.com/office/drawing/2014/main" id="{0830799E-E5CC-61BA-96E9-9E47BE518A60}"/>
                </a:ext>
              </a:extLst>
            </p:cNvPr>
            <p:cNvSpPr/>
            <p:nvPr/>
          </p:nvSpPr>
          <p:spPr>
            <a:xfrm>
              <a:off x="122755"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chemeClr val="accent6">
                      <a:lumMod val="75000"/>
                    </a:schemeClr>
                  </a:solidFill>
                </a:rPr>
                <a:t>Preprocessing</a:t>
              </a:r>
              <a:endParaRPr kumimoji="1" lang="en-US" altLang="ja-JP" sz="1100" b="1">
                <a:solidFill>
                  <a:schemeClr val="accent6">
                    <a:lumMod val="75000"/>
                  </a:schemeClr>
                </a:solidFill>
              </a:endParaRPr>
            </a:p>
            <a:p>
              <a:pPr algn="ctr"/>
              <a:r>
                <a:rPr kumimoji="1" lang="ja-JP" altLang="en-US" sz="1000">
                  <a:solidFill>
                    <a:schemeClr val="tx1"/>
                  </a:solidFill>
                </a:rPr>
                <a:t>メッシュの隣接情報や</a:t>
              </a:r>
              <a:br>
                <a:rPr kumimoji="1" lang="en-US" altLang="ja-JP" sz="1000">
                  <a:solidFill>
                    <a:schemeClr val="tx1"/>
                  </a:solidFill>
                </a:rPr>
              </a:br>
              <a:r>
                <a:rPr kumimoji="1" lang="ja-JP" altLang="en-US" sz="1000">
                  <a:solidFill>
                    <a:schemeClr val="tx1"/>
                  </a:solidFill>
                </a:rPr>
                <a:t>ジオメトリ情報を収集</a:t>
              </a:r>
              <a:endParaRPr kumimoji="1" lang="en-US" altLang="ja-JP" sz="1000">
                <a:solidFill>
                  <a:schemeClr val="tx1"/>
                </a:solidFill>
              </a:endParaRPr>
            </a:p>
          </p:txBody>
        </p:sp>
        <p:sp>
          <p:nvSpPr>
            <p:cNvPr id="9" name="正方形/長方形 8">
              <a:extLst>
                <a:ext uri="{FF2B5EF4-FFF2-40B4-BE49-F238E27FC236}">
                  <a16:creationId xmlns:a16="http://schemas.microsoft.com/office/drawing/2014/main" id="{0E23FED2-8B92-6441-075C-9AA3183944EE}"/>
                </a:ext>
              </a:extLst>
            </p:cNvPr>
            <p:cNvSpPr/>
            <p:nvPr/>
          </p:nvSpPr>
          <p:spPr>
            <a:xfrm>
              <a:off x="2099210"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chemeClr val="accent6">
                      <a:lumMod val="75000"/>
                    </a:schemeClr>
                  </a:solidFill>
                </a:rPr>
                <a:t>Rasaterization</a:t>
              </a:r>
              <a:endParaRPr kumimoji="1" lang="en-US" altLang="ja-JP" sz="1100" b="1">
                <a:solidFill>
                  <a:schemeClr val="accent6">
                    <a:lumMod val="75000"/>
                  </a:schemeClr>
                </a:solidFill>
              </a:endParaRPr>
            </a:p>
            <a:p>
              <a:pPr algn="ctr"/>
              <a:r>
                <a:rPr kumimoji="1" lang="ja-JP" altLang="en-US" sz="1000">
                  <a:solidFill>
                    <a:schemeClr val="tx1"/>
                  </a:solidFill>
                </a:rPr>
                <a:t>輪郭エッジをラスタライズ</a:t>
              </a:r>
              <a:endParaRPr kumimoji="1" lang="en-US" altLang="ja-JP" sz="1000">
                <a:solidFill>
                  <a:schemeClr val="tx1"/>
                </a:solidFill>
              </a:endParaRPr>
            </a:p>
          </p:txBody>
        </p:sp>
        <p:sp>
          <p:nvSpPr>
            <p:cNvPr id="10" name="正方形/長方形 9">
              <a:extLst>
                <a:ext uri="{FF2B5EF4-FFF2-40B4-BE49-F238E27FC236}">
                  <a16:creationId xmlns:a16="http://schemas.microsoft.com/office/drawing/2014/main" id="{2568FB55-C941-9D48-62B6-9A2AF763EB26}"/>
                </a:ext>
              </a:extLst>
            </p:cNvPr>
            <p:cNvSpPr/>
            <p:nvPr/>
          </p:nvSpPr>
          <p:spPr>
            <a:xfrm>
              <a:off x="4075665"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chemeClr val="accent6">
                      <a:lumMod val="75000"/>
                    </a:schemeClr>
                  </a:solidFill>
                </a:rPr>
                <a:t>Vectorization</a:t>
              </a:r>
              <a:endParaRPr kumimoji="1" lang="en-US" altLang="ja-JP" sz="1100" b="1">
                <a:solidFill>
                  <a:schemeClr val="accent6">
                    <a:lumMod val="75000"/>
                  </a:schemeClr>
                </a:solidFill>
              </a:endParaRPr>
            </a:p>
            <a:p>
              <a:pPr algn="ctr"/>
              <a:r>
                <a:rPr kumimoji="1" lang="ja-JP" altLang="en-US" sz="1000">
                  <a:solidFill>
                    <a:schemeClr val="tx1"/>
                  </a:solidFill>
                </a:rPr>
                <a:t>ラスタライズされた</a:t>
              </a:r>
              <a:br>
                <a:rPr kumimoji="1" lang="en-US" altLang="ja-JP" sz="1000">
                  <a:solidFill>
                    <a:schemeClr val="tx1"/>
                  </a:solidFill>
                </a:rPr>
              </a:br>
              <a:r>
                <a:rPr kumimoji="1" lang="ja-JP" altLang="en-US" sz="1000">
                  <a:solidFill>
                    <a:schemeClr val="tx1"/>
                  </a:solidFill>
                </a:rPr>
                <a:t>ピクセル境界をトレース</a:t>
              </a:r>
              <a:br>
                <a:rPr kumimoji="1" lang="en-US" altLang="ja-JP" sz="1000">
                  <a:solidFill>
                    <a:schemeClr val="tx1"/>
                  </a:solidFill>
                </a:rPr>
              </a:br>
              <a:r>
                <a:rPr kumimoji="1" lang="ja-JP" altLang="en-US" sz="1000">
                  <a:solidFill>
                    <a:schemeClr val="tx1"/>
                  </a:solidFill>
                </a:rPr>
                <a:t>してループをベクトル化</a:t>
              </a:r>
              <a:endParaRPr kumimoji="1" lang="en-US" altLang="ja-JP" sz="1000">
                <a:solidFill>
                  <a:schemeClr val="tx1"/>
                </a:solidFill>
              </a:endParaRPr>
            </a:p>
          </p:txBody>
        </p:sp>
        <p:sp>
          <p:nvSpPr>
            <p:cNvPr id="11" name="正方形/長方形 10">
              <a:extLst>
                <a:ext uri="{FF2B5EF4-FFF2-40B4-BE49-F238E27FC236}">
                  <a16:creationId xmlns:a16="http://schemas.microsoft.com/office/drawing/2014/main" id="{E6860FBA-2A3F-1AE7-CF8E-9CD3E9A5D5AC}"/>
                </a:ext>
              </a:extLst>
            </p:cNvPr>
            <p:cNvSpPr/>
            <p:nvPr/>
          </p:nvSpPr>
          <p:spPr>
            <a:xfrm>
              <a:off x="6052120"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chemeClr val="accent6">
                      <a:lumMod val="75000"/>
                    </a:schemeClr>
                  </a:solidFill>
                </a:rPr>
                <a:t>Stroke Generation</a:t>
              </a:r>
            </a:p>
            <a:p>
              <a:pPr algn="ctr"/>
              <a:r>
                <a:rPr kumimoji="1" lang="ja-JP" altLang="en-US" sz="1000">
                  <a:solidFill>
                    <a:schemeClr val="tx1"/>
                  </a:solidFill>
                </a:rPr>
                <a:t>ベクトル化されたループ</a:t>
              </a:r>
              <a:br>
                <a:rPr kumimoji="1" lang="en-US" altLang="ja-JP" sz="1000">
                  <a:solidFill>
                    <a:schemeClr val="tx1"/>
                  </a:solidFill>
                </a:rPr>
              </a:br>
              <a:r>
                <a:rPr kumimoji="1" lang="ja-JP" altLang="en-US" sz="1000">
                  <a:solidFill>
                    <a:schemeClr val="tx1"/>
                  </a:solidFill>
                </a:rPr>
                <a:t>からストロークを抽出</a:t>
              </a:r>
              <a:endParaRPr kumimoji="1" lang="en-US" altLang="ja-JP" sz="1000">
                <a:solidFill>
                  <a:schemeClr val="tx1"/>
                </a:solidFill>
              </a:endParaRPr>
            </a:p>
          </p:txBody>
        </p:sp>
        <p:sp>
          <p:nvSpPr>
            <p:cNvPr id="12" name="正方形/長方形 11">
              <a:extLst>
                <a:ext uri="{FF2B5EF4-FFF2-40B4-BE49-F238E27FC236}">
                  <a16:creationId xmlns:a16="http://schemas.microsoft.com/office/drawing/2014/main" id="{D84162A4-2E9D-6BD2-F7A4-3F22C2400A79}"/>
                </a:ext>
              </a:extLst>
            </p:cNvPr>
            <p:cNvSpPr/>
            <p:nvPr/>
          </p:nvSpPr>
          <p:spPr>
            <a:xfrm>
              <a:off x="8028575"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chemeClr val="accent6">
                      <a:lumMod val="75000"/>
                    </a:schemeClr>
                  </a:solidFill>
                </a:rPr>
                <a:t>Stylization</a:t>
              </a:r>
              <a:endParaRPr kumimoji="1" lang="en-US" altLang="ja-JP" sz="1100" b="1">
                <a:solidFill>
                  <a:schemeClr val="accent6">
                    <a:lumMod val="75000"/>
                  </a:schemeClr>
                </a:solidFill>
              </a:endParaRPr>
            </a:p>
            <a:p>
              <a:pPr algn="ctr"/>
              <a:r>
                <a:rPr kumimoji="1" lang="ja-JP" altLang="en-US" sz="1000">
                  <a:solidFill>
                    <a:schemeClr val="tx1"/>
                  </a:solidFill>
                </a:rPr>
                <a:t>ベクトルストロークを</a:t>
              </a:r>
              <a:br>
                <a:rPr kumimoji="1" lang="en-US" altLang="ja-JP" sz="1000">
                  <a:solidFill>
                    <a:schemeClr val="tx1"/>
                  </a:solidFill>
                </a:rPr>
              </a:br>
              <a:r>
                <a:rPr kumimoji="1" lang="ja-JP" altLang="en-US" sz="1000">
                  <a:solidFill>
                    <a:schemeClr val="tx1"/>
                  </a:solidFill>
                </a:rPr>
                <a:t>任意の方法で描画</a:t>
              </a:r>
              <a:endParaRPr kumimoji="1" lang="en-US" altLang="ja-JP" sz="1000">
                <a:solidFill>
                  <a:schemeClr val="tx1"/>
                </a:solidFill>
              </a:endParaRPr>
            </a:p>
          </p:txBody>
        </p:sp>
      </p:grpSp>
      <p:cxnSp>
        <p:nvCxnSpPr>
          <p:cNvPr id="15" name="直線矢印コネクタ 14">
            <a:extLst>
              <a:ext uri="{FF2B5EF4-FFF2-40B4-BE49-F238E27FC236}">
                <a16:creationId xmlns:a16="http://schemas.microsoft.com/office/drawing/2014/main" id="{8A82C7EB-0CF1-F1B8-6CB9-81466B17E512}"/>
              </a:ext>
            </a:extLst>
          </p:cNvPr>
          <p:cNvCxnSpPr>
            <a:cxnSpLocks/>
            <a:stCxn id="8" idx="0"/>
            <a:endCxn id="11" idx="0"/>
          </p:cNvCxnSpPr>
          <p:nvPr/>
        </p:nvCxnSpPr>
        <p:spPr>
          <a:xfrm>
            <a:off x="985789" y="1583812"/>
            <a:ext cx="5346022" cy="0"/>
          </a:xfrm>
          <a:prstGeom prst="straightConnector1">
            <a:avLst/>
          </a:prstGeom>
          <a:ln w="5715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ACEF7560-E33B-2A95-292D-19B5A9DAF00F}"/>
              </a:ext>
            </a:extLst>
          </p:cNvPr>
          <p:cNvCxnSpPr>
            <a:stCxn id="5" idx="2"/>
            <a:endCxn id="8" idx="0"/>
          </p:cNvCxnSpPr>
          <p:nvPr/>
        </p:nvCxnSpPr>
        <p:spPr>
          <a:xfrm>
            <a:off x="985789" y="1317766"/>
            <a:ext cx="0" cy="266046"/>
          </a:xfrm>
          <a:prstGeom prst="straightConnector1">
            <a:avLst/>
          </a:prstGeom>
          <a:ln w="5715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769E9571-77F8-9BB9-D523-78B9A089D60F}"/>
              </a:ext>
            </a:extLst>
          </p:cNvPr>
          <p:cNvCxnSpPr>
            <a:cxnSpLocks/>
            <a:stCxn id="11" idx="0"/>
            <a:endCxn id="7" idx="2"/>
          </p:cNvCxnSpPr>
          <p:nvPr/>
        </p:nvCxnSpPr>
        <p:spPr>
          <a:xfrm flipV="1">
            <a:off x="6331811" y="1337430"/>
            <a:ext cx="0" cy="246382"/>
          </a:xfrm>
          <a:prstGeom prst="straightConnector1">
            <a:avLst/>
          </a:prstGeom>
          <a:ln w="5715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コネクタ: カギ線 21">
            <a:extLst>
              <a:ext uri="{FF2B5EF4-FFF2-40B4-BE49-F238E27FC236}">
                <a16:creationId xmlns:a16="http://schemas.microsoft.com/office/drawing/2014/main" id="{4DC9A55F-73C2-FB54-6054-66747BA7A2A1}"/>
              </a:ext>
            </a:extLst>
          </p:cNvPr>
          <p:cNvCxnSpPr>
            <a:stCxn id="7" idx="3"/>
            <a:endCxn id="12" idx="0"/>
          </p:cNvCxnSpPr>
          <p:nvPr/>
        </p:nvCxnSpPr>
        <p:spPr>
          <a:xfrm>
            <a:off x="7194844" y="1105041"/>
            <a:ext cx="918975" cy="478771"/>
          </a:xfrm>
          <a:prstGeom prst="bentConnector2">
            <a:avLst/>
          </a:prstGeom>
          <a:ln w="5715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 name="直線矢印コネクタ 2">
            <a:extLst>
              <a:ext uri="{FF2B5EF4-FFF2-40B4-BE49-F238E27FC236}">
                <a16:creationId xmlns:a16="http://schemas.microsoft.com/office/drawing/2014/main" id="{40B3F7F3-0C0D-4337-5C83-29C4C231D05F}"/>
              </a:ext>
            </a:extLst>
          </p:cNvPr>
          <p:cNvCxnSpPr>
            <a:cxnSpLocks/>
          </p:cNvCxnSpPr>
          <p:nvPr/>
        </p:nvCxnSpPr>
        <p:spPr>
          <a:xfrm>
            <a:off x="1350335" y="2682899"/>
            <a:ext cx="7626517" cy="0"/>
          </a:xfrm>
          <a:prstGeom prst="straightConnector1">
            <a:avLst/>
          </a:prstGeom>
          <a:ln w="57150">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4F5125B7-9227-2B24-F6A1-386432E051DB}"/>
              </a:ext>
            </a:extLst>
          </p:cNvPr>
          <p:cNvSpPr txBox="1"/>
          <p:nvPr/>
        </p:nvSpPr>
        <p:spPr>
          <a:xfrm>
            <a:off x="4731672" y="2663990"/>
            <a:ext cx="1418270" cy="276999"/>
          </a:xfrm>
          <a:prstGeom prst="rect">
            <a:avLst/>
          </a:prstGeom>
          <a:noFill/>
        </p:spPr>
        <p:txBody>
          <a:bodyPr wrap="square">
            <a:spAutoFit/>
          </a:bodyPr>
          <a:lstStyle/>
          <a:p>
            <a:pPr algn="ctr"/>
            <a:r>
              <a:rPr kumimoji="1" lang="ja-JP" altLang="en-US" sz="1200">
                <a:solidFill>
                  <a:schemeClr val="tx1"/>
                </a:solidFill>
              </a:rPr>
              <a:t>毎フレーム処理</a:t>
            </a:r>
            <a:endParaRPr lang="ja-JP" altLang="en-US" sz="1200"/>
          </a:p>
        </p:txBody>
      </p:sp>
    </p:spTree>
    <p:extLst>
      <p:ext uri="{BB962C8B-B14F-4D97-AF65-F5344CB8AC3E}">
        <p14:creationId xmlns:p14="http://schemas.microsoft.com/office/powerpoint/2010/main" val="1591612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0F2E-0B65-8B2A-10E0-67DD4AD4E88D}"/>
              </a:ext>
            </a:extLst>
          </p:cNvPr>
          <p:cNvSpPr>
            <a:spLocks noGrp="1"/>
          </p:cNvSpPr>
          <p:nvPr>
            <p:ph type="title"/>
          </p:nvPr>
        </p:nvSpPr>
        <p:spPr/>
        <p:txBody>
          <a:bodyPr/>
          <a:lstStyle/>
          <a:p>
            <a:r>
              <a:rPr kumimoji="1" lang="en-US" altLang="ja-JP"/>
              <a:t>StrokeGen </a:t>
            </a:r>
            <a:r>
              <a:rPr kumimoji="1" lang="ja-JP" altLang="en-US"/>
              <a:t>アルゴリズム解説</a:t>
            </a:r>
          </a:p>
        </p:txBody>
      </p:sp>
      <p:sp>
        <p:nvSpPr>
          <p:cNvPr id="4" name="コンテンツ プレースホルダー 4">
            <a:extLst>
              <a:ext uri="{FF2B5EF4-FFF2-40B4-BE49-F238E27FC236}">
                <a16:creationId xmlns:a16="http://schemas.microsoft.com/office/drawing/2014/main" id="{EAAE2D8C-EF70-85F7-B877-1A8930D6092B}"/>
              </a:ext>
            </a:extLst>
          </p:cNvPr>
          <p:cNvSpPr txBox="1">
            <a:spLocks/>
          </p:cNvSpPr>
          <p:nvPr/>
        </p:nvSpPr>
        <p:spPr bwMode="auto">
          <a:xfrm>
            <a:off x="0" y="0"/>
            <a:ext cx="624045"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a:t>3</a:t>
            </a:r>
            <a:endParaRPr lang="ja-JP" altLang="en-US"/>
          </a:p>
        </p:txBody>
      </p:sp>
      <p:grpSp>
        <p:nvGrpSpPr>
          <p:cNvPr id="40" name="グループ化 39">
            <a:extLst>
              <a:ext uri="{FF2B5EF4-FFF2-40B4-BE49-F238E27FC236}">
                <a16:creationId xmlns:a16="http://schemas.microsoft.com/office/drawing/2014/main" id="{0D626FFC-45B9-2503-0D5B-B467830C3E8A}"/>
              </a:ext>
            </a:extLst>
          </p:cNvPr>
          <p:cNvGrpSpPr/>
          <p:nvPr/>
        </p:nvGrpSpPr>
        <p:grpSpPr>
          <a:xfrm>
            <a:off x="1586300" y="1537639"/>
            <a:ext cx="5114926" cy="417846"/>
            <a:chOff x="933449" y="1036900"/>
            <a:chExt cx="7639051" cy="624045"/>
          </a:xfrm>
        </p:grpSpPr>
        <p:sp>
          <p:nvSpPr>
            <p:cNvPr id="41" name="正方形/長方形 40">
              <a:extLst>
                <a:ext uri="{FF2B5EF4-FFF2-40B4-BE49-F238E27FC236}">
                  <a16:creationId xmlns:a16="http://schemas.microsoft.com/office/drawing/2014/main" id="{9ABE31B3-7A29-3F03-A2A8-79CD463FED7F}"/>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42" name="正方形/長方形 41">
              <a:extLst>
                <a:ext uri="{FF2B5EF4-FFF2-40B4-BE49-F238E27FC236}">
                  <a16:creationId xmlns:a16="http://schemas.microsoft.com/office/drawing/2014/main" id="{9A4A017D-00E5-2C76-1505-DB11ECD67C39}"/>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2</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43" name="正方形/長方形 42">
              <a:extLst>
                <a:ext uri="{FF2B5EF4-FFF2-40B4-BE49-F238E27FC236}">
                  <a16:creationId xmlns:a16="http://schemas.microsoft.com/office/drawing/2014/main" id="{62BF867D-F7E1-4A04-2C15-9D51F19BEC46}"/>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bg1">
                      <a:lumMod val="65000"/>
                    </a:schemeClr>
                  </a:solidFill>
                </a:rPr>
                <a:t>StrokeGen </a:t>
              </a:r>
              <a:r>
                <a:rPr kumimoji="1" lang="ja-JP" altLang="en-US" sz="2000">
                  <a:solidFill>
                    <a:schemeClr val="bg1">
                      <a:lumMod val="65000"/>
                    </a:schemeClr>
                  </a:solidFill>
                </a:rPr>
                <a:t>概要</a:t>
              </a:r>
            </a:p>
          </p:txBody>
        </p:sp>
        <p:sp>
          <p:nvSpPr>
            <p:cNvPr id="44" name="直角三角形 43">
              <a:extLst>
                <a:ext uri="{FF2B5EF4-FFF2-40B4-BE49-F238E27FC236}">
                  <a16:creationId xmlns:a16="http://schemas.microsoft.com/office/drawing/2014/main" id="{EA517A9A-340B-C2CB-6A0A-940F2EB5B9C3}"/>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45" name="グループ化 44">
            <a:extLst>
              <a:ext uri="{FF2B5EF4-FFF2-40B4-BE49-F238E27FC236}">
                <a16:creationId xmlns:a16="http://schemas.microsoft.com/office/drawing/2014/main" id="{72BC9ABD-1E08-EC20-38A1-D2EEC1DF4360}"/>
              </a:ext>
            </a:extLst>
          </p:cNvPr>
          <p:cNvGrpSpPr/>
          <p:nvPr/>
        </p:nvGrpSpPr>
        <p:grpSpPr>
          <a:xfrm>
            <a:off x="2729186" y="2821313"/>
            <a:ext cx="5114926" cy="417846"/>
            <a:chOff x="933449" y="1036900"/>
            <a:chExt cx="7639051" cy="624045"/>
          </a:xfrm>
        </p:grpSpPr>
        <p:sp>
          <p:nvSpPr>
            <p:cNvPr id="46" name="正方形/長方形 45">
              <a:extLst>
                <a:ext uri="{FF2B5EF4-FFF2-40B4-BE49-F238E27FC236}">
                  <a16:creationId xmlns:a16="http://schemas.microsoft.com/office/drawing/2014/main" id="{6DBADA79-9895-0FCF-619B-942FB008C037}"/>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47" name="正方形/長方形 46">
              <a:extLst>
                <a:ext uri="{FF2B5EF4-FFF2-40B4-BE49-F238E27FC236}">
                  <a16:creationId xmlns:a16="http://schemas.microsoft.com/office/drawing/2014/main" id="{EC2A4421-3647-A488-276B-73639B49ED7B}"/>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4</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48" name="正方形/長方形 47">
              <a:extLst>
                <a:ext uri="{FF2B5EF4-FFF2-40B4-BE49-F238E27FC236}">
                  <a16:creationId xmlns:a16="http://schemas.microsoft.com/office/drawing/2014/main" id="{883A2B49-4415-91B6-841D-F2A94EDA1942}"/>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bg1">
                      <a:lumMod val="65000"/>
                    </a:schemeClr>
                  </a:solidFill>
                </a:rPr>
                <a:t>StrokeGen </a:t>
              </a:r>
              <a:r>
                <a:rPr kumimoji="1" lang="ja-JP" altLang="en-US" sz="2000">
                  <a:solidFill>
                    <a:schemeClr val="bg1">
                      <a:lumMod val="65000"/>
                    </a:schemeClr>
                  </a:solidFill>
                </a:rPr>
                <a:t>実装解説</a:t>
              </a:r>
            </a:p>
          </p:txBody>
        </p:sp>
        <p:sp>
          <p:nvSpPr>
            <p:cNvPr id="49" name="直角三角形 48">
              <a:extLst>
                <a:ext uri="{FF2B5EF4-FFF2-40B4-BE49-F238E27FC236}">
                  <a16:creationId xmlns:a16="http://schemas.microsoft.com/office/drawing/2014/main" id="{567E12CD-BAFC-9135-2FC2-BB34627C8E8D}"/>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50" name="グループ化 49">
            <a:extLst>
              <a:ext uri="{FF2B5EF4-FFF2-40B4-BE49-F238E27FC236}">
                <a16:creationId xmlns:a16="http://schemas.microsoft.com/office/drawing/2014/main" id="{191FDFBD-974D-B9DE-0569-8337BCAF955D}"/>
              </a:ext>
            </a:extLst>
          </p:cNvPr>
          <p:cNvGrpSpPr/>
          <p:nvPr/>
        </p:nvGrpSpPr>
        <p:grpSpPr>
          <a:xfrm>
            <a:off x="3300629" y="3463150"/>
            <a:ext cx="5114926" cy="417846"/>
            <a:chOff x="933449" y="1036900"/>
            <a:chExt cx="7639051" cy="624045"/>
          </a:xfrm>
        </p:grpSpPr>
        <p:sp>
          <p:nvSpPr>
            <p:cNvPr id="51" name="正方形/長方形 50">
              <a:extLst>
                <a:ext uri="{FF2B5EF4-FFF2-40B4-BE49-F238E27FC236}">
                  <a16:creationId xmlns:a16="http://schemas.microsoft.com/office/drawing/2014/main" id="{2033BB81-0934-773B-2046-9D92A916BADF}"/>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52" name="正方形/長方形 51">
              <a:extLst>
                <a:ext uri="{FF2B5EF4-FFF2-40B4-BE49-F238E27FC236}">
                  <a16:creationId xmlns:a16="http://schemas.microsoft.com/office/drawing/2014/main" id="{7B46AC28-B129-95ED-EBB6-2D309A9B2663}"/>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cs typeface="Aharoni" panose="02010803020104030203" pitchFamily="2" charset="-79"/>
                </a:rPr>
                <a:t>5</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53" name="正方形/長方形 52">
              <a:extLst>
                <a:ext uri="{FF2B5EF4-FFF2-40B4-BE49-F238E27FC236}">
                  <a16:creationId xmlns:a16="http://schemas.microsoft.com/office/drawing/2014/main" id="{EAA65C97-1782-6927-5AA1-D06A2FA71579}"/>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bg1">
                      <a:lumMod val="65000"/>
                    </a:schemeClr>
                  </a:solidFill>
                </a:rPr>
                <a:t>デモ・結果紹介</a:t>
              </a:r>
            </a:p>
          </p:txBody>
        </p:sp>
        <p:sp>
          <p:nvSpPr>
            <p:cNvPr id="54" name="直角三角形 53">
              <a:extLst>
                <a:ext uri="{FF2B5EF4-FFF2-40B4-BE49-F238E27FC236}">
                  <a16:creationId xmlns:a16="http://schemas.microsoft.com/office/drawing/2014/main" id="{1AC846B5-6C58-771F-FE4A-8974560CFA25}"/>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55" name="グループ化 54">
            <a:extLst>
              <a:ext uri="{FF2B5EF4-FFF2-40B4-BE49-F238E27FC236}">
                <a16:creationId xmlns:a16="http://schemas.microsoft.com/office/drawing/2014/main" id="{22FA22DF-C004-6AC1-40E4-3EBFCB8A3EEF}"/>
              </a:ext>
            </a:extLst>
          </p:cNvPr>
          <p:cNvGrpSpPr/>
          <p:nvPr/>
        </p:nvGrpSpPr>
        <p:grpSpPr>
          <a:xfrm>
            <a:off x="3872073" y="4104989"/>
            <a:ext cx="5114926" cy="417846"/>
            <a:chOff x="933449" y="1036900"/>
            <a:chExt cx="7639051" cy="624045"/>
          </a:xfrm>
        </p:grpSpPr>
        <p:sp>
          <p:nvSpPr>
            <p:cNvPr id="56" name="正方形/長方形 55">
              <a:extLst>
                <a:ext uri="{FF2B5EF4-FFF2-40B4-BE49-F238E27FC236}">
                  <a16:creationId xmlns:a16="http://schemas.microsoft.com/office/drawing/2014/main" id="{89321DD5-0A68-5774-3B98-4ECE47E9B166}"/>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57" name="正方形/長方形 56">
              <a:extLst>
                <a:ext uri="{FF2B5EF4-FFF2-40B4-BE49-F238E27FC236}">
                  <a16:creationId xmlns:a16="http://schemas.microsoft.com/office/drawing/2014/main" id="{3E879105-A442-DFE3-5B58-2CE972D84DC3}"/>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cs typeface="Aharoni" panose="02010803020104030203" pitchFamily="2" charset="-79"/>
                </a:rPr>
                <a:t>6</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58" name="正方形/長方形 57">
              <a:extLst>
                <a:ext uri="{FF2B5EF4-FFF2-40B4-BE49-F238E27FC236}">
                  <a16:creationId xmlns:a16="http://schemas.microsoft.com/office/drawing/2014/main" id="{5980544E-D60C-1FBE-47CC-5156C278CC0D}"/>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bg1">
                      <a:lumMod val="65000"/>
                    </a:schemeClr>
                  </a:solidFill>
                </a:rPr>
                <a:t>課題と今後の展望</a:t>
              </a:r>
            </a:p>
          </p:txBody>
        </p:sp>
        <p:sp>
          <p:nvSpPr>
            <p:cNvPr id="59" name="直角三角形 58">
              <a:extLst>
                <a:ext uri="{FF2B5EF4-FFF2-40B4-BE49-F238E27FC236}">
                  <a16:creationId xmlns:a16="http://schemas.microsoft.com/office/drawing/2014/main" id="{4F2C86C7-4373-496D-2298-419E9B226D18}"/>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3" name="グループ化 2">
            <a:extLst>
              <a:ext uri="{FF2B5EF4-FFF2-40B4-BE49-F238E27FC236}">
                <a16:creationId xmlns:a16="http://schemas.microsoft.com/office/drawing/2014/main" id="{73DDE77D-E826-44A8-50AF-2F15827D82E8}"/>
              </a:ext>
            </a:extLst>
          </p:cNvPr>
          <p:cNvGrpSpPr/>
          <p:nvPr/>
        </p:nvGrpSpPr>
        <p:grpSpPr>
          <a:xfrm>
            <a:off x="2157743" y="2179476"/>
            <a:ext cx="5114926" cy="417846"/>
            <a:chOff x="933449" y="1036900"/>
            <a:chExt cx="7639051" cy="624045"/>
          </a:xfrm>
        </p:grpSpPr>
        <p:sp>
          <p:nvSpPr>
            <p:cNvPr id="5" name="正方形/長方形 4">
              <a:extLst>
                <a:ext uri="{FF2B5EF4-FFF2-40B4-BE49-F238E27FC236}">
                  <a16:creationId xmlns:a16="http://schemas.microsoft.com/office/drawing/2014/main" id="{E423C36E-E872-DF5C-759F-A0471974C982}"/>
                </a:ext>
              </a:extLst>
            </p:cNvPr>
            <p:cNvSpPr/>
            <p:nvPr/>
          </p:nvSpPr>
          <p:spPr>
            <a:xfrm>
              <a:off x="933450" y="1576363"/>
              <a:ext cx="7435135" cy="84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solidFill>
              </a:endParaRPr>
            </a:p>
          </p:txBody>
        </p:sp>
        <p:sp>
          <p:nvSpPr>
            <p:cNvPr id="7" name="正方形/長方形 6">
              <a:extLst>
                <a:ext uri="{FF2B5EF4-FFF2-40B4-BE49-F238E27FC236}">
                  <a16:creationId xmlns:a16="http://schemas.microsoft.com/office/drawing/2014/main" id="{EC61DA78-CE0E-7587-6879-396BF24F0155}"/>
                </a:ext>
              </a:extLst>
            </p:cNvPr>
            <p:cNvSpPr/>
            <p:nvPr/>
          </p:nvSpPr>
          <p:spPr>
            <a:xfrm>
              <a:off x="933450" y="1039153"/>
              <a:ext cx="624045" cy="621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solidFill>
                  <a:latin typeface="Segoe UI Black" panose="020B0A02040204020203" pitchFamily="34" charset="0"/>
                  <a:ea typeface="Segoe UI Black" panose="020B0A02040204020203" pitchFamily="34" charset="0"/>
                  <a:cs typeface="Aharoni" panose="02010803020104030203" pitchFamily="2" charset="-79"/>
                </a:rPr>
                <a:t>3</a:t>
              </a:r>
              <a:endParaRPr kumimoji="1" lang="ja-JP" altLang="en-US" sz="2400">
                <a:solidFill>
                  <a:schemeClr val="bg1"/>
                </a:solidFill>
                <a:latin typeface="Segoe UI Black" panose="020B0A02040204020203" pitchFamily="34" charset="0"/>
                <a:cs typeface="Aharoni" panose="02010803020104030203" pitchFamily="2" charset="-79"/>
              </a:endParaRPr>
            </a:p>
          </p:txBody>
        </p:sp>
        <p:sp>
          <p:nvSpPr>
            <p:cNvPr id="8" name="正方形/長方形 7">
              <a:extLst>
                <a:ext uri="{FF2B5EF4-FFF2-40B4-BE49-F238E27FC236}">
                  <a16:creationId xmlns:a16="http://schemas.microsoft.com/office/drawing/2014/main" id="{8FC94DAC-D99A-9B76-FE18-125A6FB427CE}"/>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tx1"/>
                  </a:solidFill>
                </a:rPr>
                <a:t>StrokeGen </a:t>
              </a:r>
              <a:r>
                <a:rPr kumimoji="1" lang="ja-JP" altLang="en-US" sz="2000">
                  <a:solidFill>
                    <a:schemeClr val="tx1"/>
                  </a:solidFill>
                </a:rPr>
                <a:t>アルゴリズム解説</a:t>
              </a:r>
            </a:p>
          </p:txBody>
        </p:sp>
        <p:sp>
          <p:nvSpPr>
            <p:cNvPr id="9" name="直角三角形 8">
              <a:extLst>
                <a:ext uri="{FF2B5EF4-FFF2-40B4-BE49-F238E27FC236}">
                  <a16:creationId xmlns:a16="http://schemas.microsoft.com/office/drawing/2014/main" id="{3F9CB6EF-9B96-7C17-FA46-952EDF5D6714}"/>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grpSp>
        <p:nvGrpSpPr>
          <p:cNvPr id="10" name="グループ化 9">
            <a:extLst>
              <a:ext uri="{FF2B5EF4-FFF2-40B4-BE49-F238E27FC236}">
                <a16:creationId xmlns:a16="http://schemas.microsoft.com/office/drawing/2014/main" id="{848F3343-15F7-447B-80D9-2935D4ADF94A}"/>
              </a:ext>
            </a:extLst>
          </p:cNvPr>
          <p:cNvGrpSpPr/>
          <p:nvPr/>
        </p:nvGrpSpPr>
        <p:grpSpPr>
          <a:xfrm>
            <a:off x="1014857" y="895802"/>
            <a:ext cx="5114926" cy="417846"/>
            <a:chOff x="933449" y="1036900"/>
            <a:chExt cx="7639051" cy="624045"/>
          </a:xfrm>
        </p:grpSpPr>
        <p:sp>
          <p:nvSpPr>
            <p:cNvPr id="14" name="正方形/長方形 13">
              <a:extLst>
                <a:ext uri="{FF2B5EF4-FFF2-40B4-BE49-F238E27FC236}">
                  <a16:creationId xmlns:a16="http://schemas.microsoft.com/office/drawing/2014/main" id="{ABBACA6D-E192-89D5-1D6E-A4EF58FCA3DD}"/>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15" name="正方形/長方形 14">
              <a:extLst>
                <a:ext uri="{FF2B5EF4-FFF2-40B4-BE49-F238E27FC236}">
                  <a16:creationId xmlns:a16="http://schemas.microsoft.com/office/drawing/2014/main" id="{EEB5979F-809A-C773-11A2-0F79B1CDB55C}"/>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1</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16" name="正方形/長方形 15">
              <a:extLst>
                <a:ext uri="{FF2B5EF4-FFF2-40B4-BE49-F238E27FC236}">
                  <a16:creationId xmlns:a16="http://schemas.microsoft.com/office/drawing/2014/main" id="{C1BB3ACE-BC12-D1BC-0635-5A1E79956C1E}"/>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bg1">
                      <a:lumMod val="65000"/>
                    </a:schemeClr>
                  </a:solidFill>
                </a:rPr>
                <a:t>輪郭線とは？</a:t>
              </a:r>
            </a:p>
          </p:txBody>
        </p:sp>
        <p:sp>
          <p:nvSpPr>
            <p:cNvPr id="17" name="直角三角形 16">
              <a:extLst>
                <a:ext uri="{FF2B5EF4-FFF2-40B4-BE49-F238E27FC236}">
                  <a16:creationId xmlns:a16="http://schemas.microsoft.com/office/drawing/2014/main" id="{216C8512-F01F-CE45-A093-1B38726004B2}"/>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spTree>
    <p:extLst>
      <p:ext uri="{BB962C8B-B14F-4D97-AF65-F5344CB8AC3E}">
        <p14:creationId xmlns:p14="http://schemas.microsoft.com/office/powerpoint/2010/main" val="1764179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19DC79EB-9ED7-87D2-194C-968C0F280EC4}"/>
              </a:ext>
            </a:extLst>
          </p:cNvPr>
          <p:cNvGrpSpPr/>
          <p:nvPr/>
        </p:nvGrpSpPr>
        <p:grpSpPr>
          <a:xfrm>
            <a:off x="122755" y="696059"/>
            <a:ext cx="8854097" cy="264653"/>
            <a:chOff x="122755" y="1583812"/>
            <a:chExt cx="9820231" cy="987938"/>
          </a:xfrm>
        </p:grpSpPr>
        <p:sp>
          <p:nvSpPr>
            <p:cNvPr id="6" name="正方形/長方形 5">
              <a:extLst>
                <a:ext uri="{FF2B5EF4-FFF2-40B4-BE49-F238E27FC236}">
                  <a16:creationId xmlns:a16="http://schemas.microsoft.com/office/drawing/2014/main" id="{42CB34D1-601D-51E0-95D1-A821C3249B4C}"/>
                </a:ext>
              </a:extLst>
            </p:cNvPr>
            <p:cNvSpPr/>
            <p:nvPr/>
          </p:nvSpPr>
          <p:spPr>
            <a:xfrm>
              <a:off x="122755"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Preprocessing</a:t>
              </a:r>
              <a:endParaRPr kumimoji="1" lang="en-US" altLang="ja-JP" sz="900">
                <a:solidFill>
                  <a:schemeClr val="tx1"/>
                </a:solidFill>
              </a:endParaRPr>
            </a:p>
          </p:txBody>
        </p:sp>
        <p:sp>
          <p:nvSpPr>
            <p:cNvPr id="7" name="正方形/長方形 6">
              <a:extLst>
                <a:ext uri="{FF2B5EF4-FFF2-40B4-BE49-F238E27FC236}">
                  <a16:creationId xmlns:a16="http://schemas.microsoft.com/office/drawing/2014/main" id="{A14CD3BE-D2EF-3349-EB50-E358CE563A53}"/>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8" name="正方形/長方形 7">
              <a:extLst>
                <a:ext uri="{FF2B5EF4-FFF2-40B4-BE49-F238E27FC236}">
                  <a16:creationId xmlns:a16="http://schemas.microsoft.com/office/drawing/2014/main" id="{0498019A-0E02-330D-6520-E2DC816ABBCA}"/>
                </a:ext>
              </a:extLst>
            </p:cNvPr>
            <p:cNvSpPr/>
            <p:nvPr/>
          </p:nvSpPr>
          <p:spPr>
            <a:xfrm>
              <a:off x="407566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Vectorization</a:t>
              </a:r>
              <a:endParaRPr kumimoji="1" lang="en-US" altLang="ja-JP" sz="1000">
                <a:solidFill>
                  <a:schemeClr val="accent6">
                    <a:lumMod val="60000"/>
                    <a:lumOff val="40000"/>
                  </a:schemeClr>
                </a:solidFill>
              </a:endParaRPr>
            </a:p>
          </p:txBody>
        </p:sp>
        <p:sp>
          <p:nvSpPr>
            <p:cNvPr id="9" name="正方形/長方形 8">
              <a:extLst>
                <a:ext uri="{FF2B5EF4-FFF2-40B4-BE49-F238E27FC236}">
                  <a16:creationId xmlns:a16="http://schemas.microsoft.com/office/drawing/2014/main" id="{800E2E51-BF24-6604-2741-D78ADB137510}"/>
                </a:ext>
              </a:extLst>
            </p:cNvPr>
            <p:cNvSpPr/>
            <p:nvPr/>
          </p:nvSpPr>
          <p:spPr>
            <a:xfrm>
              <a:off x="605212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Stroke Generation</a:t>
              </a:r>
              <a:endParaRPr kumimoji="1" lang="en-US" altLang="ja-JP" sz="1000">
                <a:solidFill>
                  <a:schemeClr val="accent6">
                    <a:lumMod val="60000"/>
                    <a:lumOff val="40000"/>
                  </a:schemeClr>
                </a:solidFill>
              </a:endParaRPr>
            </a:p>
          </p:txBody>
        </p:sp>
        <p:sp>
          <p:nvSpPr>
            <p:cNvPr id="10" name="正方形/長方形 9">
              <a:extLst>
                <a:ext uri="{FF2B5EF4-FFF2-40B4-BE49-F238E27FC236}">
                  <a16:creationId xmlns:a16="http://schemas.microsoft.com/office/drawing/2014/main" id="{D142064A-825A-59CB-7AD5-2282CD67939F}"/>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sp>
        <p:nvSpPr>
          <p:cNvPr id="38" name="タイトル 1">
            <a:extLst>
              <a:ext uri="{FF2B5EF4-FFF2-40B4-BE49-F238E27FC236}">
                <a16:creationId xmlns:a16="http://schemas.microsoft.com/office/drawing/2014/main" id="{E2BAC7ED-5CA5-F356-BED1-C7EC32CF347B}"/>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 </a:t>
            </a:r>
            <a:r>
              <a:rPr lang="en-US" altLang="ja-JP" sz="1600"/>
              <a:t>– </a:t>
            </a:r>
            <a:r>
              <a:rPr lang="ja-JP" altLang="en-US" sz="1600"/>
              <a:t>前処理</a:t>
            </a:r>
            <a:br>
              <a:rPr lang="en-US" altLang="ja-JP" sz="1600"/>
            </a:br>
            <a:r>
              <a:rPr lang="ja-JP" altLang="en-US" sz="3100"/>
              <a:t>必要なデータの収集</a:t>
            </a:r>
            <a:endParaRPr kumimoji="1" lang="ja-JP" altLang="en-US" sz="1600"/>
          </a:p>
        </p:txBody>
      </p:sp>
      <p:sp>
        <p:nvSpPr>
          <p:cNvPr id="42" name="コンテンツ プレースホルダー 4">
            <a:extLst>
              <a:ext uri="{FF2B5EF4-FFF2-40B4-BE49-F238E27FC236}">
                <a16:creationId xmlns:a16="http://schemas.microsoft.com/office/drawing/2014/main" id="{FF9023C0-96C3-D50A-FC25-14CE3681EA17}"/>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43" name="コンテンツ プレースホルダー 4">
            <a:extLst>
              <a:ext uri="{FF2B5EF4-FFF2-40B4-BE49-F238E27FC236}">
                <a16:creationId xmlns:a16="http://schemas.microsoft.com/office/drawing/2014/main" id="{D155E151-CF18-EA2C-8132-DAFC521BA246}"/>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.1</a:t>
            </a:r>
            <a:endParaRPr lang="ja-JP" altLang="en-US" sz="2000"/>
          </a:p>
        </p:txBody>
      </p:sp>
      <p:sp>
        <p:nvSpPr>
          <p:cNvPr id="24" name="テキスト ボックス 23">
            <a:extLst>
              <a:ext uri="{FF2B5EF4-FFF2-40B4-BE49-F238E27FC236}">
                <a16:creationId xmlns:a16="http://schemas.microsoft.com/office/drawing/2014/main" id="{5FBA6877-187E-318C-118F-87DB854D816E}"/>
              </a:ext>
            </a:extLst>
          </p:cNvPr>
          <p:cNvSpPr txBox="1"/>
          <p:nvPr/>
        </p:nvSpPr>
        <p:spPr>
          <a:xfrm>
            <a:off x="1989584" y="4224682"/>
            <a:ext cx="5205260" cy="600164"/>
          </a:xfrm>
          <a:prstGeom prst="rect">
            <a:avLst/>
          </a:prstGeom>
          <a:noFill/>
          <a:ln>
            <a:solidFill>
              <a:schemeClr val="tx1"/>
            </a:solidFill>
          </a:ln>
        </p:spPr>
        <p:txBody>
          <a:bodyPr wrap="square">
            <a:spAutoFit/>
          </a:bodyPr>
          <a:lstStyle/>
          <a:p>
            <a:r>
              <a:rPr kumimoji="1" lang="en-US" altLang="ja-JP" sz="1100" baseline="30000"/>
              <a:t>*1*2 </a:t>
            </a:r>
            <a:r>
              <a:rPr kumimoji="1" lang="ja-JP" altLang="en-US" sz="1100"/>
              <a:t>公開されている </a:t>
            </a:r>
            <a:r>
              <a:rPr kumimoji="1" lang="en-US" altLang="ja-JP" sz="1100"/>
              <a:t>StrokeGen </a:t>
            </a:r>
            <a:r>
              <a:rPr kumimoji="1" lang="ja-JP" altLang="en-US" sz="1100"/>
              <a:t>の仕様。アルゴリズムの制約ではない</a:t>
            </a:r>
            <a:endParaRPr kumimoji="1" lang="en-US" altLang="ja-JP" sz="1100"/>
          </a:p>
          <a:p>
            <a:r>
              <a:rPr kumimoji="1" lang="en-US" altLang="ja-JP" sz="1100" baseline="30000"/>
              <a:t>*2</a:t>
            </a:r>
            <a:r>
              <a:rPr kumimoji="1" lang="en-US" altLang="ja-JP" sz="1100"/>
              <a:t> </a:t>
            </a:r>
            <a:r>
              <a:rPr kumimoji="1" lang="ja-JP" altLang="en-US" sz="1100"/>
              <a:t>公開実装には </a:t>
            </a:r>
            <a:r>
              <a:rPr kumimoji="1" lang="en-US" altLang="ja-JP" sz="1100"/>
              <a:t>Asset </a:t>
            </a:r>
            <a:r>
              <a:rPr kumimoji="1" lang="ja-JP" altLang="en-US" sz="1100"/>
              <a:t>化して使い回すような処理も確認できる（動作未検証）</a:t>
            </a:r>
            <a:endParaRPr kumimoji="1" lang="en-US" altLang="ja-JP" sz="1100"/>
          </a:p>
          <a:p>
            <a:r>
              <a:rPr kumimoji="1" lang="en-US" altLang="ja-JP" sz="1100" baseline="30000"/>
              <a:t>*1*3</a:t>
            </a:r>
            <a:r>
              <a:rPr kumimoji="1" lang="en-US" altLang="ja-JP" sz="1100"/>
              <a:t> </a:t>
            </a:r>
            <a:r>
              <a:rPr kumimoji="1" lang="ja-JP" altLang="en-US" sz="1100"/>
              <a:t>動的更新への対応は後述</a:t>
            </a:r>
            <a:endParaRPr kumimoji="1" lang="en-US" altLang="ja-JP" sz="1100"/>
          </a:p>
        </p:txBody>
      </p:sp>
      <p:sp>
        <p:nvSpPr>
          <p:cNvPr id="26" name="テキスト ボックス 25">
            <a:extLst>
              <a:ext uri="{FF2B5EF4-FFF2-40B4-BE49-F238E27FC236}">
                <a16:creationId xmlns:a16="http://schemas.microsoft.com/office/drawing/2014/main" id="{8E6C3156-1602-C5AF-46DC-1550666FFE1E}"/>
              </a:ext>
            </a:extLst>
          </p:cNvPr>
          <p:cNvSpPr txBox="1"/>
          <p:nvPr/>
        </p:nvSpPr>
        <p:spPr>
          <a:xfrm>
            <a:off x="314761" y="1089460"/>
            <a:ext cx="6099747" cy="1323439"/>
          </a:xfrm>
          <a:prstGeom prst="rect">
            <a:avLst/>
          </a:prstGeom>
          <a:noFill/>
        </p:spPr>
        <p:txBody>
          <a:bodyPr wrap="none" rtlCol="0">
            <a:spAutoFit/>
          </a:bodyPr>
          <a:lstStyle/>
          <a:p>
            <a:r>
              <a:rPr kumimoji="1" lang="ja-JP" altLang="en-US" sz="1600" b="1"/>
              <a:t>入力</a:t>
            </a:r>
            <a:r>
              <a:rPr kumimoji="1" lang="ja-JP" altLang="en-US" sz="1600"/>
              <a:t>：輪郭線描画の対象とする（単一スタティック</a:t>
            </a:r>
            <a:r>
              <a:rPr kumimoji="1" lang="en-US" altLang="ja-JP" sz="1600" baseline="30000"/>
              <a:t>*1</a:t>
            </a:r>
            <a:r>
              <a:rPr kumimoji="1" lang="ja-JP" altLang="en-US" sz="1600"/>
              <a:t>）メッシュ</a:t>
            </a:r>
            <a:endParaRPr kumimoji="1" lang="en-US" altLang="ja-JP" sz="1600"/>
          </a:p>
          <a:p>
            <a:r>
              <a:rPr kumimoji="1" lang="ja-JP" altLang="en-US" sz="1600" b="1"/>
              <a:t>出力</a:t>
            </a:r>
            <a:r>
              <a:rPr kumimoji="1" lang="ja-JP" altLang="en-US" sz="1600"/>
              <a:t>：各種データを収めた </a:t>
            </a:r>
            <a:r>
              <a:rPr kumimoji="1" lang="en-US" altLang="ja-JP" sz="1600"/>
              <a:t>GPU </a:t>
            </a:r>
            <a:r>
              <a:rPr kumimoji="1" lang="ja-JP" altLang="en-US" sz="1600"/>
              <a:t>バッファ</a:t>
            </a:r>
            <a:endParaRPr kumimoji="1" lang="en-US" altLang="ja-JP" sz="1600"/>
          </a:p>
          <a:p>
            <a:r>
              <a:rPr kumimoji="1" lang="ja-JP" altLang="en-US" sz="1600"/>
              <a:t>実行時に一度だけ処理</a:t>
            </a:r>
            <a:r>
              <a:rPr kumimoji="1" lang="en-US" altLang="ja-JP" sz="1600" baseline="30000"/>
              <a:t>*2*3</a:t>
            </a:r>
          </a:p>
          <a:p>
            <a:r>
              <a:rPr lang="ja-JP" altLang="en-US" sz="1600"/>
              <a:t>基本的に </a:t>
            </a:r>
            <a:r>
              <a:rPr lang="en-US" altLang="ja-JP" sz="1600"/>
              <a:t>Vertex/Index Buffer </a:t>
            </a:r>
            <a:r>
              <a:rPr lang="ja-JP" altLang="en-US" sz="1600"/>
              <a:t>から取り出すだけ</a:t>
            </a:r>
            <a:endParaRPr lang="en-US" altLang="ja-JP" sz="1600"/>
          </a:p>
          <a:p>
            <a:r>
              <a:rPr lang="ja-JP" altLang="en-US" sz="1600"/>
              <a:t>隣接情報は自前で計算する必要がある</a:t>
            </a:r>
            <a:endParaRPr lang="en-US" altLang="ja-JP" sz="1600"/>
          </a:p>
        </p:txBody>
      </p:sp>
      <p:grpSp>
        <p:nvGrpSpPr>
          <p:cNvPr id="324" name="グループ化 323">
            <a:extLst>
              <a:ext uri="{FF2B5EF4-FFF2-40B4-BE49-F238E27FC236}">
                <a16:creationId xmlns:a16="http://schemas.microsoft.com/office/drawing/2014/main" id="{C29F837F-D0A4-E3B0-65D8-F1F638F9F306}"/>
              </a:ext>
            </a:extLst>
          </p:cNvPr>
          <p:cNvGrpSpPr/>
          <p:nvPr/>
        </p:nvGrpSpPr>
        <p:grpSpPr>
          <a:xfrm>
            <a:off x="2217962" y="2150561"/>
            <a:ext cx="1234497" cy="1991086"/>
            <a:chOff x="-2566" y="297449"/>
            <a:chExt cx="1234497" cy="1991086"/>
          </a:xfrm>
        </p:grpSpPr>
        <p:grpSp>
          <p:nvGrpSpPr>
            <p:cNvPr id="325" name="グループ化 324">
              <a:extLst>
                <a:ext uri="{FF2B5EF4-FFF2-40B4-BE49-F238E27FC236}">
                  <a16:creationId xmlns:a16="http://schemas.microsoft.com/office/drawing/2014/main" id="{6F10C5A2-1197-5382-8118-18B5C630BF9E}"/>
                </a:ext>
              </a:extLst>
            </p:cNvPr>
            <p:cNvGrpSpPr/>
            <p:nvPr/>
          </p:nvGrpSpPr>
          <p:grpSpPr>
            <a:xfrm>
              <a:off x="-2566" y="297449"/>
              <a:ext cx="1234497" cy="1991086"/>
              <a:chOff x="3180313" y="1686393"/>
              <a:chExt cx="1234497" cy="1991086"/>
            </a:xfrm>
          </p:grpSpPr>
          <p:sp>
            <p:nvSpPr>
              <p:cNvPr id="331" name="正方形/長方形 330">
                <a:extLst>
                  <a:ext uri="{FF2B5EF4-FFF2-40B4-BE49-F238E27FC236}">
                    <a16:creationId xmlns:a16="http://schemas.microsoft.com/office/drawing/2014/main" id="{9172C74E-24B7-6988-C47F-3D81A6E1EAD0}"/>
                  </a:ext>
                </a:extLst>
              </p:cNvPr>
              <p:cNvSpPr/>
              <p:nvPr/>
            </p:nvSpPr>
            <p:spPr>
              <a:xfrm>
                <a:off x="3500410" y="2006187"/>
                <a:ext cx="914400" cy="1671292"/>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32" name="正方形/長方形 331">
                <a:extLst>
                  <a:ext uri="{FF2B5EF4-FFF2-40B4-BE49-F238E27FC236}">
                    <a16:creationId xmlns:a16="http://schemas.microsoft.com/office/drawing/2014/main" id="{CD3B7F7E-B89C-53BE-1EA5-36F309BD5AB4}"/>
                  </a:ext>
                </a:extLst>
              </p:cNvPr>
              <p:cNvSpPr/>
              <p:nvPr/>
            </p:nvSpPr>
            <p:spPr>
              <a:xfrm>
                <a:off x="3570776" y="236070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33" name="テキスト ボックス 332">
                <a:extLst>
                  <a:ext uri="{FF2B5EF4-FFF2-40B4-BE49-F238E27FC236}">
                    <a16:creationId xmlns:a16="http://schemas.microsoft.com/office/drawing/2014/main" id="{2F99455B-B8C1-8B3D-4A89-D93791F9D9C1}"/>
                  </a:ext>
                </a:extLst>
              </p:cNvPr>
              <p:cNvSpPr txBox="1"/>
              <p:nvPr/>
            </p:nvSpPr>
            <p:spPr>
              <a:xfrm>
                <a:off x="3490711" y="3230940"/>
                <a:ext cx="914401" cy="230832"/>
              </a:xfrm>
              <a:prstGeom prst="rect">
                <a:avLst/>
              </a:prstGeom>
              <a:noFill/>
            </p:spPr>
            <p:txBody>
              <a:bodyPr wrap="square" rtlCol="0" anchor="ctr">
                <a:spAutoFit/>
              </a:bodyPr>
              <a:lstStyle/>
              <a:p>
                <a:r>
                  <a:rPr kumimoji="1" lang="en-US" altLang="ja-JP" sz="900"/>
                  <a:t>3D</a:t>
                </a:r>
                <a:r>
                  <a:rPr kumimoji="1" lang="ja-JP" altLang="en-US" sz="900"/>
                  <a:t>の頂点座標</a:t>
                </a:r>
              </a:p>
            </p:txBody>
          </p:sp>
          <p:sp>
            <p:nvSpPr>
              <p:cNvPr id="334" name="正方形/長方形 333">
                <a:extLst>
                  <a:ext uri="{FF2B5EF4-FFF2-40B4-BE49-F238E27FC236}">
                    <a16:creationId xmlns:a16="http://schemas.microsoft.com/office/drawing/2014/main" id="{6D7ED2C0-4960-B623-EFF7-3DD5CF47EB6C}"/>
                  </a:ext>
                </a:extLst>
              </p:cNvPr>
              <p:cNvSpPr/>
              <p:nvPr/>
            </p:nvSpPr>
            <p:spPr>
              <a:xfrm>
                <a:off x="3495418" y="2005764"/>
                <a:ext cx="914400" cy="167129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35" name="テキスト ボックス 334">
                <a:extLst>
                  <a:ext uri="{FF2B5EF4-FFF2-40B4-BE49-F238E27FC236}">
                    <a16:creationId xmlns:a16="http://schemas.microsoft.com/office/drawing/2014/main" id="{ADF5FE71-2A26-EDB7-0FBA-1C2662DFB827}"/>
                  </a:ext>
                </a:extLst>
              </p:cNvPr>
              <p:cNvSpPr txBox="1"/>
              <p:nvPr/>
            </p:nvSpPr>
            <p:spPr>
              <a:xfrm>
                <a:off x="3741054" y="2073725"/>
                <a:ext cx="595035" cy="215444"/>
              </a:xfrm>
              <a:prstGeom prst="rect">
                <a:avLst/>
              </a:prstGeom>
              <a:noFill/>
            </p:spPr>
            <p:txBody>
              <a:bodyPr wrap="none" rtlCol="0" anchor="ctr">
                <a:spAutoFit/>
              </a:bodyPr>
              <a:lstStyle/>
              <a:p>
                <a:pPr algn="ctr"/>
                <a:r>
                  <a:rPr kumimoji="1" lang="ja-JP" altLang="en-US" sz="800" b="1">
                    <a:solidFill>
                      <a:schemeClr val="accent6">
                        <a:lumMod val="75000"/>
                      </a:schemeClr>
                    </a:solidFill>
                  </a:rPr>
                  <a:t>頂点座標</a:t>
                </a:r>
              </a:p>
            </p:txBody>
          </p:sp>
          <p:grpSp>
            <p:nvGrpSpPr>
              <p:cNvPr id="336" name="グループ化 335">
                <a:extLst>
                  <a:ext uri="{FF2B5EF4-FFF2-40B4-BE49-F238E27FC236}">
                    <a16:creationId xmlns:a16="http://schemas.microsoft.com/office/drawing/2014/main" id="{2C0A80B7-CF9B-FB46-56E2-C227FB6D8328}"/>
                  </a:ext>
                </a:extLst>
              </p:cNvPr>
              <p:cNvGrpSpPr/>
              <p:nvPr/>
            </p:nvGrpSpPr>
            <p:grpSpPr>
              <a:xfrm>
                <a:off x="3180313" y="1686393"/>
                <a:ext cx="673354" cy="630211"/>
                <a:chOff x="912740" y="3356474"/>
                <a:chExt cx="856924" cy="802019"/>
              </a:xfrm>
              <a:solidFill>
                <a:schemeClr val="accent6">
                  <a:lumMod val="75000"/>
                </a:schemeClr>
              </a:solidFill>
            </p:grpSpPr>
            <p:sp>
              <p:nvSpPr>
                <p:cNvPr id="337" name="部分円 336">
                  <a:extLst>
                    <a:ext uri="{FF2B5EF4-FFF2-40B4-BE49-F238E27FC236}">
                      <a16:creationId xmlns:a16="http://schemas.microsoft.com/office/drawing/2014/main" id="{F046BAA4-874C-500C-AC8D-EC71BB29C39C}"/>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338" name="テキスト ボックス 337">
                  <a:extLst>
                    <a:ext uri="{FF2B5EF4-FFF2-40B4-BE49-F238E27FC236}">
                      <a16:creationId xmlns:a16="http://schemas.microsoft.com/office/drawing/2014/main" id="{7FBC76D5-9AF2-100D-971C-590F330A4620}"/>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Vp</a:t>
                  </a:r>
                  <a:endParaRPr lang="ja-JP" altLang="en-US" sz="1100"/>
                </a:p>
              </p:txBody>
            </p:sp>
          </p:grpSp>
        </p:grpSp>
        <p:grpSp>
          <p:nvGrpSpPr>
            <p:cNvPr id="326" name="グループ化 325">
              <a:extLst>
                <a:ext uri="{FF2B5EF4-FFF2-40B4-BE49-F238E27FC236}">
                  <a16:creationId xmlns:a16="http://schemas.microsoft.com/office/drawing/2014/main" id="{8F6B5130-EA73-6C70-9F04-F938E4D9A8D3}"/>
                </a:ext>
              </a:extLst>
            </p:cNvPr>
            <p:cNvGrpSpPr/>
            <p:nvPr/>
          </p:nvGrpSpPr>
          <p:grpSpPr>
            <a:xfrm>
              <a:off x="440573" y="1054698"/>
              <a:ext cx="734652" cy="457243"/>
              <a:chOff x="9128125" y="953825"/>
              <a:chExt cx="1134253" cy="705952"/>
            </a:xfrm>
          </p:grpSpPr>
          <p:sp>
            <p:nvSpPr>
              <p:cNvPr id="327" name="二等辺三角形 326">
                <a:extLst>
                  <a:ext uri="{FF2B5EF4-FFF2-40B4-BE49-F238E27FC236}">
                    <a16:creationId xmlns:a16="http://schemas.microsoft.com/office/drawing/2014/main" id="{5F6D2DFB-9DB0-2180-3529-B666C78200D9}"/>
                  </a:ext>
                </a:extLst>
              </p:cNvPr>
              <p:cNvSpPr/>
              <p:nvPr/>
            </p:nvSpPr>
            <p:spPr>
              <a:xfrm rot="9245642">
                <a:off x="9201673" y="1188101"/>
                <a:ext cx="1060705" cy="464984"/>
              </a:xfrm>
              <a:prstGeom prst="triangle">
                <a:avLst/>
              </a:prstGeom>
              <a:solidFill>
                <a:schemeClr val="accent3">
                  <a:lumMod val="75000"/>
                  <a:alpha val="50196"/>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28" name="楕円 327">
                <a:extLst>
                  <a:ext uri="{FF2B5EF4-FFF2-40B4-BE49-F238E27FC236}">
                    <a16:creationId xmlns:a16="http://schemas.microsoft.com/office/drawing/2014/main" id="{75E4DA0C-4BA5-9C2C-823F-6268356BDAE1}"/>
                  </a:ext>
                </a:extLst>
              </p:cNvPr>
              <p:cNvSpPr/>
              <p:nvPr/>
            </p:nvSpPr>
            <p:spPr>
              <a:xfrm>
                <a:off x="9128125" y="1411068"/>
                <a:ext cx="58209" cy="58209"/>
              </a:xfrm>
              <a:prstGeom prst="ellipse">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29" name="楕円 328">
                <a:extLst>
                  <a:ext uri="{FF2B5EF4-FFF2-40B4-BE49-F238E27FC236}">
                    <a16:creationId xmlns:a16="http://schemas.microsoft.com/office/drawing/2014/main" id="{2A25AB7C-E571-7688-54EC-1C4DD6B015D2}"/>
                  </a:ext>
                </a:extLst>
              </p:cNvPr>
              <p:cNvSpPr/>
              <p:nvPr/>
            </p:nvSpPr>
            <p:spPr>
              <a:xfrm>
                <a:off x="9804400" y="1601568"/>
                <a:ext cx="58209" cy="58209"/>
              </a:xfrm>
              <a:prstGeom prst="ellipse">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30" name="楕円 329">
                <a:extLst>
                  <a:ext uri="{FF2B5EF4-FFF2-40B4-BE49-F238E27FC236}">
                    <a16:creationId xmlns:a16="http://schemas.microsoft.com/office/drawing/2014/main" id="{58076278-AD5E-882F-488C-0ACA2402E39E}"/>
                  </a:ext>
                </a:extLst>
              </p:cNvPr>
              <p:cNvSpPr/>
              <p:nvPr/>
            </p:nvSpPr>
            <p:spPr>
              <a:xfrm>
                <a:off x="10076307" y="953825"/>
                <a:ext cx="58209" cy="58209"/>
              </a:xfrm>
              <a:prstGeom prst="ellipse">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grpSp>
      <p:grpSp>
        <p:nvGrpSpPr>
          <p:cNvPr id="353" name="グループ化 352">
            <a:extLst>
              <a:ext uri="{FF2B5EF4-FFF2-40B4-BE49-F238E27FC236}">
                <a16:creationId xmlns:a16="http://schemas.microsoft.com/office/drawing/2014/main" id="{9A06F618-010C-0538-960B-83E61E7BB1B5}"/>
              </a:ext>
            </a:extLst>
          </p:cNvPr>
          <p:cNvGrpSpPr/>
          <p:nvPr/>
        </p:nvGrpSpPr>
        <p:grpSpPr>
          <a:xfrm>
            <a:off x="6350143" y="2150561"/>
            <a:ext cx="1234497" cy="1991086"/>
            <a:chOff x="3317347" y="297449"/>
            <a:chExt cx="1234497" cy="1991086"/>
          </a:xfrm>
        </p:grpSpPr>
        <p:grpSp>
          <p:nvGrpSpPr>
            <p:cNvPr id="354" name="グループ化 353">
              <a:extLst>
                <a:ext uri="{FF2B5EF4-FFF2-40B4-BE49-F238E27FC236}">
                  <a16:creationId xmlns:a16="http://schemas.microsoft.com/office/drawing/2014/main" id="{26843713-9627-9911-314A-92E2711EEEFF}"/>
                </a:ext>
              </a:extLst>
            </p:cNvPr>
            <p:cNvGrpSpPr/>
            <p:nvPr/>
          </p:nvGrpSpPr>
          <p:grpSpPr>
            <a:xfrm>
              <a:off x="3317347" y="297449"/>
              <a:ext cx="1234497" cy="1991086"/>
              <a:chOff x="3180313" y="1686393"/>
              <a:chExt cx="1234497" cy="1991086"/>
            </a:xfrm>
          </p:grpSpPr>
          <p:sp>
            <p:nvSpPr>
              <p:cNvPr id="364" name="正方形/長方形 363">
                <a:extLst>
                  <a:ext uri="{FF2B5EF4-FFF2-40B4-BE49-F238E27FC236}">
                    <a16:creationId xmlns:a16="http://schemas.microsoft.com/office/drawing/2014/main" id="{D225535A-5C15-F260-A21D-7CB51C600583}"/>
                  </a:ext>
                </a:extLst>
              </p:cNvPr>
              <p:cNvSpPr/>
              <p:nvPr/>
            </p:nvSpPr>
            <p:spPr>
              <a:xfrm>
                <a:off x="3500410" y="2006187"/>
                <a:ext cx="914400" cy="1671292"/>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65" name="正方形/長方形 364">
                <a:extLst>
                  <a:ext uri="{FF2B5EF4-FFF2-40B4-BE49-F238E27FC236}">
                    <a16:creationId xmlns:a16="http://schemas.microsoft.com/office/drawing/2014/main" id="{07BA03E0-6E11-A5A5-9211-CFA75852EF1E}"/>
                  </a:ext>
                </a:extLst>
              </p:cNvPr>
              <p:cNvSpPr/>
              <p:nvPr/>
            </p:nvSpPr>
            <p:spPr>
              <a:xfrm>
                <a:off x="3570776" y="236070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66" name="テキスト ボックス 365">
                <a:extLst>
                  <a:ext uri="{FF2B5EF4-FFF2-40B4-BE49-F238E27FC236}">
                    <a16:creationId xmlns:a16="http://schemas.microsoft.com/office/drawing/2014/main" id="{5CD95273-62AE-4C58-AAF4-098F124AB4C4}"/>
                  </a:ext>
                </a:extLst>
              </p:cNvPr>
              <p:cNvSpPr txBox="1"/>
              <p:nvPr/>
            </p:nvSpPr>
            <p:spPr>
              <a:xfrm>
                <a:off x="3490711" y="3230939"/>
                <a:ext cx="914401" cy="230832"/>
              </a:xfrm>
              <a:prstGeom prst="rect">
                <a:avLst/>
              </a:prstGeom>
              <a:noFill/>
            </p:spPr>
            <p:txBody>
              <a:bodyPr wrap="square" rtlCol="0" anchor="ctr">
                <a:spAutoFit/>
              </a:bodyPr>
              <a:lstStyle/>
              <a:p>
                <a:r>
                  <a:rPr kumimoji="1" lang="en-US" altLang="ja-JP" sz="900"/>
                  <a:t>3D</a:t>
                </a:r>
                <a:r>
                  <a:rPr kumimoji="1" lang="ja-JP" altLang="en-US" sz="900"/>
                  <a:t>の頂点法線</a:t>
                </a:r>
              </a:p>
            </p:txBody>
          </p:sp>
          <p:sp>
            <p:nvSpPr>
              <p:cNvPr id="367" name="正方形/長方形 366">
                <a:extLst>
                  <a:ext uri="{FF2B5EF4-FFF2-40B4-BE49-F238E27FC236}">
                    <a16:creationId xmlns:a16="http://schemas.microsoft.com/office/drawing/2014/main" id="{349CFDCC-2E22-DE0B-6FE3-BBE0C2316883}"/>
                  </a:ext>
                </a:extLst>
              </p:cNvPr>
              <p:cNvSpPr/>
              <p:nvPr/>
            </p:nvSpPr>
            <p:spPr>
              <a:xfrm>
                <a:off x="3495418" y="2005764"/>
                <a:ext cx="914400" cy="167129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68" name="テキスト ボックス 367">
                <a:extLst>
                  <a:ext uri="{FF2B5EF4-FFF2-40B4-BE49-F238E27FC236}">
                    <a16:creationId xmlns:a16="http://schemas.microsoft.com/office/drawing/2014/main" id="{951A1F1D-75EE-8B8C-ECB0-0FECAEA659E4}"/>
                  </a:ext>
                </a:extLst>
              </p:cNvPr>
              <p:cNvSpPr txBox="1"/>
              <p:nvPr/>
            </p:nvSpPr>
            <p:spPr>
              <a:xfrm>
                <a:off x="3741056" y="2073725"/>
                <a:ext cx="595035" cy="215444"/>
              </a:xfrm>
              <a:prstGeom prst="rect">
                <a:avLst/>
              </a:prstGeom>
              <a:noFill/>
            </p:spPr>
            <p:txBody>
              <a:bodyPr wrap="none" rtlCol="0" anchor="ctr">
                <a:spAutoFit/>
              </a:bodyPr>
              <a:lstStyle/>
              <a:p>
                <a:pPr algn="ctr"/>
                <a:r>
                  <a:rPr kumimoji="1" lang="ja-JP" altLang="en-US" sz="800" b="1">
                    <a:solidFill>
                      <a:schemeClr val="accent6">
                        <a:lumMod val="75000"/>
                      </a:schemeClr>
                    </a:solidFill>
                  </a:rPr>
                  <a:t>頂点法線</a:t>
                </a:r>
              </a:p>
            </p:txBody>
          </p:sp>
          <p:grpSp>
            <p:nvGrpSpPr>
              <p:cNvPr id="369" name="グループ化 368">
                <a:extLst>
                  <a:ext uri="{FF2B5EF4-FFF2-40B4-BE49-F238E27FC236}">
                    <a16:creationId xmlns:a16="http://schemas.microsoft.com/office/drawing/2014/main" id="{57D277AD-9F96-D196-E6CB-4C626B652117}"/>
                  </a:ext>
                </a:extLst>
              </p:cNvPr>
              <p:cNvGrpSpPr/>
              <p:nvPr/>
            </p:nvGrpSpPr>
            <p:grpSpPr>
              <a:xfrm>
                <a:off x="3180313" y="1686393"/>
                <a:ext cx="673354" cy="630211"/>
                <a:chOff x="912740" y="3356474"/>
                <a:chExt cx="856924" cy="802019"/>
              </a:xfrm>
              <a:solidFill>
                <a:schemeClr val="accent6">
                  <a:lumMod val="75000"/>
                </a:schemeClr>
              </a:solidFill>
            </p:grpSpPr>
            <p:sp>
              <p:nvSpPr>
                <p:cNvPr id="370" name="部分円 369">
                  <a:extLst>
                    <a:ext uri="{FF2B5EF4-FFF2-40B4-BE49-F238E27FC236}">
                      <a16:creationId xmlns:a16="http://schemas.microsoft.com/office/drawing/2014/main" id="{0A7C36BB-13AA-DFC6-5EA7-CE062CCA0110}"/>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371" name="テキスト ボックス 370">
                  <a:extLst>
                    <a:ext uri="{FF2B5EF4-FFF2-40B4-BE49-F238E27FC236}">
                      <a16:creationId xmlns:a16="http://schemas.microsoft.com/office/drawing/2014/main" id="{4C6B16AA-C776-66F0-2E70-6DAFE6053ABB}"/>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Vn</a:t>
                  </a:r>
                  <a:endParaRPr lang="ja-JP" altLang="en-US" sz="1100"/>
                </a:p>
              </p:txBody>
            </p:sp>
          </p:grpSp>
        </p:grpSp>
        <p:grpSp>
          <p:nvGrpSpPr>
            <p:cNvPr id="355" name="グループ化 354">
              <a:extLst>
                <a:ext uri="{FF2B5EF4-FFF2-40B4-BE49-F238E27FC236}">
                  <a16:creationId xmlns:a16="http://schemas.microsoft.com/office/drawing/2014/main" id="{E9292E5D-B3DF-9852-F955-768408C17E21}"/>
                </a:ext>
              </a:extLst>
            </p:cNvPr>
            <p:cNvGrpSpPr/>
            <p:nvPr/>
          </p:nvGrpSpPr>
          <p:grpSpPr>
            <a:xfrm>
              <a:off x="3722837" y="986961"/>
              <a:ext cx="790492" cy="555209"/>
              <a:chOff x="5864108" y="2956213"/>
              <a:chExt cx="790492" cy="555209"/>
            </a:xfrm>
          </p:grpSpPr>
          <p:grpSp>
            <p:nvGrpSpPr>
              <p:cNvPr id="356" name="グループ化 355">
                <a:extLst>
                  <a:ext uri="{FF2B5EF4-FFF2-40B4-BE49-F238E27FC236}">
                    <a16:creationId xmlns:a16="http://schemas.microsoft.com/office/drawing/2014/main" id="{FD2730CD-6DEC-D599-1B0D-AF6E20DFDCE7}"/>
                  </a:ext>
                </a:extLst>
              </p:cNvPr>
              <p:cNvGrpSpPr/>
              <p:nvPr/>
            </p:nvGrpSpPr>
            <p:grpSpPr>
              <a:xfrm>
                <a:off x="5919948" y="3054179"/>
                <a:ext cx="734652" cy="457243"/>
                <a:chOff x="9128125" y="953825"/>
                <a:chExt cx="1134253" cy="705952"/>
              </a:xfrm>
            </p:grpSpPr>
            <p:sp>
              <p:nvSpPr>
                <p:cNvPr id="360" name="二等辺三角形 359">
                  <a:extLst>
                    <a:ext uri="{FF2B5EF4-FFF2-40B4-BE49-F238E27FC236}">
                      <a16:creationId xmlns:a16="http://schemas.microsoft.com/office/drawing/2014/main" id="{64CC571C-650B-22CD-A141-5C17566E6C15}"/>
                    </a:ext>
                  </a:extLst>
                </p:cNvPr>
                <p:cNvSpPr/>
                <p:nvPr/>
              </p:nvSpPr>
              <p:spPr>
                <a:xfrm rot="9245642">
                  <a:off x="9201673" y="1188101"/>
                  <a:ext cx="1060705" cy="464984"/>
                </a:xfrm>
                <a:prstGeom prst="triangle">
                  <a:avLst/>
                </a:prstGeom>
                <a:solidFill>
                  <a:schemeClr val="accent3">
                    <a:lumMod val="75000"/>
                    <a:alpha val="50196"/>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61" name="楕円 360">
                  <a:extLst>
                    <a:ext uri="{FF2B5EF4-FFF2-40B4-BE49-F238E27FC236}">
                      <a16:creationId xmlns:a16="http://schemas.microsoft.com/office/drawing/2014/main" id="{2C85146F-1B28-6F46-DFD1-6BE218A366EE}"/>
                    </a:ext>
                  </a:extLst>
                </p:cNvPr>
                <p:cNvSpPr/>
                <p:nvPr/>
              </p:nvSpPr>
              <p:spPr>
                <a:xfrm>
                  <a:off x="9128125" y="1411068"/>
                  <a:ext cx="58209" cy="58209"/>
                </a:xfrm>
                <a:prstGeom prst="ellipse">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62" name="楕円 361">
                  <a:extLst>
                    <a:ext uri="{FF2B5EF4-FFF2-40B4-BE49-F238E27FC236}">
                      <a16:creationId xmlns:a16="http://schemas.microsoft.com/office/drawing/2014/main" id="{E55A2856-9497-2682-6778-7A912FFBA585}"/>
                    </a:ext>
                  </a:extLst>
                </p:cNvPr>
                <p:cNvSpPr/>
                <p:nvPr/>
              </p:nvSpPr>
              <p:spPr>
                <a:xfrm>
                  <a:off x="9804400" y="1601568"/>
                  <a:ext cx="58209" cy="58209"/>
                </a:xfrm>
                <a:prstGeom prst="ellipse">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63" name="楕円 362">
                  <a:extLst>
                    <a:ext uri="{FF2B5EF4-FFF2-40B4-BE49-F238E27FC236}">
                      <a16:creationId xmlns:a16="http://schemas.microsoft.com/office/drawing/2014/main" id="{DAB90DAB-740E-955E-46B2-C97CF8E7DF07}"/>
                    </a:ext>
                  </a:extLst>
                </p:cNvPr>
                <p:cNvSpPr/>
                <p:nvPr/>
              </p:nvSpPr>
              <p:spPr>
                <a:xfrm>
                  <a:off x="10076307" y="953825"/>
                  <a:ext cx="58209" cy="58209"/>
                </a:xfrm>
                <a:prstGeom prst="ellipse">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cxnSp>
            <p:nvCxnSpPr>
              <p:cNvPr id="357" name="直線矢印コネクタ 356">
                <a:extLst>
                  <a:ext uri="{FF2B5EF4-FFF2-40B4-BE49-F238E27FC236}">
                    <a16:creationId xmlns:a16="http://schemas.microsoft.com/office/drawing/2014/main" id="{0C138D35-A9C6-B3BE-B2F4-E8C927596D81}"/>
                  </a:ext>
                </a:extLst>
              </p:cNvPr>
              <p:cNvCxnSpPr>
                <a:cxnSpLocks/>
              </p:cNvCxnSpPr>
              <p:nvPr/>
            </p:nvCxnSpPr>
            <p:spPr>
              <a:xfrm flipH="1" flipV="1">
                <a:off x="5864108" y="3225121"/>
                <a:ext cx="74434" cy="144818"/>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8" name="直線矢印コネクタ 357">
                <a:extLst>
                  <a:ext uri="{FF2B5EF4-FFF2-40B4-BE49-F238E27FC236}">
                    <a16:creationId xmlns:a16="http://schemas.microsoft.com/office/drawing/2014/main" id="{3ADAA88A-55CE-29D4-D440-DBEED7BD484B}"/>
                  </a:ext>
                </a:extLst>
              </p:cNvPr>
              <p:cNvCxnSpPr>
                <a:cxnSpLocks/>
              </p:cNvCxnSpPr>
              <p:nvPr/>
            </p:nvCxnSpPr>
            <p:spPr>
              <a:xfrm flipV="1">
                <a:off x="6552829" y="2956213"/>
                <a:ext cx="10300" cy="117113"/>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9" name="直線矢印コネクタ 358">
                <a:extLst>
                  <a:ext uri="{FF2B5EF4-FFF2-40B4-BE49-F238E27FC236}">
                    <a16:creationId xmlns:a16="http://schemas.microsoft.com/office/drawing/2014/main" id="{7B387411-6DDE-05B5-53AE-7D9CE7CCFC7A}"/>
                  </a:ext>
                </a:extLst>
              </p:cNvPr>
              <p:cNvCxnSpPr>
                <a:cxnSpLocks/>
              </p:cNvCxnSpPr>
              <p:nvPr/>
            </p:nvCxnSpPr>
            <p:spPr>
              <a:xfrm flipV="1">
                <a:off x="6376820" y="3366149"/>
                <a:ext cx="7389" cy="127585"/>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372" name="グループ化 371">
            <a:extLst>
              <a:ext uri="{FF2B5EF4-FFF2-40B4-BE49-F238E27FC236}">
                <a16:creationId xmlns:a16="http://schemas.microsoft.com/office/drawing/2014/main" id="{2186B283-6341-769A-9A81-6A45FACFDB1A}"/>
              </a:ext>
            </a:extLst>
          </p:cNvPr>
          <p:cNvGrpSpPr/>
          <p:nvPr/>
        </p:nvGrpSpPr>
        <p:grpSpPr>
          <a:xfrm>
            <a:off x="7365285" y="2150561"/>
            <a:ext cx="1234497" cy="1991086"/>
            <a:chOff x="4560966" y="297449"/>
            <a:chExt cx="1234497" cy="1991086"/>
          </a:xfrm>
        </p:grpSpPr>
        <p:grpSp>
          <p:nvGrpSpPr>
            <p:cNvPr id="373" name="グループ化 372">
              <a:extLst>
                <a:ext uri="{FF2B5EF4-FFF2-40B4-BE49-F238E27FC236}">
                  <a16:creationId xmlns:a16="http://schemas.microsoft.com/office/drawing/2014/main" id="{8C5F25C8-A691-060E-39EB-E6BBA529CA82}"/>
                </a:ext>
              </a:extLst>
            </p:cNvPr>
            <p:cNvGrpSpPr/>
            <p:nvPr/>
          </p:nvGrpSpPr>
          <p:grpSpPr>
            <a:xfrm>
              <a:off x="4560966" y="297449"/>
              <a:ext cx="1234497" cy="1991086"/>
              <a:chOff x="3180313" y="1686393"/>
              <a:chExt cx="1234497" cy="1991086"/>
            </a:xfrm>
          </p:grpSpPr>
          <p:sp>
            <p:nvSpPr>
              <p:cNvPr id="377" name="正方形/長方形 376">
                <a:extLst>
                  <a:ext uri="{FF2B5EF4-FFF2-40B4-BE49-F238E27FC236}">
                    <a16:creationId xmlns:a16="http://schemas.microsoft.com/office/drawing/2014/main" id="{287363FA-43A5-F4DC-F4F0-824D3E4A6836}"/>
                  </a:ext>
                </a:extLst>
              </p:cNvPr>
              <p:cNvSpPr/>
              <p:nvPr/>
            </p:nvSpPr>
            <p:spPr>
              <a:xfrm>
                <a:off x="3500410" y="2006187"/>
                <a:ext cx="914400" cy="1671292"/>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78" name="正方形/長方形 377">
                <a:extLst>
                  <a:ext uri="{FF2B5EF4-FFF2-40B4-BE49-F238E27FC236}">
                    <a16:creationId xmlns:a16="http://schemas.microsoft.com/office/drawing/2014/main" id="{B8A0646F-EFE9-5E6A-474F-BDE80FAB152C}"/>
                  </a:ext>
                </a:extLst>
              </p:cNvPr>
              <p:cNvSpPr/>
              <p:nvPr/>
            </p:nvSpPr>
            <p:spPr>
              <a:xfrm>
                <a:off x="3570776" y="236070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79" name="テキスト ボックス 378">
                <a:extLst>
                  <a:ext uri="{FF2B5EF4-FFF2-40B4-BE49-F238E27FC236}">
                    <a16:creationId xmlns:a16="http://schemas.microsoft.com/office/drawing/2014/main" id="{1E342700-4E29-6B04-462F-7E90D1073408}"/>
                  </a:ext>
                </a:extLst>
              </p:cNvPr>
              <p:cNvSpPr txBox="1"/>
              <p:nvPr/>
            </p:nvSpPr>
            <p:spPr>
              <a:xfrm>
                <a:off x="3490711" y="3230939"/>
                <a:ext cx="914401" cy="230832"/>
              </a:xfrm>
              <a:prstGeom prst="rect">
                <a:avLst/>
              </a:prstGeom>
              <a:noFill/>
            </p:spPr>
            <p:txBody>
              <a:bodyPr wrap="square" rtlCol="0" anchor="ctr">
                <a:spAutoFit/>
              </a:bodyPr>
              <a:lstStyle/>
              <a:p>
                <a:r>
                  <a:rPr kumimoji="1" lang="en-US" altLang="ja-JP" sz="900"/>
                  <a:t>3D</a:t>
                </a:r>
                <a:r>
                  <a:rPr kumimoji="1" lang="ja-JP" altLang="en-US" sz="900"/>
                  <a:t>の面法線</a:t>
                </a:r>
              </a:p>
            </p:txBody>
          </p:sp>
          <p:sp>
            <p:nvSpPr>
              <p:cNvPr id="380" name="正方形/長方形 379">
                <a:extLst>
                  <a:ext uri="{FF2B5EF4-FFF2-40B4-BE49-F238E27FC236}">
                    <a16:creationId xmlns:a16="http://schemas.microsoft.com/office/drawing/2014/main" id="{E7A0542E-975E-28C1-B033-12C50571430B}"/>
                  </a:ext>
                </a:extLst>
              </p:cNvPr>
              <p:cNvSpPr/>
              <p:nvPr/>
            </p:nvSpPr>
            <p:spPr>
              <a:xfrm>
                <a:off x="3495418" y="2005764"/>
                <a:ext cx="914400" cy="167129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81" name="テキスト ボックス 380">
                <a:extLst>
                  <a:ext uri="{FF2B5EF4-FFF2-40B4-BE49-F238E27FC236}">
                    <a16:creationId xmlns:a16="http://schemas.microsoft.com/office/drawing/2014/main" id="{79E0EC63-D949-631A-A951-22066939C310}"/>
                  </a:ext>
                </a:extLst>
              </p:cNvPr>
              <p:cNvSpPr txBox="1"/>
              <p:nvPr/>
            </p:nvSpPr>
            <p:spPr>
              <a:xfrm>
                <a:off x="3792352" y="2073725"/>
                <a:ext cx="492443" cy="215444"/>
              </a:xfrm>
              <a:prstGeom prst="rect">
                <a:avLst/>
              </a:prstGeom>
              <a:noFill/>
            </p:spPr>
            <p:txBody>
              <a:bodyPr wrap="none" rtlCol="0" anchor="ctr">
                <a:spAutoFit/>
              </a:bodyPr>
              <a:lstStyle/>
              <a:p>
                <a:pPr algn="ctr"/>
                <a:r>
                  <a:rPr kumimoji="1" lang="ja-JP" altLang="en-US" sz="800" b="1">
                    <a:solidFill>
                      <a:schemeClr val="accent6">
                        <a:lumMod val="75000"/>
                      </a:schemeClr>
                    </a:solidFill>
                  </a:rPr>
                  <a:t>面法線</a:t>
                </a:r>
              </a:p>
            </p:txBody>
          </p:sp>
          <p:grpSp>
            <p:nvGrpSpPr>
              <p:cNvPr id="382" name="グループ化 381">
                <a:extLst>
                  <a:ext uri="{FF2B5EF4-FFF2-40B4-BE49-F238E27FC236}">
                    <a16:creationId xmlns:a16="http://schemas.microsoft.com/office/drawing/2014/main" id="{7BDC03C0-8BA7-5600-7DE6-91D81CBF029B}"/>
                  </a:ext>
                </a:extLst>
              </p:cNvPr>
              <p:cNvGrpSpPr/>
              <p:nvPr/>
            </p:nvGrpSpPr>
            <p:grpSpPr>
              <a:xfrm>
                <a:off x="3180313" y="1686393"/>
                <a:ext cx="673354" cy="630211"/>
                <a:chOff x="912740" y="3356474"/>
                <a:chExt cx="856924" cy="802019"/>
              </a:xfrm>
              <a:solidFill>
                <a:schemeClr val="accent6">
                  <a:lumMod val="75000"/>
                </a:schemeClr>
              </a:solidFill>
            </p:grpSpPr>
            <p:sp>
              <p:nvSpPr>
                <p:cNvPr id="383" name="部分円 382">
                  <a:extLst>
                    <a:ext uri="{FF2B5EF4-FFF2-40B4-BE49-F238E27FC236}">
                      <a16:creationId xmlns:a16="http://schemas.microsoft.com/office/drawing/2014/main" id="{C873206E-502D-8799-02B8-C4F565D35648}"/>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384" name="テキスト ボックス 383">
                  <a:extLst>
                    <a:ext uri="{FF2B5EF4-FFF2-40B4-BE49-F238E27FC236}">
                      <a16:creationId xmlns:a16="http://schemas.microsoft.com/office/drawing/2014/main" id="{8D273987-78D2-4D69-D362-9201A93A58A6}"/>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Tn</a:t>
                  </a:r>
                  <a:endParaRPr lang="ja-JP" altLang="en-US" sz="1100"/>
                </a:p>
              </p:txBody>
            </p:sp>
          </p:grpSp>
        </p:grpSp>
        <p:grpSp>
          <p:nvGrpSpPr>
            <p:cNvPr id="374" name="グループ化 373">
              <a:extLst>
                <a:ext uri="{FF2B5EF4-FFF2-40B4-BE49-F238E27FC236}">
                  <a16:creationId xmlns:a16="http://schemas.microsoft.com/office/drawing/2014/main" id="{0DFA325F-2111-5DB6-B5AC-7B418A974529}"/>
                </a:ext>
              </a:extLst>
            </p:cNvPr>
            <p:cNvGrpSpPr/>
            <p:nvPr/>
          </p:nvGrpSpPr>
          <p:grpSpPr>
            <a:xfrm>
              <a:off x="5059512" y="1100367"/>
              <a:ext cx="687015" cy="436115"/>
              <a:chOff x="7037677" y="3070974"/>
              <a:chExt cx="687015" cy="436115"/>
            </a:xfrm>
          </p:grpSpPr>
          <p:sp>
            <p:nvSpPr>
              <p:cNvPr id="375" name="二等辺三角形 374">
                <a:extLst>
                  <a:ext uri="{FF2B5EF4-FFF2-40B4-BE49-F238E27FC236}">
                    <a16:creationId xmlns:a16="http://schemas.microsoft.com/office/drawing/2014/main" id="{927F6599-BEED-5C52-0062-0E4C656A23EF}"/>
                  </a:ext>
                </a:extLst>
              </p:cNvPr>
              <p:cNvSpPr/>
              <p:nvPr/>
            </p:nvSpPr>
            <p:spPr>
              <a:xfrm rot="9245642">
                <a:off x="7037677" y="3205920"/>
                <a:ext cx="687015" cy="301169"/>
              </a:xfrm>
              <a:prstGeom prst="triangle">
                <a:avLst/>
              </a:prstGeom>
              <a:solidFill>
                <a:schemeClr val="accent3">
                  <a:lumMod val="75000"/>
                  <a:alpha val="50196"/>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cxnSp>
            <p:nvCxnSpPr>
              <p:cNvPr id="376" name="直線矢印コネクタ 375">
                <a:extLst>
                  <a:ext uri="{FF2B5EF4-FFF2-40B4-BE49-F238E27FC236}">
                    <a16:creationId xmlns:a16="http://schemas.microsoft.com/office/drawing/2014/main" id="{CF2774EC-1016-2466-F95C-2AED42BC373B}"/>
                  </a:ext>
                </a:extLst>
              </p:cNvPr>
              <p:cNvCxnSpPr/>
              <p:nvPr/>
            </p:nvCxnSpPr>
            <p:spPr>
              <a:xfrm flipH="1" flipV="1">
                <a:off x="7338318" y="3070974"/>
                <a:ext cx="34176" cy="254856"/>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385" name="グループ化 384">
            <a:extLst>
              <a:ext uri="{FF2B5EF4-FFF2-40B4-BE49-F238E27FC236}">
                <a16:creationId xmlns:a16="http://schemas.microsoft.com/office/drawing/2014/main" id="{0C6E646B-F4F2-C425-ACD8-C72F3B493EF6}"/>
              </a:ext>
            </a:extLst>
          </p:cNvPr>
          <p:cNvGrpSpPr/>
          <p:nvPr/>
        </p:nvGrpSpPr>
        <p:grpSpPr>
          <a:xfrm>
            <a:off x="3233104" y="2150561"/>
            <a:ext cx="1258368" cy="1991086"/>
            <a:chOff x="1044614" y="297449"/>
            <a:chExt cx="1258368" cy="1991086"/>
          </a:xfrm>
        </p:grpSpPr>
        <p:grpSp>
          <p:nvGrpSpPr>
            <p:cNvPr id="386" name="グループ化 385">
              <a:extLst>
                <a:ext uri="{FF2B5EF4-FFF2-40B4-BE49-F238E27FC236}">
                  <a16:creationId xmlns:a16="http://schemas.microsoft.com/office/drawing/2014/main" id="{FADA5FAC-B54E-511E-6C99-5B4C3C7608A1}"/>
                </a:ext>
              </a:extLst>
            </p:cNvPr>
            <p:cNvGrpSpPr/>
            <p:nvPr/>
          </p:nvGrpSpPr>
          <p:grpSpPr>
            <a:xfrm>
              <a:off x="1044614" y="297449"/>
              <a:ext cx="1258368" cy="1991086"/>
              <a:chOff x="3180313" y="1686393"/>
              <a:chExt cx="1258368" cy="1991086"/>
            </a:xfrm>
          </p:grpSpPr>
          <p:sp>
            <p:nvSpPr>
              <p:cNvPr id="392" name="正方形/長方形 391">
                <a:extLst>
                  <a:ext uri="{FF2B5EF4-FFF2-40B4-BE49-F238E27FC236}">
                    <a16:creationId xmlns:a16="http://schemas.microsoft.com/office/drawing/2014/main" id="{6E3CC6F8-3714-248C-0D6B-1634666AA90E}"/>
                  </a:ext>
                </a:extLst>
              </p:cNvPr>
              <p:cNvSpPr/>
              <p:nvPr/>
            </p:nvSpPr>
            <p:spPr>
              <a:xfrm>
                <a:off x="3500410" y="2006187"/>
                <a:ext cx="914400" cy="1671292"/>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93" name="正方形/長方形 392">
                <a:extLst>
                  <a:ext uri="{FF2B5EF4-FFF2-40B4-BE49-F238E27FC236}">
                    <a16:creationId xmlns:a16="http://schemas.microsoft.com/office/drawing/2014/main" id="{E70193E5-EE30-0FFD-9DA7-787258DC5A6C}"/>
                  </a:ext>
                </a:extLst>
              </p:cNvPr>
              <p:cNvSpPr/>
              <p:nvPr/>
            </p:nvSpPr>
            <p:spPr>
              <a:xfrm>
                <a:off x="3570776" y="236070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94" name="テキスト ボックス 393">
                <a:extLst>
                  <a:ext uri="{FF2B5EF4-FFF2-40B4-BE49-F238E27FC236}">
                    <a16:creationId xmlns:a16="http://schemas.microsoft.com/office/drawing/2014/main" id="{FA09581B-03FC-513E-8D49-240FEF97C7E9}"/>
                  </a:ext>
                </a:extLst>
              </p:cNvPr>
              <p:cNvSpPr txBox="1"/>
              <p:nvPr/>
            </p:nvSpPr>
            <p:spPr>
              <a:xfrm>
                <a:off x="3490711" y="3092440"/>
                <a:ext cx="914401" cy="507831"/>
              </a:xfrm>
              <a:prstGeom prst="rect">
                <a:avLst/>
              </a:prstGeom>
              <a:noFill/>
            </p:spPr>
            <p:txBody>
              <a:bodyPr wrap="square" rtlCol="0" anchor="ctr">
                <a:spAutoFit/>
              </a:bodyPr>
              <a:lstStyle/>
              <a:p>
                <a:r>
                  <a:rPr kumimoji="1" lang="ja-JP" altLang="en-US" sz="900"/>
                  <a:t>三角形を表す三つずつのインデックス</a:t>
                </a:r>
                <a:endParaRPr kumimoji="1" lang="en-US" altLang="ja-JP" sz="900"/>
              </a:p>
            </p:txBody>
          </p:sp>
          <p:sp>
            <p:nvSpPr>
              <p:cNvPr id="395" name="正方形/長方形 394">
                <a:extLst>
                  <a:ext uri="{FF2B5EF4-FFF2-40B4-BE49-F238E27FC236}">
                    <a16:creationId xmlns:a16="http://schemas.microsoft.com/office/drawing/2014/main" id="{862E9DD2-EAC2-944A-AF1F-97703FC31509}"/>
                  </a:ext>
                </a:extLst>
              </p:cNvPr>
              <p:cNvSpPr/>
              <p:nvPr/>
            </p:nvSpPr>
            <p:spPr>
              <a:xfrm>
                <a:off x="3495418" y="2005764"/>
                <a:ext cx="914400" cy="167129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96" name="テキスト ボックス 395">
                <a:extLst>
                  <a:ext uri="{FF2B5EF4-FFF2-40B4-BE49-F238E27FC236}">
                    <a16:creationId xmlns:a16="http://schemas.microsoft.com/office/drawing/2014/main" id="{BC0107B5-E097-FB7F-2040-416602AA38BA}"/>
                  </a:ext>
                </a:extLst>
              </p:cNvPr>
              <p:cNvSpPr txBox="1"/>
              <p:nvPr/>
            </p:nvSpPr>
            <p:spPr>
              <a:xfrm>
                <a:off x="3638462" y="2012170"/>
                <a:ext cx="800219" cy="338554"/>
              </a:xfrm>
              <a:prstGeom prst="rect">
                <a:avLst/>
              </a:prstGeom>
              <a:noFill/>
            </p:spPr>
            <p:txBody>
              <a:bodyPr wrap="none" rtlCol="0" anchor="ctr">
                <a:spAutoFit/>
              </a:bodyPr>
              <a:lstStyle/>
              <a:p>
                <a:pPr algn="ctr"/>
                <a:r>
                  <a:rPr kumimoji="1" lang="ja-JP" altLang="en-US" sz="800" b="1">
                    <a:solidFill>
                      <a:schemeClr val="accent6">
                        <a:lumMod val="75000"/>
                      </a:schemeClr>
                    </a:solidFill>
                  </a:rPr>
                  <a:t>頂点</a:t>
                </a:r>
                <a:br>
                  <a:rPr kumimoji="1" lang="en-US" altLang="ja-JP" sz="800" b="1">
                    <a:solidFill>
                      <a:schemeClr val="accent6">
                        <a:lumMod val="75000"/>
                      </a:schemeClr>
                    </a:solidFill>
                  </a:rPr>
                </a:br>
                <a:r>
                  <a:rPr kumimoji="1" lang="ja-JP" altLang="en-US" sz="800" b="1">
                    <a:solidFill>
                      <a:schemeClr val="accent6">
                        <a:lumMod val="75000"/>
                      </a:schemeClr>
                    </a:solidFill>
                  </a:rPr>
                  <a:t>インデックス</a:t>
                </a:r>
              </a:p>
            </p:txBody>
          </p:sp>
          <p:grpSp>
            <p:nvGrpSpPr>
              <p:cNvPr id="397" name="グループ化 396">
                <a:extLst>
                  <a:ext uri="{FF2B5EF4-FFF2-40B4-BE49-F238E27FC236}">
                    <a16:creationId xmlns:a16="http://schemas.microsoft.com/office/drawing/2014/main" id="{6F10FB2B-00EE-FBD0-A12C-94D8EF0E5186}"/>
                  </a:ext>
                </a:extLst>
              </p:cNvPr>
              <p:cNvGrpSpPr/>
              <p:nvPr/>
            </p:nvGrpSpPr>
            <p:grpSpPr>
              <a:xfrm>
                <a:off x="3180313" y="1686393"/>
                <a:ext cx="673354" cy="630211"/>
                <a:chOff x="912740" y="3356474"/>
                <a:chExt cx="856924" cy="802019"/>
              </a:xfrm>
              <a:solidFill>
                <a:schemeClr val="accent6">
                  <a:lumMod val="75000"/>
                </a:schemeClr>
              </a:solidFill>
            </p:grpSpPr>
            <p:sp>
              <p:nvSpPr>
                <p:cNvPr id="398" name="部分円 397">
                  <a:extLst>
                    <a:ext uri="{FF2B5EF4-FFF2-40B4-BE49-F238E27FC236}">
                      <a16:creationId xmlns:a16="http://schemas.microsoft.com/office/drawing/2014/main" id="{8D36BAA8-6E1D-B768-FB47-748865C674FB}"/>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399" name="テキスト ボックス 398">
                  <a:extLst>
                    <a:ext uri="{FF2B5EF4-FFF2-40B4-BE49-F238E27FC236}">
                      <a16:creationId xmlns:a16="http://schemas.microsoft.com/office/drawing/2014/main" id="{F3695AD8-AC56-2065-4B33-D3785D0B60DF}"/>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Tv</a:t>
                  </a:r>
                  <a:endParaRPr lang="ja-JP" altLang="en-US" sz="1100"/>
                </a:p>
              </p:txBody>
            </p:sp>
          </p:grpSp>
        </p:grpSp>
        <p:grpSp>
          <p:nvGrpSpPr>
            <p:cNvPr id="387" name="グループ化 386">
              <a:extLst>
                <a:ext uri="{FF2B5EF4-FFF2-40B4-BE49-F238E27FC236}">
                  <a16:creationId xmlns:a16="http://schemas.microsoft.com/office/drawing/2014/main" id="{2037B057-7691-EEDB-50A4-1FB2C398E242}"/>
                </a:ext>
              </a:extLst>
            </p:cNvPr>
            <p:cNvGrpSpPr/>
            <p:nvPr/>
          </p:nvGrpSpPr>
          <p:grpSpPr>
            <a:xfrm>
              <a:off x="1487379" y="1057706"/>
              <a:ext cx="734652" cy="457243"/>
              <a:chOff x="9128125" y="953825"/>
              <a:chExt cx="1134253" cy="705952"/>
            </a:xfrm>
          </p:grpSpPr>
          <p:sp>
            <p:nvSpPr>
              <p:cNvPr id="388" name="二等辺三角形 387">
                <a:extLst>
                  <a:ext uri="{FF2B5EF4-FFF2-40B4-BE49-F238E27FC236}">
                    <a16:creationId xmlns:a16="http://schemas.microsoft.com/office/drawing/2014/main" id="{B9B7AAA1-169A-F960-2FAD-3A571A0913C5}"/>
                  </a:ext>
                </a:extLst>
              </p:cNvPr>
              <p:cNvSpPr/>
              <p:nvPr/>
            </p:nvSpPr>
            <p:spPr>
              <a:xfrm rot="9245642">
                <a:off x="9201673" y="1188101"/>
                <a:ext cx="1060705" cy="464984"/>
              </a:xfrm>
              <a:prstGeom prst="triangle">
                <a:avLst/>
              </a:prstGeom>
              <a:solidFill>
                <a:schemeClr val="accent3">
                  <a:lumMod val="75000"/>
                  <a:alpha val="50196"/>
                </a:schemeClr>
              </a:solidFill>
              <a:ln w="31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89" name="楕円 388">
                <a:extLst>
                  <a:ext uri="{FF2B5EF4-FFF2-40B4-BE49-F238E27FC236}">
                    <a16:creationId xmlns:a16="http://schemas.microsoft.com/office/drawing/2014/main" id="{61824979-45B5-3AF1-F8D9-CE66B9D6B3AD}"/>
                  </a:ext>
                </a:extLst>
              </p:cNvPr>
              <p:cNvSpPr/>
              <p:nvPr/>
            </p:nvSpPr>
            <p:spPr>
              <a:xfrm>
                <a:off x="9128125" y="1411068"/>
                <a:ext cx="58209" cy="58209"/>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90" name="楕円 389">
                <a:extLst>
                  <a:ext uri="{FF2B5EF4-FFF2-40B4-BE49-F238E27FC236}">
                    <a16:creationId xmlns:a16="http://schemas.microsoft.com/office/drawing/2014/main" id="{E000E597-905F-5709-A9BE-6B6EA67D799C}"/>
                  </a:ext>
                </a:extLst>
              </p:cNvPr>
              <p:cNvSpPr/>
              <p:nvPr/>
            </p:nvSpPr>
            <p:spPr>
              <a:xfrm>
                <a:off x="9804400" y="1601568"/>
                <a:ext cx="58209" cy="58209"/>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91" name="楕円 390">
                <a:extLst>
                  <a:ext uri="{FF2B5EF4-FFF2-40B4-BE49-F238E27FC236}">
                    <a16:creationId xmlns:a16="http://schemas.microsoft.com/office/drawing/2014/main" id="{4B64C934-4FCD-42F1-F84C-FA0C06DD0567}"/>
                  </a:ext>
                </a:extLst>
              </p:cNvPr>
              <p:cNvSpPr/>
              <p:nvPr/>
            </p:nvSpPr>
            <p:spPr>
              <a:xfrm>
                <a:off x="10076307" y="953825"/>
                <a:ext cx="58209" cy="58209"/>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grpSp>
      <p:grpSp>
        <p:nvGrpSpPr>
          <p:cNvPr id="400" name="グループ化 399">
            <a:extLst>
              <a:ext uri="{FF2B5EF4-FFF2-40B4-BE49-F238E27FC236}">
                <a16:creationId xmlns:a16="http://schemas.microsoft.com/office/drawing/2014/main" id="{2160C264-7E97-EC12-17D4-8E18612E2FC6}"/>
              </a:ext>
            </a:extLst>
          </p:cNvPr>
          <p:cNvGrpSpPr/>
          <p:nvPr/>
        </p:nvGrpSpPr>
        <p:grpSpPr>
          <a:xfrm>
            <a:off x="4272117" y="2150561"/>
            <a:ext cx="1258368" cy="1991086"/>
            <a:chOff x="1851151" y="448815"/>
            <a:chExt cx="1258368" cy="1991086"/>
          </a:xfrm>
        </p:grpSpPr>
        <p:grpSp>
          <p:nvGrpSpPr>
            <p:cNvPr id="401" name="グループ化 400">
              <a:extLst>
                <a:ext uri="{FF2B5EF4-FFF2-40B4-BE49-F238E27FC236}">
                  <a16:creationId xmlns:a16="http://schemas.microsoft.com/office/drawing/2014/main" id="{7F840BB7-33E7-E779-9FAB-D5B1A98D1AFF}"/>
                </a:ext>
              </a:extLst>
            </p:cNvPr>
            <p:cNvGrpSpPr/>
            <p:nvPr/>
          </p:nvGrpSpPr>
          <p:grpSpPr>
            <a:xfrm>
              <a:off x="1851151" y="448815"/>
              <a:ext cx="1258368" cy="1991086"/>
              <a:chOff x="3180313" y="1686393"/>
              <a:chExt cx="1258368" cy="1991086"/>
            </a:xfrm>
          </p:grpSpPr>
          <p:sp>
            <p:nvSpPr>
              <p:cNvPr id="413" name="正方形/長方形 412">
                <a:extLst>
                  <a:ext uri="{FF2B5EF4-FFF2-40B4-BE49-F238E27FC236}">
                    <a16:creationId xmlns:a16="http://schemas.microsoft.com/office/drawing/2014/main" id="{F386ED5E-31AA-AA2A-8F24-5C153DCA11DC}"/>
                  </a:ext>
                </a:extLst>
              </p:cNvPr>
              <p:cNvSpPr/>
              <p:nvPr/>
            </p:nvSpPr>
            <p:spPr>
              <a:xfrm>
                <a:off x="3500410" y="2006187"/>
                <a:ext cx="914400" cy="1671292"/>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414" name="正方形/長方形 413">
                <a:extLst>
                  <a:ext uri="{FF2B5EF4-FFF2-40B4-BE49-F238E27FC236}">
                    <a16:creationId xmlns:a16="http://schemas.microsoft.com/office/drawing/2014/main" id="{EB8597BD-1845-F090-CB0D-B810A74A3FFE}"/>
                  </a:ext>
                </a:extLst>
              </p:cNvPr>
              <p:cNvSpPr/>
              <p:nvPr/>
            </p:nvSpPr>
            <p:spPr>
              <a:xfrm>
                <a:off x="3570776" y="236070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415" name="テキスト ボックス 414">
                <a:extLst>
                  <a:ext uri="{FF2B5EF4-FFF2-40B4-BE49-F238E27FC236}">
                    <a16:creationId xmlns:a16="http://schemas.microsoft.com/office/drawing/2014/main" id="{F415B8CE-839C-1C8E-F0F0-699B9858C076}"/>
                  </a:ext>
                </a:extLst>
              </p:cNvPr>
              <p:cNvSpPr txBox="1"/>
              <p:nvPr/>
            </p:nvSpPr>
            <p:spPr>
              <a:xfrm>
                <a:off x="3490711" y="3023190"/>
                <a:ext cx="914401" cy="646331"/>
              </a:xfrm>
              <a:prstGeom prst="rect">
                <a:avLst/>
              </a:prstGeom>
              <a:noFill/>
            </p:spPr>
            <p:txBody>
              <a:bodyPr wrap="square" rtlCol="0" anchor="ctr">
                <a:spAutoFit/>
              </a:bodyPr>
              <a:lstStyle/>
              <a:p>
                <a:r>
                  <a:rPr kumimoji="1" lang="ja-JP" altLang="en-US" sz="900"/>
                  <a:t>二つ組で一つのエッジを表すインデックス</a:t>
                </a:r>
                <a:endParaRPr kumimoji="1" lang="en-US" altLang="ja-JP" sz="900"/>
              </a:p>
            </p:txBody>
          </p:sp>
          <p:sp>
            <p:nvSpPr>
              <p:cNvPr id="416" name="正方形/長方形 415">
                <a:extLst>
                  <a:ext uri="{FF2B5EF4-FFF2-40B4-BE49-F238E27FC236}">
                    <a16:creationId xmlns:a16="http://schemas.microsoft.com/office/drawing/2014/main" id="{EF2BDA3A-C4B4-C686-4B71-2DF28F2D91B0}"/>
                  </a:ext>
                </a:extLst>
              </p:cNvPr>
              <p:cNvSpPr/>
              <p:nvPr/>
            </p:nvSpPr>
            <p:spPr>
              <a:xfrm>
                <a:off x="3495418" y="2005764"/>
                <a:ext cx="914400" cy="167129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417" name="テキスト ボックス 416">
                <a:extLst>
                  <a:ext uri="{FF2B5EF4-FFF2-40B4-BE49-F238E27FC236}">
                    <a16:creationId xmlns:a16="http://schemas.microsoft.com/office/drawing/2014/main" id="{99A36D0F-16D9-44D5-4A5F-13BED9544EF9}"/>
                  </a:ext>
                </a:extLst>
              </p:cNvPr>
              <p:cNvSpPr txBox="1"/>
              <p:nvPr/>
            </p:nvSpPr>
            <p:spPr>
              <a:xfrm>
                <a:off x="3638462" y="2012170"/>
                <a:ext cx="800219" cy="338554"/>
              </a:xfrm>
              <a:prstGeom prst="rect">
                <a:avLst/>
              </a:prstGeom>
              <a:noFill/>
            </p:spPr>
            <p:txBody>
              <a:bodyPr wrap="none" rtlCol="0" anchor="ctr">
                <a:spAutoFit/>
              </a:bodyPr>
              <a:lstStyle/>
              <a:p>
                <a:pPr algn="ctr"/>
                <a:r>
                  <a:rPr kumimoji="1" lang="ja-JP" altLang="en-US" sz="800" b="1">
                    <a:solidFill>
                      <a:schemeClr val="accent6">
                        <a:lumMod val="75000"/>
                      </a:schemeClr>
                    </a:solidFill>
                  </a:rPr>
                  <a:t>エッジ</a:t>
                </a:r>
                <a:br>
                  <a:rPr kumimoji="1" lang="en-US" altLang="ja-JP" sz="800" b="1">
                    <a:solidFill>
                      <a:schemeClr val="accent6">
                        <a:lumMod val="75000"/>
                      </a:schemeClr>
                    </a:solidFill>
                  </a:rPr>
                </a:br>
                <a:r>
                  <a:rPr kumimoji="1" lang="ja-JP" altLang="en-US" sz="800" b="1">
                    <a:solidFill>
                      <a:schemeClr val="accent6">
                        <a:lumMod val="75000"/>
                      </a:schemeClr>
                    </a:solidFill>
                  </a:rPr>
                  <a:t>インデックス</a:t>
                </a:r>
              </a:p>
            </p:txBody>
          </p:sp>
          <p:grpSp>
            <p:nvGrpSpPr>
              <p:cNvPr id="418" name="グループ化 417">
                <a:extLst>
                  <a:ext uri="{FF2B5EF4-FFF2-40B4-BE49-F238E27FC236}">
                    <a16:creationId xmlns:a16="http://schemas.microsoft.com/office/drawing/2014/main" id="{7400DF8C-AD50-F32E-568B-8E22D20EEBA1}"/>
                  </a:ext>
                </a:extLst>
              </p:cNvPr>
              <p:cNvGrpSpPr/>
              <p:nvPr/>
            </p:nvGrpSpPr>
            <p:grpSpPr>
              <a:xfrm>
                <a:off x="3180313" y="1686393"/>
                <a:ext cx="673354" cy="630211"/>
                <a:chOff x="912740" y="3356474"/>
                <a:chExt cx="856924" cy="802019"/>
              </a:xfrm>
              <a:solidFill>
                <a:schemeClr val="accent6">
                  <a:lumMod val="75000"/>
                </a:schemeClr>
              </a:solidFill>
            </p:grpSpPr>
            <p:sp>
              <p:nvSpPr>
                <p:cNvPr id="419" name="部分円 418">
                  <a:extLst>
                    <a:ext uri="{FF2B5EF4-FFF2-40B4-BE49-F238E27FC236}">
                      <a16:creationId xmlns:a16="http://schemas.microsoft.com/office/drawing/2014/main" id="{6AEFEBDD-49B6-6C45-5D9A-EB3059298DFE}"/>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420" name="テキスト ボックス 419">
                  <a:extLst>
                    <a:ext uri="{FF2B5EF4-FFF2-40B4-BE49-F238E27FC236}">
                      <a16:creationId xmlns:a16="http://schemas.microsoft.com/office/drawing/2014/main" id="{3E407E3C-EA16-B372-5579-BCDE7E6AEA50}"/>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Ev</a:t>
                  </a:r>
                  <a:endParaRPr lang="ja-JP" altLang="en-US" sz="1100"/>
                </a:p>
              </p:txBody>
            </p:sp>
          </p:grpSp>
        </p:grpSp>
        <p:grpSp>
          <p:nvGrpSpPr>
            <p:cNvPr id="402" name="グループ化 401">
              <a:extLst>
                <a:ext uri="{FF2B5EF4-FFF2-40B4-BE49-F238E27FC236}">
                  <a16:creationId xmlns:a16="http://schemas.microsoft.com/office/drawing/2014/main" id="{50D27B67-2F55-AB6F-5E00-F4A5C10D0B6E}"/>
                </a:ext>
              </a:extLst>
            </p:cNvPr>
            <p:cNvGrpSpPr/>
            <p:nvPr/>
          </p:nvGrpSpPr>
          <p:grpSpPr>
            <a:xfrm>
              <a:off x="2272955" y="1178394"/>
              <a:ext cx="755613" cy="514060"/>
              <a:chOff x="2272955" y="1178394"/>
              <a:chExt cx="755613" cy="514060"/>
            </a:xfrm>
          </p:grpSpPr>
          <p:sp>
            <p:nvSpPr>
              <p:cNvPr id="403" name="二等辺三角形 402">
                <a:extLst>
                  <a:ext uri="{FF2B5EF4-FFF2-40B4-BE49-F238E27FC236}">
                    <a16:creationId xmlns:a16="http://schemas.microsoft.com/office/drawing/2014/main" id="{8903E5B9-534D-915E-E80F-F87000378774}"/>
                  </a:ext>
                </a:extLst>
              </p:cNvPr>
              <p:cNvSpPr/>
              <p:nvPr/>
            </p:nvSpPr>
            <p:spPr>
              <a:xfrm rot="9245642">
                <a:off x="2341553" y="1360812"/>
                <a:ext cx="687015" cy="301169"/>
              </a:xfrm>
              <a:prstGeom prst="triangle">
                <a:avLst/>
              </a:prstGeom>
              <a:solidFill>
                <a:schemeClr val="accent3">
                  <a:lumMod val="75000"/>
                  <a:alpha val="50196"/>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404" name="楕円 403">
                <a:extLst>
                  <a:ext uri="{FF2B5EF4-FFF2-40B4-BE49-F238E27FC236}">
                    <a16:creationId xmlns:a16="http://schemas.microsoft.com/office/drawing/2014/main" id="{25CB62EC-B034-0CFD-7C16-64D9473ED02A}"/>
                  </a:ext>
                </a:extLst>
              </p:cNvPr>
              <p:cNvSpPr/>
              <p:nvPr/>
            </p:nvSpPr>
            <p:spPr>
              <a:xfrm>
                <a:off x="2282105" y="1534044"/>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405" name="楕円 404">
                <a:extLst>
                  <a:ext uri="{FF2B5EF4-FFF2-40B4-BE49-F238E27FC236}">
                    <a16:creationId xmlns:a16="http://schemas.microsoft.com/office/drawing/2014/main" id="{D12AC292-2B49-44B7-209B-68A85CA67B84}"/>
                  </a:ext>
                </a:extLst>
              </p:cNvPr>
              <p:cNvSpPr/>
              <p:nvPr/>
            </p:nvSpPr>
            <p:spPr>
              <a:xfrm>
                <a:off x="2757514" y="1630870"/>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406" name="楕円 405">
                <a:extLst>
                  <a:ext uri="{FF2B5EF4-FFF2-40B4-BE49-F238E27FC236}">
                    <a16:creationId xmlns:a16="http://schemas.microsoft.com/office/drawing/2014/main" id="{7C0C91AE-47B5-AB1C-B853-DA49DBB2B259}"/>
                  </a:ext>
                </a:extLst>
              </p:cNvPr>
              <p:cNvSpPr/>
              <p:nvPr/>
            </p:nvSpPr>
            <p:spPr>
              <a:xfrm>
                <a:off x="2936623" y="1209071"/>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407" name="楕円 406">
                <a:extLst>
                  <a:ext uri="{FF2B5EF4-FFF2-40B4-BE49-F238E27FC236}">
                    <a16:creationId xmlns:a16="http://schemas.microsoft.com/office/drawing/2014/main" id="{0E824A9D-EBFF-DA30-4A54-28C3DE85E99E}"/>
                  </a:ext>
                </a:extLst>
              </p:cNvPr>
              <p:cNvSpPr/>
              <p:nvPr/>
            </p:nvSpPr>
            <p:spPr>
              <a:xfrm>
                <a:off x="2272955" y="1483872"/>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408" name="楕円 407">
                <a:extLst>
                  <a:ext uri="{FF2B5EF4-FFF2-40B4-BE49-F238E27FC236}">
                    <a16:creationId xmlns:a16="http://schemas.microsoft.com/office/drawing/2014/main" id="{3526E8CD-772B-5827-30E0-98E411D0856F}"/>
                  </a:ext>
                </a:extLst>
              </p:cNvPr>
              <p:cNvSpPr/>
              <p:nvPr/>
            </p:nvSpPr>
            <p:spPr>
              <a:xfrm>
                <a:off x="2905866" y="1178394"/>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409" name="楕円 408">
                <a:extLst>
                  <a:ext uri="{FF2B5EF4-FFF2-40B4-BE49-F238E27FC236}">
                    <a16:creationId xmlns:a16="http://schemas.microsoft.com/office/drawing/2014/main" id="{FDD0AAA1-692F-8E7D-5D1E-076CF26D88CF}"/>
                  </a:ext>
                </a:extLst>
              </p:cNvPr>
              <p:cNvSpPr/>
              <p:nvPr/>
            </p:nvSpPr>
            <p:spPr>
              <a:xfrm>
                <a:off x="2719331" y="1654752"/>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cxnSp>
            <p:nvCxnSpPr>
              <p:cNvPr id="410" name="直線コネクタ 409">
                <a:extLst>
                  <a:ext uri="{FF2B5EF4-FFF2-40B4-BE49-F238E27FC236}">
                    <a16:creationId xmlns:a16="http://schemas.microsoft.com/office/drawing/2014/main" id="{8B13B16B-872C-2C4D-32B8-21A28BB20DFE}"/>
                  </a:ext>
                </a:extLst>
              </p:cNvPr>
              <p:cNvCxnSpPr>
                <a:stCxn id="407" idx="6"/>
                <a:endCxn id="408" idx="3"/>
              </p:cNvCxnSpPr>
              <p:nvPr/>
            </p:nvCxnSpPr>
            <p:spPr>
              <a:xfrm flipV="1">
                <a:off x="2310657" y="1210575"/>
                <a:ext cx="600730" cy="292148"/>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1" name="直線コネクタ 410">
                <a:extLst>
                  <a:ext uri="{FF2B5EF4-FFF2-40B4-BE49-F238E27FC236}">
                    <a16:creationId xmlns:a16="http://schemas.microsoft.com/office/drawing/2014/main" id="{DF2C2293-210B-EA3A-6D78-1CF3C63D8330}"/>
                  </a:ext>
                </a:extLst>
              </p:cNvPr>
              <p:cNvCxnSpPr>
                <a:cxnSpLocks/>
                <a:stCxn id="404" idx="6"/>
                <a:endCxn id="409" idx="1"/>
              </p:cNvCxnSpPr>
              <p:nvPr/>
            </p:nvCxnSpPr>
            <p:spPr>
              <a:xfrm>
                <a:off x="2319807" y="1552895"/>
                <a:ext cx="405045" cy="107378"/>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2" name="直線コネクタ 411">
                <a:extLst>
                  <a:ext uri="{FF2B5EF4-FFF2-40B4-BE49-F238E27FC236}">
                    <a16:creationId xmlns:a16="http://schemas.microsoft.com/office/drawing/2014/main" id="{6C86537D-330D-28B5-2810-9D9F932A159D}"/>
                  </a:ext>
                </a:extLst>
              </p:cNvPr>
              <p:cNvCxnSpPr>
                <a:cxnSpLocks/>
                <a:stCxn id="406" idx="3"/>
                <a:endCxn id="405" idx="0"/>
              </p:cNvCxnSpPr>
              <p:nvPr/>
            </p:nvCxnSpPr>
            <p:spPr>
              <a:xfrm flipH="1">
                <a:off x="2776365" y="1241252"/>
                <a:ext cx="165779" cy="389618"/>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grpSp>
        <p:nvGrpSpPr>
          <p:cNvPr id="424" name="グループ化 423">
            <a:extLst>
              <a:ext uri="{FF2B5EF4-FFF2-40B4-BE49-F238E27FC236}">
                <a16:creationId xmlns:a16="http://schemas.microsoft.com/office/drawing/2014/main" id="{0C2CC885-883E-B88A-D382-EFCFCA2D9CA0}"/>
              </a:ext>
            </a:extLst>
          </p:cNvPr>
          <p:cNvGrpSpPr/>
          <p:nvPr/>
        </p:nvGrpSpPr>
        <p:grpSpPr>
          <a:xfrm>
            <a:off x="658281" y="2636082"/>
            <a:ext cx="914400" cy="1159221"/>
            <a:chOff x="8122940" y="1974016"/>
            <a:chExt cx="914400" cy="1159221"/>
          </a:xfrm>
        </p:grpSpPr>
        <p:sp>
          <p:nvSpPr>
            <p:cNvPr id="425" name="正方形/長方形 424">
              <a:extLst>
                <a:ext uri="{FF2B5EF4-FFF2-40B4-BE49-F238E27FC236}">
                  <a16:creationId xmlns:a16="http://schemas.microsoft.com/office/drawing/2014/main" id="{598CFFFA-A53F-E8AA-1EBB-5339A89771F2}"/>
                </a:ext>
              </a:extLst>
            </p:cNvPr>
            <p:cNvSpPr/>
            <p:nvPr/>
          </p:nvSpPr>
          <p:spPr>
            <a:xfrm>
              <a:off x="8122940" y="2005766"/>
              <a:ext cx="914400" cy="914400"/>
            </a:xfrm>
            <a:prstGeom prst="rect">
              <a:avLst/>
            </a:prstGeom>
            <a:solidFill>
              <a:schemeClr val="accent6">
                <a:lumMod val="20000"/>
                <a:lumOff val="80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426" name="正方形/長方形 425">
              <a:extLst>
                <a:ext uri="{FF2B5EF4-FFF2-40B4-BE49-F238E27FC236}">
                  <a16:creationId xmlns:a16="http://schemas.microsoft.com/office/drawing/2014/main" id="{BE2F26B2-726D-AEB5-A29C-9E284486886A}"/>
                </a:ext>
              </a:extLst>
            </p:cNvPr>
            <p:cNvSpPr/>
            <p:nvPr/>
          </p:nvSpPr>
          <p:spPr>
            <a:xfrm>
              <a:off x="8122940" y="2007428"/>
              <a:ext cx="914400" cy="243980"/>
            </a:xfrm>
            <a:prstGeom prst="rect">
              <a:avLst/>
            </a:prstGeom>
            <a:solidFill>
              <a:srgbClr val="D16C1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427" name="テキスト ボックス 426">
              <a:extLst>
                <a:ext uri="{FF2B5EF4-FFF2-40B4-BE49-F238E27FC236}">
                  <a16:creationId xmlns:a16="http://schemas.microsoft.com/office/drawing/2014/main" id="{A4F3DABC-570B-27D9-739D-DE5145382612}"/>
                </a:ext>
              </a:extLst>
            </p:cNvPr>
            <p:cNvSpPr txBox="1"/>
            <p:nvPr/>
          </p:nvSpPr>
          <p:spPr>
            <a:xfrm>
              <a:off x="8240143" y="1974016"/>
              <a:ext cx="679994" cy="307777"/>
            </a:xfrm>
            <a:prstGeom prst="rect">
              <a:avLst/>
            </a:prstGeom>
            <a:noFill/>
          </p:spPr>
          <p:txBody>
            <a:bodyPr wrap="none" rtlCol="0">
              <a:spAutoFit/>
            </a:bodyPr>
            <a:lstStyle/>
            <a:p>
              <a:pPr algn="ctr"/>
              <a:r>
                <a:rPr kumimoji="1" lang="en-US" altLang="ja-JP" sz="1400" b="1">
                  <a:solidFill>
                    <a:schemeClr val="bg1"/>
                  </a:solidFill>
                </a:rPr>
                <a:t>Mesh</a:t>
              </a:r>
              <a:endParaRPr kumimoji="1" lang="ja-JP" altLang="en-US" sz="1400" b="1">
                <a:solidFill>
                  <a:schemeClr val="bg1"/>
                </a:solidFill>
              </a:endParaRPr>
            </a:p>
          </p:txBody>
        </p:sp>
        <p:sp>
          <p:nvSpPr>
            <p:cNvPr id="428" name="二等辺三角形 427">
              <a:extLst>
                <a:ext uri="{FF2B5EF4-FFF2-40B4-BE49-F238E27FC236}">
                  <a16:creationId xmlns:a16="http://schemas.microsoft.com/office/drawing/2014/main" id="{95D8F12E-8556-FF2D-7FAB-FE8350B934F0}"/>
                </a:ext>
              </a:extLst>
            </p:cNvPr>
            <p:cNvSpPr/>
            <p:nvPr/>
          </p:nvSpPr>
          <p:spPr>
            <a:xfrm rot="9245642">
              <a:off x="8279499" y="2501115"/>
              <a:ext cx="687015" cy="301169"/>
            </a:xfrm>
            <a:prstGeom prst="triangle">
              <a:avLst/>
            </a:prstGeom>
            <a:solidFill>
              <a:srgbClr val="77933C"/>
            </a:solidFill>
            <a:ln w="31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429" name="テキスト ボックス 428">
              <a:extLst>
                <a:ext uri="{FF2B5EF4-FFF2-40B4-BE49-F238E27FC236}">
                  <a16:creationId xmlns:a16="http://schemas.microsoft.com/office/drawing/2014/main" id="{FA837F19-3B53-F88F-D6DD-4288A185FD4A}"/>
                </a:ext>
              </a:extLst>
            </p:cNvPr>
            <p:cNvSpPr txBox="1"/>
            <p:nvPr/>
          </p:nvSpPr>
          <p:spPr>
            <a:xfrm>
              <a:off x="8304265" y="2917793"/>
              <a:ext cx="551754" cy="215444"/>
            </a:xfrm>
            <a:prstGeom prst="rect">
              <a:avLst/>
            </a:prstGeom>
            <a:noFill/>
          </p:spPr>
          <p:txBody>
            <a:bodyPr wrap="none" rtlCol="0">
              <a:spAutoFit/>
            </a:bodyPr>
            <a:lstStyle/>
            <a:p>
              <a:pPr algn="ctr"/>
              <a:r>
                <a:rPr kumimoji="1" lang="en-US" altLang="ja-JP" sz="800"/>
                <a:t>VB / IB</a:t>
              </a:r>
              <a:endParaRPr kumimoji="1" lang="ja-JP" altLang="en-US" sz="800"/>
            </a:p>
          </p:txBody>
        </p:sp>
      </p:grpSp>
      <p:sp>
        <p:nvSpPr>
          <p:cNvPr id="440" name="矢印: 右 439">
            <a:extLst>
              <a:ext uri="{FF2B5EF4-FFF2-40B4-BE49-F238E27FC236}">
                <a16:creationId xmlns:a16="http://schemas.microsoft.com/office/drawing/2014/main" id="{58B61B35-799C-9F79-1E4E-594BB8010E45}"/>
              </a:ext>
            </a:extLst>
          </p:cNvPr>
          <p:cNvSpPr/>
          <p:nvPr/>
        </p:nvSpPr>
        <p:spPr>
          <a:xfrm>
            <a:off x="1802905" y="2949282"/>
            <a:ext cx="396757" cy="484632"/>
          </a:xfrm>
          <a:prstGeom prst="rightArrow">
            <a:avLst/>
          </a:prstGeom>
          <a:solidFill>
            <a:schemeClr val="accent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nvGrpSpPr>
          <p:cNvPr id="441" name="グループ化 440">
            <a:extLst>
              <a:ext uri="{FF2B5EF4-FFF2-40B4-BE49-F238E27FC236}">
                <a16:creationId xmlns:a16="http://schemas.microsoft.com/office/drawing/2014/main" id="{496E61F6-733F-C95D-8519-9A3F8DBC5AC8}"/>
              </a:ext>
            </a:extLst>
          </p:cNvPr>
          <p:cNvGrpSpPr/>
          <p:nvPr/>
        </p:nvGrpSpPr>
        <p:grpSpPr>
          <a:xfrm>
            <a:off x="5298571" y="2150561"/>
            <a:ext cx="1258368" cy="1991086"/>
            <a:chOff x="2158751" y="297449"/>
            <a:chExt cx="1258368" cy="1991086"/>
          </a:xfrm>
        </p:grpSpPr>
        <p:grpSp>
          <p:nvGrpSpPr>
            <p:cNvPr id="442" name="グループ化 441">
              <a:extLst>
                <a:ext uri="{FF2B5EF4-FFF2-40B4-BE49-F238E27FC236}">
                  <a16:creationId xmlns:a16="http://schemas.microsoft.com/office/drawing/2014/main" id="{1D23B500-343D-D7F2-00EE-DD56C126E16B}"/>
                </a:ext>
              </a:extLst>
            </p:cNvPr>
            <p:cNvGrpSpPr/>
            <p:nvPr/>
          </p:nvGrpSpPr>
          <p:grpSpPr>
            <a:xfrm>
              <a:off x="2158751" y="297449"/>
              <a:ext cx="1258368" cy="1991086"/>
              <a:chOff x="3180313" y="1686393"/>
              <a:chExt cx="1258368" cy="1991086"/>
            </a:xfrm>
          </p:grpSpPr>
          <p:sp>
            <p:nvSpPr>
              <p:cNvPr id="447" name="正方形/長方形 446">
                <a:extLst>
                  <a:ext uri="{FF2B5EF4-FFF2-40B4-BE49-F238E27FC236}">
                    <a16:creationId xmlns:a16="http://schemas.microsoft.com/office/drawing/2014/main" id="{EDAB404B-86F1-8D49-3824-3AE5FBF1E546}"/>
                  </a:ext>
                </a:extLst>
              </p:cNvPr>
              <p:cNvSpPr/>
              <p:nvPr/>
            </p:nvSpPr>
            <p:spPr>
              <a:xfrm>
                <a:off x="3500410" y="2006187"/>
                <a:ext cx="914400" cy="1671292"/>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448" name="正方形/長方形 447">
                <a:extLst>
                  <a:ext uri="{FF2B5EF4-FFF2-40B4-BE49-F238E27FC236}">
                    <a16:creationId xmlns:a16="http://schemas.microsoft.com/office/drawing/2014/main" id="{276E5993-CB3E-A42B-A710-6AB214233186}"/>
                  </a:ext>
                </a:extLst>
              </p:cNvPr>
              <p:cNvSpPr/>
              <p:nvPr/>
            </p:nvSpPr>
            <p:spPr>
              <a:xfrm>
                <a:off x="3570776" y="236070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449" name="テキスト ボックス 448">
                <a:extLst>
                  <a:ext uri="{FF2B5EF4-FFF2-40B4-BE49-F238E27FC236}">
                    <a16:creationId xmlns:a16="http://schemas.microsoft.com/office/drawing/2014/main" id="{B6445B7D-0DD0-9209-5E2D-6E1D66ECC9F1}"/>
                  </a:ext>
                </a:extLst>
              </p:cNvPr>
              <p:cNvSpPr txBox="1"/>
              <p:nvPr/>
            </p:nvSpPr>
            <p:spPr>
              <a:xfrm>
                <a:off x="3490711" y="3023190"/>
                <a:ext cx="914401" cy="646331"/>
              </a:xfrm>
              <a:prstGeom prst="rect">
                <a:avLst/>
              </a:prstGeom>
              <a:noFill/>
            </p:spPr>
            <p:txBody>
              <a:bodyPr wrap="square" rtlCol="0" anchor="ctr">
                <a:spAutoFit/>
              </a:bodyPr>
              <a:lstStyle/>
              <a:p>
                <a:r>
                  <a:rPr kumimoji="1" lang="ja-JP" altLang="en-US" sz="900"/>
                  <a:t>一つのエッジに隣接する二面のインデックス</a:t>
                </a:r>
                <a:endParaRPr kumimoji="1" lang="en-US" altLang="ja-JP" sz="900"/>
              </a:p>
            </p:txBody>
          </p:sp>
          <p:sp>
            <p:nvSpPr>
              <p:cNvPr id="450" name="正方形/長方形 449">
                <a:extLst>
                  <a:ext uri="{FF2B5EF4-FFF2-40B4-BE49-F238E27FC236}">
                    <a16:creationId xmlns:a16="http://schemas.microsoft.com/office/drawing/2014/main" id="{5B700718-5618-6BA4-50CD-D1E670C83056}"/>
                  </a:ext>
                </a:extLst>
              </p:cNvPr>
              <p:cNvSpPr/>
              <p:nvPr/>
            </p:nvSpPr>
            <p:spPr>
              <a:xfrm>
                <a:off x="3495418" y="2005764"/>
                <a:ext cx="914400" cy="167129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451" name="テキスト ボックス 450">
                <a:extLst>
                  <a:ext uri="{FF2B5EF4-FFF2-40B4-BE49-F238E27FC236}">
                    <a16:creationId xmlns:a16="http://schemas.microsoft.com/office/drawing/2014/main" id="{248B0374-8776-2DA1-9067-AEF920B6861B}"/>
                  </a:ext>
                </a:extLst>
              </p:cNvPr>
              <p:cNvSpPr txBox="1"/>
              <p:nvPr/>
            </p:nvSpPr>
            <p:spPr>
              <a:xfrm>
                <a:off x="3638462" y="2012170"/>
                <a:ext cx="800219" cy="338554"/>
              </a:xfrm>
              <a:prstGeom prst="rect">
                <a:avLst/>
              </a:prstGeom>
              <a:noFill/>
            </p:spPr>
            <p:txBody>
              <a:bodyPr wrap="none" rtlCol="0" anchor="ctr">
                <a:spAutoFit/>
              </a:bodyPr>
              <a:lstStyle/>
              <a:p>
                <a:pPr algn="ctr"/>
                <a:r>
                  <a:rPr kumimoji="1" lang="ja-JP" altLang="en-US" sz="800" b="1">
                    <a:solidFill>
                      <a:schemeClr val="accent6">
                        <a:lumMod val="75000"/>
                      </a:schemeClr>
                    </a:solidFill>
                  </a:rPr>
                  <a:t>エッジ面</a:t>
                </a:r>
                <a:br>
                  <a:rPr kumimoji="1" lang="en-US" altLang="ja-JP" sz="800" b="1">
                    <a:solidFill>
                      <a:schemeClr val="accent6">
                        <a:lumMod val="75000"/>
                      </a:schemeClr>
                    </a:solidFill>
                  </a:rPr>
                </a:br>
                <a:r>
                  <a:rPr kumimoji="1" lang="ja-JP" altLang="en-US" sz="800" b="1">
                    <a:solidFill>
                      <a:schemeClr val="accent6">
                        <a:lumMod val="75000"/>
                      </a:schemeClr>
                    </a:solidFill>
                  </a:rPr>
                  <a:t>インデックス</a:t>
                </a:r>
              </a:p>
            </p:txBody>
          </p:sp>
          <p:grpSp>
            <p:nvGrpSpPr>
              <p:cNvPr id="452" name="グループ化 451">
                <a:extLst>
                  <a:ext uri="{FF2B5EF4-FFF2-40B4-BE49-F238E27FC236}">
                    <a16:creationId xmlns:a16="http://schemas.microsoft.com/office/drawing/2014/main" id="{4533DB9E-1E07-F23C-8D65-0E6A16687BFB}"/>
                  </a:ext>
                </a:extLst>
              </p:cNvPr>
              <p:cNvGrpSpPr/>
              <p:nvPr/>
            </p:nvGrpSpPr>
            <p:grpSpPr>
              <a:xfrm>
                <a:off x="3180313" y="1686393"/>
                <a:ext cx="673354" cy="630211"/>
                <a:chOff x="912740" y="3356474"/>
                <a:chExt cx="856924" cy="802019"/>
              </a:xfrm>
              <a:solidFill>
                <a:schemeClr val="accent6">
                  <a:lumMod val="75000"/>
                </a:schemeClr>
              </a:solidFill>
            </p:grpSpPr>
            <p:sp>
              <p:nvSpPr>
                <p:cNvPr id="453" name="部分円 452">
                  <a:extLst>
                    <a:ext uri="{FF2B5EF4-FFF2-40B4-BE49-F238E27FC236}">
                      <a16:creationId xmlns:a16="http://schemas.microsoft.com/office/drawing/2014/main" id="{8E7FA52F-BAA8-E37B-8FF3-5D3CC1E12849}"/>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454" name="テキスト ボックス 453">
                  <a:extLst>
                    <a:ext uri="{FF2B5EF4-FFF2-40B4-BE49-F238E27FC236}">
                      <a16:creationId xmlns:a16="http://schemas.microsoft.com/office/drawing/2014/main" id="{9687E85F-D3FF-DC4C-B860-80DDBB48D1E9}"/>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Et</a:t>
                  </a:r>
                  <a:endParaRPr lang="ja-JP" altLang="en-US" sz="1100"/>
                </a:p>
              </p:txBody>
            </p:sp>
          </p:grpSp>
        </p:grpSp>
        <p:grpSp>
          <p:nvGrpSpPr>
            <p:cNvPr id="443" name="グループ化 442">
              <a:extLst>
                <a:ext uri="{FF2B5EF4-FFF2-40B4-BE49-F238E27FC236}">
                  <a16:creationId xmlns:a16="http://schemas.microsoft.com/office/drawing/2014/main" id="{6ACD79C1-67A2-A0AB-254B-105AAAD75017}"/>
                </a:ext>
              </a:extLst>
            </p:cNvPr>
            <p:cNvGrpSpPr/>
            <p:nvPr/>
          </p:nvGrpSpPr>
          <p:grpSpPr>
            <a:xfrm>
              <a:off x="2630512" y="1071404"/>
              <a:ext cx="718286" cy="436114"/>
              <a:chOff x="5857079" y="4463330"/>
              <a:chExt cx="718286" cy="436114"/>
            </a:xfrm>
          </p:grpSpPr>
          <p:sp>
            <p:nvSpPr>
              <p:cNvPr id="444" name="二等辺三角形 443">
                <a:extLst>
                  <a:ext uri="{FF2B5EF4-FFF2-40B4-BE49-F238E27FC236}">
                    <a16:creationId xmlns:a16="http://schemas.microsoft.com/office/drawing/2014/main" id="{11C64D61-B720-43D0-1779-E3FE9447FD82}"/>
                  </a:ext>
                </a:extLst>
              </p:cNvPr>
              <p:cNvSpPr/>
              <p:nvPr/>
            </p:nvSpPr>
            <p:spPr>
              <a:xfrm rot="9245642">
                <a:off x="5877795" y="4602515"/>
                <a:ext cx="687015" cy="274077"/>
              </a:xfrm>
              <a:prstGeom prst="triangle">
                <a:avLst>
                  <a:gd name="adj" fmla="val 80643"/>
                </a:avLst>
              </a:prstGeom>
              <a:solidFill>
                <a:schemeClr val="bg1">
                  <a:lumMod val="8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445" name="二等辺三角形 444">
                <a:extLst>
                  <a:ext uri="{FF2B5EF4-FFF2-40B4-BE49-F238E27FC236}">
                    <a16:creationId xmlns:a16="http://schemas.microsoft.com/office/drawing/2014/main" id="{01D9CF7B-EBD3-BFFA-A5AA-7888AD22C137}"/>
                  </a:ext>
                </a:extLst>
              </p:cNvPr>
              <p:cNvSpPr/>
              <p:nvPr/>
            </p:nvSpPr>
            <p:spPr>
              <a:xfrm rot="9245642">
                <a:off x="5888350" y="4598275"/>
                <a:ext cx="687015" cy="301169"/>
              </a:xfrm>
              <a:prstGeom prst="triangle">
                <a:avLst/>
              </a:prstGeom>
              <a:solidFill>
                <a:srgbClr val="77933C">
                  <a:alpha val="50196"/>
                </a:srgb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cxnSp>
            <p:nvCxnSpPr>
              <p:cNvPr id="446" name="直線コネクタ 445">
                <a:extLst>
                  <a:ext uri="{FF2B5EF4-FFF2-40B4-BE49-F238E27FC236}">
                    <a16:creationId xmlns:a16="http://schemas.microsoft.com/office/drawing/2014/main" id="{E9F9ACB9-084B-08E1-F0A1-3C1AFA8B9B69}"/>
                  </a:ext>
                </a:extLst>
              </p:cNvPr>
              <p:cNvCxnSpPr>
                <a:stCxn id="445" idx="4"/>
                <a:endCxn id="445" idx="2"/>
              </p:cNvCxnSpPr>
              <p:nvPr/>
            </p:nvCxnSpPr>
            <p:spPr>
              <a:xfrm flipV="1">
                <a:off x="5857079" y="4463330"/>
                <a:ext cx="617978" cy="300154"/>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4129828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A14112-13FB-74AA-35CE-00C227FECD59}"/>
              </a:ext>
            </a:extLst>
          </p:cNvPr>
          <p:cNvSpPr>
            <a:spLocks noGrp="1"/>
          </p:cNvSpPr>
          <p:nvPr>
            <p:ph type="title"/>
          </p:nvPr>
        </p:nvSpPr>
        <p:spPr/>
        <p:txBody>
          <a:bodyPr/>
          <a:lstStyle/>
          <a:p>
            <a:r>
              <a:rPr kumimoji="1" lang="ja-JP" altLang="en-US"/>
              <a:t>はじめに</a:t>
            </a:r>
          </a:p>
        </p:txBody>
      </p:sp>
      <p:pic>
        <p:nvPicPr>
          <p:cNvPr id="4" name="図 3">
            <a:extLst>
              <a:ext uri="{FF2B5EF4-FFF2-40B4-BE49-F238E27FC236}">
                <a16:creationId xmlns:a16="http://schemas.microsoft.com/office/drawing/2014/main" id="{BB8EC9AA-5CEB-ED9C-7A20-C056F92C1B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1483" y="2785436"/>
            <a:ext cx="2604754" cy="1465174"/>
          </a:xfrm>
          <a:prstGeom prst="rect">
            <a:avLst/>
          </a:prstGeom>
        </p:spPr>
      </p:pic>
      <p:sp>
        <p:nvSpPr>
          <p:cNvPr id="5" name="正方形/長方形 4">
            <a:extLst>
              <a:ext uri="{FF2B5EF4-FFF2-40B4-BE49-F238E27FC236}">
                <a16:creationId xmlns:a16="http://schemas.microsoft.com/office/drawing/2014/main" id="{4B124852-C6D4-91A8-B29B-977CFB714CF0}"/>
              </a:ext>
            </a:extLst>
          </p:cNvPr>
          <p:cNvSpPr/>
          <p:nvPr/>
        </p:nvSpPr>
        <p:spPr>
          <a:xfrm>
            <a:off x="387763" y="842426"/>
            <a:ext cx="6594716" cy="512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ysClr val="windowText" lastClr="000000"/>
                </a:solidFill>
              </a:rPr>
              <a:t>川口　龍樹</a:t>
            </a:r>
            <a:r>
              <a:rPr kumimoji="1" lang="ja-JP" altLang="en-US" dirty="0">
                <a:solidFill>
                  <a:sysClr val="windowText" lastClr="000000"/>
                </a:solidFill>
              </a:rPr>
              <a:t>　</a:t>
            </a:r>
            <a:r>
              <a:rPr kumimoji="1" lang="en-US" altLang="ja-JP" dirty="0">
                <a:solidFill>
                  <a:sysClr val="windowText" lastClr="000000"/>
                </a:solidFill>
              </a:rPr>
              <a:t>Tatsuki KAWAGUCHI</a:t>
            </a:r>
            <a:endParaRPr kumimoji="1" lang="ja-JP" altLang="en-US" dirty="0">
              <a:solidFill>
                <a:sysClr val="windowText" lastClr="000000"/>
              </a:solidFill>
            </a:endParaRPr>
          </a:p>
        </p:txBody>
      </p:sp>
      <p:sp>
        <p:nvSpPr>
          <p:cNvPr id="6" name="正方形/長方形 5">
            <a:extLst>
              <a:ext uri="{FF2B5EF4-FFF2-40B4-BE49-F238E27FC236}">
                <a16:creationId xmlns:a16="http://schemas.microsoft.com/office/drawing/2014/main" id="{A39281CA-2B91-CB42-45B4-9A23F0A31F17}"/>
              </a:ext>
            </a:extLst>
          </p:cNvPr>
          <p:cNvSpPr/>
          <p:nvPr/>
        </p:nvSpPr>
        <p:spPr>
          <a:xfrm>
            <a:off x="387763" y="1463063"/>
            <a:ext cx="6594716" cy="895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ysClr val="windowText" lastClr="000000"/>
                </a:solidFill>
              </a:rPr>
              <a:t>テクノロジー事業</a:t>
            </a:r>
            <a:r>
              <a:rPr lang="ja-JP" altLang="en-US">
                <a:solidFill>
                  <a:sysClr val="windowText" lastClr="000000"/>
                </a:solidFill>
              </a:rPr>
              <a:t>本部　</a:t>
            </a:r>
            <a:r>
              <a:rPr lang="ja-JP" altLang="en-US" b="0" i="0">
                <a:solidFill>
                  <a:srgbClr val="333333"/>
                </a:solidFill>
                <a:effectLst/>
                <a:latin typeface="ヒラギノ角ゴ Pro W3"/>
              </a:rPr>
              <a:t>技術統括部　</a:t>
            </a:r>
            <a:r>
              <a:rPr lang="ja-JP" altLang="en-US">
                <a:solidFill>
                  <a:sysClr val="windowText" lastClr="000000"/>
                </a:solidFill>
              </a:rPr>
              <a:t>研究</a:t>
            </a:r>
            <a:r>
              <a:rPr lang="ja-JP" altLang="en-US" dirty="0">
                <a:solidFill>
                  <a:sysClr val="windowText" lastClr="000000"/>
                </a:solidFill>
              </a:rPr>
              <a:t>開発室</a:t>
            </a:r>
            <a:endParaRPr kumimoji="1" lang="ja-JP" altLang="en-US" dirty="0">
              <a:solidFill>
                <a:sysClr val="windowText" lastClr="000000"/>
              </a:solidFill>
            </a:endParaRPr>
          </a:p>
        </p:txBody>
      </p:sp>
      <p:sp>
        <p:nvSpPr>
          <p:cNvPr id="7" name="正方形/長方形 6">
            <a:extLst>
              <a:ext uri="{FF2B5EF4-FFF2-40B4-BE49-F238E27FC236}">
                <a16:creationId xmlns:a16="http://schemas.microsoft.com/office/drawing/2014/main" id="{031D6C10-9780-BFF7-627A-C9D134AF5B51}"/>
              </a:ext>
            </a:extLst>
          </p:cNvPr>
          <p:cNvSpPr/>
          <p:nvPr/>
        </p:nvSpPr>
        <p:spPr>
          <a:xfrm>
            <a:off x="387763" y="2451815"/>
            <a:ext cx="5576942" cy="2006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ysClr val="windowText" lastClr="000000"/>
                </a:solidFill>
              </a:rPr>
              <a:t>2017</a:t>
            </a:r>
            <a:r>
              <a:rPr lang="ja-JP" altLang="en-US" sz="1400" dirty="0">
                <a:solidFill>
                  <a:sysClr val="windowText" lastClr="000000"/>
                </a:solidFill>
              </a:rPr>
              <a:t>年シリコンスタジオ株式会社に新卒入社</a:t>
            </a:r>
            <a:endParaRPr lang="en-US" altLang="ja-JP" sz="1400" dirty="0">
              <a:solidFill>
                <a:sysClr val="windowText" lastClr="000000"/>
              </a:solidFill>
            </a:endParaRPr>
          </a:p>
          <a:p>
            <a:r>
              <a:rPr lang="ja-JP" altLang="en-US" sz="1400">
                <a:solidFill>
                  <a:sysClr val="windowText" lastClr="000000"/>
                </a:solidFill>
              </a:rPr>
              <a:t>リアルタイムレンダリング</a:t>
            </a:r>
            <a:r>
              <a:rPr lang="ja-JP" altLang="en-US" sz="1400" dirty="0">
                <a:solidFill>
                  <a:sysClr val="windowText" lastClr="000000"/>
                </a:solidFill>
              </a:rPr>
              <a:t>における技術の研究開発</a:t>
            </a:r>
            <a:r>
              <a:rPr lang="ja-JP" altLang="en-US" sz="1400">
                <a:solidFill>
                  <a:sysClr val="windowText" lastClr="000000"/>
                </a:solidFill>
              </a:rPr>
              <a:t>に従事</a:t>
            </a:r>
            <a:endParaRPr lang="en-US" altLang="ja-JP" sz="1400">
              <a:solidFill>
                <a:sysClr val="windowText" lastClr="000000"/>
              </a:solidFill>
            </a:endParaRPr>
          </a:p>
          <a:p>
            <a:endParaRPr lang="en-US" altLang="ja-JP" sz="1400">
              <a:solidFill>
                <a:sysClr val="windowText" lastClr="000000"/>
              </a:solidFill>
            </a:endParaRPr>
          </a:p>
          <a:p>
            <a:r>
              <a:rPr lang="en-US" altLang="ja-JP" sz="1400">
                <a:solidFill>
                  <a:sysClr val="windowText" lastClr="000000"/>
                </a:solidFill>
              </a:rPr>
              <a:t>CEDEC 2021 </a:t>
            </a:r>
            <a:r>
              <a:rPr lang="ja-JP" altLang="en-US" sz="1400">
                <a:solidFill>
                  <a:sysClr val="windowText" lastClr="000000"/>
                </a:solidFill>
              </a:rPr>
              <a:t>では「リアルタイムレイトレーシング時代を生き抜くためのデノイザー開発入門」を講演</a:t>
            </a:r>
            <a:endParaRPr lang="en-US" altLang="ja-JP" sz="1400">
              <a:solidFill>
                <a:sysClr val="windowText" lastClr="000000"/>
              </a:solidFill>
            </a:endParaRPr>
          </a:p>
          <a:p>
            <a:endParaRPr lang="ja-JP" altLang="en-US" sz="1400">
              <a:solidFill>
                <a:sysClr val="windowText" lastClr="000000"/>
              </a:solidFill>
            </a:endParaRPr>
          </a:p>
          <a:p>
            <a:r>
              <a:rPr lang="ja-JP" altLang="en-US" sz="1400">
                <a:solidFill>
                  <a:sysClr val="windowText" lastClr="000000"/>
                </a:solidFill>
              </a:rPr>
              <a:t>近年は </a:t>
            </a:r>
            <a:r>
              <a:rPr lang="en-US" altLang="ja-JP" sz="1400">
                <a:solidFill>
                  <a:sysClr val="windowText" lastClr="000000"/>
                </a:solidFill>
              </a:rPr>
              <a:t>NPR </a:t>
            </a:r>
            <a:r>
              <a:rPr lang="ja-JP" altLang="en-US" sz="1400">
                <a:solidFill>
                  <a:sysClr val="windowText" lastClr="000000"/>
                </a:solidFill>
              </a:rPr>
              <a:t>の研究開発に携わり、中でも </a:t>
            </a:r>
            <a:r>
              <a:rPr lang="en-US" altLang="ja-JP" sz="1400">
                <a:solidFill>
                  <a:sysClr val="windowText" lastClr="000000"/>
                </a:solidFill>
              </a:rPr>
              <a:t>StrokeGen </a:t>
            </a:r>
            <a:r>
              <a:rPr lang="ja-JP" altLang="en-US" sz="1400">
                <a:solidFill>
                  <a:sysClr val="windowText" lastClr="000000"/>
                </a:solidFill>
              </a:rPr>
              <a:t>技術の実用化に取り組んでいる</a:t>
            </a:r>
            <a:endParaRPr lang="en-US" altLang="ja-JP" sz="1400" dirty="0">
              <a:solidFill>
                <a:sysClr val="windowText" lastClr="000000"/>
              </a:solidFill>
            </a:endParaRPr>
          </a:p>
        </p:txBody>
      </p:sp>
      <p:sp>
        <p:nvSpPr>
          <p:cNvPr id="9" name="コンテンツ プレースホルダー 4">
            <a:extLst>
              <a:ext uri="{FF2B5EF4-FFF2-40B4-BE49-F238E27FC236}">
                <a16:creationId xmlns:a16="http://schemas.microsoft.com/office/drawing/2014/main" id="{467A004A-552E-FBF3-0D5F-758517A730A6}"/>
              </a:ext>
            </a:extLst>
          </p:cNvPr>
          <p:cNvSpPr txBox="1">
            <a:spLocks/>
          </p:cNvSpPr>
          <p:nvPr/>
        </p:nvSpPr>
        <p:spPr bwMode="auto">
          <a:xfrm>
            <a:off x="0" y="0"/>
            <a:ext cx="624045"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a:t>0</a:t>
            </a:r>
            <a:endParaRPr lang="ja-JP" altLang="en-US"/>
          </a:p>
        </p:txBody>
      </p:sp>
    </p:spTree>
    <p:extLst>
      <p:ext uri="{BB962C8B-B14F-4D97-AF65-F5344CB8AC3E}">
        <p14:creationId xmlns:p14="http://schemas.microsoft.com/office/powerpoint/2010/main" val="3602499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0F2E-0B65-8B2A-10E0-67DD4AD4E88D}"/>
              </a:ext>
            </a:extLst>
          </p:cNvPr>
          <p:cNvSpPr>
            <a:spLocks noGrp="1"/>
          </p:cNvSpPr>
          <p:nvPr>
            <p:ph type="title"/>
          </p:nvPr>
        </p:nvSpPr>
        <p:spPr/>
        <p:txBody>
          <a:bodyPr>
            <a:normAutofit fontScale="90000"/>
          </a:bodyPr>
          <a:lstStyle/>
          <a:p>
            <a:r>
              <a:rPr lang="en-US" altLang="ja-JP" sz="1600"/>
              <a:t>StrokeGen </a:t>
            </a:r>
            <a:r>
              <a:rPr lang="ja-JP" altLang="en-US" sz="1600"/>
              <a:t>アルゴリズム解説 </a:t>
            </a:r>
            <a:r>
              <a:rPr lang="en-US" altLang="ja-JP" sz="1600"/>
              <a:t>– </a:t>
            </a:r>
            <a:r>
              <a:rPr lang="ja-JP" altLang="en-US" sz="1600"/>
              <a:t>前処理</a:t>
            </a:r>
            <a:br>
              <a:rPr lang="en-US" altLang="ja-JP" sz="1600"/>
            </a:br>
            <a:r>
              <a:rPr lang="ja-JP" altLang="en-US" sz="3100"/>
              <a:t>輪郭エッジの抽出</a:t>
            </a:r>
            <a:endParaRPr kumimoji="1" lang="ja-JP" altLang="en-US" sz="1600"/>
          </a:p>
        </p:txBody>
      </p:sp>
      <p:sp>
        <p:nvSpPr>
          <p:cNvPr id="4" name="コンテンツ プレースホルダー 4">
            <a:extLst>
              <a:ext uri="{FF2B5EF4-FFF2-40B4-BE49-F238E27FC236}">
                <a16:creationId xmlns:a16="http://schemas.microsoft.com/office/drawing/2014/main" id="{EAAE2D8C-EF70-85F7-B877-1A8930D6092B}"/>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F53763C9-EE29-0548-CF36-C3260734FF19}"/>
                  </a:ext>
                </a:extLst>
              </p:cNvPr>
              <p:cNvSpPr txBox="1"/>
              <p:nvPr/>
            </p:nvSpPr>
            <p:spPr>
              <a:xfrm>
                <a:off x="1585701" y="4063007"/>
                <a:ext cx="6284657" cy="798039"/>
              </a:xfrm>
              <a:prstGeom prst="rect">
                <a:avLst/>
              </a:prstGeom>
              <a:noFill/>
              <a:ln>
                <a:solidFill>
                  <a:schemeClr val="tx1"/>
                </a:solidFill>
              </a:ln>
            </p:spPr>
            <p:txBody>
              <a:bodyPr wrap="square">
                <a:spAutoFit/>
              </a:bodyPr>
              <a:lstStyle/>
              <a:p>
                <a:r>
                  <a:rPr kumimoji="1" lang="en-US" altLang="ja-JP" sz="1100" baseline="30000"/>
                  <a:t>*1</a:t>
                </a:r>
                <a:r>
                  <a:rPr kumimoji="1" lang="en-US" altLang="ja-JP" sz="1100"/>
                  <a:t> </a:t>
                </a:r>
                <a:r>
                  <a:rPr kumimoji="1" lang="ja-JP" altLang="en-US" sz="1100"/>
                  <a:t>面の数 </a:t>
                </a:r>
                <a14:m>
                  <m:oMath xmlns:m="http://schemas.openxmlformats.org/officeDocument/2006/math">
                    <m:sSub>
                      <m:sSubPr>
                        <m:ctrlPr>
                          <a:rPr kumimoji="1" lang="en-US" altLang="ja-JP" sz="1100" b="0" i="1" smtClean="0">
                            <a:latin typeface="Cambria Math" panose="02040503050406030204" pitchFamily="18" charset="0"/>
                          </a:rPr>
                        </m:ctrlPr>
                      </m:sSubPr>
                      <m:e>
                        <m:r>
                          <a:rPr kumimoji="1" lang="en-US" altLang="ja-JP" sz="1100" b="0" i="1" smtClean="0">
                            <a:latin typeface="Cambria Math" panose="02040503050406030204" pitchFamily="18" charset="0"/>
                          </a:rPr>
                          <m:t>𝑁</m:t>
                        </m:r>
                      </m:e>
                      <m:sub>
                        <m:r>
                          <a:rPr kumimoji="1" lang="en-US" altLang="ja-JP" sz="1100" b="0" i="1" smtClean="0">
                            <a:latin typeface="Cambria Math" panose="02040503050406030204" pitchFamily="18" charset="0"/>
                          </a:rPr>
                          <m:t>𝑓</m:t>
                        </m:r>
                      </m:sub>
                    </m:sSub>
                  </m:oMath>
                </a14:m>
                <a:r>
                  <a:rPr kumimoji="1" lang="ja-JP" altLang="en-US" sz="1100"/>
                  <a:t> に対して輪郭エッジの数は </a:t>
                </a:r>
                <a14:m>
                  <m:oMath xmlns:m="http://schemas.openxmlformats.org/officeDocument/2006/math">
                    <m:sSubSup>
                      <m:sSubSupPr>
                        <m:ctrlPr>
                          <a:rPr kumimoji="1" lang="en-US" altLang="ja-JP" sz="1100" b="0" i="1" smtClean="0">
                            <a:latin typeface="Cambria Math" panose="02040503050406030204" pitchFamily="18" charset="0"/>
                          </a:rPr>
                        </m:ctrlPr>
                      </m:sSubSupPr>
                      <m:e>
                        <m:r>
                          <a:rPr kumimoji="1" lang="en-US" altLang="ja-JP" sz="1100" b="0" i="1" smtClean="0">
                            <a:latin typeface="Cambria Math" panose="02040503050406030204" pitchFamily="18" charset="0"/>
                          </a:rPr>
                          <m:t>𝑁</m:t>
                        </m:r>
                      </m:e>
                      <m:sub>
                        <m:r>
                          <a:rPr kumimoji="1" lang="en-US" altLang="ja-JP" sz="1100" b="0" i="1" smtClean="0">
                            <a:latin typeface="Cambria Math" panose="02040503050406030204" pitchFamily="18" charset="0"/>
                          </a:rPr>
                          <m:t>𝑓</m:t>
                        </m:r>
                      </m:sub>
                      <m:sup>
                        <m:r>
                          <a:rPr kumimoji="1" lang="en-US" altLang="ja-JP" sz="1100" b="0" i="1" smtClean="0">
                            <a:latin typeface="Cambria Math" panose="02040503050406030204" pitchFamily="18" charset="0"/>
                          </a:rPr>
                          <m:t>0.8</m:t>
                        </m:r>
                      </m:sup>
                    </m:sSubSup>
                  </m:oMath>
                </a14:m>
                <a:r>
                  <a:rPr kumimoji="1" lang="en-US" altLang="ja-JP" sz="1100"/>
                  <a:t> </a:t>
                </a:r>
                <a:r>
                  <a:rPr kumimoji="1" lang="ja-JP" altLang="en-US" sz="1100"/>
                  <a:t>程度になる</a:t>
                </a:r>
                <a:r>
                  <a:rPr kumimoji="1" lang="en-US" altLang="ja-JP" sz="1100"/>
                  <a:t> [McGuire 2004]</a:t>
                </a:r>
              </a:p>
              <a:p>
                <a:r>
                  <a:rPr kumimoji="1" lang="en-US" altLang="ja-JP" sz="1100"/>
                  <a:t>e.g., 10K tris -&gt; 1.6K edges</a:t>
                </a:r>
                <a:r>
                  <a:rPr kumimoji="1" lang="ja-JP" altLang="en-US" sz="1100"/>
                  <a:t>、</a:t>
                </a:r>
                <a:r>
                  <a:rPr kumimoji="1" lang="en-US" altLang="ja-JP" sz="1100"/>
                  <a:t>100K tris -&gt; 10K edges</a:t>
                </a:r>
                <a:br>
                  <a:rPr kumimoji="1" lang="en-US" altLang="ja-JP" sz="1100"/>
                </a:br>
                <a:r>
                  <a:rPr kumimoji="1" lang="en-US" altLang="ja-JP" sz="1100"/>
                  <a:t>* </a:t>
                </a:r>
                <a:r>
                  <a:rPr kumimoji="1" lang="ja-JP" altLang="en-US" sz="1100"/>
                  <a:t>輪郭エッジのようなサイズが不定なデータは、</a:t>
                </a:r>
                <a:br>
                  <a:rPr kumimoji="1" lang="en-US" altLang="ja-JP" sz="1100"/>
                </a:br>
                <a:r>
                  <a:rPr kumimoji="1" lang="ja-JP" altLang="en-US" sz="1100"/>
                  <a:t>　大きなバッファを用意して必要な量を毎フレーム計算して利用する</a:t>
                </a:r>
                <a:endParaRPr kumimoji="1" lang="en-US" altLang="ja-JP" sz="1100"/>
              </a:p>
            </p:txBody>
          </p:sp>
        </mc:Choice>
        <mc:Fallback xmlns="">
          <p:sp>
            <p:nvSpPr>
              <p:cNvPr id="16" name="テキスト ボックス 15">
                <a:extLst>
                  <a:ext uri="{FF2B5EF4-FFF2-40B4-BE49-F238E27FC236}">
                    <a16:creationId xmlns:a16="http://schemas.microsoft.com/office/drawing/2014/main" id="{F53763C9-EE29-0548-CF36-C3260734FF19}"/>
                  </a:ext>
                </a:extLst>
              </p:cNvPr>
              <p:cNvSpPr txBox="1">
                <a:spLocks noRot="1" noChangeAspect="1" noMove="1" noResize="1" noEditPoints="1" noAdjustHandles="1" noChangeArrowheads="1" noChangeShapeType="1" noTextEdit="1"/>
              </p:cNvSpPr>
              <p:nvPr/>
            </p:nvSpPr>
            <p:spPr>
              <a:xfrm>
                <a:off x="1585701" y="4063007"/>
                <a:ext cx="6284657" cy="798039"/>
              </a:xfrm>
              <a:prstGeom prst="rect">
                <a:avLst/>
              </a:prstGeom>
              <a:blipFill>
                <a:blip r:embed="rId3"/>
                <a:stretch>
                  <a:fillRect b="-5303"/>
                </a:stretch>
              </a:blipFill>
              <a:ln>
                <a:solidFill>
                  <a:schemeClr val="tx1"/>
                </a:solidFill>
              </a:ln>
            </p:spPr>
            <p:txBody>
              <a:bodyPr/>
              <a:lstStyle/>
              <a:p>
                <a:r>
                  <a:rPr lang="ja-JP" altLang="en-US">
                    <a:noFill/>
                  </a:rPr>
                  <a:t> </a:t>
                </a:r>
              </a:p>
            </p:txBody>
          </p:sp>
        </mc:Fallback>
      </mc:AlternateContent>
      <p:sp>
        <p:nvSpPr>
          <p:cNvPr id="19" name="コンテンツ プレースホルダー 4">
            <a:extLst>
              <a:ext uri="{FF2B5EF4-FFF2-40B4-BE49-F238E27FC236}">
                <a16:creationId xmlns:a16="http://schemas.microsoft.com/office/drawing/2014/main" id="{0FFDB2C7-91C2-95FD-52AB-09FE898B5779}"/>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.1</a:t>
            </a:r>
            <a:endParaRPr lang="ja-JP" altLang="en-US" sz="2000"/>
          </a:p>
        </p:txBody>
      </p:sp>
      <p:grpSp>
        <p:nvGrpSpPr>
          <p:cNvPr id="24" name="グループ化 23">
            <a:extLst>
              <a:ext uri="{FF2B5EF4-FFF2-40B4-BE49-F238E27FC236}">
                <a16:creationId xmlns:a16="http://schemas.microsoft.com/office/drawing/2014/main" id="{94D4BE5C-C0C2-7CE2-640A-2626CE369871}"/>
              </a:ext>
            </a:extLst>
          </p:cNvPr>
          <p:cNvGrpSpPr/>
          <p:nvPr/>
        </p:nvGrpSpPr>
        <p:grpSpPr>
          <a:xfrm>
            <a:off x="122755" y="696059"/>
            <a:ext cx="8854097" cy="264653"/>
            <a:chOff x="122755" y="1583812"/>
            <a:chExt cx="9820231" cy="987938"/>
          </a:xfrm>
        </p:grpSpPr>
        <p:sp>
          <p:nvSpPr>
            <p:cNvPr id="25" name="正方形/長方形 24">
              <a:extLst>
                <a:ext uri="{FF2B5EF4-FFF2-40B4-BE49-F238E27FC236}">
                  <a16:creationId xmlns:a16="http://schemas.microsoft.com/office/drawing/2014/main" id="{0C8EC002-3B4D-E652-A348-7DFAAFED0E05}"/>
                </a:ext>
              </a:extLst>
            </p:cNvPr>
            <p:cNvSpPr/>
            <p:nvPr/>
          </p:nvSpPr>
          <p:spPr>
            <a:xfrm>
              <a:off x="122755"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Preprocessing</a:t>
              </a:r>
              <a:endParaRPr kumimoji="1" lang="en-US" altLang="ja-JP" sz="900">
                <a:solidFill>
                  <a:schemeClr val="tx1"/>
                </a:solidFill>
              </a:endParaRPr>
            </a:p>
          </p:txBody>
        </p:sp>
        <p:sp>
          <p:nvSpPr>
            <p:cNvPr id="26" name="正方形/長方形 25">
              <a:extLst>
                <a:ext uri="{FF2B5EF4-FFF2-40B4-BE49-F238E27FC236}">
                  <a16:creationId xmlns:a16="http://schemas.microsoft.com/office/drawing/2014/main" id="{54FE1702-7FA5-F85C-F8EC-44B1D3883540}"/>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27" name="正方形/長方形 26">
              <a:extLst>
                <a:ext uri="{FF2B5EF4-FFF2-40B4-BE49-F238E27FC236}">
                  <a16:creationId xmlns:a16="http://schemas.microsoft.com/office/drawing/2014/main" id="{4A28AE6D-3D12-7D89-AB80-7F0B3A280E3C}"/>
                </a:ext>
              </a:extLst>
            </p:cNvPr>
            <p:cNvSpPr/>
            <p:nvPr/>
          </p:nvSpPr>
          <p:spPr>
            <a:xfrm>
              <a:off x="407566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Vectorization</a:t>
              </a:r>
              <a:endParaRPr kumimoji="1" lang="en-US" altLang="ja-JP" sz="1000">
                <a:solidFill>
                  <a:schemeClr val="accent6">
                    <a:lumMod val="60000"/>
                    <a:lumOff val="40000"/>
                  </a:schemeClr>
                </a:solidFill>
              </a:endParaRPr>
            </a:p>
          </p:txBody>
        </p:sp>
        <p:sp>
          <p:nvSpPr>
            <p:cNvPr id="28" name="正方形/長方形 27">
              <a:extLst>
                <a:ext uri="{FF2B5EF4-FFF2-40B4-BE49-F238E27FC236}">
                  <a16:creationId xmlns:a16="http://schemas.microsoft.com/office/drawing/2014/main" id="{110F5CCB-CCBA-7E74-992E-E83E479572F8}"/>
                </a:ext>
              </a:extLst>
            </p:cNvPr>
            <p:cNvSpPr/>
            <p:nvPr/>
          </p:nvSpPr>
          <p:spPr>
            <a:xfrm>
              <a:off x="605212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Stroke Generation</a:t>
              </a:r>
              <a:endParaRPr kumimoji="1" lang="en-US" altLang="ja-JP" sz="1000">
                <a:solidFill>
                  <a:schemeClr val="accent6">
                    <a:lumMod val="60000"/>
                    <a:lumOff val="40000"/>
                  </a:schemeClr>
                </a:solidFill>
              </a:endParaRPr>
            </a:p>
          </p:txBody>
        </p:sp>
        <p:sp>
          <p:nvSpPr>
            <p:cNvPr id="29" name="正方形/長方形 28">
              <a:extLst>
                <a:ext uri="{FF2B5EF4-FFF2-40B4-BE49-F238E27FC236}">
                  <a16:creationId xmlns:a16="http://schemas.microsoft.com/office/drawing/2014/main" id="{3C4FAF67-C222-F80F-7B53-0BB2BB09D489}"/>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sp>
        <p:nvSpPr>
          <p:cNvPr id="3" name="矢印: 右 2">
            <a:extLst>
              <a:ext uri="{FF2B5EF4-FFF2-40B4-BE49-F238E27FC236}">
                <a16:creationId xmlns:a16="http://schemas.microsoft.com/office/drawing/2014/main" id="{641AB7F2-C8F2-73C4-1EEC-43F3EAB04C5C}"/>
              </a:ext>
            </a:extLst>
          </p:cNvPr>
          <p:cNvSpPr/>
          <p:nvPr/>
        </p:nvSpPr>
        <p:spPr>
          <a:xfrm>
            <a:off x="4583807" y="2814047"/>
            <a:ext cx="396757" cy="484632"/>
          </a:xfrm>
          <a:prstGeom prst="rightArrow">
            <a:avLst/>
          </a:prstGeom>
          <a:solidFill>
            <a:schemeClr val="accent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2" name="矢印: 右 11">
            <a:extLst>
              <a:ext uri="{FF2B5EF4-FFF2-40B4-BE49-F238E27FC236}">
                <a16:creationId xmlns:a16="http://schemas.microsoft.com/office/drawing/2014/main" id="{CF35E60C-4C28-3B99-C898-E1B8228E2E6E}"/>
              </a:ext>
            </a:extLst>
          </p:cNvPr>
          <p:cNvSpPr/>
          <p:nvPr/>
        </p:nvSpPr>
        <p:spPr>
          <a:xfrm>
            <a:off x="6496729" y="2814047"/>
            <a:ext cx="396757" cy="484632"/>
          </a:xfrm>
          <a:prstGeom prst="rightArrow">
            <a:avLst/>
          </a:prstGeom>
          <a:solidFill>
            <a:schemeClr val="accent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2" name="テキスト ボックス 31">
            <a:extLst>
              <a:ext uri="{FF2B5EF4-FFF2-40B4-BE49-F238E27FC236}">
                <a16:creationId xmlns:a16="http://schemas.microsoft.com/office/drawing/2014/main" id="{F7401464-6B66-ED4B-A2A7-CDFCC363D5ED}"/>
              </a:ext>
            </a:extLst>
          </p:cNvPr>
          <p:cNvSpPr txBox="1"/>
          <p:nvPr/>
        </p:nvSpPr>
        <p:spPr>
          <a:xfrm>
            <a:off x="314761" y="1089460"/>
            <a:ext cx="7125669" cy="1077218"/>
          </a:xfrm>
          <a:prstGeom prst="rect">
            <a:avLst/>
          </a:prstGeom>
          <a:noFill/>
        </p:spPr>
        <p:txBody>
          <a:bodyPr wrap="none" rtlCol="0">
            <a:spAutoFit/>
          </a:bodyPr>
          <a:lstStyle/>
          <a:p>
            <a:r>
              <a:rPr kumimoji="1" lang="ja-JP" altLang="en-US" sz="1600"/>
              <a:t>ビューポイントと法線から面の向きを計算</a:t>
            </a:r>
            <a:endParaRPr kumimoji="1" lang="en-US" altLang="ja-JP" sz="1600"/>
          </a:p>
          <a:p>
            <a:r>
              <a:rPr kumimoji="1" lang="ja-JP" altLang="en-US" sz="1600"/>
              <a:t>メッシュ輪郭線の定義から輪郭線を構成するエッジだけを取り出す</a:t>
            </a:r>
            <a:endParaRPr kumimoji="1" lang="en-US" altLang="ja-JP" sz="1600"/>
          </a:p>
          <a:p>
            <a:r>
              <a:rPr kumimoji="1" lang="ja-JP" altLang="en-US" sz="1600"/>
              <a:t>（</a:t>
            </a:r>
            <a:r>
              <a:rPr kumimoji="1" lang="en-US" altLang="ja-JP" sz="1600"/>
              <a:t>GPU </a:t>
            </a:r>
            <a:r>
              <a:rPr kumimoji="1" lang="ja-JP" altLang="en-US" sz="1600"/>
              <a:t>で毎フレーム処理）</a:t>
            </a:r>
          </a:p>
          <a:p>
            <a:r>
              <a:rPr kumimoji="1" lang="ja-JP" altLang="en-US" sz="1600"/>
              <a:t>処理の対象を輪郭エッジだけにすることで以降の処理を大幅に軽減できる</a:t>
            </a:r>
            <a:r>
              <a:rPr kumimoji="1" lang="en-US" altLang="ja-JP" sz="1600" baseline="30000"/>
              <a:t>*1</a:t>
            </a:r>
          </a:p>
        </p:txBody>
      </p:sp>
      <p:grpSp>
        <p:nvGrpSpPr>
          <p:cNvPr id="306" name="グループ化 305">
            <a:extLst>
              <a:ext uri="{FF2B5EF4-FFF2-40B4-BE49-F238E27FC236}">
                <a16:creationId xmlns:a16="http://schemas.microsoft.com/office/drawing/2014/main" id="{DF8C0B51-C354-A442-A513-1460C62C2FEF}"/>
              </a:ext>
            </a:extLst>
          </p:cNvPr>
          <p:cNvGrpSpPr/>
          <p:nvPr/>
        </p:nvGrpSpPr>
        <p:grpSpPr>
          <a:xfrm>
            <a:off x="1929021" y="1988534"/>
            <a:ext cx="1258368" cy="1991086"/>
            <a:chOff x="2158751" y="297449"/>
            <a:chExt cx="1258368" cy="1991086"/>
          </a:xfrm>
        </p:grpSpPr>
        <p:grpSp>
          <p:nvGrpSpPr>
            <p:cNvPr id="307" name="グループ化 306">
              <a:extLst>
                <a:ext uri="{FF2B5EF4-FFF2-40B4-BE49-F238E27FC236}">
                  <a16:creationId xmlns:a16="http://schemas.microsoft.com/office/drawing/2014/main" id="{BDB7F010-4AB9-8B58-348D-3872012F99F1}"/>
                </a:ext>
              </a:extLst>
            </p:cNvPr>
            <p:cNvGrpSpPr/>
            <p:nvPr/>
          </p:nvGrpSpPr>
          <p:grpSpPr>
            <a:xfrm>
              <a:off x="2158751" y="297449"/>
              <a:ext cx="1258368" cy="1991086"/>
              <a:chOff x="3180313" y="1686393"/>
              <a:chExt cx="1258368" cy="1991086"/>
            </a:xfrm>
          </p:grpSpPr>
          <p:sp>
            <p:nvSpPr>
              <p:cNvPr id="312" name="正方形/長方形 311">
                <a:extLst>
                  <a:ext uri="{FF2B5EF4-FFF2-40B4-BE49-F238E27FC236}">
                    <a16:creationId xmlns:a16="http://schemas.microsoft.com/office/drawing/2014/main" id="{DB00B404-79D9-4840-BDF0-35D10F2EEEA5}"/>
                  </a:ext>
                </a:extLst>
              </p:cNvPr>
              <p:cNvSpPr/>
              <p:nvPr/>
            </p:nvSpPr>
            <p:spPr>
              <a:xfrm>
                <a:off x="3500410" y="2006187"/>
                <a:ext cx="914400" cy="1671292"/>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13" name="正方形/長方形 312">
                <a:extLst>
                  <a:ext uri="{FF2B5EF4-FFF2-40B4-BE49-F238E27FC236}">
                    <a16:creationId xmlns:a16="http://schemas.microsoft.com/office/drawing/2014/main" id="{483CBC63-8814-6393-84BB-B7D9A438E02D}"/>
                  </a:ext>
                </a:extLst>
              </p:cNvPr>
              <p:cNvSpPr/>
              <p:nvPr/>
            </p:nvSpPr>
            <p:spPr>
              <a:xfrm>
                <a:off x="3570776" y="236070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14" name="テキスト ボックス 313">
                <a:extLst>
                  <a:ext uri="{FF2B5EF4-FFF2-40B4-BE49-F238E27FC236}">
                    <a16:creationId xmlns:a16="http://schemas.microsoft.com/office/drawing/2014/main" id="{493E6A40-C6AD-1291-31EC-4B640AD92E28}"/>
                  </a:ext>
                </a:extLst>
              </p:cNvPr>
              <p:cNvSpPr txBox="1"/>
              <p:nvPr/>
            </p:nvSpPr>
            <p:spPr>
              <a:xfrm>
                <a:off x="3490711" y="3023190"/>
                <a:ext cx="914401" cy="646331"/>
              </a:xfrm>
              <a:prstGeom prst="rect">
                <a:avLst/>
              </a:prstGeom>
              <a:noFill/>
            </p:spPr>
            <p:txBody>
              <a:bodyPr wrap="square" rtlCol="0" anchor="ctr">
                <a:spAutoFit/>
              </a:bodyPr>
              <a:lstStyle/>
              <a:p>
                <a:r>
                  <a:rPr kumimoji="1" lang="ja-JP" altLang="en-US" sz="900"/>
                  <a:t>一つのエッジに隣接する二面のインデックス</a:t>
                </a:r>
                <a:endParaRPr kumimoji="1" lang="en-US" altLang="ja-JP" sz="900"/>
              </a:p>
            </p:txBody>
          </p:sp>
          <p:sp>
            <p:nvSpPr>
              <p:cNvPr id="315" name="正方形/長方形 314">
                <a:extLst>
                  <a:ext uri="{FF2B5EF4-FFF2-40B4-BE49-F238E27FC236}">
                    <a16:creationId xmlns:a16="http://schemas.microsoft.com/office/drawing/2014/main" id="{AD8B5F4A-3933-2CE1-4714-89E954CB647F}"/>
                  </a:ext>
                </a:extLst>
              </p:cNvPr>
              <p:cNvSpPr/>
              <p:nvPr/>
            </p:nvSpPr>
            <p:spPr>
              <a:xfrm>
                <a:off x="3495418" y="2005764"/>
                <a:ext cx="914400" cy="167129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16" name="テキスト ボックス 315">
                <a:extLst>
                  <a:ext uri="{FF2B5EF4-FFF2-40B4-BE49-F238E27FC236}">
                    <a16:creationId xmlns:a16="http://schemas.microsoft.com/office/drawing/2014/main" id="{7F582118-FA69-B22D-0869-F7F249BCE14C}"/>
                  </a:ext>
                </a:extLst>
              </p:cNvPr>
              <p:cNvSpPr txBox="1"/>
              <p:nvPr/>
            </p:nvSpPr>
            <p:spPr>
              <a:xfrm>
                <a:off x="3638462" y="2012170"/>
                <a:ext cx="800219" cy="338554"/>
              </a:xfrm>
              <a:prstGeom prst="rect">
                <a:avLst/>
              </a:prstGeom>
              <a:noFill/>
            </p:spPr>
            <p:txBody>
              <a:bodyPr wrap="none" rtlCol="0" anchor="ctr">
                <a:spAutoFit/>
              </a:bodyPr>
              <a:lstStyle/>
              <a:p>
                <a:pPr algn="ctr"/>
                <a:r>
                  <a:rPr kumimoji="1" lang="ja-JP" altLang="en-US" sz="800" b="1">
                    <a:solidFill>
                      <a:schemeClr val="accent6">
                        <a:lumMod val="75000"/>
                      </a:schemeClr>
                    </a:solidFill>
                  </a:rPr>
                  <a:t>エッジ面</a:t>
                </a:r>
                <a:br>
                  <a:rPr kumimoji="1" lang="en-US" altLang="ja-JP" sz="800" b="1">
                    <a:solidFill>
                      <a:schemeClr val="accent6">
                        <a:lumMod val="75000"/>
                      </a:schemeClr>
                    </a:solidFill>
                  </a:rPr>
                </a:br>
                <a:r>
                  <a:rPr kumimoji="1" lang="ja-JP" altLang="en-US" sz="800" b="1">
                    <a:solidFill>
                      <a:schemeClr val="accent6">
                        <a:lumMod val="75000"/>
                      </a:schemeClr>
                    </a:solidFill>
                  </a:rPr>
                  <a:t>インデックス</a:t>
                </a:r>
              </a:p>
            </p:txBody>
          </p:sp>
          <p:grpSp>
            <p:nvGrpSpPr>
              <p:cNvPr id="317" name="グループ化 316">
                <a:extLst>
                  <a:ext uri="{FF2B5EF4-FFF2-40B4-BE49-F238E27FC236}">
                    <a16:creationId xmlns:a16="http://schemas.microsoft.com/office/drawing/2014/main" id="{EABAE208-45E7-8198-6F3E-CF160FB0C322}"/>
                  </a:ext>
                </a:extLst>
              </p:cNvPr>
              <p:cNvGrpSpPr/>
              <p:nvPr/>
            </p:nvGrpSpPr>
            <p:grpSpPr>
              <a:xfrm>
                <a:off x="3180313" y="1686393"/>
                <a:ext cx="673354" cy="630211"/>
                <a:chOff x="912740" y="3356474"/>
                <a:chExt cx="856924" cy="802019"/>
              </a:xfrm>
              <a:solidFill>
                <a:schemeClr val="accent6">
                  <a:lumMod val="75000"/>
                </a:schemeClr>
              </a:solidFill>
            </p:grpSpPr>
            <p:sp>
              <p:nvSpPr>
                <p:cNvPr id="318" name="部分円 317">
                  <a:extLst>
                    <a:ext uri="{FF2B5EF4-FFF2-40B4-BE49-F238E27FC236}">
                      <a16:creationId xmlns:a16="http://schemas.microsoft.com/office/drawing/2014/main" id="{464413A5-4F7E-15C9-C958-100B6FF6DDEA}"/>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319" name="テキスト ボックス 318">
                  <a:extLst>
                    <a:ext uri="{FF2B5EF4-FFF2-40B4-BE49-F238E27FC236}">
                      <a16:creationId xmlns:a16="http://schemas.microsoft.com/office/drawing/2014/main" id="{C7CD6730-741A-6A3D-2A80-53782A328BC5}"/>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Et</a:t>
                  </a:r>
                  <a:endParaRPr lang="ja-JP" altLang="en-US" sz="1100"/>
                </a:p>
              </p:txBody>
            </p:sp>
          </p:grpSp>
        </p:grpSp>
        <p:grpSp>
          <p:nvGrpSpPr>
            <p:cNvPr id="308" name="グループ化 307">
              <a:extLst>
                <a:ext uri="{FF2B5EF4-FFF2-40B4-BE49-F238E27FC236}">
                  <a16:creationId xmlns:a16="http://schemas.microsoft.com/office/drawing/2014/main" id="{20B0014A-015F-D260-D19F-BE7FA9D674BB}"/>
                </a:ext>
              </a:extLst>
            </p:cNvPr>
            <p:cNvGrpSpPr/>
            <p:nvPr/>
          </p:nvGrpSpPr>
          <p:grpSpPr>
            <a:xfrm>
              <a:off x="2630512" y="1071404"/>
              <a:ext cx="718286" cy="436114"/>
              <a:chOff x="5857079" y="4463330"/>
              <a:chExt cx="718286" cy="436114"/>
            </a:xfrm>
          </p:grpSpPr>
          <p:sp>
            <p:nvSpPr>
              <p:cNvPr id="309" name="二等辺三角形 308">
                <a:extLst>
                  <a:ext uri="{FF2B5EF4-FFF2-40B4-BE49-F238E27FC236}">
                    <a16:creationId xmlns:a16="http://schemas.microsoft.com/office/drawing/2014/main" id="{A1376F7C-FE32-5961-01C7-8C6010E2B1E7}"/>
                  </a:ext>
                </a:extLst>
              </p:cNvPr>
              <p:cNvSpPr/>
              <p:nvPr/>
            </p:nvSpPr>
            <p:spPr>
              <a:xfrm rot="9245642">
                <a:off x="5877795" y="4602515"/>
                <a:ext cx="687015" cy="274077"/>
              </a:xfrm>
              <a:prstGeom prst="triangle">
                <a:avLst>
                  <a:gd name="adj" fmla="val 80643"/>
                </a:avLst>
              </a:prstGeom>
              <a:solidFill>
                <a:schemeClr val="bg1">
                  <a:lumMod val="8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10" name="二等辺三角形 309">
                <a:extLst>
                  <a:ext uri="{FF2B5EF4-FFF2-40B4-BE49-F238E27FC236}">
                    <a16:creationId xmlns:a16="http://schemas.microsoft.com/office/drawing/2014/main" id="{3F73B23C-8406-A71A-A0E7-33089112762E}"/>
                  </a:ext>
                </a:extLst>
              </p:cNvPr>
              <p:cNvSpPr/>
              <p:nvPr/>
            </p:nvSpPr>
            <p:spPr>
              <a:xfrm rot="9245642">
                <a:off x="5888350" y="4598275"/>
                <a:ext cx="687015" cy="301169"/>
              </a:xfrm>
              <a:prstGeom prst="triangle">
                <a:avLst/>
              </a:prstGeom>
              <a:solidFill>
                <a:srgbClr val="77933C">
                  <a:alpha val="50196"/>
                </a:srgb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cxnSp>
            <p:nvCxnSpPr>
              <p:cNvPr id="311" name="直線コネクタ 310">
                <a:extLst>
                  <a:ext uri="{FF2B5EF4-FFF2-40B4-BE49-F238E27FC236}">
                    <a16:creationId xmlns:a16="http://schemas.microsoft.com/office/drawing/2014/main" id="{23A3F782-E08B-6661-D413-BE29E09CC7F8}"/>
                  </a:ext>
                </a:extLst>
              </p:cNvPr>
              <p:cNvCxnSpPr>
                <a:stCxn id="310" idx="4"/>
                <a:endCxn id="310" idx="2"/>
              </p:cNvCxnSpPr>
              <p:nvPr/>
            </p:nvCxnSpPr>
            <p:spPr>
              <a:xfrm flipV="1">
                <a:off x="5857079" y="4463330"/>
                <a:ext cx="617978" cy="300154"/>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grpSp>
        <p:nvGrpSpPr>
          <p:cNvPr id="320" name="グループ化 319">
            <a:extLst>
              <a:ext uri="{FF2B5EF4-FFF2-40B4-BE49-F238E27FC236}">
                <a16:creationId xmlns:a16="http://schemas.microsoft.com/office/drawing/2014/main" id="{A20F9726-C2CE-8B0E-8825-BCB24CF93E80}"/>
              </a:ext>
            </a:extLst>
          </p:cNvPr>
          <p:cNvGrpSpPr/>
          <p:nvPr/>
        </p:nvGrpSpPr>
        <p:grpSpPr>
          <a:xfrm>
            <a:off x="3046026" y="1988534"/>
            <a:ext cx="1234497" cy="1991086"/>
            <a:chOff x="4560966" y="297449"/>
            <a:chExt cx="1234497" cy="1991086"/>
          </a:xfrm>
        </p:grpSpPr>
        <p:grpSp>
          <p:nvGrpSpPr>
            <p:cNvPr id="321" name="グループ化 320">
              <a:extLst>
                <a:ext uri="{FF2B5EF4-FFF2-40B4-BE49-F238E27FC236}">
                  <a16:creationId xmlns:a16="http://schemas.microsoft.com/office/drawing/2014/main" id="{E56180D7-0947-D27B-B7F1-E4371F9C8B1C}"/>
                </a:ext>
              </a:extLst>
            </p:cNvPr>
            <p:cNvGrpSpPr/>
            <p:nvPr/>
          </p:nvGrpSpPr>
          <p:grpSpPr>
            <a:xfrm>
              <a:off x="4560966" y="297449"/>
              <a:ext cx="1234497" cy="1991086"/>
              <a:chOff x="3180313" y="1686393"/>
              <a:chExt cx="1234497" cy="1991086"/>
            </a:xfrm>
          </p:grpSpPr>
          <p:sp>
            <p:nvSpPr>
              <p:cNvPr id="325" name="正方形/長方形 324">
                <a:extLst>
                  <a:ext uri="{FF2B5EF4-FFF2-40B4-BE49-F238E27FC236}">
                    <a16:creationId xmlns:a16="http://schemas.microsoft.com/office/drawing/2014/main" id="{4F867317-F865-A2FA-FC50-D9D795B4CA6A}"/>
                  </a:ext>
                </a:extLst>
              </p:cNvPr>
              <p:cNvSpPr/>
              <p:nvPr/>
            </p:nvSpPr>
            <p:spPr>
              <a:xfrm>
                <a:off x="3500410" y="2006187"/>
                <a:ext cx="914400" cy="1671292"/>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26" name="正方形/長方形 325">
                <a:extLst>
                  <a:ext uri="{FF2B5EF4-FFF2-40B4-BE49-F238E27FC236}">
                    <a16:creationId xmlns:a16="http://schemas.microsoft.com/office/drawing/2014/main" id="{8754A1DC-FAAE-3692-1692-73A26D36D989}"/>
                  </a:ext>
                </a:extLst>
              </p:cNvPr>
              <p:cNvSpPr/>
              <p:nvPr/>
            </p:nvSpPr>
            <p:spPr>
              <a:xfrm>
                <a:off x="3570776" y="236070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27" name="テキスト ボックス 326">
                <a:extLst>
                  <a:ext uri="{FF2B5EF4-FFF2-40B4-BE49-F238E27FC236}">
                    <a16:creationId xmlns:a16="http://schemas.microsoft.com/office/drawing/2014/main" id="{C3D78283-CF97-DC96-3C21-B5F849033538}"/>
                  </a:ext>
                </a:extLst>
              </p:cNvPr>
              <p:cNvSpPr txBox="1"/>
              <p:nvPr/>
            </p:nvSpPr>
            <p:spPr>
              <a:xfrm>
                <a:off x="3490711" y="3230939"/>
                <a:ext cx="914401" cy="230832"/>
              </a:xfrm>
              <a:prstGeom prst="rect">
                <a:avLst/>
              </a:prstGeom>
              <a:noFill/>
            </p:spPr>
            <p:txBody>
              <a:bodyPr wrap="square" rtlCol="0" anchor="ctr">
                <a:spAutoFit/>
              </a:bodyPr>
              <a:lstStyle/>
              <a:p>
                <a:r>
                  <a:rPr kumimoji="1" lang="en-US" altLang="ja-JP" sz="900"/>
                  <a:t>3D</a:t>
                </a:r>
                <a:r>
                  <a:rPr kumimoji="1" lang="ja-JP" altLang="en-US" sz="900"/>
                  <a:t>の面法線</a:t>
                </a:r>
              </a:p>
            </p:txBody>
          </p:sp>
          <p:sp>
            <p:nvSpPr>
              <p:cNvPr id="328" name="正方形/長方形 327">
                <a:extLst>
                  <a:ext uri="{FF2B5EF4-FFF2-40B4-BE49-F238E27FC236}">
                    <a16:creationId xmlns:a16="http://schemas.microsoft.com/office/drawing/2014/main" id="{4A1709C1-929A-19F5-8886-55E00CF03A6C}"/>
                  </a:ext>
                </a:extLst>
              </p:cNvPr>
              <p:cNvSpPr/>
              <p:nvPr/>
            </p:nvSpPr>
            <p:spPr>
              <a:xfrm>
                <a:off x="3495418" y="2005764"/>
                <a:ext cx="914400" cy="167129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29" name="テキスト ボックス 328">
                <a:extLst>
                  <a:ext uri="{FF2B5EF4-FFF2-40B4-BE49-F238E27FC236}">
                    <a16:creationId xmlns:a16="http://schemas.microsoft.com/office/drawing/2014/main" id="{474BC795-B51E-238E-0AD4-A651A7B0AED6}"/>
                  </a:ext>
                </a:extLst>
              </p:cNvPr>
              <p:cNvSpPr txBox="1"/>
              <p:nvPr/>
            </p:nvSpPr>
            <p:spPr>
              <a:xfrm>
                <a:off x="3792352" y="2073725"/>
                <a:ext cx="492443" cy="215444"/>
              </a:xfrm>
              <a:prstGeom prst="rect">
                <a:avLst/>
              </a:prstGeom>
              <a:noFill/>
            </p:spPr>
            <p:txBody>
              <a:bodyPr wrap="none" rtlCol="0" anchor="ctr">
                <a:spAutoFit/>
              </a:bodyPr>
              <a:lstStyle/>
              <a:p>
                <a:pPr algn="ctr"/>
                <a:r>
                  <a:rPr kumimoji="1" lang="ja-JP" altLang="en-US" sz="800" b="1">
                    <a:solidFill>
                      <a:schemeClr val="accent6">
                        <a:lumMod val="75000"/>
                      </a:schemeClr>
                    </a:solidFill>
                  </a:rPr>
                  <a:t>面法線</a:t>
                </a:r>
              </a:p>
            </p:txBody>
          </p:sp>
          <p:grpSp>
            <p:nvGrpSpPr>
              <p:cNvPr id="330" name="グループ化 329">
                <a:extLst>
                  <a:ext uri="{FF2B5EF4-FFF2-40B4-BE49-F238E27FC236}">
                    <a16:creationId xmlns:a16="http://schemas.microsoft.com/office/drawing/2014/main" id="{2CA1FF31-0965-6840-9F0B-7A2950EB1FAF}"/>
                  </a:ext>
                </a:extLst>
              </p:cNvPr>
              <p:cNvGrpSpPr/>
              <p:nvPr/>
            </p:nvGrpSpPr>
            <p:grpSpPr>
              <a:xfrm>
                <a:off x="3180313" y="1686393"/>
                <a:ext cx="673354" cy="630211"/>
                <a:chOff x="912740" y="3356474"/>
                <a:chExt cx="856924" cy="802019"/>
              </a:xfrm>
              <a:solidFill>
                <a:schemeClr val="accent6">
                  <a:lumMod val="75000"/>
                </a:schemeClr>
              </a:solidFill>
            </p:grpSpPr>
            <p:sp>
              <p:nvSpPr>
                <p:cNvPr id="331" name="部分円 330">
                  <a:extLst>
                    <a:ext uri="{FF2B5EF4-FFF2-40B4-BE49-F238E27FC236}">
                      <a16:creationId xmlns:a16="http://schemas.microsoft.com/office/drawing/2014/main" id="{0B413A50-A9F1-85F7-6AC8-004F718B5832}"/>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332" name="テキスト ボックス 331">
                  <a:extLst>
                    <a:ext uri="{FF2B5EF4-FFF2-40B4-BE49-F238E27FC236}">
                      <a16:creationId xmlns:a16="http://schemas.microsoft.com/office/drawing/2014/main" id="{B930E6E6-4E4B-ACD9-AA67-984F7A67D055}"/>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Tn</a:t>
                  </a:r>
                  <a:endParaRPr lang="ja-JP" altLang="en-US" sz="1100"/>
                </a:p>
              </p:txBody>
            </p:sp>
          </p:grpSp>
        </p:grpSp>
        <p:grpSp>
          <p:nvGrpSpPr>
            <p:cNvPr id="322" name="グループ化 321">
              <a:extLst>
                <a:ext uri="{FF2B5EF4-FFF2-40B4-BE49-F238E27FC236}">
                  <a16:creationId xmlns:a16="http://schemas.microsoft.com/office/drawing/2014/main" id="{A804560C-FEF0-D31A-A622-34FF1A75C815}"/>
                </a:ext>
              </a:extLst>
            </p:cNvPr>
            <p:cNvGrpSpPr/>
            <p:nvPr/>
          </p:nvGrpSpPr>
          <p:grpSpPr>
            <a:xfrm>
              <a:off x="5059512" y="1100367"/>
              <a:ext cx="687015" cy="436115"/>
              <a:chOff x="7037677" y="3070974"/>
              <a:chExt cx="687015" cy="436115"/>
            </a:xfrm>
          </p:grpSpPr>
          <p:sp>
            <p:nvSpPr>
              <p:cNvPr id="323" name="二等辺三角形 322">
                <a:extLst>
                  <a:ext uri="{FF2B5EF4-FFF2-40B4-BE49-F238E27FC236}">
                    <a16:creationId xmlns:a16="http://schemas.microsoft.com/office/drawing/2014/main" id="{AE821E8B-F7E9-7A9B-9A11-CA4326D522E7}"/>
                  </a:ext>
                </a:extLst>
              </p:cNvPr>
              <p:cNvSpPr/>
              <p:nvPr/>
            </p:nvSpPr>
            <p:spPr>
              <a:xfrm rot="9245642">
                <a:off x="7037677" y="3205920"/>
                <a:ext cx="687015" cy="301169"/>
              </a:xfrm>
              <a:prstGeom prst="triangle">
                <a:avLst/>
              </a:prstGeom>
              <a:solidFill>
                <a:schemeClr val="accent3">
                  <a:lumMod val="75000"/>
                  <a:alpha val="50196"/>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cxnSp>
            <p:nvCxnSpPr>
              <p:cNvPr id="324" name="直線矢印コネクタ 323">
                <a:extLst>
                  <a:ext uri="{FF2B5EF4-FFF2-40B4-BE49-F238E27FC236}">
                    <a16:creationId xmlns:a16="http://schemas.microsoft.com/office/drawing/2014/main" id="{915AB590-EAFD-2CB8-29AB-0A2143D1E7D4}"/>
                  </a:ext>
                </a:extLst>
              </p:cNvPr>
              <p:cNvCxnSpPr/>
              <p:nvPr/>
            </p:nvCxnSpPr>
            <p:spPr>
              <a:xfrm flipH="1" flipV="1">
                <a:off x="7338318" y="3070974"/>
                <a:ext cx="34176" cy="254856"/>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333" name="グループ化 332">
            <a:extLst>
              <a:ext uri="{FF2B5EF4-FFF2-40B4-BE49-F238E27FC236}">
                <a16:creationId xmlns:a16="http://schemas.microsoft.com/office/drawing/2014/main" id="{9043F768-4106-84F3-48A5-A7F0F6603CBC}"/>
              </a:ext>
            </a:extLst>
          </p:cNvPr>
          <p:cNvGrpSpPr/>
          <p:nvPr/>
        </p:nvGrpSpPr>
        <p:grpSpPr>
          <a:xfrm>
            <a:off x="4962120" y="1988534"/>
            <a:ext cx="1234497" cy="1991086"/>
            <a:chOff x="4816533" y="297449"/>
            <a:chExt cx="1234497" cy="1991086"/>
          </a:xfrm>
        </p:grpSpPr>
        <p:grpSp>
          <p:nvGrpSpPr>
            <p:cNvPr id="334" name="グループ化 333">
              <a:extLst>
                <a:ext uri="{FF2B5EF4-FFF2-40B4-BE49-F238E27FC236}">
                  <a16:creationId xmlns:a16="http://schemas.microsoft.com/office/drawing/2014/main" id="{050C700A-7333-EAF5-1208-85B238682F5F}"/>
                </a:ext>
              </a:extLst>
            </p:cNvPr>
            <p:cNvGrpSpPr/>
            <p:nvPr/>
          </p:nvGrpSpPr>
          <p:grpSpPr>
            <a:xfrm>
              <a:off x="4816533" y="297449"/>
              <a:ext cx="1234497" cy="1991086"/>
              <a:chOff x="3180313" y="1686393"/>
              <a:chExt cx="1234497" cy="1991086"/>
            </a:xfrm>
          </p:grpSpPr>
          <p:sp>
            <p:nvSpPr>
              <p:cNvPr id="338" name="正方形/長方形 337">
                <a:extLst>
                  <a:ext uri="{FF2B5EF4-FFF2-40B4-BE49-F238E27FC236}">
                    <a16:creationId xmlns:a16="http://schemas.microsoft.com/office/drawing/2014/main" id="{6D2D652F-5496-DDE8-B3EE-509BDBA8BDF2}"/>
                  </a:ext>
                </a:extLst>
              </p:cNvPr>
              <p:cNvSpPr/>
              <p:nvPr/>
            </p:nvSpPr>
            <p:spPr>
              <a:xfrm>
                <a:off x="3500410" y="2006187"/>
                <a:ext cx="914400" cy="1671292"/>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39" name="正方形/長方形 338">
                <a:extLst>
                  <a:ext uri="{FF2B5EF4-FFF2-40B4-BE49-F238E27FC236}">
                    <a16:creationId xmlns:a16="http://schemas.microsoft.com/office/drawing/2014/main" id="{17D54459-4E53-A534-55EC-E7FCBFBA2B8B}"/>
                  </a:ext>
                </a:extLst>
              </p:cNvPr>
              <p:cNvSpPr/>
              <p:nvPr/>
            </p:nvSpPr>
            <p:spPr>
              <a:xfrm>
                <a:off x="3570776" y="236070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40" name="テキスト ボックス 339">
                <a:extLst>
                  <a:ext uri="{FF2B5EF4-FFF2-40B4-BE49-F238E27FC236}">
                    <a16:creationId xmlns:a16="http://schemas.microsoft.com/office/drawing/2014/main" id="{71CC544B-F20D-A2F9-57B5-493E936595EE}"/>
                  </a:ext>
                </a:extLst>
              </p:cNvPr>
              <p:cNvSpPr txBox="1"/>
              <p:nvPr/>
            </p:nvSpPr>
            <p:spPr>
              <a:xfrm>
                <a:off x="3490711" y="3161689"/>
                <a:ext cx="914401" cy="369332"/>
              </a:xfrm>
              <a:prstGeom prst="rect">
                <a:avLst/>
              </a:prstGeom>
              <a:noFill/>
            </p:spPr>
            <p:txBody>
              <a:bodyPr wrap="square" rtlCol="0" anchor="ctr">
                <a:spAutoFit/>
              </a:bodyPr>
              <a:lstStyle/>
              <a:p>
                <a:r>
                  <a:rPr kumimoji="1" lang="ja-JP" altLang="en-US" sz="900"/>
                  <a:t>面の向きの（</a:t>
                </a:r>
                <a:r>
                  <a:rPr kumimoji="1" lang="en-US" altLang="ja-JP" sz="900"/>
                  <a:t>01</a:t>
                </a:r>
                <a:r>
                  <a:rPr kumimoji="1" lang="ja-JP" altLang="en-US" sz="900"/>
                  <a:t>で表現）</a:t>
                </a:r>
                <a:endParaRPr kumimoji="1" lang="en-US" altLang="ja-JP" sz="900"/>
              </a:p>
            </p:txBody>
          </p:sp>
          <p:sp>
            <p:nvSpPr>
              <p:cNvPr id="341" name="正方形/長方形 340">
                <a:extLst>
                  <a:ext uri="{FF2B5EF4-FFF2-40B4-BE49-F238E27FC236}">
                    <a16:creationId xmlns:a16="http://schemas.microsoft.com/office/drawing/2014/main" id="{AB1EA52A-7093-F63F-F87E-EEF92C2CC9E3}"/>
                  </a:ext>
                </a:extLst>
              </p:cNvPr>
              <p:cNvSpPr/>
              <p:nvPr/>
            </p:nvSpPr>
            <p:spPr>
              <a:xfrm>
                <a:off x="3495418" y="2005764"/>
                <a:ext cx="914400" cy="167129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42" name="テキスト ボックス 341">
                <a:extLst>
                  <a:ext uri="{FF2B5EF4-FFF2-40B4-BE49-F238E27FC236}">
                    <a16:creationId xmlns:a16="http://schemas.microsoft.com/office/drawing/2014/main" id="{6D4CC4EC-2555-4010-2BAA-2244035F9BAE}"/>
                  </a:ext>
                </a:extLst>
              </p:cNvPr>
              <p:cNvSpPr txBox="1"/>
              <p:nvPr/>
            </p:nvSpPr>
            <p:spPr>
              <a:xfrm>
                <a:off x="3741058" y="2073725"/>
                <a:ext cx="595035" cy="215444"/>
              </a:xfrm>
              <a:prstGeom prst="rect">
                <a:avLst/>
              </a:prstGeom>
              <a:noFill/>
            </p:spPr>
            <p:txBody>
              <a:bodyPr wrap="none" rtlCol="0" anchor="ctr">
                <a:spAutoFit/>
              </a:bodyPr>
              <a:lstStyle/>
              <a:p>
                <a:pPr algn="ctr"/>
                <a:r>
                  <a:rPr kumimoji="1" lang="ja-JP" altLang="en-US" sz="800" b="1">
                    <a:solidFill>
                      <a:schemeClr val="accent6">
                        <a:lumMod val="75000"/>
                      </a:schemeClr>
                    </a:solidFill>
                  </a:rPr>
                  <a:t>面の向き</a:t>
                </a:r>
              </a:p>
            </p:txBody>
          </p:sp>
          <p:grpSp>
            <p:nvGrpSpPr>
              <p:cNvPr id="343" name="グループ化 342">
                <a:extLst>
                  <a:ext uri="{FF2B5EF4-FFF2-40B4-BE49-F238E27FC236}">
                    <a16:creationId xmlns:a16="http://schemas.microsoft.com/office/drawing/2014/main" id="{E205C087-0886-44E5-3C3C-8A53EE5439EE}"/>
                  </a:ext>
                </a:extLst>
              </p:cNvPr>
              <p:cNvGrpSpPr/>
              <p:nvPr/>
            </p:nvGrpSpPr>
            <p:grpSpPr>
              <a:xfrm>
                <a:off x="3180313" y="1686393"/>
                <a:ext cx="673354" cy="630211"/>
                <a:chOff x="912740" y="3356474"/>
                <a:chExt cx="856924" cy="802019"/>
              </a:xfrm>
              <a:solidFill>
                <a:schemeClr val="accent6">
                  <a:lumMod val="75000"/>
                </a:schemeClr>
              </a:solidFill>
            </p:grpSpPr>
            <p:sp>
              <p:nvSpPr>
                <p:cNvPr id="344" name="部分円 343">
                  <a:extLst>
                    <a:ext uri="{FF2B5EF4-FFF2-40B4-BE49-F238E27FC236}">
                      <a16:creationId xmlns:a16="http://schemas.microsoft.com/office/drawing/2014/main" id="{4E68C4BE-269D-74E7-0EBF-3A81E616DEFD}"/>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345" name="テキスト ボックス 344">
                  <a:extLst>
                    <a:ext uri="{FF2B5EF4-FFF2-40B4-BE49-F238E27FC236}">
                      <a16:creationId xmlns:a16="http://schemas.microsoft.com/office/drawing/2014/main" id="{A7D9AB1E-3861-E35E-415B-C783998F54A5}"/>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Fo</a:t>
                  </a:r>
                  <a:endParaRPr lang="ja-JP" altLang="en-US" sz="1100"/>
                </a:p>
              </p:txBody>
            </p:sp>
          </p:grpSp>
        </p:grpSp>
        <p:grpSp>
          <p:nvGrpSpPr>
            <p:cNvPr id="335" name="グループ化 334">
              <a:extLst>
                <a:ext uri="{FF2B5EF4-FFF2-40B4-BE49-F238E27FC236}">
                  <a16:creationId xmlns:a16="http://schemas.microsoft.com/office/drawing/2014/main" id="{1D2D4928-86A0-8DD5-65A0-41B19F1560BF}"/>
                </a:ext>
              </a:extLst>
            </p:cNvPr>
            <p:cNvGrpSpPr/>
            <p:nvPr/>
          </p:nvGrpSpPr>
          <p:grpSpPr>
            <a:xfrm>
              <a:off x="5301151" y="1176036"/>
              <a:ext cx="697570" cy="301169"/>
              <a:chOff x="5332520" y="3222340"/>
              <a:chExt cx="697570" cy="301169"/>
            </a:xfrm>
          </p:grpSpPr>
          <p:sp>
            <p:nvSpPr>
              <p:cNvPr id="336" name="二等辺三角形 335">
                <a:extLst>
                  <a:ext uri="{FF2B5EF4-FFF2-40B4-BE49-F238E27FC236}">
                    <a16:creationId xmlns:a16="http://schemas.microsoft.com/office/drawing/2014/main" id="{3B659643-7157-5B85-D12F-875D58655414}"/>
                  </a:ext>
                </a:extLst>
              </p:cNvPr>
              <p:cNvSpPr/>
              <p:nvPr/>
            </p:nvSpPr>
            <p:spPr>
              <a:xfrm rot="9245642">
                <a:off x="5332520" y="3226580"/>
                <a:ext cx="687015" cy="274077"/>
              </a:xfrm>
              <a:prstGeom prst="triangle">
                <a:avLst>
                  <a:gd name="adj" fmla="val 80643"/>
                </a:avLst>
              </a:prstGeom>
              <a:solidFill>
                <a:schemeClr val="accent2">
                  <a:lumMod val="60000"/>
                  <a:lumOff val="40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37" name="二等辺三角形 336">
                <a:extLst>
                  <a:ext uri="{FF2B5EF4-FFF2-40B4-BE49-F238E27FC236}">
                    <a16:creationId xmlns:a16="http://schemas.microsoft.com/office/drawing/2014/main" id="{B106A3BB-8F18-5314-6AC9-A1AAA2B95679}"/>
                  </a:ext>
                </a:extLst>
              </p:cNvPr>
              <p:cNvSpPr/>
              <p:nvPr/>
            </p:nvSpPr>
            <p:spPr>
              <a:xfrm rot="9245642">
                <a:off x="5343075" y="3222340"/>
                <a:ext cx="687015" cy="301169"/>
              </a:xfrm>
              <a:prstGeom prst="triangle">
                <a:avLst/>
              </a:prstGeom>
              <a:solidFill>
                <a:schemeClr val="accent3">
                  <a:lumMod val="75000"/>
                  <a:alpha val="80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grpSp>
      <p:grpSp>
        <p:nvGrpSpPr>
          <p:cNvPr id="346" name="グループ化 345">
            <a:extLst>
              <a:ext uri="{FF2B5EF4-FFF2-40B4-BE49-F238E27FC236}">
                <a16:creationId xmlns:a16="http://schemas.microsoft.com/office/drawing/2014/main" id="{514645F5-5E26-D1B6-B4C6-6E996EA3A2BF}"/>
              </a:ext>
            </a:extLst>
          </p:cNvPr>
          <p:cNvGrpSpPr/>
          <p:nvPr/>
        </p:nvGrpSpPr>
        <p:grpSpPr>
          <a:xfrm>
            <a:off x="6884764" y="1988534"/>
            <a:ext cx="1234497" cy="1991086"/>
            <a:chOff x="5810892" y="448815"/>
            <a:chExt cx="1234497" cy="1991086"/>
          </a:xfrm>
        </p:grpSpPr>
        <p:grpSp>
          <p:nvGrpSpPr>
            <p:cNvPr id="347" name="グループ化 346">
              <a:extLst>
                <a:ext uri="{FF2B5EF4-FFF2-40B4-BE49-F238E27FC236}">
                  <a16:creationId xmlns:a16="http://schemas.microsoft.com/office/drawing/2014/main" id="{FAE46995-65F3-5CBD-9128-0449C20D92D7}"/>
                </a:ext>
              </a:extLst>
            </p:cNvPr>
            <p:cNvGrpSpPr/>
            <p:nvPr/>
          </p:nvGrpSpPr>
          <p:grpSpPr>
            <a:xfrm>
              <a:off x="5810892" y="448815"/>
              <a:ext cx="1234497" cy="1991086"/>
              <a:chOff x="3180313" y="1686393"/>
              <a:chExt cx="1234497" cy="1991086"/>
            </a:xfrm>
          </p:grpSpPr>
          <p:sp>
            <p:nvSpPr>
              <p:cNvPr id="364" name="正方形/長方形 363">
                <a:extLst>
                  <a:ext uri="{FF2B5EF4-FFF2-40B4-BE49-F238E27FC236}">
                    <a16:creationId xmlns:a16="http://schemas.microsoft.com/office/drawing/2014/main" id="{E26EF27B-23C0-F693-71E7-1FE191997378}"/>
                  </a:ext>
                </a:extLst>
              </p:cNvPr>
              <p:cNvSpPr/>
              <p:nvPr/>
            </p:nvSpPr>
            <p:spPr>
              <a:xfrm>
                <a:off x="3500410" y="2006187"/>
                <a:ext cx="914400" cy="1671292"/>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65" name="正方形/長方形 364">
                <a:extLst>
                  <a:ext uri="{FF2B5EF4-FFF2-40B4-BE49-F238E27FC236}">
                    <a16:creationId xmlns:a16="http://schemas.microsoft.com/office/drawing/2014/main" id="{BE9D0FB1-DDA1-16C9-0632-208681435F9C}"/>
                  </a:ext>
                </a:extLst>
              </p:cNvPr>
              <p:cNvSpPr/>
              <p:nvPr/>
            </p:nvSpPr>
            <p:spPr>
              <a:xfrm>
                <a:off x="3570776" y="236070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66" name="テキスト ボックス 365">
                <a:extLst>
                  <a:ext uri="{FF2B5EF4-FFF2-40B4-BE49-F238E27FC236}">
                    <a16:creationId xmlns:a16="http://schemas.microsoft.com/office/drawing/2014/main" id="{99284252-B9E9-05C9-B234-82A0FDD5EB1B}"/>
                  </a:ext>
                </a:extLst>
              </p:cNvPr>
              <p:cNvSpPr txBox="1"/>
              <p:nvPr/>
            </p:nvSpPr>
            <p:spPr>
              <a:xfrm>
                <a:off x="3490711" y="3092440"/>
                <a:ext cx="914401" cy="507831"/>
              </a:xfrm>
              <a:prstGeom prst="rect">
                <a:avLst/>
              </a:prstGeom>
              <a:noFill/>
            </p:spPr>
            <p:txBody>
              <a:bodyPr wrap="square" rtlCol="0" anchor="ctr">
                <a:spAutoFit/>
              </a:bodyPr>
              <a:lstStyle/>
              <a:p>
                <a:r>
                  <a:rPr kumimoji="1" lang="ja-JP" altLang="en-US" sz="900"/>
                  <a:t>輪郭線を構成するエッジのインデックス</a:t>
                </a:r>
                <a:endParaRPr kumimoji="1" lang="en-US" altLang="ja-JP" sz="900"/>
              </a:p>
            </p:txBody>
          </p:sp>
          <p:sp>
            <p:nvSpPr>
              <p:cNvPr id="367" name="正方形/長方形 366">
                <a:extLst>
                  <a:ext uri="{FF2B5EF4-FFF2-40B4-BE49-F238E27FC236}">
                    <a16:creationId xmlns:a16="http://schemas.microsoft.com/office/drawing/2014/main" id="{8548D25A-42F3-A643-725C-620871F139AC}"/>
                  </a:ext>
                </a:extLst>
              </p:cNvPr>
              <p:cNvSpPr/>
              <p:nvPr/>
            </p:nvSpPr>
            <p:spPr>
              <a:xfrm>
                <a:off x="3495418" y="2005764"/>
                <a:ext cx="914400" cy="167129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68" name="テキスト ボックス 367">
                <a:extLst>
                  <a:ext uri="{FF2B5EF4-FFF2-40B4-BE49-F238E27FC236}">
                    <a16:creationId xmlns:a16="http://schemas.microsoft.com/office/drawing/2014/main" id="{8DD540C7-2F6E-7D8F-59E7-80714E60050C}"/>
                  </a:ext>
                </a:extLst>
              </p:cNvPr>
              <p:cNvSpPr txBox="1"/>
              <p:nvPr/>
            </p:nvSpPr>
            <p:spPr>
              <a:xfrm>
                <a:off x="3757890" y="2012170"/>
                <a:ext cx="561372" cy="338554"/>
              </a:xfrm>
              <a:prstGeom prst="rect">
                <a:avLst/>
              </a:prstGeom>
              <a:noFill/>
            </p:spPr>
            <p:txBody>
              <a:bodyPr wrap="none" rtlCol="0" anchor="ctr">
                <a:spAutoFit/>
              </a:bodyPr>
              <a:lstStyle/>
              <a:p>
                <a:pPr algn="ctr"/>
                <a:r>
                  <a:rPr kumimoji="1" lang="ja-JP" altLang="en-US" sz="800" b="1">
                    <a:solidFill>
                      <a:schemeClr val="accent6">
                        <a:lumMod val="75000"/>
                      </a:schemeClr>
                    </a:solidFill>
                  </a:rPr>
                  <a:t>輪郭</a:t>
                </a:r>
                <a:br>
                  <a:rPr kumimoji="1" lang="en-US" altLang="ja-JP" sz="800" b="1">
                    <a:solidFill>
                      <a:schemeClr val="accent6">
                        <a:lumMod val="75000"/>
                      </a:schemeClr>
                    </a:solidFill>
                  </a:rPr>
                </a:br>
                <a:r>
                  <a:rPr kumimoji="1" lang="ja-JP" altLang="en-US" sz="800" b="1">
                    <a:solidFill>
                      <a:schemeClr val="accent6">
                        <a:lumMod val="75000"/>
                      </a:schemeClr>
                    </a:solidFill>
                  </a:rPr>
                  <a:t>エッジ</a:t>
                </a:r>
                <a:r>
                  <a:rPr kumimoji="1" lang="en-US" altLang="ja-JP" sz="800" b="1">
                    <a:solidFill>
                      <a:schemeClr val="accent6">
                        <a:lumMod val="75000"/>
                      </a:schemeClr>
                    </a:solidFill>
                  </a:rPr>
                  <a:t>*</a:t>
                </a:r>
                <a:endParaRPr kumimoji="1" lang="ja-JP" altLang="en-US" sz="800" b="1">
                  <a:solidFill>
                    <a:schemeClr val="accent6">
                      <a:lumMod val="75000"/>
                    </a:schemeClr>
                  </a:solidFill>
                </a:endParaRPr>
              </a:p>
            </p:txBody>
          </p:sp>
          <p:grpSp>
            <p:nvGrpSpPr>
              <p:cNvPr id="369" name="グループ化 368">
                <a:extLst>
                  <a:ext uri="{FF2B5EF4-FFF2-40B4-BE49-F238E27FC236}">
                    <a16:creationId xmlns:a16="http://schemas.microsoft.com/office/drawing/2014/main" id="{3463C5F4-DD99-9681-E128-EC21BEA7A2B4}"/>
                  </a:ext>
                </a:extLst>
              </p:cNvPr>
              <p:cNvGrpSpPr/>
              <p:nvPr/>
            </p:nvGrpSpPr>
            <p:grpSpPr>
              <a:xfrm>
                <a:off x="3180313" y="1686393"/>
                <a:ext cx="673354" cy="630211"/>
                <a:chOff x="912740" y="3356474"/>
                <a:chExt cx="856924" cy="802019"/>
              </a:xfrm>
              <a:solidFill>
                <a:schemeClr val="accent6">
                  <a:lumMod val="75000"/>
                </a:schemeClr>
              </a:solidFill>
            </p:grpSpPr>
            <p:sp>
              <p:nvSpPr>
                <p:cNvPr id="370" name="部分円 369">
                  <a:extLst>
                    <a:ext uri="{FF2B5EF4-FFF2-40B4-BE49-F238E27FC236}">
                      <a16:creationId xmlns:a16="http://schemas.microsoft.com/office/drawing/2014/main" id="{EB06DBA9-0EC0-9A52-DC15-084652CAFDC8}"/>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371" name="テキスト ボックス 370">
                  <a:extLst>
                    <a:ext uri="{FF2B5EF4-FFF2-40B4-BE49-F238E27FC236}">
                      <a16:creationId xmlns:a16="http://schemas.microsoft.com/office/drawing/2014/main" id="{47C9F250-816A-BD36-F64A-F0D4C1A3D3DF}"/>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Ce</a:t>
                  </a:r>
                  <a:endParaRPr lang="ja-JP" altLang="en-US" sz="1100"/>
                </a:p>
              </p:txBody>
            </p:sp>
          </p:grpSp>
        </p:grpSp>
        <p:grpSp>
          <p:nvGrpSpPr>
            <p:cNvPr id="348" name="グループ化 347">
              <a:extLst>
                <a:ext uri="{FF2B5EF4-FFF2-40B4-BE49-F238E27FC236}">
                  <a16:creationId xmlns:a16="http://schemas.microsoft.com/office/drawing/2014/main" id="{F441CEC0-4A7E-38E5-1491-9A20A6034BCE}"/>
                </a:ext>
              </a:extLst>
            </p:cNvPr>
            <p:cNvGrpSpPr/>
            <p:nvPr/>
          </p:nvGrpSpPr>
          <p:grpSpPr>
            <a:xfrm>
              <a:off x="6234693" y="1203793"/>
              <a:ext cx="682839" cy="522957"/>
              <a:chOff x="6234693" y="1203793"/>
              <a:chExt cx="682839" cy="522957"/>
            </a:xfrm>
          </p:grpSpPr>
          <p:grpSp>
            <p:nvGrpSpPr>
              <p:cNvPr id="349" name="グループ化 348">
                <a:extLst>
                  <a:ext uri="{FF2B5EF4-FFF2-40B4-BE49-F238E27FC236}">
                    <a16:creationId xmlns:a16="http://schemas.microsoft.com/office/drawing/2014/main" id="{537F6E74-FC5E-3AF0-52F4-126716DE9EB9}"/>
                  </a:ext>
                </a:extLst>
              </p:cNvPr>
              <p:cNvGrpSpPr/>
              <p:nvPr/>
            </p:nvGrpSpPr>
            <p:grpSpPr>
              <a:xfrm rot="19800000">
                <a:off x="6584412" y="1203793"/>
                <a:ext cx="333120" cy="254491"/>
                <a:chOff x="8382589" y="2327939"/>
                <a:chExt cx="363320" cy="277563"/>
              </a:xfrm>
            </p:grpSpPr>
            <p:grpSp>
              <p:nvGrpSpPr>
                <p:cNvPr id="360" name="グループ化 359">
                  <a:extLst>
                    <a:ext uri="{FF2B5EF4-FFF2-40B4-BE49-F238E27FC236}">
                      <a16:creationId xmlns:a16="http://schemas.microsoft.com/office/drawing/2014/main" id="{122E21E4-D508-D462-46CA-C2B29421292A}"/>
                    </a:ext>
                  </a:extLst>
                </p:cNvPr>
                <p:cNvGrpSpPr/>
                <p:nvPr/>
              </p:nvGrpSpPr>
              <p:grpSpPr>
                <a:xfrm rot="7200000">
                  <a:off x="8486396" y="2335671"/>
                  <a:ext cx="155706" cy="363320"/>
                  <a:chOff x="9538097" y="2257845"/>
                  <a:chExt cx="301169" cy="702738"/>
                </a:xfrm>
              </p:grpSpPr>
              <p:sp>
                <p:nvSpPr>
                  <p:cNvPr id="362" name="二等辺三角形 361">
                    <a:extLst>
                      <a:ext uri="{FF2B5EF4-FFF2-40B4-BE49-F238E27FC236}">
                        <a16:creationId xmlns:a16="http://schemas.microsoft.com/office/drawing/2014/main" id="{2740079C-49E9-78D6-A925-8E75E45BA4D3}"/>
                      </a:ext>
                    </a:extLst>
                  </p:cNvPr>
                  <p:cNvSpPr/>
                  <p:nvPr/>
                </p:nvSpPr>
                <p:spPr>
                  <a:xfrm rot="6683606">
                    <a:off x="9318238" y="2481907"/>
                    <a:ext cx="687015" cy="238891"/>
                  </a:xfrm>
                  <a:prstGeom prst="triangle">
                    <a:avLst>
                      <a:gd name="adj" fmla="val 50486"/>
                    </a:avLst>
                  </a:prstGeom>
                  <a:solidFill>
                    <a:srgbClr val="C00000">
                      <a:alpha val="30196"/>
                    </a:srgb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63" name="二等辺三角形 362">
                    <a:extLst>
                      <a:ext uri="{FF2B5EF4-FFF2-40B4-BE49-F238E27FC236}">
                        <a16:creationId xmlns:a16="http://schemas.microsoft.com/office/drawing/2014/main" id="{3134E48B-4A1D-634F-E1EC-65EF72C1E27D}"/>
                      </a:ext>
                    </a:extLst>
                  </p:cNvPr>
                  <p:cNvSpPr/>
                  <p:nvPr/>
                </p:nvSpPr>
                <p:spPr>
                  <a:xfrm rot="6683606">
                    <a:off x="9345174" y="2466491"/>
                    <a:ext cx="687015" cy="301169"/>
                  </a:xfrm>
                  <a:prstGeom prst="triangle">
                    <a:avLst/>
                  </a:prstGeom>
                  <a:solidFill>
                    <a:schemeClr val="accent3">
                      <a:lumMod val="75000"/>
                      <a:alpha val="40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cxnSp>
              <p:nvCxnSpPr>
                <p:cNvPr id="361" name="直線コネクタ 360">
                  <a:extLst>
                    <a:ext uri="{FF2B5EF4-FFF2-40B4-BE49-F238E27FC236}">
                      <a16:creationId xmlns:a16="http://schemas.microsoft.com/office/drawing/2014/main" id="{7940F349-B24A-1015-FFE5-F06EE234C951}"/>
                    </a:ext>
                  </a:extLst>
                </p:cNvPr>
                <p:cNvCxnSpPr>
                  <a:cxnSpLocks/>
                  <a:stCxn id="363" idx="4"/>
                  <a:endCxn id="363" idx="2"/>
                </p:cNvCxnSpPr>
                <p:nvPr/>
              </p:nvCxnSpPr>
              <p:spPr>
                <a:xfrm>
                  <a:off x="8510754" y="2327939"/>
                  <a:ext cx="221628" cy="277563"/>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350" name="グループ化 349">
                <a:extLst>
                  <a:ext uri="{FF2B5EF4-FFF2-40B4-BE49-F238E27FC236}">
                    <a16:creationId xmlns:a16="http://schemas.microsoft.com/office/drawing/2014/main" id="{B9B40912-E9F6-9D29-CF87-963ED658DAF7}"/>
                  </a:ext>
                </a:extLst>
              </p:cNvPr>
              <p:cNvGrpSpPr/>
              <p:nvPr/>
            </p:nvGrpSpPr>
            <p:grpSpPr>
              <a:xfrm>
                <a:off x="6234693" y="1386265"/>
                <a:ext cx="197241" cy="340485"/>
                <a:chOff x="8062154" y="2482319"/>
                <a:chExt cx="215123" cy="371353"/>
              </a:xfrm>
            </p:grpSpPr>
            <p:grpSp>
              <p:nvGrpSpPr>
                <p:cNvPr id="356" name="グループ化 355">
                  <a:extLst>
                    <a:ext uri="{FF2B5EF4-FFF2-40B4-BE49-F238E27FC236}">
                      <a16:creationId xmlns:a16="http://schemas.microsoft.com/office/drawing/2014/main" id="{9E9EF479-9244-A395-79BD-8CD92673A904}"/>
                    </a:ext>
                  </a:extLst>
                </p:cNvPr>
                <p:cNvGrpSpPr/>
                <p:nvPr/>
              </p:nvGrpSpPr>
              <p:grpSpPr>
                <a:xfrm>
                  <a:off x="8121571" y="2493670"/>
                  <a:ext cx="155706" cy="360002"/>
                  <a:chOff x="9538097" y="2264262"/>
                  <a:chExt cx="301169" cy="696321"/>
                </a:xfrm>
              </p:grpSpPr>
              <p:sp>
                <p:nvSpPr>
                  <p:cNvPr id="358" name="二等辺三角形 357">
                    <a:extLst>
                      <a:ext uri="{FF2B5EF4-FFF2-40B4-BE49-F238E27FC236}">
                        <a16:creationId xmlns:a16="http://schemas.microsoft.com/office/drawing/2014/main" id="{16D49CDA-3B4F-8678-DE6B-8E274CE21596}"/>
                      </a:ext>
                    </a:extLst>
                  </p:cNvPr>
                  <p:cNvSpPr/>
                  <p:nvPr/>
                </p:nvSpPr>
                <p:spPr>
                  <a:xfrm rot="6683606">
                    <a:off x="9334619" y="2470731"/>
                    <a:ext cx="687015" cy="274077"/>
                  </a:xfrm>
                  <a:prstGeom prst="triangle">
                    <a:avLst>
                      <a:gd name="adj" fmla="val 59536"/>
                    </a:avLst>
                  </a:prstGeom>
                  <a:solidFill>
                    <a:srgbClr val="C00000">
                      <a:alpha val="30196"/>
                    </a:srgb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59" name="二等辺三角形 358">
                    <a:extLst>
                      <a:ext uri="{FF2B5EF4-FFF2-40B4-BE49-F238E27FC236}">
                        <a16:creationId xmlns:a16="http://schemas.microsoft.com/office/drawing/2014/main" id="{F93673BA-CEA9-6E50-EDE1-8B76C6FF1D25}"/>
                      </a:ext>
                    </a:extLst>
                  </p:cNvPr>
                  <p:cNvSpPr/>
                  <p:nvPr/>
                </p:nvSpPr>
                <p:spPr>
                  <a:xfrm rot="6683606">
                    <a:off x="9345174" y="2466491"/>
                    <a:ext cx="687015" cy="301169"/>
                  </a:xfrm>
                  <a:prstGeom prst="triangle">
                    <a:avLst/>
                  </a:prstGeom>
                  <a:solidFill>
                    <a:schemeClr val="accent3">
                      <a:lumMod val="75000"/>
                      <a:alpha val="40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cxnSp>
              <p:nvCxnSpPr>
                <p:cNvPr id="357" name="直線コネクタ 356">
                  <a:extLst>
                    <a:ext uri="{FF2B5EF4-FFF2-40B4-BE49-F238E27FC236}">
                      <a16:creationId xmlns:a16="http://schemas.microsoft.com/office/drawing/2014/main" id="{007BA345-0C84-B896-E447-D5CBF4D9E152}"/>
                    </a:ext>
                  </a:extLst>
                </p:cNvPr>
                <p:cNvCxnSpPr>
                  <a:cxnSpLocks/>
                  <a:stCxn id="359" idx="4"/>
                  <a:endCxn id="359" idx="2"/>
                </p:cNvCxnSpPr>
                <p:nvPr/>
              </p:nvCxnSpPr>
              <p:spPr>
                <a:xfrm flipV="1">
                  <a:off x="8062154" y="2482319"/>
                  <a:ext cx="129563" cy="330717"/>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351" name="グループ化 350">
                <a:extLst>
                  <a:ext uri="{FF2B5EF4-FFF2-40B4-BE49-F238E27FC236}">
                    <a16:creationId xmlns:a16="http://schemas.microsoft.com/office/drawing/2014/main" id="{B6CFF305-9CD8-EF37-AFE8-11030144FFC5}"/>
                  </a:ext>
                </a:extLst>
              </p:cNvPr>
              <p:cNvGrpSpPr/>
              <p:nvPr/>
            </p:nvGrpSpPr>
            <p:grpSpPr>
              <a:xfrm>
                <a:off x="6351770" y="1239856"/>
                <a:ext cx="342688" cy="206731"/>
                <a:chOff x="8189845" y="2322637"/>
                <a:chExt cx="373756" cy="225473"/>
              </a:xfrm>
            </p:grpSpPr>
            <p:grpSp>
              <p:nvGrpSpPr>
                <p:cNvPr id="352" name="グループ化 351">
                  <a:extLst>
                    <a:ext uri="{FF2B5EF4-FFF2-40B4-BE49-F238E27FC236}">
                      <a16:creationId xmlns:a16="http://schemas.microsoft.com/office/drawing/2014/main" id="{34611599-97F3-FF68-EEF4-4F6AB0985F80}"/>
                    </a:ext>
                  </a:extLst>
                </p:cNvPr>
                <p:cNvGrpSpPr/>
                <p:nvPr/>
              </p:nvGrpSpPr>
              <p:grpSpPr>
                <a:xfrm>
                  <a:off x="8202953" y="2392404"/>
                  <a:ext cx="360648" cy="155706"/>
                  <a:chOff x="9674424" y="2078256"/>
                  <a:chExt cx="697570" cy="301169"/>
                </a:xfrm>
              </p:grpSpPr>
              <p:sp>
                <p:nvSpPr>
                  <p:cNvPr id="354" name="二等辺三角形 353">
                    <a:extLst>
                      <a:ext uri="{FF2B5EF4-FFF2-40B4-BE49-F238E27FC236}">
                        <a16:creationId xmlns:a16="http://schemas.microsoft.com/office/drawing/2014/main" id="{523775D5-8004-E1A6-760B-2749498C4505}"/>
                      </a:ext>
                    </a:extLst>
                  </p:cNvPr>
                  <p:cNvSpPr/>
                  <p:nvPr/>
                </p:nvSpPr>
                <p:spPr>
                  <a:xfrm rot="9245642">
                    <a:off x="9674424" y="2082496"/>
                    <a:ext cx="687015" cy="274077"/>
                  </a:xfrm>
                  <a:prstGeom prst="triangle">
                    <a:avLst>
                      <a:gd name="adj" fmla="val 80643"/>
                    </a:avLst>
                  </a:prstGeom>
                  <a:solidFill>
                    <a:srgbClr val="C00000">
                      <a:alpha val="30196"/>
                    </a:srgb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55" name="二等辺三角形 354">
                    <a:extLst>
                      <a:ext uri="{FF2B5EF4-FFF2-40B4-BE49-F238E27FC236}">
                        <a16:creationId xmlns:a16="http://schemas.microsoft.com/office/drawing/2014/main" id="{64D0683F-73F9-6E46-5A37-1FA9F991D9FD}"/>
                      </a:ext>
                    </a:extLst>
                  </p:cNvPr>
                  <p:cNvSpPr/>
                  <p:nvPr/>
                </p:nvSpPr>
                <p:spPr>
                  <a:xfrm rot="9245642">
                    <a:off x="9684979" y="2078256"/>
                    <a:ext cx="687015" cy="301169"/>
                  </a:xfrm>
                  <a:prstGeom prst="triangle">
                    <a:avLst/>
                  </a:prstGeom>
                  <a:solidFill>
                    <a:schemeClr val="accent3">
                      <a:lumMod val="75000"/>
                      <a:alpha val="40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cxnSp>
              <p:nvCxnSpPr>
                <p:cNvPr id="353" name="直線コネクタ 352">
                  <a:extLst>
                    <a:ext uri="{FF2B5EF4-FFF2-40B4-BE49-F238E27FC236}">
                      <a16:creationId xmlns:a16="http://schemas.microsoft.com/office/drawing/2014/main" id="{0605E070-37D1-00DA-6C39-191DDDFB4C79}"/>
                    </a:ext>
                  </a:extLst>
                </p:cNvPr>
                <p:cNvCxnSpPr>
                  <a:cxnSpLocks/>
                  <a:stCxn id="354" idx="4"/>
                  <a:endCxn id="355" idx="2"/>
                </p:cNvCxnSpPr>
                <p:nvPr/>
              </p:nvCxnSpPr>
              <p:spPr>
                <a:xfrm flipV="1">
                  <a:off x="8189845" y="2322637"/>
                  <a:ext cx="321896" cy="156670"/>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grpSp>
      <p:grpSp>
        <p:nvGrpSpPr>
          <p:cNvPr id="372" name="グループ化 371">
            <a:extLst>
              <a:ext uri="{FF2B5EF4-FFF2-40B4-BE49-F238E27FC236}">
                <a16:creationId xmlns:a16="http://schemas.microsoft.com/office/drawing/2014/main" id="{33C2A4BC-9C65-39BF-C6B8-50B709E76503}"/>
              </a:ext>
            </a:extLst>
          </p:cNvPr>
          <p:cNvGrpSpPr/>
          <p:nvPr/>
        </p:nvGrpSpPr>
        <p:grpSpPr>
          <a:xfrm>
            <a:off x="761038" y="1988534"/>
            <a:ext cx="1258368" cy="1991086"/>
            <a:chOff x="1851151" y="448815"/>
            <a:chExt cx="1258368" cy="1991086"/>
          </a:xfrm>
        </p:grpSpPr>
        <p:grpSp>
          <p:nvGrpSpPr>
            <p:cNvPr id="373" name="グループ化 372">
              <a:extLst>
                <a:ext uri="{FF2B5EF4-FFF2-40B4-BE49-F238E27FC236}">
                  <a16:creationId xmlns:a16="http://schemas.microsoft.com/office/drawing/2014/main" id="{97D2D47D-8420-FE3C-B83B-E2D346BD701D}"/>
                </a:ext>
              </a:extLst>
            </p:cNvPr>
            <p:cNvGrpSpPr/>
            <p:nvPr/>
          </p:nvGrpSpPr>
          <p:grpSpPr>
            <a:xfrm>
              <a:off x="1851151" y="448815"/>
              <a:ext cx="1258368" cy="1991086"/>
              <a:chOff x="3180313" y="1686393"/>
              <a:chExt cx="1258368" cy="1991086"/>
            </a:xfrm>
          </p:grpSpPr>
          <p:sp>
            <p:nvSpPr>
              <p:cNvPr id="385" name="正方形/長方形 384">
                <a:extLst>
                  <a:ext uri="{FF2B5EF4-FFF2-40B4-BE49-F238E27FC236}">
                    <a16:creationId xmlns:a16="http://schemas.microsoft.com/office/drawing/2014/main" id="{1EA34C21-81DD-9BFC-9634-3CD566542215}"/>
                  </a:ext>
                </a:extLst>
              </p:cNvPr>
              <p:cNvSpPr/>
              <p:nvPr/>
            </p:nvSpPr>
            <p:spPr>
              <a:xfrm>
                <a:off x="3500410" y="2006187"/>
                <a:ext cx="914400" cy="1671292"/>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86" name="正方形/長方形 385">
                <a:extLst>
                  <a:ext uri="{FF2B5EF4-FFF2-40B4-BE49-F238E27FC236}">
                    <a16:creationId xmlns:a16="http://schemas.microsoft.com/office/drawing/2014/main" id="{6ADF5D6C-4F1C-7EAC-0634-64B9F738AFC0}"/>
                  </a:ext>
                </a:extLst>
              </p:cNvPr>
              <p:cNvSpPr/>
              <p:nvPr/>
            </p:nvSpPr>
            <p:spPr>
              <a:xfrm>
                <a:off x="3570776" y="236070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87" name="テキスト ボックス 386">
                <a:extLst>
                  <a:ext uri="{FF2B5EF4-FFF2-40B4-BE49-F238E27FC236}">
                    <a16:creationId xmlns:a16="http://schemas.microsoft.com/office/drawing/2014/main" id="{EF6D1615-8E9B-91ED-4A5D-34181C87F127}"/>
                  </a:ext>
                </a:extLst>
              </p:cNvPr>
              <p:cNvSpPr txBox="1"/>
              <p:nvPr/>
            </p:nvSpPr>
            <p:spPr>
              <a:xfrm>
                <a:off x="3490711" y="3023190"/>
                <a:ext cx="914401" cy="646331"/>
              </a:xfrm>
              <a:prstGeom prst="rect">
                <a:avLst/>
              </a:prstGeom>
              <a:noFill/>
            </p:spPr>
            <p:txBody>
              <a:bodyPr wrap="square" rtlCol="0" anchor="ctr">
                <a:spAutoFit/>
              </a:bodyPr>
              <a:lstStyle/>
              <a:p>
                <a:r>
                  <a:rPr kumimoji="1" lang="ja-JP" altLang="en-US" sz="900"/>
                  <a:t>二つ組で一つのエッジを表すインデックス</a:t>
                </a:r>
                <a:endParaRPr kumimoji="1" lang="en-US" altLang="ja-JP" sz="900"/>
              </a:p>
            </p:txBody>
          </p:sp>
          <p:sp>
            <p:nvSpPr>
              <p:cNvPr id="388" name="正方形/長方形 387">
                <a:extLst>
                  <a:ext uri="{FF2B5EF4-FFF2-40B4-BE49-F238E27FC236}">
                    <a16:creationId xmlns:a16="http://schemas.microsoft.com/office/drawing/2014/main" id="{A287FAB9-BAE8-2358-F9A6-3AFE25847AB2}"/>
                  </a:ext>
                </a:extLst>
              </p:cNvPr>
              <p:cNvSpPr/>
              <p:nvPr/>
            </p:nvSpPr>
            <p:spPr>
              <a:xfrm>
                <a:off x="3495418" y="2005764"/>
                <a:ext cx="914400" cy="167129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89" name="テキスト ボックス 388">
                <a:extLst>
                  <a:ext uri="{FF2B5EF4-FFF2-40B4-BE49-F238E27FC236}">
                    <a16:creationId xmlns:a16="http://schemas.microsoft.com/office/drawing/2014/main" id="{F3103419-4F6B-4270-4B0C-AB3050D219D8}"/>
                  </a:ext>
                </a:extLst>
              </p:cNvPr>
              <p:cNvSpPr txBox="1"/>
              <p:nvPr/>
            </p:nvSpPr>
            <p:spPr>
              <a:xfrm>
                <a:off x="3638462" y="2012170"/>
                <a:ext cx="800219" cy="338554"/>
              </a:xfrm>
              <a:prstGeom prst="rect">
                <a:avLst/>
              </a:prstGeom>
              <a:noFill/>
            </p:spPr>
            <p:txBody>
              <a:bodyPr wrap="none" rtlCol="0" anchor="ctr">
                <a:spAutoFit/>
              </a:bodyPr>
              <a:lstStyle/>
              <a:p>
                <a:pPr algn="ctr"/>
                <a:r>
                  <a:rPr kumimoji="1" lang="ja-JP" altLang="en-US" sz="800" b="1">
                    <a:solidFill>
                      <a:schemeClr val="accent6">
                        <a:lumMod val="75000"/>
                      </a:schemeClr>
                    </a:solidFill>
                  </a:rPr>
                  <a:t>エッジ</a:t>
                </a:r>
                <a:br>
                  <a:rPr kumimoji="1" lang="en-US" altLang="ja-JP" sz="800" b="1">
                    <a:solidFill>
                      <a:schemeClr val="accent6">
                        <a:lumMod val="75000"/>
                      </a:schemeClr>
                    </a:solidFill>
                  </a:rPr>
                </a:br>
                <a:r>
                  <a:rPr kumimoji="1" lang="ja-JP" altLang="en-US" sz="800" b="1">
                    <a:solidFill>
                      <a:schemeClr val="accent6">
                        <a:lumMod val="75000"/>
                      </a:schemeClr>
                    </a:solidFill>
                  </a:rPr>
                  <a:t>インデックス</a:t>
                </a:r>
              </a:p>
            </p:txBody>
          </p:sp>
          <p:grpSp>
            <p:nvGrpSpPr>
              <p:cNvPr id="390" name="グループ化 389">
                <a:extLst>
                  <a:ext uri="{FF2B5EF4-FFF2-40B4-BE49-F238E27FC236}">
                    <a16:creationId xmlns:a16="http://schemas.microsoft.com/office/drawing/2014/main" id="{5B762ACB-0D95-66B2-4114-06F68EF3FE17}"/>
                  </a:ext>
                </a:extLst>
              </p:cNvPr>
              <p:cNvGrpSpPr/>
              <p:nvPr/>
            </p:nvGrpSpPr>
            <p:grpSpPr>
              <a:xfrm>
                <a:off x="3180313" y="1686393"/>
                <a:ext cx="673354" cy="630211"/>
                <a:chOff x="912740" y="3356474"/>
                <a:chExt cx="856924" cy="802019"/>
              </a:xfrm>
              <a:solidFill>
                <a:schemeClr val="accent6">
                  <a:lumMod val="75000"/>
                </a:schemeClr>
              </a:solidFill>
            </p:grpSpPr>
            <p:sp>
              <p:nvSpPr>
                <p:cNvPr id="391" name="部分円 390">
                  <a:extLst>
                    <a:ext uri="{FF2B5EF4-FFF2-40B4-BE49-F238E27FC236}">
                      <a16:creationId xmlns:a16="http://schemas.microsoft.com/office/drawing/2014/main" id="{FFD954C4-4A82-6A89-2197-0F68CDE88E8D}"/>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392" name="テキスト ボックス 391">
                  <a:extLst>
                    <a:ext uri="{FF2B5EF4-FFF2-40B4-BE49-F238E27FC236}">
                      <a16:creationId xmlns:a16="http://schemas.microsoft.com/office/drawing/2014/main" id="{D85C696D-7E34-1A09-68B4-4C2DCB793ED0}"/>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Ev</a:t>
                  </a:r>
                  <a:endParaRPr lang="ja-JP" altLang="en-US" sz="1100"/>
                </a:p>
              </p:txBody>
            </p:sp>
          </p:grpSp>
        </p:grpSp>
        <p:grpSp>
          <p:nvGrpSpPr>
            <p:cNvPr id="374" name="グループ化 373">
              <a:extLst>
                <a:ext uri="{FF2B5EF4-FFF2-40B4-BE49-F238E27FC236}">
                  <a16:creationId xmlns:a16="http://schemas.microsoft.com/office/drawing/2014/main" id="{62D2636E-6B70-1FFF-039B-FED9543EBC2C}"/>
                </a:ext>
              </a:extLst>
            </p:cNvPr>
            <p:cNvGrpSpPr/>
            <p:nvPr/>
          </p:nvGrpSpPr>
          <p:grpSpPr>
            <a:xfrm>
              <a:off x="2272955" y="1178394"/>
              <a:ext cx="755613" cy="514060"/>
              <a:chOff x="2272955" y="1178394"/>
              <a:chExt cx="755613" cy="514060"/>
            </a:xfrm>
          </p:grpSpPr>
          <p:sp>
            <p:nvSpPr>
              <p:cNvPr id="375" name="二等辺三角形 374">
                <a:extLst>
                  <a:ext uri="{FF2B5EF4-FFF2-40B4-BE49-F238E27FC236}">
                    <a16:creationId xmlns:a16="http://schemas.microsoft.com/office/drawing/2014/main" id="{6528AA32-96B4-7FCA-B705-1988E7E849DB}"/>
                  </a:ext>
                </a:extLst>
              </p:cNvPr>
              <p:cNvSpPr/>
              <p:nvPr/>
            </p:nvSpPr>
            <p:spPr>
              <a:xfrm rot="9245642">
                <a:off x="2341553" y="1360812"/>
                <a:ext cx="687015" cy="301169"/>
              </a:xfrm>
              <a:prstGeom prst="triangle">
                <a:avLst/>
              </a:prstGeom>
              <a:solidFill>
                <a:schemeClr val="accent3">
                  <a:lumMod val="75000"/>
                  <a:alpha val="50196"/>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76" name="楕円 375">
                <a:extLst>
                  <a:ext uri="{FF2B5EF4-FFF2-40B4-BE49-F238E27FC236}">
                    <a16:creationId xmlns:a16="http://schemas.microsoft.com/office/drawing/2014/main" id="{FF3D5675-F8E3-2445-2C41-53177D092B80}"/>
                  </a:ext>
                </a:extLst>
              </p:cNvPr>
              <p:cNvSpPr/>
              <p:nvPr/>
            </p:nvSpPr>
            <p:spPr>
              <a:xfrm>
                <a:off x="2282105" y="1534044"/>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77" name="楕円 376">
                <a:extLst>
                  <a:ext uri="{FF2B5EF4-FFF2-40B4-BE49-F238E27FC236}">
                    <a16:creationId xmlns:a16="http://schemas.microsoft.com/office/drawing/2014/main" id="{3119A346-1CBA-BE4E-F42C-B6E2653310C6}"/>
                  </a:ext>
                </a:extLst>
              </p:cNvPr>
              <p:cNvSpPr/>
              <p:nvPr/>
            </p:nvSpPr>
            <p:spPr>
              <a:xfrm>
                <a:off x="2757514" y="1630870"/>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78" name="楕円 377">
                <a:extLst>
                  <a:ext uri="{FF2B5EF4-FFF2-40B4-BE49-F238E27FC236}">
                    <a16:creationId xmlns:a16="http://schemas.microsoft.com/office/drawing/2014/main" id="{35B37960-E2CE-95CF-8F4A-29A13B2C5782}"/>
                  </a:ext>
                </a:extLst>
              </p:cNvPr>
              <p:cNvSpPr/>
              <p:nvPr/>
            </p:nvSpPr>
            <p:spPr>
              <a:xfrm>
                <a:off x="2936623" y="1209071"/>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79" name="楕円 378">
                <a:extLst>
                  <a:ext uri="{FF2B5EF4-FFF2-40B4-BE49-F238E27FC236}">
                    <a16:creationId xmlns:a16="http://schemas.microsoft.com/office/drawing/2014/main" id="{D2513F06-FB48-C69D-4CEF-9634EE0041FA}"/>
                  </a:ext>
                </a:extLst>
              </p:cNvPr>
              <p:cNvSpPr/>
              <p:nvPr/>
            </p:nvSpPr>
            <p:spPr>
              <a:xfrm>
                <a:off x="2272955" y="1483872"/>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80" name="楕円 379">
                <a:extLst>
                  <a:ext uri="{FF2B5EF4-FFF2-40B4-BE49-F238E27FC236}">
                    <a16:creationId xmlns:a16="http://schemas.microsoft.com/office/drawing/2014/main" id="{F20265D8-A4DB-F272-CD17-0122FBD9D4C6}"/>
                  </a:ext>
                </a:extLst>
              </p:cNvPr>
              <p:cNvSpPr/>
              <p:nvPr/>
            </p:nvSpPr>
            <p:spPr>
              <a:xfrm>
                <a:off x="2905866" y="1178394"/>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81" name="楕円 380">
                <a:extLst>
                  <a:ext uri="{FF2B5EF4-FFF2-40B4-BE49-F238E27FC236}">
                    <a16:creationId xmlns:a16="http://schemas.microsoft.com/office/drawing/2014/main" id="{E97DEBE8-6D5D-67DC-90CC-4E8E8E545DAC}"/>
                  </a:ext>
                </a:extLst>
              </p:cNvPr>
              <p:cNvSpPr/>
              <p:nvPr/>
            </p:nvSpPr>
            <p:spPr>
              <a:xfrm>
                <a:off x="2719331" y="1654752"/>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cxnSp>
            <p:nvCxnSpPr>
              <p:cNvPr id="382" name="直線コネクタ 381">
                <a:extLst>
                  <a:ext uri="{FF2B5EF4-FFF2-40B4-BE49-F238E27FC236}">
                    <a16:creationId xmlns:a16="http://schemas.microsoft.com/office/drawing/2014/main" id="{76EA572D-7FC8-D8ED-70FF-3C1216CA309C}"/>
                  </a:ext>
                </a:extLst>
              </p:cNvPr>
              <p:cNvCxnSpPr>
                <a:stCxn id="379" idx="6"/>
                <a:endCxn id="380" idx="3"/>
              </p:cNvCxnSpPr>
              <p:nvPr/>
            </p:nvCxnSpPr>
            <p:spPr>
              <a:xfrm flipV="1">
                <a:off x="2310657" y="1210575"/>
                <a:ext cx="600730" cy="292148"/>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83" name="直線コネクタ 382">
                <a:extLst>
                  <a:ext uri="{FF2B5EF4-FFF2-40B4-BE49-F238E27FC236}">
                    <a16:creationId xmlns:a16="http://schemas.microsoft.com/office/drawing/2014/main" id="{7D369527-4880-EDBE-988A-993C8AD2B3BB}"/>
                  </a:ext>
                </a:extLst>
              </p:cNvPr>
              <p:cNvCxnSpPr>
                <a:cxnSpLocks/>
                <a:stCxn id="376" idx="6"/>
                <a:endCxn id="381" idx="1"/>
              </p:cNvCxnSpPr>
              <p:nvPr/>
            </p:nvCxnSpPr>
            <p:spPr>
              <a:xfrm>
                <a:off x="2319807" y="1552895"/>
                <a:ext cx="405045" cy="107378"/>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84" name="直線コネクタ 383">
                <a:extLst>
                  <a:ext uri="{FF2B5EF4-FFF2-40B4-BE49-F238E27FC236}">
                    <a16:creationId xmlns:a16="http://schemas.microsoft.com/office/drawing/2014/main" id="{9519BE42-EB0A-4D3B-DC77-112EB37CFC65}"/>
                  </a:ext>
                </a:extLst>
              </p:cNvPr>
              <p:cNvCxnSpPr>
                <a:cxnSpLocks/>
                <a:stCxn id="378" idx="3"/>
                <a:endCxn id="377" idx="0"/>
              </p:cNvCxnSpPr>
              <p:nvPr/>
            </p:nvCxnSpPr>
            <p:spPr>
              <a:xfrm flipH="1">
                <a:off x="2776365" y="1241252"/>
                <a:ext cx="165779" cy="389618"/>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861695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A14248D6-259A-FF88-2525-00AADC29F593}"/>
              </a:ext>
            </a:extLst>
          </p:cNvPr>
          <p:cNvGrpSpPr/>
          <p:nvPr/>
        </p:nvGrpSpPr>
        <p:grpSpPr>
          <a:xfrm>
            <a:off x="122755" y="689332"/>
            <a:ext cx="8854097" cy="264653"/>
            <a:chOff x="122755" y="1583812"/>
            <a:chExt cx="9820231" cy="987938"/>
          </a:xfrm>
        </p:grpSpPr>
        <p:sp>
          <p:nvSpPr>
            <p:cNvPr id="15" name="正方形/長方形 14">
              <a:extLst>
                <a:ext uri="{FF2B5EF4-FFF2-40B4-BE49-F238E27FC236}">
                  <a16:creationId xmlns:a16="http://schemas.microsoft.com/office/drawing/2014/main" id="{479CCC5C-E0CF-DEE3-A91F-1F19E0870404}"/>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17" name="正方形/長方形 16">
              <a:extLst>
                <a:ext uri="{FF2B5EF4-FFF2-40B4-BE49-F238E27FC236}">
                  <a16:creationId xmlns:a16="http://schemas.microsoft.com/office/drawing/2014/main" id="{EDFD26CF-11F6-9AA8-78E4-0D0D6893A3F9}"/>
                </a:ext>
              </a:extLst>
            </p:cNvPr>
            <p:cNvSpPr/>
            <p:nvPr/>
          </p:nvSpPr>
          <p:spPr>
            <a:xfrm>
              <a:off x="2099210"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Rasaterization</a:t>
              </a:r>
              <a:endParaRPr kumimoji="1" lang="en-US" altLang="ja-JP" sz="1000">
                <a:solidFill>
                  <a:schemeClr val="accent6">
                    <a:lumMod val="75000"/>
                  </a:schemeClr>
                </a:solidFill>
              </a:endParaRPr>
            </a:p>
          </p:txBody>
        </p:sp>
        <p:sp>
          <p:nvSpPr>
            <p:cNvPr id="18" name="正方形/長方形 17">
              <a:extLst>
                <a:ext uri="{FF2B5EF4-FFF2-40B4-BE49-F238E27FC236}">
                  <a16:creationId xmlns:a16="http://schemas.microsoft.com/office/drawing/2014/main" id="{E59FC902-474F-65E8-2EA2-1C9403EA9565}"/>
                </a:ext>
              </a:extLst>
            </p:cNvPr>
            <p:cNvSpPr/>
            <p:nvPr/>
          </p:nvSpPr>
          <p:spPr>
            <a:xfrm>
              <a:off x="407566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Vectorization</a:t>
              </a:r>
              <a:endParaRPr kumimoji="1" lang="en-US" altLang="ja-JP" sz="1000">
                <a:solidFill>
                  <a:schemeClr val="accent6">
                    <a:lumMod val="60000"/>
                    <a:lumOff val="40000"/>
                  </a:schemeClr>
                </a:solidFill>
              </a:endParaRPr>
            </a:p>
          </p:txBody>
        </p:sp>
        <p:sp>
          <p:nvSpPr>
            <p:cNvPr id="19" name="正方形/長方形 18">
              <a:extLst>
                <a:ext uri="{FF2B5EF4-FFF2-40B4-BE49-F238E27FC236}">
                  <a16:creationId xmlns:a16="http://schemas.microsoft.com/office/drawing/2014/main" id="{24350EA0-D3B5-498F-FECA-5A583671757A}"/>
                </a:ext>
              </a:extLst>
            </p:cNvPr>
            <p:cNvSpPr/>
            <p:nvPr/>
          </p:nvSpPr>
          <p:spPr>
            <a:xfrm>
              <a:off x="605212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Stroke Generation</a:t>
              </a:r>
              <a:endParaRPr kumimoji="1" lang="en-US" altLang="ja-JP" sz="1000">
                <a:solidFill>
                  <a:schemeClr val="accent6">
                    <a:lumMod val="60000"/>
                    <a:lumOff val="40000"/>
                  </a:schemeClr>
                </a:solidFill>
              </a:endParaRPr>
            </a:p>
          </p:txBody>
        </p:sp>
        <p:sp>
          <p:nvSpPr>
            <p:cNvPr id="22" name="正方形/長方形 21">
              <a:extLst>
                <a:ext uri="{FF2B5EF4-FFF2-40B4-BE49-F238E27FC236}">
                  <a16:creationId xmlns:a16="http://schemas.microsoft.com/office/drawing/2014/main" id="{6B8E6329-5431-11E2-2B35-C7B848E94FFD}"/>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sp>
        <p:nvSpPr>
          <p:cNvPr id="5" name="タイトル 1">
            <a:extLst>
              <a:ext uri="{FF2B5EF4-FFF2-40B4-BE49-F238E27FC236}">
                <a16:creationId xmlns:a16="http://schemas.microsoft.com/office/drawing/2014/main" id="{E96F4231-3FB2-97B4-6A86-589CB1455BBA}"/>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a:t>
            </a:r>
            <a:r>
              <a:rPr lang="en-US" altLang="ja-JP" sz="1600"/>
              <a:t> – </a:t>
            </a:r>
            <a:r>
              <a:rPr lang="ja-JP" altLang="en-US" sz="1600"/>
              <a:t>ラスタライズ</a:t>
            </a:r>
            <a:br>
              <a:rPr lang="en-US" altLang="ja-JP" sz="1600"/>
            </a:br>
            <a:r>
              <a:rPr lang="ja-JP" altLang="en-US" sz="3100"/>
              <a:t>輪郭エッジのラスタライズ</a:t>
            </a:r>
            <a:endParaRPr kumimoji="1" lang="ja-JP" altLang="en-US" sz="1600"/>
          </a:p>
        </p:txBody>
      </p:sp>
      <p:sp>
        <p:nvSpPr>
          <p:cNvPr id="6" name="コンテンツ プレースホルダー 4">
            <a:extLst>
              <a:ext uri="{FF2B5EF4-FFF2-40B4-BE49-F238E27FC236}">
                <a16:creationId xmlns:a16="http://schemas.microsoft.com/office/drawing/2014/main" id="{10D68A50-37E3-1521-F97D-3472598938E9}"/>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7" name="コンテンツ プレースホルダー 4">
            <a:extLst>
              <a:ext uri="{FF2B5EF4-FFF2-40B4-BE49-F238E27FC236}">
                <a16:creationId xmlns:a16="http://schemas.microsoft.com/office/drawing/2014/main" id="{147890AD-DC8C-26C3-5063-52DEB9452046}"/>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.2</a:t>
            </a:r>
            <a:endParaRPr lang="ja-JP" altLang="en-US" sz="2000"/>
          </a:p>
        </p:txBody>
      </p:sp>
      <p:sp>
        <p:nvSpPr>
          <p:cNvPr id="2" name="テキスト ボックス 1">
            <a:extLst>
              <a:ext uri="{FF2B5EF4-FFF2-40B4-BE49-F238E27FC236}">
                <a16:creationId xmlns:a16="http://schemas.microsoft.com/office/drawing/2014/main" id="{F9B5A859-9D6D-420F-12F5-0CBB816F212A}"/>
              </a:ext>
            </a:extLst>
          </p:cNvPr>
          <p:cNvSpPr txBox="1"/>
          <p:nvPr/>
        </p:nvSpPr>
        <p:spPr>
          <a:xfrm>
            <a:off x="314761" y="1089460"/>
            <a:ext cx="6401111" cy="2308324"/>
          </a:xfrm>
          <a:prstGeom prst="rect">
            <a:avLst/>
          </a:prstGeom>
          <a:noFill/>
        </p:spPr>
        <p:txBody>
          <a:bodyPr wrap="none" rtlCol="0">
            <a:spAutoFit/>
          </a:bodyPr>
          <a:lstStyle/>
          <a:p>
            <a:r>
              <a:rPr kumimoji="1" lang="en-US" altLang="ja-JP" sz="1600"/>
              <a:t>2</a:t>
            </a:r>
            <a:r>
              <a:rPr kumimoji="1" lang="ja-JP" altLang="en-US" sz="1600"/>
              <a:t>パスの</a:t>
            </a:r>
            <a:r>
              <a:rPr kumimoji="1" lang="ja-JP" altLang="en-US" sz="1600" b="1">
                <a:solidFill>
                  <a:schemeClr val="accent6">
                    <a:lumMod val="75000"/>
                  </a:schemeClr>
                </a:solidFill>
              </a:rPr>
              <a:t>並列化 </a:t>
            </a:r>
            <a:r>
              <a:rPr kumimoji="1" lang="en-US" altLang="ja-JP" sz="1600" b="1">
                <a:solidFill>
                  <a:schemeClr val="accent6">
                    <a:lumMod val="75000"/>
                  </a:schemeClr>
                </a:solidFill>
              </a:rPr>
              <a:t>Bresenham </a:t>
            </a:r>
            <a:r>
              <a:rPr kumimoji="1" lang="ja-JP" altLang="en-US" sz="1600"/>
              <a:t>を利用して輪郭エッジをラスタライズ</a:t>
            </a:r>
            <a:endParaRPr kumimoji="1" lang="en-US" altLang="ja-JP" sz="1600"/>
          </a:p>
          <a:p>
            <a:r>
              <a:rPr kumimoji="1" lang="ja-JP" altLang="en-US" sz="1600" b="1"/>
              <a:t>入力</a:t>
            </a:r>
            <a:r>
              <a:rPr kumimoji="1" lang="ja-JP" altLang="en-US" sz="1600"/>
              <a:t>：輪郭エッジ　　</a:t>
            </a:r>
            <a:r>
              <a:rPr kumimoji="1" lang="ja-JP" altLang="en-US" sz="1600" b="1"/>
              <a:t>出力</a:t>
            </a:r>
            <a:r>
              <a:rPr kumimoji="1" lang="ja-JP" altLang="en-US" sz="1600"/>
              <a:t>：輪郭フラグメントとジオメトリ属性</a:t>
            </a:r>
            <a:endParaRPr kumimoji="1" lang="en-US" altLang="ja-JP" sz="1600"/>
          </a:p>
          <a:p>
            <a:r>
              <a:rPr kumimoji="1" lang="en-US" altLang="ja-JP" sz="1600" b="1" u="sng"/>
              <a:t>Fragment conting pass</a:t>
            </a:r>
          </a:p>
          <a:p>
            <a:pPr marL="285750" indent="-285750">
              <a:buFont typeface="Arial" panose="020B0604020202020204" pitchFamily="34" charset="0"/>
              <a:buChar char="•"/>
            </a:pPr>
            <a:r>
              <a:rPr kumimoji="1" lang="ja-JP" altLang="en-US" sz="1600"/>
              <a:t>ラスタライズする輪郭エッジのフラグメントの数を数える</a:t>
            </a:r>
            <a:endParaRPr kumimoji="1" lang="en-US" altLang="ja-JP" sz="1600"/>
          </a:p>
          <a:p>
            <a:r>
              <a:rPr kumimoji="1" lang="en-US" altLang="ja-JP" sz="1600" b="1" u="sng"/>
              <a:t>Fragment generation pass</a:t>
            </a:r>
          </a:p>
          <a:p>
            <a:pPr marL="285750" indent="-285750">
              <a:buFont typeface="Arial" panose="020B0604020202020204" pitchFamily="34" charset="0"/>
              <a:buChar char="•"/>
            </a:pPr>
            <a:r>
              <a:rPr kumimoji="1" lang="ja-JP" altLang="en-US" sz="1600"/>
              <a:t>エッジの開始点・終点とフラグメント数からその座標を計算</a:t>
            </a:r>
            <a:endParaRPr kumimoji="1" lang="en-US" altLang="ja-JP" sz="1600"/>
          </a:p>
          <a:p>
            <a:pPr marL="285750" indent="-285750">
              <a:buFont typeface="Arial" panose="020B0604020202020204" pitchFamily="34" charset="0"/>
              <a:buChar char="•"/>
            </a:pPr>
            <a:r>
              <a:rPr kumimoji="1" lang="ja-JP" altLang="en-US" sz="1600"/>
              <a:t>各フラグメントはそのジオメトリ属性等を保持</a:t>
            </a:r>
            <a:endParaRPr kumimoji="1" lang="en-US" altLang="ja-JP" sz="1600"/>
          </a:p>
          <a:p>
            <a:pPr marL="742950" lvl="1" indent="-285750">
              <a:buFont typeface="Arial" panose="020B0604020202020204" pitchFamily="34" charset="0"/>
              <a:buChar char="•"/>
            </a:pPr>
            <a:r>
              <a:rPr kumimoji="1" lang="ja-JP" altLang="en-US" sz="1600"/>
              <a:t>ピクセル座標、デプス、法線、</a:t>
            </a:r>
            <a:r>
              <a:rPr kumimoji="1" lang="ja-JP" altLang="en-US" sz="1600" b="1"/>
              <a:t>エッジベクトル</a:t>
            </a:r>
            <a:r>
              <a:rPr kumimoji="1" lang="ja-JP" altLang="en-US" sz="1600" baseline="30000"/>
              <a:t>＊</a:t>
            </a:r>
            <a:r>
              <a:rPr kumimoji="1" lang="en-US" altLang="ja-JP" sz="1600" baseline="30000"/>
              <a:t>1 </a:t>
            </a:r>
            <a:r>
              <a:rPr kumimoji="1" lang="ja-JP" altLang="en-US" sz="1600"/>
              <a:t>を補間</a:t>
            </a:r>
            <a:endParaRPr kumimoji="1" lang="en-US" altLang="ja-JP" sz="1600"/>
          </a:p>
          <a:p>
            <a:pPr marL="285750" indent="-285750">
              <a:buFont typeface="Arial" panose="020B0604020202020204" pitchFamily="34" charset="0"/>
              <a:buChar char="•"/>
            </a:pPr>
            <a:endParaRPr kumimoji="1" lang="en-US" altLang="ja-JP" sz="1600"/>
          </a:p>
        </p:txBody>
      </p:sp>
      <p:grpSp>
        <p:nvGrpSpPr>
          <p:cNvPr id="3" name="グループ化 2">
            <a:extLst>
              <a:ext uri="{FF2B5EF4-FFF2-40B4-BE49-F238E27FC236}">
                <a16:creationId xmlns:a16="http://schemas.microsoft.com/office/drawing/2014/main" id="{7EC1BCF6-7978-A161-7B68-8F36E5F96739}"/>
              </a:ext>
            </a:extLst>
          </p:cNvPr>
          <p:cNvGrpSpPr/>
          <p:nvPr/>
        </p:nvGrpSpPr>
        <p:grpSpPr>
          <a:xfrm>
            <a:off x="6353180" y="2867864"/>
            <a:ext cx="1234497" cy="1991086"/>
            <a:chOff x="5810892" y="448815"/>
            <a:chExt cx="1234497" cy="1991086"/>
          </a:xfrm>
        </p:grpSpPr>
        <p:grpSp>
          <p:nvGrpSpPr>
            <p:cNvPr id="4" name="グループ化 3">
              <a:extLst>
                <a:ext uri="{FF2B5EF4-FFF2-40B4-BE49-F238E27FC236}">
                  <a16:creationId xmlns:a16="http://schemas.microsoft.com/office/drawing/2014/main" id="{C9646D1C-F99B-CC04-FC60-C0013A3CFDAA}"/>
                </a:ext>
              </a:extLst>
            </p:cNvPr>
            <p:cNvGrpSpPr/>
            <p:nvPr/>
          </p:nvGrpSpPr>
          <p:grpSpPr>
            <a:xfrm>
              <a:off x="5810892" y="448815"/>
              <a:ext cx="1234497" cy="1991086"/>
              <a:chOff x="3180313" y="1686393"/>
              <a:chExt cx="1234497" cy="1991086"/>
            </a:xfrm>
          </p:grpSpPr>
          <p:sp>
            <p:nvSpPr>
              <p:cNvPr id="30" name="正方形/長方形 29">
                <a:extLst>
                  <a:ext uri="{FF2B5EF4-FFF2-40B4-BE49-F238E27FC236}">
                    <a16:creationId xmlns:a16="http://schemas.microsoft.com/office/drawing/2014/main" id="{2135B59D-46E3-E3B1-1347-47713ABD5A1D}"/>
                  </a:ext>
                </a:extLst>
              </p:cNvPr>
              <p:cNvSpPr/>
              <p:nvPr/>
            </p:nvSpPr>
            <p:spPr>
              <a:xfrm>
                <a:off x="3500410" y="2006187"/>
                <a:ext cx="914400" cy="1671292"/>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1" name="正方形/長方形 30">
                <a:extLst>
                  <a:ext uri="{FF2B5EF4-FFF2-40B4-BE49-F238E27FC236}">
                    <a16:creationId xmlns:a16="http://schemas.microsoft.com/office/drawing/2014/main" id="{CC2AC86E-9617-4F78-41C8-C5BE06A102D3}"/>
                  </a:ext>
                </a:extLst>
              </p:cNvPr>
              <p:cNvSpPr/>
              <p:nvPr/>
            </p:nvSpPr>
            <p:spPr>
              <a:xfrm>
                <a:off x="3570776" y="236070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2" name="テキスト ボックス 31">
                <a:extLst>
                  <a:ext uri="{FF2B5EF4-FFF2-40B4-BE49-F238E27FC236}">
                    <a16:creationId xmlns:a16="http://schemas.microsoft.com/office/drawing/2014/main" id="{9ED0AA13-D430-A957-0F9D-E5B6733C9C98}"/>
                  </a:ext>
                </a:extLst>
              </p:cNvPr>
              <p:cNvSpPr txBox="1"/>
              <p:nvPr/>
            </p:nvSpPr>
            <p:spPr>
              <a:xfrm>
                <a:off x="3490711" y="3092440"/>
                <a:ext cx="914401" cy="507831"/>
              </a:xfrm>
              <a:prstGeom prst="rect">
                <a:avLst/>
              </a:prstGeom>
              <a:noFill/>
            </p:spPr>
            <p:txBody>
              <a:bodyPr wrap="square" rtlCol="0" anchor="ctr">
                <a:spAutoFit/>
              </a:bodyPr>
              <a:lstStyle/>
              <a:p>
                <a:r>
                  <a:rPr kumimoji="1" lang="ja-JP" altLang="en-US" sz="900"/>
                  <a:t>輪郭線を構成するエッジのインデックス</a:t>
                </a:r>
                <a:endParaRPr kumimoji="1" lang="en-US" altLang="ja-JP" sz="900"/>
              </a:p>
            </p:txBody>
          </p:sp>
          <p:sp>
            <p:nvSpPr>
              <p:cNvPr id="33" name="正方形/長方形 32">
                <a:extLst>
                  <a:ext uri="{FF2B5EF4-FFF2-40B4-BE49-F238E27FC236}">
                    <a16:creationId xmlns:a16="http://schemas.microsoft.com/office/drawing/2014/main" id="{04022C09-A41D-B8BC-7C73-6CC5FD777D97}"/>
                  </a:ext>
                </a:extLst>
              </p:cNvPr>
              <p:cNvSpPr/>
              <p:nvPr/>
            </p:nvSpPr>
            <p:spPr>
              <a:xfrm>
                <a:off x="3495418" y="2005764"/>
                <a:ext cx="914400" cy="167129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4" name="テキスト ボックス 33">
                <a:extLst>
                  <a:ext uri="{FF2B5EF4-FFF2-40B4-BE49-F238E27FC236}">
                    <a16:creationId xmlns:a16="http://schemas.microsoft.com/office/drawing/2014/main" id="{E5405B91-5228-84D7-9740-9BA9433C2FDF}"/>
                  </a:ext>
                </a:extLst>
              </p:cNvPr>
              <p:cNvSpPr txBox="1"/>
              <p:nvPr/>
            </p:nvSpPr>
            <p:spPr>
              <a:xfrm>
                <a:off x="3689763" y="2073725"/>
                <a:ext cx="697627" cy="215444"/>
              </a:xfrm>
              <a:prstGeom prst="rect">
                <a:avLst/>
              </a:prstGeom>
              <a:noFill/>
            </p:spPr>
            <p:txBody>
              <a:bodyPr wrap="none" rtlCol="0" anchor="ctr">
                <a:spAutoFit/>
              </a:bodyPr>
              <a:lstStyle/>
              <a:p>
                <a:pPr algn="ctr"/>
                <a:r>
                  <a:rPr kumimoji="1" lang="ja-JP" altLang="en-US" sz="800" b="1">
                    <a:solidFill>
                      <a:schemeClr val="accent6">
                        <a:lumMod val="75000"/>
                      </a:schemeClr>
                    </a:solidFill>
                  </a:rPr>
                  <a:t>輪郭エッジ</a:t>
                </a:r>
              </a:p>
            </p:txBody>
          </p:sp>
          <p:grpSp>
            <p:nvGrpSpPr>
              <p:cNvPr id="35" name="グループ化 34">
                <a:extLst>
                  <a:ext uri="{FF2B5EF4-FFF2-40B4-BE49-F238E27FC236}">
                    <a16:creationId xmlns:a16="http://schemas.microsoft.com/office/drawing/2014/main" id="{E3CF1CD6-97E4-FFB9-8F38-FDC812D50E1A}"/>
                  </a:ext>
                </a:extLst>
              </p:cNvPr>
              <p:cNvGrpSpPr/>
              <p:nvPr/>
            </p:nvGrpSpPr>
            <p:grpSpPr>
              <a:xfrm>
                <a:off x="3180313" y="1686393"/>
                <a:ext cx="673354" cy="630211"/>
                <a:chOff x="912740" y="3356474"/>
                <a:chExt cx="856924" cy="802019"/>
              </a:xfrm>
              <a:solidFill>
                <a:schemeClr val="accent6">
                  <a:lumMod val="75000"/>
                </a:schemeClr>
              </a:solidFill>
            </p:grpSpPr>
            <p:sp>
              <p:nvSpPr>
                <p:cNvPr id="36" name="部分円 35">
                  <a:extLst>
                    <a:ext uri="{FF2B5EF4-FFF2-40B4-BE49-F238E27FC236}">
                      <a16:creationId xmlns:a16="http://schemas.microsoft.com/office/drawing/2014/main" id="{1144B2E9-F48E-4942-6FEA-B3B6751A26B1}"/>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37" name="テキスト ボックス 36">
                  <a:extLst>
                    <a:ext uri="{FF2B5EF4-FFF2-40B4-BE49-F238E27FC236}">
                      <a16:creationId xmlns:a16="http://schemas.microsoft.com/office/drawing/2014/main" id="{B5975CF6-FA6D-5E99-AF70-9555B67241B6}"/>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Ce</a:t>
                  </a:r>
                  <a:endParaRPr lang="ja-JP" altLang="en-US" sz="1100"/>
                </a:p>
              </p:txBody>
            </p:sp>
          </p:grpSp>
        </p:grpSp>
        <p:grpSp>
          <p:nvGrpSpPr>
            <p:cNvPr id="8" name="グループ化 7">
              <a:extLst>
                <a:ext uri="{FF2B5EF4-FFF2-40B4-BE49-F238E27FC236}">
                  <a16:creationId xmlns:a16="http://schemas.microsoft.com/office/drawing/2014/main" id="{297985AD-B4E5-11B8-470B-2BAB6C6EF309}"/>
                </a:ext>
              </a:extLst>
            </p:cNvPr>
            <p:cNvGrpSpPr/>
            <p:nvPr/>
          </p:nvGrpSpPr>
          <p:grpSpPr>
            <a:xfrm>
              <a:off x="6234693" y="1203793"/>
              <a:ext cx="682839" cy="522957"/>
              <a:chOff x="6234693" y="1203793"/>
              <a:chExt cx="682839" cy="522957"/>
            </a:xfrm>
          </p:grpSpPr>
          <p:grpSp>
            <p:nvGrpSpPr>
              <p:cNvPr id="9" name="グループ化 8">
                <a:extLst>
                  <a:ext uri="{FF2B5EF4-FFF2-40B4-BE49-F238E27FC236}">
                    <a16:creationId xmlns:a16="http://schemas.microsoft.com/office/drawing/2014/main" id="{189A1031-96C1-B262-FE12-1C734D78BAD5}"/>
                  </a:ext>
                </a:extLst>
              </p:cNvPr>
              <p:cNvGrpSpPr/>
              <p:nvPr/>
            </p:nvGrpSpPr>
            <p:grpSpPr>
              <a:xfrm rot="19800000">
                <a:off x="6584412" y="1203793"/>
                <a:ext cx="333120" cy="254491"/>
                <a:chOff x="8382589" y="2327939"/>
                <a:chExt cx="363320" cy="277563"/>
              </a:xfrm>
            </p:grpSpPr>
            <p:grpSp>
              <p:nvGrpSpPr>
                <p:cNvPr id="26" name="グループ化 25">
                  <a:extLst>
                    <a:ext uri="{FF2B5EF4-FFF2-40B4-BE49-F238E27FC236}">
                      <a16:creationId xmlns:a16="http://schemas.microsoft.com/office/drawing/2014/main" id="{A3838EE0-4B4C-AD61-9874-E9149654BEF5}"/>
                    </a:ext>
                  </a:extLst>
                </p:cNvPr>
                <p:cNvGrpSpPr/>
                <p:nvPr/>
              </p:nvGrpSpPr>
              <p:grpSpPr>
                <a:xfrm rot="7200000">
                  <a:off x="8486396" y="2335671"/>
                  <a:ext cx="155706" cy="363320"/>
                  <a:chOff x="9538097" y="2257845"/>
                  <a:chExt cx="301169" cy="702738"/>
                </a:xfrm>
              </p:grpSpPr>
              <p:sp>
                <p:nvSpPr>
                  <p:cNvPr id="28" name="二等辺三角形 27">
                    <a:extLst>
                      <a:ext uri="{FF2B5EF4-FFF2-40B4-BE49-F238E27FC236}">
                        <a16:creationId xmlns:a16="http://schemas.microsoft.com/office/drawing/2014/main" id="{B6700687-BC3A-6EC1-DE77-F428E24811F2}"/>
                      </a:ext>
                    </a:extLst>
                  </p:cNvPr>
                  <p:cNvSpPr/>
                  <p:nvPr/>
                </p:nvSpPr>
                <p:spPr>
                  <a:xfrm rot="6683606">
                    <a:off x="9318238" y="2481907"/>
                    <a:ext cx="687015" cy="238891"/>
                  </a:xfrm>
                  <a:prstGeom prst="triangle">
                    <a:avLst>
                      <a:gd name="adj" fmla="val 50486"/>
                    </a:avLst>
                  </a:prstGeom>
                  <a:solidFill>
                    <a:srgbClr val="C00000">
                      <a:alpha val="30196"/>
                    </a:srgb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9" name="二等辺三角形 28">
                    <a:extLst>
                      <a:ext uri="{FF2B5EF4-FFF2-40B4-BE49-F238E27FC236}">
                        <a16:creationId xmlns:a16="http://schemas.microsoft.com/office/drawing/2014/main" id="{2AFF3A7B-D6C9-81E4-99E1-350F9C0CC83D}"/>
                      </a:ext>
                    </a:extLst>
                  </p:cNvPr>
                  <p:cNvSpPr/>
                  <p:nvPr/>
                </p:nvSpPr>
                <p:spPr>
                  <a:xfrm rot="6683606">
                    <a:off x="9345174" y="2466491"/>
                    <a:ext cx="687015" cy="301169"/>
                  </a:xfrm>
                  <a:prstGeom prst="triangle">
                    <a:avLst/>
                  </a:prstGeom>
                  <a:solidFill>
                    <a:schemeClr val="accent3">
                      <a:lumMod val="75000"/>
                      <a:alpha val="40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cxnSp>
              <p:nvCxnSpPr>
                <p:cNvPr id="27" name="直線コネクタ 26">
                  <a:extLst>
                    <a:ext uri="{FF2B5EF4-FFF2-40B4-BE49-F238E27FC236}">
                      <a16:creationId xmlns:a16="http://schemas.microsoft.com/office/drawing/2014/main" id="{14AFA5AE-42F7-33C3-B846-0A80709C84F9}"/>
                    </a:ext>
                  </a:extLst>
                </p:cNvPr>
                <p:cNvCxnSpPr>
                  <a:cxnSpLocks/>
                  <a:stCxn id="29" idx="4"/>
                  <a:endCxn id="29" idx="2"/>
                </p:cNvCxnSpPr>
                <p:nvPr/>
              </p:nvCxnSpPr>
              <p:spPr>
                <a:xfrm>
                  <a:off x="8510754" y="2327939"/>
                  <a:ext cx="221628" cy="277563"/>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10" name="グループ化 9">
                <a:extLst>
                  <a:ext uri="{FF2B5EF4-FFF2-40B4-BE49-F238E27FC236}">
                    <a16:creationId xmlns:a16="http://schemas.microsoft.com/office/drawing/2014/main" id="{F344BD02-653A-6036-1C7B-F0EC239254AF}"/>
                  </a:ext>
                </a:extLst>
              </p:cNvPr>
              <p:cNvGrpSpPr/>
              <p:nvPr/>
            </p:nvGrpSpPr>
            <p:grpSpPr>
              <a:xfrm>
                <a:off x="6234693" y="1386265"/>
                <a:ext cx="197241" cy="340485"/>
                <a:chOff x="8062154" y="2482319"/>
                <a:chExt cx="215123" cy="371353"/>
              </a:xfrm>
            </p:grpSpPr>
            <p:grpSp>
              <p:nvGrpSpPr>
                <p:cNvPr id="21" name="グループ化 20">
                  <a:extLst>
                    <a:ext uri="{FF2B5EF4-FFF2-40B4-BE49-F238E27FC236}">
                      <a16:creationId xmlns:a16="http://schemas.microsoft.com/office/drawing/2014/main" id="{E1D3FAB4-EBC1-55D7-C026-63788BC756CF}"/>
                    </a:ext>
                  </a:extLst>
                </p:cNvPr>
                <p:cNvGrpSpPr/>
                <p:nvPr/>
              </p:nvGrpSpPr>
              <p:grpSpPr>
                <a:xfrm>
                  <a:off x="8121571" y="2493670"/>
                  <a:ext cx="155706" cy="360002"/>
                  <a:chOff x="9538097" y="2264262"/>
                  <a:chExt cx="301169" cy="696321"/>
                </a:xfrm>
              </p:grpSpPr>
              <p:sp>
                <p:nvSpPr>
                  <p:cNvPr id="24" name="二等辺三角形 23">
                    <a:extLst>
                      <a:ext uri="{FF2B5EF4-FFF2-40B4-BE49-F238E27FC236}">
                        <a16:creationId xmlns:a16="http://schemas.microsoft.com/office/drawing/2014/main" id="{671821AB-5BF9-8EE9-9E09-0F71C7F3BDC4}"/>
                      </a:ext>
                    </a:extLst>
                  </p:cNvPr>
                  <p:cNvSpPr/>
                  <p:nvPr/>
                </p:nvSpPr>
                <p:spPr>
                  <a:xfrm rot="6683606">
                    <a:off x="9334619" y="2470731"/>
                    <a:ext cx="687015" cy="274077"/>
                  </a:xfrm>
                  <a:prstGeom prst="triangle">
                    <a:avLst>
                      <a:gd name="adj" fmla="val 59536"/>
                    </a:avLst>
                  </a:prstGeom>
                  <a:solidFill>
                    <a:srgbClr val="C00000">
                      <a:alpha val="30196"/>
                    </a:srgb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 name="二等辺三角形 24">
                    <a:extLst>
                      <a:ext uri="{FF2B5EF4-FFF2-40B4-BE49-F238E27FC236}">
                        <a16:creationId xmlns:a16="http://schemas.microsoft.com/office/drawing/2014/main" id="{0EB8B8F9-75B7-AC4B-059B-2E4115F4383C}"/>
                      </a:ext>
                    </a:extLst>
                  </p:cNvPr>
                  <p:cNvSpPr/>
                  <p:nvPr/>
                </p:nvSpPr>
                <p:spPr>
                  <a:xfrm rot="6683606">
                    <a:off x="9345174" y="2466491"/>
                    <a:ext cx="687015" cy="301169"/>
                  </a:xfrm>
                  <a:prstGeom prst="triangle">
                    <a:avLst/>
                  </a:prstGeom>
                  <a:solidFill>
                    <a:schemeClr val="accent3">
                      <a:lumMod val="75000"/>
                      <a:alpha val="40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cxnSp>
              <p:nvCxnSpPr>
                <p:cNvPr id="23" name="直線コネクタ 22">
                  <a:extLst>
                    <a:ext uri="{FF2B5EF4-FFF2-40B4-BE49-F238E27FC236}">
                      <a16:creationId xmlns:a16="http://schemas.microsoft.com/office/drawing/2014/main" id="{12719B8C-7635-8946-B65B-706482FAAB15}"/>
                    </a:ext>
                  </a:extLst>
                </p:cNvPr>
                <p:cNvCxnSpPr>
                  <a:cxnSpLocks/>
                  <a:stCxn id="25" idx="4"/>
                  <a:endCxn id="25" idx="2"/>
                </p:cNvCxnSpPr>
                <p:nvPr/>
              </p:nvCxnSpPr>
              <p:spPr>
                <a:xfrm flipV="1">
                  <a:off x="8062154" y="2482319"/>
                  <a:ext cx="129563" cy="330717"/>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11" name="グループ化 10">
                <a:extLst>
                  <a:ext uri="{FF2B5EF4-FFF2-40B4-BE49-F238E27FC236}">
                    <a16:creationId xmlns:a16="http://schemas.microsoft.com/office/drawing/2014/main" id="{C11BF548-5220-DCFE-0745-9EA69B1FD438}"/>
                  </a:ext>
                </a:extLst>
              </p:cNvPr>
              <p:cNvGrpSpPr/>
              <p:nvPr/>
            </p:nvGrpSpPr>
            <p:grpSpPr>
              <a:xfrm>
                <a:off x="6351770" y="1239856"/>
                <a:ext cx="342688" cy="206731"/>
                <a:chOff x="8189845" y="2322637"/>
                <a:chExt cx="373756" cy="225473"/>
              </a:xfrm>
            </p:grpSpPr>
            <p:grpSp>
              <p:nvGrpSpPr>
                <p:cNvPr id="12" name="グループ化 11">
                  <a:extLst>
                    <a:ext uri="{FF2B5EF4-FFF2-40B4-BE49-F238E27FC236}">
                      <a16:creationId xmlns:a16="http://schemas.microsoft.com/office/drawing/2014/main" id="{61712B5D-2012-A507-22C4-D1C38EF0DFFB}"/>
                    </a:ext>
                  </a:extLst>
                </p:cNvPr>
                <p:cNvGrpSpPr/>
                <p:nvPr/>
              </p:nvGrpSpPr>
              <p:grpSpPr>
                <a:xfrm>
                  <a:off x="8202953" y="2392404"/>
                  <a:ext cx="360648" cy="155706"/>
                  <a:chOff x="9674424" y="2078256"/>
                  <a:chExt cx="697570" cy="301169"/>
                </a:xfrm>
              </p:grpSpPr>
              <p:sp>
                <p:nvSpPr>
                  <p:cNvPr id="16" name="二等辺三角形 15">
                    <a:extLst>
                      <a:ext uri="{FF2B5EF4-FFF2-40B4-BE49-F238E27FC236}">
                        <a16:creationId xmlns:a16="http://schemas.microsoft.com/office/drawing/2014/main" id="{3654CAAB-63A3-1C76-E237-79607A9ACD9D}"/>
                      </a:ext>
                    </a:extLst>
                  </p:cNvPr>
                  <p:cNvSpPr/>
                  <p:nvPr/>
                </p:nvSpPr>
                <p:spPr>
                  <a:xfrm rot="9245642">
                    <a:off x="9674424" y="2082496"/>
                    <a:ext cx="687015" cy="274077"/>
                  </a:xfrm>
                  <a:prstGeom prst="triangle">
                    <a:avLst>
                      <a:gd name="adj" fmla="val 80643"/>
                    </a:avLst>
                  </a:prstGeom>
                  <a:solidFill>
                    <a:srgbClr val="C00000">
                      <a:alpha val="30196"/>
                    </a:srgb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0" name="二等辺三角形 19">
                    <a:extLst>
                      <a:ext uri="{FF2B5EF4-FFF2-40B4-BE49-F238E27FC236}">
                        <a16:creationId xmlns:a16="http://schemas.microsoft.com/office/drawing/2014/main" id="{8FC1401B-B18E-3B12-3357-B5D19202321D}"/>
                      </a:ext>
                    </a:extLst>
                  </p:cNvPr>
                  <p:cNvSpPr/>
                  <p:nvPr/>
                </p:nvSpPr>
                <p:spPr>
                  <a:xfrm rot="9245642">
                    <a:off x="9684979" y="2078256"/>
                    <a:ext cx="687015" cy="301169"/>
                  </a:xfrm>
                  <a:prstGeom prst="triangle">
                    <a:avLst/>
                  </a:prstGeom>
                  <a:solidFill>
                    <a:schemeClr val="accent3">
                      <a:lumMod val="75000"/>
                      <a:alpha val="40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cxnSp>
              <p:nvCxnSpPr>
                <p:cNvPr id="14" name="直線コネクタ 13">
                  <a:extLst>
                    <a:ext uri="{FF2B5EF4-FFF2-40B4-BE49-F238E27FC236}">
                      <a16:creationId xmlns:a16="http://schemas.microsoft.com/office/drawing/2014/main" id="{9B9B23A3-2600-0880-9964-08FA25FCCBFD}"/>
                    </a:ext>
                  </a:extLst>
                </p:cNvPr>
                <p:cNvCxnSpPr>
                  <a:cxnSpLocks/>
                  <a:stCxn id="16" idx="4"/>
                  <a:endCxn id="20" idx="2"/>
                </p:cNvCxnSpPr>
                <p:nvPr/>
              </p:nvCxnSpPr>
              <p:spPr>
                <a:xfrm flipV="1">
                  <a:off x="8189845" y="2322637"/>
                  <a:ext cx="321896" cy="156670"/>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grpSp>
      <p:sp>
        <p:nvSpPr>
          <p:cNvPr id="154" name="矢印: 右 153">
            <a:extLst>
              <a:ext uri="{FF2B5EF4-FFF2-40B4-BE49-F238E27FC236}">
                <a16:creationId xmlns:a16="http://schemas.microsoft.com/office/drawing/2014/main" id="{708F4DDC-73DC-31BB-867C-A77460FE3835}"/>
              </a:ext>
            </a:extLst>
          </p:cNvPr>
          <p:cNvSpPr/>
          <p:nvPr/>
        </p:nvSpPr>
        <p:spPr>
          <a:xfrm>
            <a:off x="7645977" y="3773054"/>
            <a:ext cx="396757" cy="484632"/>
          </a:xfrm>
          <a:prstGeom prst="rightArrow">
            <a:avLst/>
          </a:prstGeom>
          <a:solidFill>
            <a:schemeClr val="accent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nvGrpSpPr>
          <p:cNvPr id="155" name="グループ化 154">
            <a:extLst>
              <a:ext uri="{FF2B5EF4-FFF2-40B4-BE49-F238E27FC236}">
                <a16:creationId xmlns:a16="http://schemas.microsoft.com/office/drawing/2014/main" id="{A7207CEE-9D33-11FF-4699-31676845B2AA}"/>
              </a:ext>
            </a:extLst>
          </p:cNvPr>
          <p:cNvGrpSpPr/>
          <p:nvPr/>
        </p:nvGrpSpPr>
        <p:grpSpPr>
          <a:xfrm>
            <a:off x="7767332" y="2867244"/>
            <a:ext cx="1234497" cy="1991086"/>
            <a:chOff x="7989745" y="448815"/>
            <a:chExt cx="1234497" cy="1991086"/>
          </a:xfrm>
        </p:grpSpPr>
        <p:sp>
          <p:nvSpPr>
            <p:cNvPr id="156" name="正方形/長方形 155">
              <a:extLst>
                <a:ext uri="{FF2B5EF4-FFF2-40B4-BE49-F238E27FC236}">
                  <a16:creationId xmlns:a16="http://schemas.microsoft.com/office/drawing/2014/main" id="{97B988CD-4454-B8AF-47BD-E9638DF4FDB2}"/>
                </a:ext>
              </a:extLst>
            </p:cNvPr>
            <p:cNvSpPr/>
            <p:nvPr/>
          </p:nvSpPr>
          <p:spPr>
            <a:xfrm>
              <a:off x="8309842" y="768609"/>
              <a:ext cx="914400" cy="1671292"/>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57" name="正方形/長方形 156">
              <a:extLst>
                <a:ext uri="{FF2B5EF4-FFF2-40B4-BE49-F238E27FC236}">
                  <a16:creationId xmlns:a16="http://schemas.microsoft.com/office/drawing/2014/main" id="{547AE9B8-806A-62DA-34F9-B3F1AC189B90}"/>
                </a:ext>
              </a:extLst>
            </p:cNvPr>
            <p:cNvSpPr/>
            <p:nvPr/>
          </p:nvSpPr>
          <p:spPr>
            <a:xfrm>
              <a:off x="8380208" y="1123129"/>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58" name="テキスト ボックス 157">
              <a:extLst>
                <a:ext uri="{FF2B5EF4-FFF2-40B4-BE49-F238E27FC236}">
                  <a16:creationId xmlns:a16="http://schemas.microsoft.com/office/drawing/2014/main" id="{05CC25E8-772D-0CD3-101A-B951C10F0D75}"/>
                </a:ext>
              </a:extLst>
            </p:cNvPr>
            <p:cNvSpPr txBox="1"/>
            <p:nvPr/>
          </p:nvSpPr>
          <p:spPr>
            <a:xfrm>
              <a:off x="8300143" y="1854862"/>
              <a:ext cx="914401" cy="507831"/>
            </a:xfrm>
            <a:prstGeom prst="rect">
              <a:avLst/>
            </a:prstGeom>
            <a:noFill/>
          </p:spPr>
          <p:txBody>
            <a:bodyPr wrap="square" rtlCol="0" anchor="ctr">
              <a:spAutoFit/>
            </a:bodyPr>
            <a:lstStyle/>
            <a:p>
              <a:r>
                <a:rPr kumimoji="1" lang="ja-JP" altLang="en-US" sz="900"/>
                <a:t>ジオメトリ属性付きの輪郭フラグメント</a:t>
              </a:r>
              <a:endParaRPr kumimoji="1" lang="en-US" altLang="ja-JP" sz="900"/>
            </a:p>
          </p:txBody>
        </p:sp>
        <p:sp>
          <p:nvSpPr>
            <p:cNvPr id="159" name="正方形/長方形 158">
              <a:extLst>
                <a:ext uri="{FF2B5EF4-FFF2-40B4-BE49-F238E27FC236}">
                  <a16:creationId xmlns:a16="http://schemas.microsoft.com/office/drawing/2014/main" id="{5786D446-8C9B-DAF3-44FE-731BC5333D0B}"/>
                </a:ext>
              </a:extLst>
            </p:cNvPr>
            <p:cNvSpPr/>
            <p:nvPr/>
          </p:nvSpPr>
          <p:spPr>
            <a:xfrm>
              <a:off x="8304850" y="768186"/>
              <a:ext cx="914400" cy="167129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60" name="テキスト ボックス 159">
              <a:extLst>
                <a:ext uri="{FF2B5EF4-FFF2-40B4-BE49-F238E27FC236}">
                  <a16:creationId xmlns:a16="http://schemas.microsoft.com/office/drawing/2014/main" id="{4334CA24-B6B4-CE98-1786-BB7C6705E6A7}"/>
                </a:ext>
              </a:extLst>
            </p:cNvPr>
            <p:cNvSpPr txBox="1"/>
            <p:nvPr/>
          </p:nvSpPr>
          <p:spPr>
            <a:xfrm>
              <a:off x="8531255" y="774592"/>
              <a:ext cx="633507" cy="338554"/>
            </a:xfrm>
            <a:prstGeom prst="rect">
              <a:avLst/>
            </a:prstGeom>
            <a:noFill/>
          </p:spPr>
          <p:txBody>
            <a:bodyPr wrap="none" rtlCol="0" anchor="ctr">
              <a:spAutoFit/>
            </a:bodyPr>
            <a:lstStyle/>
            <a:p>
              <a:pPr algn="ctr"/>
              <a:r>
                <a:rPr kumimoji="1" lang="ja-JP" altLang="en-US" sz="800" b="1">
                  <a:solidFill>
                    <a:schemeClr val="accent6">
                      <a:lumMod val="75000"/>
                    </a:schemeClr>
                  </a:solidFill>
                </a:rPr>
                <a:t>輪郭</a:t>
              </a:r>
              <a:r>
                <a:rPr kumimoji="1" lang="en-US" altLang="ja-JP" sz="800" b="1">
                  <a:solidFill>
                    <a:schemeClr val="accent6">
                      <a:lumMod val="75000"/>
                    </a:schemeClr>
                  </a:solidFill>
                </a:rPr>
                <a:t>Frag</a:t>
              </a:r>
              <a:br>
                <a:rPr kumimoji="1" lang="en-US" altLang="ja-JP" sz="800" b="1">
                  <a:solidFill>
                    <a:schemeClr val="accent6">
                      <a:lumMod val="75000"/>
                    </a:schemeClr>
                  </a:solidFill>
                </a:rPr>
              </a:br>
              <a:r>
                <a:rPr kumimoji="1" lang="ja-JP" altLang="en-US" sz="800" b="1">
                  <a:solidFill>
                    <a:schemeClr val="accent6">
                      <a:lumMod val="75000"/>
                    </a:schemeClr>
                  </a:solidFill>
                </a:rPr>
                <a:t>＋属性</a:t>
              </a:r>
              <a:endParaRPr kumimoji="1" lang="en-US" altLang="ja-JP" sz="800" b="1">
                <a:solidFill>
                  <a:schemeClr val="accent6">
                    <a:lumMod val="75000"/>
                  </a:schemeClr>
                </a:solidFill>
              </a:endParaRPr>
            </a:p>
          </p:txBody>
        </p:sp>
        <p:grpSp>
          <p:nvGrpSpPr>
            <p:cNvPr id="161" name="グループ化 160">
              <a:extLst>
                <a:ext uri="{FF2B5EF4-FFF2-40B4-BE49-F238E27FC236}">
                  <a16:creationId xmlns:a16="http://schemas.microsoft.com/office/drawing/2014/main" id="{8192C7CC-7ACA-49DC-61BC-7CF1DDB675D9}"/>
                </a:ext>
              </a:extLst>
            </p:cNvPr>
            <p:cNvGrpSpPr/>
            <p:nvPr/>
          </p:nvGrpSpPr>
          <p:grpSpPr>
            <a:xfrm>
              <a:off x="7989745" y="448815"/>
              <a:ext cx="673354" cy="630211"/>
              <a:chOff x="912740" y="3356474"/>
              <a:chExt cx="856924" cy="802019"/>
            </a:xfrm>
            <a:solidFill>
              <a:schemeClr val="accent6">
                <a:lumMod val="75000"/>
              </a:schemeClr>
            </a:solidFill>
          </p:grpSpPr>
          <p:sp>
            <p:nvSpPr>
              <p:cNvPr id="279" name="部分円 278">
                <a:extLst>
                  <a:ext uri="{FF2B5EF4-FFF2-40B4-BE49-F238E27FC236}">
                    <a16:creationId xmlns:a16="http://schemas.microsoft.com/office/drawing/2014/main" id="{BC3EFFE0-D5E4-603E-EF40-7FD60CFD7E94}"/>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280" name="テキスト ボックス 279">
                <a:extLst>
                  <a:ext uri="{FF2B5EF4-FFF2-40B4-BE49-F238E27FC236}">
                    <a16:creationId xmlns:a16="http://schemas.microsoft.com/office/drawing/2014/main" id="{5987AA33-8C63-4F07-7AD8-01781D5E255A}"/>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Fa</a:t>
                </a:r>
                <a:endParaRPr lang="ja-JP" altLang="en-US" sz="1100"/>
              </a:p>
            </p:txBody>
          </p:sp>
        </p:grpSp>
        <p:grpSp>
          <p:nvGrpSpPr>
            <p:cNvPr id="162" name="グループ化 161">
              <a:extLst>
                <a:ext uri="{FF2B5EF4-FFF2-40B4-BE49-F238E27FC236}">
                  <a16:creationId xmlns:a16="http://schemas.microsoft.com/office/drawing/2014/main" id="{8E77E4F1-CE64-3B10-E12F-F27226923781}"/>
                </a:ext>
              </a:extLst>
            </p:cNvPr>
            <p:cNvGrpSpPr/>
            <p:nvPr/>
          </p:nvGrpSpPr>
          <p:grpSpPr>
            <a:xfrm>
              <a:off x="8447534" y="1147822"/>
              <a:ext cx="578073" cy="578073"/>
              <a:chOff x="3599769" y="958741"/>
              <a:chExt cx="2904257" cy="2904258"/>
            </a:xfrm>
          </p:grpSpPr>
          <p:sp>
            <p:nvSpPr>
              <p:cNvPr id="172" name="正方形/長方形 171">
                <a:extLst>
                  <a:ext uri="{FF2B5EF4-FFF2-40B4-BE49-F238E27FC236}">
                    <a16:creationId xmlns:a16="http://schemas.microsoft.com/office/drawing/2014/main" id="{58DCE46E-5E9C-9006-37D8-0D684F9D1075}"/>
                  </a:ext>
                </a:extLst>
              </p:cNvPr>
              <p:cNvSpPr/>
              <p:nvPr/>
            </p:nvSpPr>
            <p:spPr>
              <a:xfrm>
                <a:off x="4333101" y="95874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3" name="正方形/長方形 172">
                <a:extLst>
                  <a:ext uri="{FF2B5EF4-FFF2-40B4-BE49-F238E27FC236}">
                    <a16:creationId xmlns:a16="http://schemas.microsoft.com/office/drawing/2014/main" id="{05FEA796-5F27-B533-2D33-E44E144F5D0A}"/>
                  </a:ext>
                </a:extLst>
              </p:cNvPr>
              <p:cNvSpPr/>
              <p:nvPr/>
            </p:nvSpPr>
            <p:spPr>
              <a:xfrm rot="5400000">
                <a:off x="3599769" y="1692073"/>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4" name="正方形/長方形 173">
                <a:extLst>
                  <a:ext uri="{FF2B5EF4-FFF2-40B4-BE49-F238E27FC236}">
                    <a16:creationId xmlns:a16="http://schemas.microsoft.com/office/drawing/2014/main" id="{756E5638-4B4E-5950-7530-5E115DB84C31}"/>
                  </a:ext>
                </a:extLst>
              </p:cNvPr>
              <p:cNvSpPr/>
              <p:nvPr/>
            </p:nvSpPr>
            <p:spPr>
              <a:xfrm>
                <a:off x="4149768" y="114207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5" name="正方形/長方形 174">
                <a:extLst>
                  <a:ext uri="{FF2B5EF4-FFF2-40B4-BE49-F238E27FC236}">
                    <a16:creationId xmlns:a16="http://schemas.microsoft.com/office/drawing/2014/main" id="{D6D7EFA5-739E-DDAF-EF19-72569DC36172}"/>
                  </a:ext>
                </a:extLst>
              </p:cNvPr>
              <p:cNvSpPr/>
              <p:nvPr/>
            </p:nvSpPr>
            <p:spPr>
              <a:xfrm>
                <a:off x="4516434" y="114207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6" name="正方形/長方形 175">
                <a:extLst>
                  <a:ext uri="{FF2B5EF4-FFF2-40B4-BE49-F238E27FC236}">
                    <a16:creationId xmlns:a16="http://schemas.microsoft.com/office/drawing/2014/main" id="{E27AA8B9-8D00-0A09-01A7-C55620ACC001}"/>
                  </a:ext>
                </a:extLst>
              </p:cNvPr>
              <p:cNvSpPr/>
              <p:nvPr/>
            </p:nvSpPr>
            <p:spPr>
              <a:xfrm>
                <a:off x="3966435" y="132155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7" name="正方形/長方形 176">
                <a:extLst>
                  <a:ext uri="{FF2B5EF4-FFF2-40B4-BE49-F238E27FC236}">
                    <a16:creationId xmlns:a16="http://schemas.microsoft.com/office/drawing/2014/main" id="{98847CEA-70FC-8C1F-E9D8-7C21C6075A33}"/>
                  </a:ext>
                </a:extLst>
              </p:cNvPr>
              <p:cNvSpPr/>
              <p:nvPr/>
            </p:nvSpPr>
            <p:spPr>
              <a:xfrm>
                <a:off x="4699767" y="132155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8" name="正方形/長方形 177">
                <a:extLst>
                  <a:ext uri="{FF2B5EF4-FFF2-40B4-BE49-F238E27FC236}">
                    <a16:creationId xmlns:a16="http://schemas.microsoft.com/office/drawing/2014/main" id="{4C7710E4-D721-F663-67F8-C1D4DD9DBA71}"/>
                  </a:ext>
                </a:extLst>
              </p:cNvPr>
              <p:cNvSpPr/>
              <p:nvPr/>
            </p:nvSpPr>
            <p:spPr>
              <a:xfrm>
                <a:off x="3783102"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9" name="正方形/長方形 178">
                <a:extLst>
                  <a:ext uri="{FF2B5EF4-FFF2-40B4-BE49-F238E27FC236}">
                    <a16:creationId xmlns:a16="http://schemas.microsoft.com/office/drawing/2014/main" id="{6B7B960D-93C5-A77A-31AB-DA5A87C4D430}"/>
                  </a:ext>
                </a:extLst>
              </p:cNvPr>
              <p:cNvSpPr/>
              <p:nvPr/>
            </p:nvSpPr>
            <p:spPr>
              <a:xfrm>
                <a:off x="4883100"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80" name="正方形/長方形 179">
                <a:extLst>
                  <a:ext uri="{FF2B5EF4-FFF2-40B4-BE49-F238E27FC236}">
                    <a16:creationId xmlns:a16="http://schemas.microsoft.com/office/drawing/2014/main" id="{35E2AEE4-6389-2BC6-FFD3-C0F0D6949171}"/>
                  </a:ext>
                </a:extLst>
              </p:cNvPr>
              <p:cNvSpPr/>
              <p:nvPr/>
            </p:nvSpPr>
            <p:spPr>
              <a:xfrm>
                <a:off x="5066433"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81" name="正方形/長方形 180">
                <a:extLst>
                  <a:ext uri="{FF2B5EF4-FFF2-40B4-BE49-F238E27FC236}">
                    <a16:creationId xmlns:a16="http://schemas.microsoft.com/office/drawing/2014/main" id="{A70A480D-E6B5-D56A-0494-482A6BAB97CE}"/>
                  </a:ext>
                </a:extLst>
              </p:cNvPr>
              <p:cNvSpPr/>
              <p:nvPr/>
            </p:nvSpPr>
            <p:spPr>
              <a:xfrm>
                <a:off x="5249766"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37" name="正方形/長方形 236">
                <a:extLst>
                  <a:ext uri="{FF2B5EF4-FFF2-40B4-BE49-F238E27FC236}">
                    <a16:creationId xmlns:a16="http://schemas.microsoft.com/office/drawing/2014/main" id="{27A73738-6F86-053E-F99C-8569693CC7AF}"/>
                  </a:ext>
                </a:extLst>
              </p:cNvPr>
              <p:cNvSpPr/>
              <p:nvPr/>
            </p:nvSpPr>
            <p:spPr>
              <a:xfrm>
                <a:off x="5433100"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38" name="正方形/長方形 237">
                <a:extLst>
                  <a:ext uri="{FF2B5EF4-FFF2-40B4-BE49-F238E27FC236}">
                    <a16:creationId xmlns:a16="http://schemas.microsoft.com/office/drawing/2014/main" id="{B87FBAFC-33B7-2AB0-9A08-40D3D2A2E899}"/>
                  </a:ext>
                </a:extLst>
              </p:cNvPr>
              <p:cNvSpPr/>
              <p:nvPr/>
            </p:nvSpPr>
            <p:spPr>
              <a:xfrm>
                <a:off x="4699767" y="169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39" name="正方形/長方形 238">
                <a:extLst>
                  <a:ext uri="{FF2B5EF4-FFF2-40B4-BE49-F238E27FC236}">
                    <a16:creationId xmlns:a16="http://schemas.microsoft.com/office/drawing/2014/main" id="{05AC15D8-E25A-D5F6-4385-E2F361EC2C00}"/>
                  </a:ext>
                </a:extLst>
              </p:cNvPr>
              <p:cNvSpPr/>
              <p:nvPr/>
            </p:nvSpPr>
            <p:spPr>
              <a:xfrm>
                <a:off x="4883100" y="169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0" name="正方形/長方形 239">
                <a:extLst>
                  <a:ext uri="{FF2B5EF4-FFF2-40B4-BE49-F238E27FC236}">
                    <a16:creationId xmlns:a16="http://schemas.microsoft.com/office/drawing/2014/main" id="{254CA363-F3AA-D85E-7802-231C8088FADF}"/>
                  </a:ext>
                </a:extLst>
              </p:cNvPr>
              <p:cNvSpPr/>
              <p:nvPr/>
            </p:nvSpPr>
            <p:spPr>
              <a:xfrm>
                <a:off x="5066433" y="169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1" name="正方形/長方形 240">
                <a:extLst>
                  <a:ext uri="{FF2B5EF4-FFF2-40B4-BE49-F238E27FC236}">
                    <a16:creationId xmlns:a16="http://schemas.microsoft.com/office/drawing/2014/main" id="{4A84CC70-3580-2755-611D-03A38A49ADD9}"/>
                  </a:ext>
                </a:extLst>
              </p:cNvPr>
              <p:cNvSpPr/>
              <p:nvPr/>
            </p:nvSpPr>
            <p:spPr>
              <a:xfrm>
                <a:off x="5616433" y="169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2" name="正方形/長方形 241">
                <a:extLst>
                  <a:ext uri="{FF2B5EF4-FFF2-40B4-BE49-F238E27FC236}">
                    <a16:creationId xmlns:a16="http://schemas.microsoft.com/office/drawing/2014/main" id="{244F1670-5CC5-FF1A-3079-269CB4FAFBEC}"/>
                  </a:ext>
                </a:extLst>
              </p:cNvPr>
              <p:cNvSpPr/>
              <p:nvPr/>
            </p:nvSpPr>
            <p:spPr>
              <a:xfrm>
                <a:off x="5799766" y="169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3" name="正方形/長方形 242">
                <a:extLst>
                  <a:ext uri="{FF2B5EF4-FFF2-40B4-BE49-F238E27FC236}">
                    <a16:creationId xmlns:a16="http://schemas.microsoft.com/office/drawing/2014/main" id="{DDD3F234-EDBA-4232-7C19-8CA4AB4CF91E}"/>
                  </a:ext>
                </a:extLst>
              </p:cNvPr>
              <p:cNvSpPr/>
              <p:nvPr/>
            </p:nvSpPr>
            <p:spPr>
              <a:xfrm>
                <a:off x="3783102" y="187566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4" name="正方形/長方形 243">
                <a:extLst>
                  <a:ext uri="{FF2B5EF4-FFF2-40B4-BE49-F238E27FC236}">
                    <a16:creationId xmlns:a16="http://schemas.microsoft.com/office/drawing/2014/main" id="{D9E65D10-7706-8D1E-8CEA-44BCFB7B9ED4}"/>
                  </a:ext>
                </a:extLst>
              </p:cNvPr>
              <p:cNvSpPr/>
              <p:nvPr/>
            </p:nvSpPr>
            <p:spPr>
              <a:xfrm>
                <a:off x="4516434" y="187566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5" name="正方形/長方形 244">
                <a:extLst>
                  <a:ext uri="{FF2B5EF4-FFF2-40B4-BE49-F238E27FC236}">
                    <a16:creationId xmlns:a16="http://schemas.microsoft.com/office/drawing/2014/main" id="{031F23E2-BA18-ABBF-8A65-B8031D7C8FA5}"/>
                  </a:ext>
                </a:extLst>
              </p:cNvPr>
              <p:cNvSpPr/>
              <p:nvPr/>
            </p:nvSpPr>
            <p:spPr>
              <a:xfrm>
                <a:off x="5249766" y="187566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6" name="正方形/長方形 245">
                <a:extLst>
                  <a:ext uri="{FF2B5EF4-FFF2-40B4-BE49-F238E27FC236}">
                    <a16:creationId xmlns:a16="http://schemas.microsoft.com/office/drawing/2014/main" id="{CF08934C-7915-71B2-CE32-974E6A00A3F6}"/>
                  </a:ext>
                </a:extLst>
              </p:cNvPr>
              <p:cNvSpPr/>
              <p:nvPr/>
            </p:nvSpPr>
            <p:spPr>
              <a:xfrm>
                <a:off x="5983099" y="187566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7" name="正方形/長方形 246">
                <a:extLst>
                  <a:ext uri="{FF2B5EF4-FFF2-40B4-BE49-F238E27FC236}">
                    <a16:creationId xmlns:a16="http://schemas.microsoft.com/office/drawing/2014/main" id="{D9613036-2B53-4AA0-CCEB-1E932B5FBC21}"/>
                  </a:ext>
                </a:extLst>
              </p:cNvPr>
              <p:cNvSpPr/>
              <p:nvPr/>
            </p:nvSpPr>
            <p:spPr>
              <a:xfrm>
                <a:off x="3966435" y="205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8" name="正方形/長方形 247">
                <a:extLst>
                  <a:ext uri="{FF2B5EF4-FFF2-40B4-BE49-F238E27FC236}">
                    <a16:creationId xmlns:a16="http://schemas.microsoft.com/office/drawing/2014/main" id="{1476F9DD-A00B-CA48-8553-3EE6A7BA1B7F}"/>
                  </a:ext>
                </a:extLst>
              </p:cNvPr>
              <p:cNvSpPr/>
              <p:nvPr/>
            </p:nvSpPr>
            <p:spPr>
              <a:xfrm>
                <a:off x="4333101" y="205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9" name="正方形/長方形 248">
                <a:extLst>
                  <a:ext uri="{FF2B5EF4-FFF2-40B4-BE49-F238E27FC236}">
                    <a16:creationId xmlns:a16="http://schemas.microsoft.com/office/drawing/2014/main" id="{D8B5517E-1D39-2B5A-8AFC-2EBA06DDB308}"/>
                  </a:ext>
                </a:extLst>
              </p:cNvPr>
              <p:cNvSpPr/>
              <p:nvPr/>
            </p:nvSpPr>
            <p:spPr>
              <a:xfrm>
                <a:off x="5433100" y="205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0" name="正方形/長方形 249">
                <a:extLst>
                  <a:ext uri="{FF2B5EF4-FFF2-40B4-BE49-F238E27FC236}">
                    <a16:creationId xmlns:a16="http://schemas.microsoft.com/office/drawing/2014/main" id="{93161842-5D2C-1F6E-2DDB-C63831572C00}"/>
                  </a:ext>
                </a:extLst>
              </p:cNvPr>
              <p:cNvSpPr/>
              <p:nvPr/>
            </p:nvSpPr>
            <p:spPr>
              <a:xfrm>
                <a:off x="6166432" y="205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1" name="正方形/長方形 250">
                <a:extLst>
                  <a:ext uri="{FF2B5EF4-FFF2-40B4-BE49-F238E27FC236}">
                    <a16:creationId xmlns:a16="http://schemas.microsoft.com/office/drawing/2014/main" id="{17E49C63-2195-4E18-9AD8-8C0951AA64DC}"/>
                  </a:ext>
                </a:extLst>
              </p:cNvPr>
              <p:cNvSpPr/>
              <p:nvPr/>
            </p:nvSpPr>
            <p:spPr>
              <a:xfrm>
                <a:off x="4149768" y="223847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2" name="正方形/長方形 251">
                <a:extLst>
                  <a:ext uri="{FF2B5EF4-FFF2-40B4-BE49-F238E27FC236}">
                    <a16:creationId xmlns:a16="http://schemas.microsoft.com/office/drawing/2014/main" id="{31A27E43-FDA1-B0F6-7B76-923DF1791910}"/>
                  </a:ext>
                </a:extLst>
              </p:cNvPr>
              <p:cNvSpPr/>
              <p:nvPr/>
            </p:nvSpPr>
            <p:spPr>
              <a:xfrm>
                <a:off x="4333101" y="223847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3" name="正方形/長方形 252">
                <a:extLst>
                  <a:ext uri="{FF2B5EF4-FFF2-40B4-BE49-F238E27FC236}">
                    <a16:creationId xmlns:a16="http://schemas.microsoft.com/office/drawing/2014/main" id="{9A4BE433-93B0-FC01-07E8-4B698CC6FC7D}"/>
                  </a:ext>
                </a:extLst>
              </p:cNvPr>
              <p:cNvSpPr/>
              <p:nvPr/>
            </p:nvSpPr>
            <p:spPr>
              <a:xfrm>
                <a:off x="5249766" y="223847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4" name="正方形/長方形 253">
                <a:extLst>
                  <a:ext uri="{FF2B5EF4-FFF2-40B4-BE49-F238E27FC236}">
                    <a16:creationId xmlns:a16="http://schemas.microsoft.com/office/drawing/2014/main" id="{6932127E-6973-5D9C-80C0-D243E39B2933}"/>
                  </a:ext>
                </a:extLst>
              </p:cNvPr>
              <p:cNvSpPr/>
              <p:nvPr/>
            </p:nvSpPr>
            <p:spPr>
              <a:xfrm>
                <a:off x="6166432" y="223847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5" name="正方形/長方形 254">
                <a:extLst>
                  <a:ext uri="{FF2B5EF4-FFF2-40B4-BE49-F238E27FC236}">
                    <a16:creationId xmlns:a16="http://schemas.microsoft.com/office/drawing/2014/main" id="{B1391412-FAD4-1C60-8157-D858C99D21FF}"/>
                  </a:ext>
                </a:extLst>
              </p:cNvPr>
              <p:cNvSpPr/>
              <p:nvPr/>
            </p:nvSpPr>
            <p:spPr>
              <a:xfrm>
                <a:off x="4149768" y="242900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6" name="正方形/長方形 255">
                <a:extLst>
                  <a:ext uri="{FF2B5EF4-FFF2-40B4-BE49-F238E27FC236}">
                    <a16:creationId xmlns:a16="http://schemas.microsoft.com/office/drawing/2014/main" id="{C1157BDE-4463-08EA-73FD-E1DA2A6605CA}"/>
                  </a:ext>
                </a:extLst>
              </p:cNvPr>
              <p:cNvSpPr/>
              <p:nvPr/>
            </p:nvSpPr>
            <p:spPr>
              <a:xfrm>
                <a:off x="4333101" y="242900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7" name="正方形/長方形 256">
                <a:extLst>
                  <a:ext uri="{FF2B5EF4-FFF2-40B4-BE49-F238E27FC236}">
                    <a16:creationId xmlns:a16="http://schemas.microsoft.com/office/drawing/2014/main" id="{DDD2CB83-45EB-4B57-1A49-AD69577F1C4E}"/>
                  </a:ext>
                </a:extLst>
              </p:cNvPr>
              <p:cNvSpPr/>
              <p:nvPr/>
            </p:nvSpPr>
            <p:spPr>
              <a:xfrm>
                <a:off x="5066433" y="242900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8" name="正方形/長方形 257">
                <a:extLst>
                  <a:ext uri="{FF2B5EF4-FFF2-40B4-BE49-F238E27FC236}">
                    <a16:creationId xmlns:a16="http://schemas.microsoft.com/office/drawing/2014/main" id="{6BF9EB54-3245-C9C4-EEF9-91CB2E7F799C}"/>
                  </a:ext>
                </a:extLst>
              </p:cNvPr>
              <p:cNvSpPr/>
              <p:nvPr/>
            </p:nvSpPr>
            <p:spPr>
              <a:xfrm>
                <a:off x="6349765" y="242900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9" name="正方形/長方形 258">
                <a:extLst>
                  <a:ext uri="{FF2B5EF4-FFF2-40B4-BE49-F238E27FC236}">
                    <a16:creationId xmlns:a16="http://schemas.microsoft.com/office/drawing/2014/main" id="{4ED46932-AB91-7A26-869A-22D1517001EF}"/>
                  </a:ext>
                </a:extLst>
              </p:cNvPr>
              <p:cNvSpPr/>
              <p:nvPr/>
            </p:nvSpPr>
            <p:spPr>
              <a:xfrm>
                <a:off x="4149768" y="261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60" name="正方形/長方形 259">
                <a:extLst>
                  <a:ext uri="{FF2B5EF4-FFF2-40B4-BE49-F238E27FC236}">
                    <a16:creationId xmlns:a16="http://schemas.microsoft.com/office/drawing/2014/main" id="{3E3C81A3-0990-675C-ECCF-84AEBDA732AC}"/>
                  </a:ext>
                </a:extLst>
              </p:cNvPr>
              <p:cNvSpPr/>
              <p:nvPr/>
            </p:nvSpPr>
            <p:spPr>
              <a:xfrm>
                <a:off x="4516434" y="261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61" name="正方形/長方形 260">
                <a:extLst>
                  <a:ext uri="{FF2B5EF4-FFF2-40B4-BE49-F238E27FC236}">
                    <a16:creationId xmlns:a16="http://schemas.microsoft.com/office/drawing/2014/main" id="{C3A8A942-3D4B-E395-9D4E-5840FF450937}"/>
                  </a:ext>
                </a:extLst>
              </p:cNvPr>
              <p:cNvSpPr/>
              <p:nvPr/>
            </p:nvSpPr>
            <p:spPr>
              <a:xfrm>
                <a:off x="4883100" y="261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62" name="正方形/長方形 261">
                <a:extLst>
                  <a:ext uri="{FF2B5EF4-FFF2-40B4-BE49-F238E27FC236}">
                    <a16:creationId xmlns:a16="http://schemas.microsoft.com/office/drawing/2014/main" id="{D28B5DE9-BDD8-BA2E-8948-40BC14C468B3}"/>
                  </a:ext>
                </a:extLst>
              </p:cNvPr>
              <p:cNvSpPr/>
              <p:nvPr/>
            </p:nvSpPr>
            <p:spPr>
              <a:xfrm>
                <a:off x="6349765" y="261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63" name="正方形/長方形 262">
                <a:extLst>
                  <a:ext uri="{FF2B5EF4-FFF2-40B4-BE49-F238E27FC236}">
                    <a16:creationId xmlns:a16="http://schemas.microsoft.com/office/drawing/2014/main" id="{EC4FA600-FD9C-462E-3F76-65D87062148C}"/>
                  </a:ext>
                </a:extLst>
              </p:cNvPr>
              <p:cNvSpPr/>
              <p:nvPr/>
            </p:nvSpPr>
            <p:spPr>
              <a:xfrm>
                <a:off x="4149768" y="279181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64" name="正方形/長方形 263">
                <a:extLst>
                  <a:ext uri="{FF2B5EF4-FFF2-40B4-BE49-F238E27FC236}">
                    <a16:creationId xmlns:a16="http://schemas.microsoft.com/office/drawing/2014/main" id="{DF35D976-C3B0-CB28-9390-9CEB2FF5F987}"/>
                  </a:ext>
                </a:extLst>
              </p:cNvPr>
              <p:cNvSpPr/>
              <p:nvPr/>
            </p:nvSpPr>
            <p:spPr>
              <a:xfrm>
                <a:off x="4699767" y="279181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65" name="正方形/長方形 264">
                <a:extLst>
                  <a:ext uri="{FF2B5EF4-FFF2-40B4-BE49-F238E27FC236}">
                    <a16:creationId xmlns:a16="http://schemas.microsoft.com/office/drawing/2014/main" id="{C3E51F9E-8270-E29B-2B5D-8F93815B7C0F}"/>
                  </a:ext>
                </a:extLst>
              </p:cNvPr>
              <p:cNvSpPr/>
              <p:nvPr/>
            </p:nvSpPr>
            <p:spPr>
              <a:xfrm>
                <a:off x="6349765" y="279181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66" name="正方形/長方形 265">
                <a:extLst>
                  <a:ext uri="{FF2B5EF4-FFF2-40B4-BE49-F238E27FC236}">
                    <a16:creationId xmlns:a16="http://schemas.microsoft.com/office/drawing/2014/main" id="{EBBC0147-A2FB-8664-62DF-26E5AE344E31}"/>
                  </a:ext>
                </a:extLst>
              </p:cNvPr>
              <p:cNvSpPr/>
              <p:nvPr/>
            </p:nvSpPr>
            <p:spPr>
              <a:xfrm>
                <a:off x="4333101" y="297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67" name="正方形/長方形 266">
                <a:extLst>
                  <a:ext uri="{FF2B5EF4-FFF2-40B4-BE49-F238E27FC236}">
                    <a16:creationId xmlns:a16="http://schemas.microsoft.com/office/drawing/2014/main" id="{870C6C03-3A0A-8EA1-E19D-F2DFDDFAE44F}"/>
                  </a:ext>
                </a:extLst>
              </p:cNvPr>
              <p:cNvSpPr/>
              <p:nvPr/>
            </p:nvSpPr>
            <p:spPr>
              <a:xfrm>
                <a:off x="6166432" y="297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68" name="正方形/長方形 267">
                <a:extLst>
                  <a:ext uri="{FF2B5EF4-FFF2-40B4-BE49-F238E27FC236}">
                    <a16:creationId xmlns:a16="http://schemas.microsoft.com/office/drawing/2014/main" id="{CB5DA2AC-963D-32E0-6764-A3FCDD509287}"/>
                  </a:ext>
                </a:extLst>
              </p:cNvPr>
              <p:cNvSpPr/>
              <p:nvPr/>
            </p:nvSpPr>
            <p:spPr>
              <a:xfrm>
                <a:off x="4333101" y="316259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69" name="正方形/長方形 268">
                <a:extLst>
                  <a:ext uri="{FF2B5EF4-FFF2-40B4-BE49-F238E27FC236}">
                    <a16:creationId xmlns:a16="http://schemas.microsoft.com/office/drawing/2014/main" id="{FBEC95C1-A735-B088-8D3B-39910A90C399}"/>
                  </a:ext>
                </a:extLst>
              </p:cNvPr>
              <p:cNvSpPr/>
              <p:nvPr/>
            </p:nvSpPr>
            <p:spPr>
              <a:xfrm>
                <a:off x="6166432" y="316259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70" name="正方形/長方形 269">
                <a:extLst>
                  <a:ext uri="{FF2B5EF4-FFF2-40B4-BE49-F238E27FC236}">
                    <a16:creationId xmlns:a16="http://schemas.microsoft.com/office/drawing/2014/main" id="{40A8F16A-3863-BE04-55A3-524113819D27}"/>
                  </a:ext>
                </a:extLst>
              </p:cNvPr>
              <p:cNvSpPr/>
              <p:nvPr/>
            </p:nvSpPr>
            <p:spPr>
              <a:xfrm>
                <a:off x="4516434" y="334592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71" name="正方形/長方形 270">
                <a:extLst>
                  <a:ext uri="{FF2B5EF4-FFF2-40B4-BE49-F238E27FC236}">
                    <a16:creationId xmlns:a16="http://schemas.microsoft.com/office/drawing/2014/main" id="{59B1E416-2B1C-1FFA-3DDD-AFE184D0B40B}"/>
                  </a:ext>
                </a:extLst>
              </p:cNvPr>
              <p:cNvSpPr/>
              <p:nvPr/>
            </p:nvSpPr>
            <p:spPr>
              <a:xfrm>
                <a:off x="5983099" y="334592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72" name="正方形/長方形 271">
                <a:extLst>
                  <a:ext uri="{FF2B5EF4-FFF2-40B4-BE49-F238E27FC236}">
                    <a16:creationId xmlns:a16="http://schemas.microsoft.com/office/drawing/2014/main" id="{2D30CF57-8503-17C3-0AD3-0864944E6795}"/>
                  </a:ext>
                </a:extLst>
              </p:cNvPr>
              <p:cNvSpPr/>
              <p:nvPr/>
            </p:nvSpPr>
            <p:spPr>
              <a:xfrm>
                <a:off x="4699767" y="352540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73" name="正方形/長方形 272">
                <a:extLst>
                  <a:ext uri="{FF2B5EF4-FFF2-40B4-BE49-F238E27FC236}">
                    <a16:creationId xmlns:a16="http://schemas.microsoft.com/office/drawing/2014/main" id="{89A83223-0143-ED86-7B7B-FB7E0ECA0117}"/>
                  </a:ext>
                </a:extLst>
              </p:cNvPr>
              <p:cNvSpPr/>
              <p:nvPr/>
            </p:nvSpPr>
            <p:spPr>
              <a:xfrm>
                <a:off x="4883100" y="352540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74" name="正方形/長方形 273">
                <a:extLst>
                  <a:ext uri="{FF2B5EF4-FFF2-40B4-BE49-F238E27FC236}">
                    <a16:creationId xmlns:a16="http://schemas.microsoft.com/office/drawing/2014/main" id="{A25BB2F9-E685-217B-21A2-99765C4DE826}"/>
                  </a:ext>
                </a:extLst>
              </p:cNvPr>
              <p:cNvSpPr/>
              <p:nvPr/>
            </p:nvSpPr>
            <p:spPr>
              <a:xfrm>
                <a:off x="5616433" y="352540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75" name="正方形/長方形 274">
                <a:extLst>
                  <a:ext uri="{FF2B5EF4-FFF2-40B4-BE49-F238E27FC236}">
                    <a16:creationId xmlns:a16="http://schemas.microsoft.com/office/drawing/2014/main" id="{C51B3F07-ED4E-8369-D4C4-C4C3D3E3CF47}"/>
                  </a:ext>
                </a:extLst>
              </p:cNvPr>
              <p:cNvSpPr/>
              <p:nvPr/>
            </p:nvSpPr>
            <p:spPr>
              <a:xfrm>
                <a:off x="5799766" y="352540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76" name="正方形/長方形 275">
                <a:extLst>
                  <a:ext uri="{FF2B5EF4-FFF2-40B4-BE49-F238E27FC236}">
                    <a16:creationId xmlns:a16="http://schemas.microsoft.com/office/drawing/2014/main" id="{CB8BDDB8-DC5F-618C-E07C-9216CF2278F8}"/>
                  </a:ext>
                </a:extLst>
              </p:cNvPr>
              <p:cNvSpPr/>
              <p:nvPr/>
            </p:nvSpPr>
            <p:spPr>
              <a:xfrm>
                <a:off x="5066433" y="370873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77" name="正方形/長方形 276">
                <a:extLst>
                  <a:ext uri="{FF2B5EF4-FFF2-40B4-BE49-F238E27FC236}">
                    <a16:creationId xmlns:a16="http://schemas.microsoft.com/office/drawing/2014/main" id="{51803141-F7C8-2104-9577-E48D35589E59}"/>
                  </a:ext>
                </a:extLst>
              </p:cNvPr>
              <p:cNvSpPr/>
              <p:nvPr/>
            </p:nvSpPr>
            <p:spPr>
              <a:xfrm>
                <a:off x="5249766" y="370873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78" name="正方形/長方形 277">
                <a:extLst>
                  <a:ext uri="{FF2B5EF4-FFF2-40B4-BE49-F238E27FC236}">
                    <a16:creationId xmlns:a16="http://schemas.microsoft.com/office/drawing/2014/main" id="{99D266E0-9ADE-9E75-5450-60299F9870E2}"/>
                  </a:ext>
                </a:extLst>
              </p:cNvPr>
              <p:cNvSpPr/>
              <p:nvPr/>
            </p:nvSpPr>
            <p:spPr>
              <a:xfrm>
                <a:off x="5433100" y="370873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grpSp>
          <p:nvGrpSpPr>
            <p:cNvPr id="163" name="グループ化 162">
              <a:extLst>
                <a:ext uri="{FF2B5EF4-FFF2-40B4-BE49-F238E27FC236}">
                  <a16:creationId xmlns:a16="http://schemas.microsoft.com/office/drawing/2014/main" id="{6BA19136-DB4A-7849-EDE8-F70DEEA1D87D}"/>
                </a:ext>
              </a:extLst>
            </p:cNvPr>
            <p:cNvGrpSpPr/>
            <p:nvPr/>
          </p:nvGrpSpPr>
          <p:grpSpPr>
            <a:xfrm>
              <a:off x="8740638" y="1424077"/>
              <a:ext cx="381822" cy="288222"/>
              <a:chOff x="8447885" y="2555191"/>
              <a:chExt cx="441291" cy="333113"/>
            </a:xfrm>
          </p:grpSpPr>
          <p:sp>
            <p:nvSpPr>
              <p:cNvPr id="165" name="正方形/長方形 164">
                <a:extLst>
                  <a:ext uri="{FF2B5EF4-FFF2-40B4-BE49-F238E27FC236}">
                    <a16:creationId xmlns:a16="http://schemas.microsoft.com/office/drawing/2014/main" id="{75A058A9-B9CC-2E77-2DD7-2B3EAAE7F7FF}"/>
                  </a:ext>
                </a:extLst>
              </p:cNvPr>
              <p:cNvSpPr/>
              <p:nvPr/>
            </p:nvSpPr>
            <p:spPr>
              <a:xfrm>
                <a:off x="8447885" y="2555191"/>
                <a:ext cx="441291" cy="333113"/>
              </a:xfrm>
              <a:prstGeom prst="rect">
                <a:avLst/>
              </a:prstGeom>
              <a:solidFill>
                <a:srgbClr val="FFFFFF">
                  <a:alpha val="80000"/>
                </a:srgb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nvGrpSpPr>
              <p:cNvPr id="166" name="グループ化 165">
                <a:extLst>
                  <a:ext uri="{FF2B5EF4-FFF2-40B4-BE49-F238E27FC236}">
                    <a16:creationId xmlns:a16="http://schemas.microsoft.com/office/drawing/2014/main" id="{3CD8A79A-7287-D834-89F7-47D05FE4162F}"/>
                  </a:ext>
                </a:extLst>
              </p:cNvPr>
              <p:cNvGrpSpPr/>
              <p:nvPr/>
            </p:nvGrpSpPr>
            <p:grpSpPr>
              <a:xfrm>
                <a:off x="8507769" y="2609011"/>
                <a:ext cx="373756" cy="225473"/>
                <a:chOff x="8189845" y="2322637"/>
                <a:chExt cx="373756" cy="225473"/>
              </a:xfrm>
            </p:grpSpPr>
            <p:grpSp>
              <p:nvGrpSpPr>
                <p:cNvPr id="168" name="グループ化 167">
                  <a:extLst>
                    <a:ext uri="{FF2B5EF4-FFF2-40B4-BE49-F238E27FC236}">
                      <a16:creationId xmlns:a16="http://schemas.microsoft.com/office/drawing/2014/main" id="{D4AF6F76-99A1-FC9D-90EA-5514031BA4F0}"/>
                    </a:ext>
                  </a:extLst>
                </p:cNvPr>
                <p:cNvGrpSpPr/>
                <p:nvPr/>
              </p:nvGrpSpPr>
              <p:grpSpPr>
                <a:xfrm>
                  <a:off x="8202953" y="2392404"/>
                  <a:ext cx="360648" cy="155706"/>
                  <a:chOff x="9674424" y="2078256"/>
                  <a:chExt cx="697570" cy="301169"/>
                </a:xfrm>
              </p:grpSpPr>
              <p:sp>
                <p:nvSpPr>
                  <p:cNvPr id="170" name="二等辺三角形 169">
                    <a:extLst>
                      <a:ext uri="{FF2B5EF4-FFF2-40B4-BE49-F238E27FC236}">
                        <a16:creationId xmlns:a16="http://schemas.microsoft.com/office/drawing/2014/main" id="{40CECFC4-C73E-D256-0C48-F1209C8AFEC2}"/>
                      </a:ext>
                    </a:extLst>
                  </p:cNvPr>
                  <p:cNvSpPr/>
                  <p:nvPr/>
                </p:nvSpPr>
                <p:spPr>
                  <a:xfrm rot="9245642">
                    <a:off x="9674424" y="2082496"/>
                    <a:ext cx="687015" cy="274077"/>
                  </a:xfrm>
                  <a:prstGeom prst="triangle">
                    <a:avLst>
                      <a:gd name="adj" fmla="val 80643"/>
                    </a:avLst>
                  </a:prstGeom>
                  <a:solidFill>
                    <a:schemeClr val="accent2">
                      <a:lumMod val="60000"/>
                      <a:lumOff val="40000"/>
                      <a:alpha val="30196"/>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1" name="二等辺三角形 170">
                    <a:extLst>
                      <a:ext uri="{FF2B5EF4-FFF2-40B4-BE49-F238E27FC236}">
                        <a16:creationId xmlns:a16="http://schemas.microsoft.com/office/drawing/2014/main" id="{4F3F758E-C19B-A8F4-0F55-DBBA4A27E8A1}"/>
                      </a:ext>
                    </a:extLst>
                  </p:cNvPr>
                  <p:cNvSpPr/>
                  <p:nvPr/>
                </p:nvSpPr>
                <p:spPr>
                  <a:xfrm rot="9245642">
                    <a:off x="9684979" y="2078256"/>
                    <a:ext cx="687015" cy="301169"/>
                  </a:xfrm>
                  <a:prstGeom prst="triangle">
                    <a:avLst/>
                  </a:prstGeom>
                  <a:solidFill>
                    <a:schemeClr val="accent3">
                      <a:lumMod val="75000"/>
                      <a:alpha val="40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cxnSp>
              <p:nvCxnSpPr>
                <p:cNvPr id="169" name="直線コネクタ 168">
                  <a:extLst>
                    <a:ext uri="{FF2B5EF4-FFF2-40B4-BE49-F238E27FC236}">
                      <a16:creationId xmlns:a16="http://schemas.microsoft.com/office/drawing/2014/main" id="{0F138584-6888-D8EB-0B42-0D658197DCED}"/>
                    </a:ext>
                  </a:extLst>
                </p:cNvPr>
                <p:cNvCxnSpPr>
                  <a:cxnSpLocks/>
                  <a:stCxn id="170" idx="4"/>
                  <a:endCxn id="171" idx="2"/>
                </p:cNvCxnSpPr>
                <p:nvPr/>
              </p:nvCxnSpPr>
              <p:spPr>
                <a:xfrm flipV="1">
                  <a:off x="8189845" y="2322637"/>
                  <a:ext cx="321896" cy="156670"/>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67" name="直線矢印コネクタ 166">
                <a:extLst>
                  <a:ext uri="{FF2B5EF4-FFF2-40B4-BE49-F238E27FC236}">
                    <a16:creationId xmlns:a16="http://schemas.microsoft.com/office/drawing/2014/main" id="{55C6237B-C218-FA93-7EB6-CA91E33D30F3}"/>
                  </a:ext>
                </a:extLst>
              </p:cNvPr>
              <p:cNvCxnSpPr>
                <a:cxnSpLocks/>
              </p:cNvCxnSpPr>
              <p:nvPr/>
            </p:nvCxnSpPr>
            <p:spPr>
              <a:xfrm flipH="1" flipV="1">
                <a:off x="8663065" y="2635572"/>
                <a:ext cx="14576" cy="108696"/>
              </a:xfrm>
              <a:prstGeom prst="straightConnector1">
                <a:avLst/>
              </a:prstGeom>
              <a:ln w="19050">
                <a:solidFill>
                  <a:srgbClr val="00B050"/>
                </a:solidFill>
                <a:tailEnd type="triangle" w="sm" len="sm"/>
              </a:ln>
              <a:effectLst/>
            </p:spPr>
            <p:style>
              <a:lnRef idx="2">
                <a:schemeClr val="accent1"/>
              </a:lnRef>
              <a:fillRef idx="0">
                <a:schemeClr val="accent1"/>
              </a:fillRef>
              <a:effectRef idx="1">
                <a:schemeClr val="accent1"/>
              </a:effectRef>
              <a:fontRef idx="minor">
                <a:schemeClr val="tx1"/>
              </a:fontRef>
            </p:style>
          </p:cxnSp>
        </p:grpSp>
        <p:cxnSp>
          <p:nvCxnSpPr>
            <p:cNvPr id="164" name="コネクタ: カギ線 163">
              <a:extLst>
                <a:ext uri="{FF2B5EF4-FFF2-40B4-BE49-F238E27FC236}">
                  <a16:creationId xmlns:a16="http://schemas.microsoft.com/office/drawing/2014/main" id="{DE4F1B95-4A16-91E9-4AA0-91F33BD03C00}"/>
                </a:ext>
              </a:extLst>
            </p:cNvPr>
            <p:cNvCxnSpPr>
              <a:cxnSpLocks/>
              <a:stCxn id="178" idx="3"/>
              <a:endCxn id="165" idx="1"/>
            </p:cNvCxnSpPr>
            <p:nvPr/>
          </p:nvCxnSpPr>
          <p:spPr>
            <a:xfrm>
              <a:off x="8514730" y="1271881"/>
              <a:ext cx="225908" cy="296307"/>
            </a:xfrm>
            <a:prstGeom prst="bentConnector3">
              <a:avLst>
                <a:gd name="adj1" fmla="val 50000"/>
              </a:avLst>
            </a:prstGeom>
            <a:ln w="31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137" name="テキスト ボックス 136">
            <a:extLst>
              <a:ext uri="{FF2B5EF4-FFF2-40B4-BE49-F238E27FC236}">
                <a16:creationId xmlns:a16="http://schemas.microsoft.com/office/drawing/2014/main" id="{24325C93-95FA-ED39-AA4B-875739C58428}"/>
              </a:ext>
            </a:extLst>
          </p:cNvPr>
          <p:cNvSpPr txBox="1"/>
          <p:nvPr/>
        </p:nvSpPr>
        <p:spPr>
          <a:xfrm>
            <a:off x="2322715" y="4439140"/>
            <a:ext cx="3957555" cy="430887"/>
          </a:xfrm>
          <a:prstGeom prst="rect">
            <a:avLst/>
          </a:prstGeom>
          <a:noFill/>
          <a:ln>
            <a:solidFill>
              <a:schemeClr val="tx1"/>
            </a:solidFill>
          </a:ln>
        </p:spPr>
        <p:txBody>
          <a:bodyPr wrap="square">
            <a:spAutoFit/>
          </a:bodyPr>
          <a:lstStyle/>
          <a:p>
            <a:r>
              <a:rPr kumimoji="1" lang="en-US" altLang="ja-JP" sz="1100" baseline="30000"/>
              <a:t>*1</a:t>
            </a:r>
            <a:r>
              <a:rPr kumimoji="1" lang="en-US" altLang="ja-JP" sz="1100"/>
              <a:t> </a:t>
            </a:r>
            <a:r>
              <a:rPr kumimoji="1" lang="ja-JP" altLang="en-US" sz="1100"/>
              <a:t>エッジに隣接する面から、表向きの面の </a:t>
            </a:r>
            <a:r>
              <a:rPr kumimoji="1" lang="en-US" altLang="ja-JP" sz="1100"/>
              <a:t>winding order </a:t>
            </a:r>
            <a:br>
              <a:rPr kumimoji="1" lang="en-US" altLang="ja-JP" sz="1100"/>
            </a:br>
            <a:r>
              <a:rPr kumimoji="1" lang="ja-JP" altLang="en-US" sz="1100"/>
              <a:t>（面を定義する頂点の順序）でエッジの向きを決める</a:t>
            </a:r>
            <a:endParaRPr kumimoji="1" lang="en-US" altLang="ja-JP" sz="1100"/>
          </a:p>
        </p:txBody>
      </p:sp>
      <p:sp>
        <p:nvSpPr>
          <p:cNvPr id="138" name="テキスト ボックス 137">
            <a:extLst>
              <a:ext uri="{FF2B5EF4-FFF2-40B4-BE49-F238E27FC236}">
                <a16:creationId xmlns:a16="http://schemas.microsoft.com/office/drawing/2014/main" id="{BFCD0B54-3388-89B7-5CE7-79CB3AEB0933}"/>
              </a:ext>
            </a:extLst>
          </p:cNvPr>
          <p:cNvSpPr txBox="1"/>
          <p:nvPr/>
        </p:nvSpPr>
        <p:spPr>
          <a:xfrm>
            <a:off x="2325761" y="3298913"/>
            <a:ext cx="3957555" cy="1107996"/>
          </a:xfrm>
          <a:prstGeom prst="rect">
            <a:avLst/>
          </a:prstGeom>
          <a:solidFill>
            <a:schemeClr val="bg1">
              <a:lumMod val="85000"/>
            </a:schemeClr>
          </a:solidFill>
          <a:ln>
            <a:noFill/>
          </a:ln>
        </p:spPr>
        <p:txBody>
          <a:bodyPr wrap="square">
            <a:spAutoFit/>
          </a:bodyPr>
          <a:lstStyle/>
          <a:p>
            <a:pPr marL="228600" indent="-228600">
              <a:buAutoNum type="arabicPeriod"/>
            </a:pPr>
            <a:r>
              <a:rPr kumimoji="1" lang="ja-JP" altLang="en-US" sz="1100"/>
              <a:t>フラグメントの数を数える</a:t>
            </a:r>
            <a:br>
              <a:rPr kumimoji="1" lang="en-US" altLang="ja-JP" sz="1100"/>
            </a:br>
            <a:r>
              <a:rPr kumimoji="1" lang="ja-JP" altLang="en-US" sz="1100"/>
              <a:t>開始点から終了点までの長さを解像度で分割</a:t>
            </a:r>
            <a:endParaRPr kumimoji="1" lang="en-US" altLang="ja-JP" sz="1100"/>
          </a:p>
          <a:p>
            <a:pPr marL="228600" indent="-228600">
              <a:buAutoNum type="arabicPeriod"/>
            </a:pPr>
            <a:r>
              <a:rPr kumimoji="1" lang="ja-JP" altLang="en-US" sz="1100"/>
              <a:t>得られたフラグメントの番号（ここでは</a:t>
            </a:r>
            <a:r>
              <a:rPr kumimoji="1" lang="en-US" altLang="ja-JP" sz="1100"/>
              <a:t>0~7</a:t>
            </a:r>
            <a:r>
              <a:rPr kumimoji="1" lang="ja-JP" altLang="en-US" sz="1100"/>
              <a:t>）で</a:t>
            </a:r>
            <a:br>
              <a:rPr kumimoji="1" lang="en-US" altLang="ja-JP" sz="1100"/>
            </a:br>
            <a:r>
              <a:rPr kumimoji="1" lang="ja-JP" altLang="en-US" sz="1100"/>
              <a:t>開始点終了点の位置を補間して座標を決める</a:t>
            </a:r>
            <a:endParaRPr kumimoji="1" lang="en-US" altLang="ja-JP" sz="1100"/>
          </a:p>
          <a:p>
            <a:pPr marL="228600" indent="-228600">
              <a:buAutoNum type="arabicPeriod"/>
            </a:pPr>
            <a:r>
              <a:rPr kumimoji="1" lang="ja-JP" altLang="en-US" sz="1100"/>
              <a:t>得られた座標がフラグメントのピクセル座標になる</a:t>
            </a:r>
            <a:br>
              <a:rPr kumimoji="1" lang="en-US" altLang="ja-JP" sz="1100"/>
            </a:br>
            <a:r>
              <a:rPr kumimoji="1" lang="ja-JP" altLang="en-US" sz="1100"/>
              <a:t>元となるジオメトリの属性も取得する</a:t>
            </a:r>
            <a:endParaRPr kumimoji="1" lang="en-US" altLang="ja-JP" sz="1100"/>
          </a:p>
        </p:txBody>
      </p:sp>
      <p:grpSp>
        <p:nvGrpSpPr>
          <p:cNvPr id="186" name="グループ化 185">
            <a:extLst>
              <a:ext uri="{FF2B5EF4-FFF2-40B4-BE49-F238E27FC236}">
                <a16:creationId xmlns:a16="http://schemas.microsoft.com/office/drawing/2014/main" id="{C041A2B9-7C46-23F5-20FA-48B161B339E3}"/>
              </a:ext>
            </a:extLst>
          </p:cNvPr>
          <p:cNvGrpSpPr/>
          <p:nvPr/>
        </p:nvGrpSpPr>
        <p:grpSpPr>
          <a:xfrm>
            <a:off x="609298" y="3298912"/>
            <a:ext cx="1594518" cy="1600073"/>
            <a:chOff x="454112" y="3143186"/>
            <a:chExt cx="1749704" cy="1755800"/>
          </a:xfrm>
        </p:grpSpPr>
        <p:sp>
          <p:nvSpPr>
            <p:cNvPr id="139" name="正方形/長方形 138">
              <a:extLst>
                <a:ext uri="{FF2B5EF4-FFF2-40B4-BE49-F238E27FC236}">
                  <a16:creationId xmlns:a16="http://schemas.microsoft.com/office/drawing/2014/main" id="{59EC4128-0382-C892-AD34-A0C469ACD3F5}"/>
                </a:ext>
              </a:extLst>
            </p:cNvPr>
            <p:cNvSpPr/>
            <p:nvPr/>
          </p:nvSpPr>
          <p:spPr>
            <a:xfrm>
              <a:off x="456629" y="4238114"/>
              <a:ext cx="222289" cy="222289"/>
            </a:xfrm>
            <a:prstGeom prst="rect">
              <a:avLst/>
            </a:prstGeom>
            <a:solidFill>
              <a:schemeClr val="accent3">
                <a:lumMod val="60000"/>
                <a:lumOff val="4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40" name="正方形/長方形 139">
              <a:extLst>
                <a:ext uri="{FF2B5EF4-FFF2-40B4-BE49-F238E27FC236}">
                  <a16:creationId xmlns:a16="http://schemas.microsoft.com/office/drawing/2014/main" id="{557926F2-B545-A736-DA96-39B54FE4690E}"/>
                </a:ext>
              </a:extLst>
            </p:cNvPr>
            <p:cNvSpPr/>
            <p:nvPr/>
          </p:nvSpPr>
          <p:spPr>
            <a:xfrm>
              <a:off x="669608" y="4024631"/>
              <a:ext cx="222289" cy="222289"/>
            </a:xfrm>
            <a:prstGeom prst="rect">
              <a:avLst/>
            </a:prstGeom>
            <a:solidFill>
              <a:schemeClr val="accent3">
                <a:lumMod val="60000"/>
                <a:lumOff val="4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41" name="正方形/長方形 140">
              <a:extLst>
                <a:ext uri="{FF2B5EF4-FFF2-40B4-BE49-F238E27FC236}">
                  <a16:creationId xmlns:a16="http://schemas.microsoft.com/office/drawing/2014/main" id="{6F7BC87A-D480-1CB0-5A09-C94E9C611E92}"/>
                </a:ext>
              </a:extLst>
            </p:cNvPr>
            <p:cNvSpPr/>
            <p:nvPr/>
          </p:nvSpPr>
          <p:spPr>
            <a:xfrm>
              <a:off x="889901" y="4024631"/>
              <a:ext cx="222289" cy="222289"/>
            </a:xfrm>
            <a:prstGeom prst="rect">
              <a:avLst/>
            </a:prstGeom>
            <a:solidFill>
              <a:schemeClr val="accent3">
                <a:lumMod val="60000"/>
                <a:lumOff val="4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42" name="正方形/長方形 141">
              <a:extLst>
                <a:ext uri="{FF2B5EF4-FFF2-40B4-BE49-F238E27FC236}">
                  <a16:creationId xmlns:a16="http://schemas.microsoft.com/office/drawing/2014/main" id="{C8EA689E-E541-BCC9-AA54-56293CEA6C1B}"/>
                </a:ext>
              </a:extLst>
            </p:cNvPr>
            <p:cNvSpPr/>
            <p:nvPr/>
          </p:nvSpPr>
          <p:spPr>
            <a:xfrm>
              <a:off x="1104725" y="3808878"/>
              <a:ext cx="222289" cy="222289"/>
            </a:xfrm>
            <a:prstGeom prst="rect">
              <a:avLst/>
            </a:prstGeom>
            <a:solidFill>
              <a:schemeClr val="accent3">
                <a:lumMod val="60000"/>
                <a:lumOff val="4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43" name="正方形/長方形 142">
              <a:extLst>
                <a:ext uri="{FF2B5EF4-FFF2-40B4-BE49-F238E27FC236}">
                  <a16:creationId xmlns:a16="http://schemas.microsoft.com/office/drawing/2014/main" id="{A5E7642C-BA31-9016-5D41-269C465179B7}"/>
                </a:ext>
              </a:extLst>
            </p:cNvPr>
            <p:cNvSpPr/>
            <p:nvPr/>
          </p:nvSpPr>
          <p:spPr>
            <a:xfrm>
              <a:off x="1320543" y="3808878"/>
              <a:ext cx="222289" cy="222289"/>
            </a:xfrm>
            <a:prstGeom prst="rect">
              <a:avLst/>
            </a:prstGeom>
            <a:solidFill>
              <a:schemeClr val="accent3">
                <a:lumMod val="60000"/>
                <a:lumOff val="4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47" name="正方形/長方形 146">
              <a:extLst>
                <a:ext uri="{FF2B5EF4-FFF2-40B4-BE49-F238E27FC236}">
                  <a16:creationId xmlns:a16="http://schemas.microsoft.com/office/drawing/2014/main" id="{01F16249-36A2-859E-783C-C8A54117A473}"/>
                </a:ext>
              </a:extLst>
            </p:cNvPr>
            <p:cNvSpPr/>
            <p:nvPr/>
          </p:nvSpPr>
          <p:spPr>
            <a:xfrm>
              <a:off x="1538015" y="3591351"/>
              <a:ext cx="222289" cy="222289"/>
            </a:xfrm>
            <a:prstGeom prst="rect">
              <a:avLst/>
            </a:prstGeom>
            <a:solidFill>
              <a:schemeClr val="accent3">
                <a:lumMod val="60000"/>
                <a:lumOff val="4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48" name="正方形/長方形 147">
              <a:extLst>
                <a:ext uri="{FF2B5EF4-FFF2-40B4-BE49-F238E27FC236}">
                  <a16:creationId xmlns:a16="http://schemas.microsoft.com/office/drawing/2014/main" id="{0D5A4EA7-0F4F-6B4D-58D2-75535FD24CBA}"/>
                </a:ext>
              </a:extLst>
            </p:cNvPr>
            <p:cNvSpPr/>
            <p:nvPr/>
          </p:nvSpPr>
          <p:spPr>
            <a:xfrm>
              <a:off x="1753833" y="3591351"/>
              <a:ext cx="222289" cy="222289"/>
            </a:xfrm>
            <a:prstGeom prst="rect">
              <a:avLst/>
            </a:prstGeom>
            <a:solidFill>
              <a:schemeClr val="accent3">
                <a:lumMod val="60000"/>
                <a:lumOff val="4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49" name="正方形/長方形 148">
              <a:extLst>
                <a:ext uri="{FF2B5EF4-FFF2-40B4-BE49-F238E27FC236}">
                  <a16:creationId xmlns:a16="http://schemas.microsoft.com/office/drawing/2014/main" id="{09F6861D-0328-BF61-A7F4-10E090C6FF7B}"/>
                </a:ext>
              </a:extLst>
            </p:cNvPr>
            <p:cNvSpPr/>
            <p:nvPr/>
          </p:nvSpPr>
          <p:spPr>
            <a:xfrm>
              <a:off x="1970361" y="3591351"/>
              <a:ext cx="222289" cy="222289"/>
            </a:xfrm>
            <a:prstGeom prst="rect">
              <a:avLst/>
            </a:prstGeom>
            <a:solidFill>
              <a:schemeClr val="accent3">
                <a:lumMod val="60000"/>
                <a:lumOff val="4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nvGrpSpPr>
            <p:cNvPr id="151" name="グループ化 150">
              <a:extLst>
                <a:ext uri="{FF2B5EF4-FFF2-40B4-BE49-F238E27FC236}">
                  <a16:creationId xmlns:a16="http://schemas.microsoft.com/office/drawing/2014/main" id="{77B3533C-3296-45CB-4E51-1776B6DD43F9}"/>
                </a:ext>
              </a:extLst>
            </p:cNvPr>
            <p:cNvGrpSpPr/>
            <p:nvPr/>
          </p:nvGrpSpPr>
          <p:grpSpPr>
            <a:xfrm>
              <a:off x="527012" y="3552299"/>
              <a:ext cx="1546128" cy="784976"/>
              <a:chOff x="420683" y="3445972"/>
              <a:chExt cx="1546128" cy="784976"/>
            </a:xfrm>
          </p:grpSpPr>
          <p:sp>
            <p:nvSpPr>
              <p:cNvPr id="182" name="楕円 181">
                <a:extLst>
                  <a:ext uri="{FF2B5EF4-FFF2-40B4-BE49-F238E27FC236}">
                    <a16:creationId xmlns:a16="http://schemas.microsoft.com/office/drawing/2014/main" id="{EDB8FDBF-80FE-E0BC-DBEB-FA1D54F10C33}"/>
                  </a:ext>
                </a:extLst>
              </p:cNvPr>
              <p:cNvSpPr/>
              <p:nvPr/>
            </p:nvSpPr>
            <p:spPr>
              <a:xfrm>
                <a:off x="420683" y="4124068"/>
                <a:ext cx="106880" cy="106880"/>
              </a:xfrm>
              <a:prstGeom prst="ellipse">
                <a:avLst/>
              </a:prstGeom>
              <a:solidFill>
                <a:srgbClr val="00B050"/>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cxnSp>
            <p:nvCxnSpPr>
              <p:cNvPr id="183" name="直線コネクタ 182">
                <a:extLst>
                  <a:ext uri="{FF2B5EF4-FFF2-40B4-BE49-F238E27FC236}">
                    <a16:creationId xmlns:a16="http://schemas.microsoft.com/office/drawing/2014/main" id="{6192FC43-B926-DD86-5E70-33C0EC123FC7}"/>
                  </a:ext>
                </a:extLst>
              </p:cNvPr>
              <p:cNvCxnSpPr>
                <a:cxnSpLocks/>
                <a:stCxn id="182" idx="7"/>
                <a:endCxn id="184" idx="3"/>
              </p:cNvCxnSpPr>
              <p:nvPr/>
            </p:nvCxnSpPr>
            <p:spPr>
              <a:xfrm flipV="1">
                <a:off x="511911" y="3537200"/>
                <a:ext cx="1363672" cy="602520"/>
              </a:xfrm>
              <a:prstGeom prst="line">
                <a:avLst/>
              </a:prstGeom>
              <a:ln>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4" name="楕円 183">
                <a:extLst>
                  <a:ext uri="{FF2B5EF4-FFF2-40B4-BE49-F238E27FC236}">
                    <a16:creationId xmlns:a16="http://schemas.microsoft.com/office/drawing/2014/main" id="{40F73043-9F2B-557B-FD54-C7E4A2B7FB11}"/>
                  </a:ext>
                </a:extLst>
              </p:cNvPr>
              <p:cNvSpPr/>
              <p:nvPr/>
            </p:nvSpPr>
            <p:spPr>
              <a:xfrm>
                <a:off x="1859931" y="3445972"/>
                <a:ext cx="106880" cy="106880"/>
              </a:xfrm>
              <a:prstGeom prst="ellipse">
                <a:avLst/>
              </a:prstGeom>
              <a:solidFill>
                <a:srgbClr val="00B050"/>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pic>
          <p:nvPicPr>
            <p:cNvPr id="185" name="図 184">
              <a:extLst>
                <a:ext uri="{FF2B5EF4-FFF2-40B4-BE49-F238E27FC236}">
                  <a16:creationId xmlns:a16="http://schemas.microsoft.com/office/drawing/2014/main" id="{720F26D6-DB12-D879-8CAD-29C4F08C09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112" y="3143186"/>
              <a:ext cx="1749704" cy="1755800"/>
            </a:xfrm>
            <a:prstGeom prst="rect">
              <a:avLst/>
            </a:prstGeom>
          </p:spPr>
        </p:pic>
      </p:grpSp>
    </p:spTree>
    <p:extLst>
      <p:ext uri="{BB962C8B-B14F-4D97-AF65-F5344CB8AC3E}">
        <p14:creationId xmlns:p14="http://schemas.microsoft.com/office/powerpoint/2010/main" val="1102212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CE2A49C4-BFEE-FDE3-B3A6-A6F491F93E3B}"/>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 </a:t>
            </a:r>
            <a:r>
              <a:rPr lang="en-US" altLang="ja-JP" sz="1600"/>
              <a:t>– </a:t>
            </a:r>
            <a:r>
              <a:rPr lang="ja-JP" altLang="en-US" sz="1600"/>
              <a:t>ラスタライズ</a:t>
            </a:r>
            <a:br>
              <a:rPr lang="en-US" altLang="ja-JP" sz="1600"/>
            </a:br>
            <a:r>
              <a:rPr lang="ja-JP" altLang="en-US" sz="3100"/>
              <a:t>輪郭ピクセルの生成</a:t>
            </a:r>
            <a:endParaRPr kumimoji="1" lang="ja-JP" altLang="en-US" sz="1600"/>
          </a:p>
        </p:txBody>
      </p:sp>
      <p:sp>
        <p:nvSpPr>
          <p:cNvPr id="7" name="コンテンツ プレースホルダー 4">
            <a:extLst>
              <a:ext uri="{FF2B5EF4-FFF2-40B4-BE49-F238E27FC236}">
                <a16:creationId xmlns:a16="http://schemas.microsoft.com/office/drawing/2014/main" id="{5FC16881-A0C2-E3BD-EF0F-C16C2169C189}"/>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8" name="コンテンツ プレースホルダー 4">
            <a:extLst>
              <a:ext uri="{FF2B5EF4-FFF2-40B4-BE49-F238E27FC236}">
                <a16:creationId xmlns:a16="http://schemas.microsoft.com/office/drawing/2014/main" id="{420847E9-DDDB-AEAE-F644-FD9E53D28124}"/>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.2</a:t>
            </a:r>
            <a:endParaRPr lang="ja-JP" altLang="en-US" sz="2000"/>
          </a:p>
        </p:txBody>
      </p:sp>
      <p:grpSp>
        <p:nvGrpSpPr>
          <p:cNvPr id="9" name="グループ化 8">
            <a:extLst>
              <a:ext uri="{FF2B5EF4-FFF2-40B4-BE49-F238E27FC236}">
                <a16:creationId xmlns:a16="http://schemas.microsoft.com/office/drawing/2014/main" id="{10D841F8-1AA0-F929-3DBF-EE13AF141B5B}"/>
              </a:ext>
            </a:extLst>
          </p:cNvPr>
          <p:cNvGrpSpPr/>
          <p:nvPr/>
        </p:nvGrpSpPr>
        <p:grpSpPr>
          <a:xfrm>
            <a:off x="122755" y="689332"/>
            <a:ext cx="8854097" cy="264653"/>
            <a:chOff x="122755" y="1583812"/>
            <a:chExt cx="9820231" cy="987938"/>
          </a:xfrm>
        </p:grpSpPr>
        <p:sp>
          <p:nvSpPr>
            <p:cNvPr id="10" name="正方形/長方形 9">
              <a:extLst>
                <a:ext uri="{FF2B5EF4-FFF2-40B4-BE49-F238E27FC236}">
                  <a16:creationId xmlns:a16="http://schemas.microsoft.com/office/drawing/2014/main" id="{46668CE6-9A1B-78F3-4097-575AFA443666}"/>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12" name="正方形/長方形 11">
              <a:extLst>
                <a:ext uri="{FF2B5EF4-FFF2-40B4-BE49-F238E27FC236}">
                  <a16:creationId xmlns:a16="http://schemas.microsoft.com/office/drawing/2014/main" id="{16970B69-480F-89C4-CAEA-32E5256B09E8}"/>
                </a:ext>
              </a:extLst>
            </p:cNvPr>
            <p:cNvSpPr/>
            <p:nvPr/>
          </p:nvSpPr>
          <p:spPr>
            <a:xfrm>
              <a:off x="2099210"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Rasaterization</a:t>
              </a:r>
              <a:endParaRPr kumimoji="1" lang="en-US" altLang="ja-JP" sz="1000">
                <a:solidFill>
                  <a:schemeClr val="accent6">
                    <a:lumMod val="75000"/>
                  </a:schemeClr>
                </a:solidFill>
              </a:endParaRPr>
            </a:p>
          </p:txBody>
        </p:sp>
        <p:sp>
          <p:nvSpPr>
            <p:cNvPr id="14" name="正方形/長方形 13">
              <a:extLst>
                <a:ext uri="{FF2B5EF4-FFF2-40B4-BE49-F238E27FC236}">
                  <a16:creationId xmlns:a16="http://schemas.microsoft.com/office/drawing/2014/main" id="{F9683A3C-2881-A8A1-C630-681D4003E4A4}"/>
                </a:ext>
              </a:extLst>
            </p:cNvPr>
            <p:cNvSpPr/>
            <p:nvPr/>
          </p:nvSpPr>
          <p:spPr>
            <a:xfrm>
              <a:off x="407566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Vectorization</a:t>
              </a:r>
              <a:endParaRPr kumimoji="1" lang="en-US" altLang="ja-JP" sz="1000">
                <a:solidFill>
                  <a:schemeClr val="accent6">
                    <a:lumMod val="60000"/>
                    <a:lumOff val="40000"/>
                  </a:schemeClr>
                </a:solidFill>
              </a:endParaRPr>
            </a:p>
          </p:txBody>
        </p:sp>
        <p:sp>
          <p:nvSpPr>
            <p:cNvPr id="16" name="正方形/長方形 15">
              <a:extLst>
                <a:ext uri="{FF2B5EF4-FFF2-40B4-BE49-F238E27FC236}">
                  <a16:creationId xmlns:a16="http://schemas.microsoft.com/office/drawing/2014/main" id="{3A27661C-B222-A7F0-9A9B-DCAA8A3E7AF6}"/>
                </a:ext>
              </a:extLst>
            </p:cNvPr>
            <p:cNvSpPr/>
            <p:nvPr/>
          </p:nvSpPr>
          <p:spPr>
            <a:xfrm>
              <a:off x="605212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Stroke Generation</a:t>
              </a:r>
              <a:endParaRPr kumimoji="1" lang="en-US" altLang="ja-JP" sz="1000">
                <a:solidFill>
                  <a:schemeClr val="accent6">
                    <a:lumMod val="60000"/>
                    <a:lumOff val="40000"/>
                  </a:schemeClr>
                </a:solidFill>
              </a:endParaRPr>
            </a:p>
          </p:txBody>
        </p:sp>
        <p:sp>
          <p:nvSpPr>
            <p:cNvPr id="20" name="正方形/長方形 19">
              <a:extLst>
                <a:ext uri="{FF2B5EF4-FFF2-40B4-BE49-F238E27FC236}">
                  <a16:creationId xmlns:a16="http://schemas.microsoft.com/office/drawing/2014/main" id="{80D129CC-D37F-600A-00B2-BE4B076178C2}"/>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sp>
        <p:nvSpPr>
          <p:cNvPr id="2" name="テキスト ボックス 1">
            <a:extLst>
              <a:ext uri="{FF2B5EF4-FFF2-40B4-BE49-F238E27FC236}">
                <a16:creationId xmlns:a16="http://schemas.microsoft.com/office/drawing/2014/main" id="{047260FA-6F14-52C9-79BB-ECA22E6D964C}"/>
              </a:ext>
            </a:extLst>
          </p:cNvPr>
          <p:cNvSpPr txBox="1"/>
          <p:nvPr/>
        </p:nvSpPr>
        <p:spPr>
          <a:xfrm>
            <a:off x="314761" y="1089460"/>
            <a:ext cx="8073044" cy="2308324"/>
          </a:xfrm>
          <a:prstGeom prst="rect">
            <a:avLst/>
          </a:prstGeom>
          <a:noFill/>
        </p:spPr>
        <p:txBody>
          <a:bodyPr wrap="none" rtlCol="0">
            <a:spAutoFit/>
          </a:bodyPr>
          <a:lstStyle/>
          <a:p>
            <a:r>
              <a:rPr kumimoji="1" lang="ja-JP" altLang="en-US" sz="1600"/>
              <a:t>輪郭エッジのラスタライズは可視性を考慮していない</a:t>
            </a:r>
            <a:endParaRPr kumimoji="1" lang="en-US" altLang="ja-JP" sz="1600"/>
          </a:p>
          <a:p>
            <a:r>
              <a:rPr kumimoji="1" lang="ja-JP" altLang="en-US" sz="1600" b="1"/>
              <a:t>入力</a:t>
            </a:r>
            <a:r>
              <a:rPr kumimoji="1" lang="ja-JP" altLang="en-US" sz="1600"/>
              <a:t>：輪郭フラグメント＋属性　　</a:t>
            </a:r>
            <a:r>
              <a:rPr kumimoji="1" lang="ja-JP" altLang="en-US" sz="1600" b="1"/>
              <a:t>出力</a:t>
            </a:r>
            <a:r>
              <a:rPr kumimoji="1" lang="ja-JP" altLang="en-US" sz="1600"/>
              <a:t>：可視の輪郭ピクセル</a:t>
            </a:r>
            <a:endParaRPr kumimoji="1" lang="en-US" altLang="ja-JP" sz="1600"/>
          </a:p>
          <a:p>
            <a:endParaRPr kumimoji="1" lang="en-US" altLang="ja-JP" sz="1600"/>
          </a:p>
          <a:p>
            <a:r>
              <a:rPr kumimoji="1" lang="ja-JP" altLang="en-US" sz="1600" b="1" u="sng"/>
              <a:t>輪郭線の可視性は </a:t>
            </a:r>
            <a:r>
              <a:rPr kumimoji="1" lang="en-US" altLang="ja-JP" sz="1600" b="1" u="sng"/>
              <a:t>Challenging Problem</a:t>
            </a:r>
          </a:p>
          <a:p>
            <a:pPr marL="285750" indent="-285750">
              <a:buFont typeface="Arial" panose="020B0604020202020204" pitchFamily="34" charset="0"/>
              <a:buChar char="•"/>
            </a:pPr>
            <a:r>
              <a:rPr kumimoji="1" lang="en-US" altLang="ja-JP" sz="1600"/>
              <a:t>Two fast methods for high-quality line visibility</a:t>
            </a:r>
            <a:r>
              <a:rPr kumimoji="1" lang="ja-JP" altLang="en-US" sz="1600"/>
              <a:t> </a:t>
            </a:r>
            <a:r>
              <a:rPr kumimoji="1" lang="en-US" altLang="ja-JP" sz="1600"/>
              <a:t>[Cole 2010]</a:t>
            </a:r>
          </a:p>
          <a:p>
            <a:pPr marL="285750" indent="-285750">
              <a:buFont typeface="Arial" panose="020B0604020202020204" pitchFamily="34" charset="0"/>
              <a:buChar char="•"/>
            </a:pPr>
            <a:r>
              <a:rPr kumimoji="1" lang="en-US" altLang="ja-JP" sz="1600"/>
              <a:t>Computing smooth surface contours with accurate topology</a:t>
            </a:r>
            <a:r>
              <a:rPr kumimoji="1" lang="ja-JP" altLang="en-US" sz="1600"/>
              <a:t> </a:t>
            </a:r>
            <a:r>
              <a:rPr kumimoji="1" lang="en-US" altLang="ja-JP" sz="1600"/>
              <a:t>[Be’nard 2014]</a:t>
            </a:r>
          </a:p>
          <a:p>
            <a:r>
              <a:rPr kumimoji="1" lang="en-US" altLang="ja-JP" sz="1600"/>
              <a:t>StrokeGen </a:t>
            </a:r>
            <a:r>
              <a:rPr kumimoji="1" lang="ja-JP" altLang="en-US" sz="1600"/>
              <a:t>では </a:t>
            </a:r>
            <a:r>
              <a:rPr kumimoji="1" lang="en-US" altLang="ja-JP" sz="1600"/>
              <a:t>Soft </a:t>
            </a:r>
            <a:r>
              <a:rPr kumimoji="1" lang="ja-JP" altLang="en-US" sz="1600"/>
              <a:t>と </a:t>
            </a:r>
            <a:r>
              <a:rPr kumimoji="1" lang="en-US" altLang="ja-JP" sz="1600"/>
              <a:t>Hard </a:t>
            </a:r>
            <a:r>
              <a:rPr kumimoji="1" lang="ja-JP" altLang="en-US" sz="1600"/>
              <a:t>の</a:t>
            </a:r>
            <a:r>
              <a:rPr kumimoji="1" lang="en-US" altLang="ja-JP" sz="1600" b="1"/>
              <a:t>2</a:t>
            </a:r>
            <a:r>
              <a:rPr kumimoji="1" lang="ja-JP" altLang="en-US" sz="1600" b="1"/>
              <a:t>段階デプステスト</a:t>
            </a:r>
            <a:r>
              <a:rPr kumimoji="1" lang="ja-JP" altLang="en-US" sz="1600"/>
              <a:t>で可視性を評価</a:t>
            </a:r>
            <a:endParaRPr kumimoji="1" lang="en-US" altLang="ja-JP" sz="1600"/>
          </a:p>
          <a:p>
            <a:pPr marL="285750" indent="-285750">
              <a:buFont typeface="Arial" panose="020B0604020202020204" pitchFamily="34" charset="0"/>
              <a:buChar char="•"/>
            </a:pPr>
            <a:endParaRPr kumimoji="1" lang="en-US" altLang="ja-JP" sz="1600"/>
          </a:p>
          <a:p>
            <a:pPr marL="285750" indent="-285750">
              <a:buFont typeface="Arial" panose="020B0604020202020204" pitchFamily="34" charset="0"/>
              <a:buChar char="•"/>
            </a:pPr>
            <a:endParaRPr kumimoji="1" lang="en-US" altLang="ja-JP" sz="1600"/>
          </a:p>
        </p:txBody>
      </p:sp>
      <p:sp>
        <p:nvSpPr>
          <p:cNvPr id="242" name="矢印: 右 241">
            <a:extLst>
              <a:ext uri="{FF2B5EF4-FFF2-40B4-BE49-F238E27FC236}">
                <a16:creationId xmlns:a16="http://schemas.microsoft.com/office/drawing/2014/main" id="{F10EC0F4-FFAF-395B-7E60-5AD57083E2E0}"/>
              </a:ext>
            </a:extLst>
          </p:cNvPr>
          <p:cNvSpPr/>
          <p:nvPr/>
        </p:nvSpPr>
        <p:spPr>
          <a:xfrm>
            <a:off x="7644096" y="3648947"/>
            <a:ext cx="396757" cy="484632"/>
          </a:xfrm>
          <a:prstGeom prst="rightArrow">
            <a:avLst/>
          </a:prstGeom>
          <a:solidFill>
            <a:schemeClr val="accent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nvGrpSpPr>
          <p:cNvPr id="3" name="グループ化 2">
            <a:extLst>
              <a:ext uri="{FF2B5EF4-FFF2-40B4-BE49-F238E27FC236}">
                <a16:creationId xmlns:a16="http://schemas.microsoft.com/office/drawing/2014/main" id="{922FCA32-4929-18CC-CCA7-C79CC20204B0}"/>
              </a:ext>
            </a:extLst>
          </p:cNvPr>
          <p:cNvGrpSpPr/>
          <p:nvPr/>
        </p:nvGrpSpPr>
        <p:grpSpPr>
          <a:xfrm>
            <a:off x="7761786" y="2739648"/>
            <a:ext cx="1234497" cy="1991086"/>
            <a:chOff x="9004891" y="448815"/>
            <a:chExt cx="1234497" cy="1991086"/>
          </a:xfrm>
        </p:grpSpPr>
        <p:sp>
          <p:nvSpPr>
            <p:cNvPr id="11" name="正方形/長方形 10">
              <a:extLst>
                <a:ext uri="{FF2B5EF4-FFF2-40B4-BE49-F238E27FC236}">
                  <a16:creationId xmlns:a16="http://schemas.microsoft.com/office/drawing/2014/main" id="{75D1C821-88A3-E4CE-8FBD-6E9EAEDF046F}"/>
                </a:ext>
              </a:extLst>
            </p:cNvPr>
            <p:cNvSpPr/>
            <p:nvPr/>
          </p:nvSpPr>
          <p:spPr>
            <a:xfrm>
              <a:off x="9324988" y="768609"/>
              <a:ext cx="914400" cy="1671292"/>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41" name="正方形/長方形 140">
              <a:extLst>
                <a:ext uri="{FF2B5EF4-FFF2-40B4-BE49-F238E27FC236}">
                  <a16:creationId xmlns:a16="http://schemas.microsoft.com/office/drawing/2014/main" id="{5DC5A7E8-2754-9A84-88D6-D5E1C87DE9F6}"/>
                </a:ext>
              </a:extLst>
            </p:cNvPr>
            <p:cNvSpPr/>
            <p:nvPr/>
          </p:nvSpPr>
          <p:spPr>
            <a:xfrm>
              <a:off x="9395354" y="1123129"/>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42" name="テキスト ボックス 141">
              <a:extLst>
                <a:ext uri="{FF2B5EF4-FFF2-40B4-BE49-F238E27FC236}">
                  <a16:creationId xmlns:a16="http://schemas.microsoft.com/office/drawing/2014/main" id="{39AA34F5-61C4-9905-26AE-9FDDAFB9253E}"/>
                </a:ext>
              </a:extLst>
            </p:cNvPr>
            <p:cNvSpPr txBox="1"/>
            <p:nvPr/>
          </p:nvSpPr>
          <p:spPr>
            <a:xfrm>
              <a:off x="9315289" y="1924111"/>
              <a:ext cx="914401" cy="369332"/>
            </a:xfrm>
            <a:prstGeom prst="rect">
              <a:avLst/>
            </a:prstGeom>
            <a:noFill/>
          </p:spPr>
          <p:txBody>
            <a:bodyPr wrap="square" rtlCol="0" anchor="ctr">
              <a:spAutoFit/>
            </a:bodyPr>
            <a:lstStyle/>
            <a:p>
              <a:r>
                <a:rPr kumimoji="1" lang="ja-JP" altLang="en-US" sz="900"/>
                <a:t>可視の輪郭ピクセルの配列</a:t>
              </a:r>
              <a:endParaRPr kumimoji="1" lang="en-US" altLang="ja-JP" sz="900"/>
            </a:p>
          </p:txBody>
        </p:sp>
        <p:sp>
          <p:nvSpPr>
            <p:cNvPr id="143" name="正方形/長方形 142">
              <a:extLst>
                <a:ext uri="{FF2B5EF4-FFF2-40B4-BE49-F238E27FC236}">
                  <a16:creationId xmlns:a16="http://schemas.microsoft.com/office/drawing/2014/main" id="{1C6097F0-C043-1E6A-CC14-87E7E8335FC3}"/>
                </a:ext>
              </a:extLst>
            </p:cNvPr>
            <p:cNvSpPr/>
            <p:nvPr/>
          </p:nvSpPr>
          <p:spPr>
            <a:xfrm>
              <a:off x="9319996" y="768186"/>
              <a:ext cx="914400" cy="167129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44" name="テキスト ボックス 143">
              <a:extLst>
                <a:ext uri="{FF2B5EF4-FFF2-40B4-BE49-F238E27FC236}">
                  <a16:creationId xmlns:a16="http://schemas.microsoft.com/office/drawing/2014/main" id="{DA2202C3-2CB6-993A-FDB3-407123F7C9D7}"/>
                </a:ext>
              </a:extLst>
            </p:cNvPr>
            <p:cNvSpPr txBox="1"/>
            <p:nvPr/>
          </p:nvSpPr>
          <p:spPr>
            <a:xfrm>
              <a:off x="9565637" y="774592"/>
              <a:ext cx="595035" cy="338554"/>
            </a:xfrm>
            <a:prstGeom prst="rect">
              <a:avLst/>
            </a:prstGeom>
            <a:noFill/>
          </p:spPr>
          <p:txBody>
            <a:bodyPr wrap="none" rtlCol="0" anchor="ctr">
              <a:spAutoFit/>
            </a:bodyPr>
            <a:lstStyle/>
            <a:p>
              <a:pPr algn="ctr"/>
              <a:r>
                <a:rPr kumimoji="1" lang="ja-JP" altLang="en-US" sz="800" b="1">
                  <a:solidFill>
                    <a:schemeClr val="accent6">
                      <a:lumMod val="75000"/>
                    </a:schemeClr>
                  </a:solidFill>
                </a:rPr>
                <a:t>輪郭</a:t>
              </a:r>
              <a:br>
                <a:rPr kumimoji="1" lang="en-US" altLang="ja-JP" sz="800" b="1">
                  <a:solidFill>
                    <a:schemeClr val="accent6">
                      <a:lumMod val="75000"/>
                    </a:schemeClr>
                  </a:solidFill>
                </a:rPr>
              </a:br>
              <a:r>
                <a:rPr kumimoji="1" lang="ja-JP" altLang="en-US" sz="800" b="1">
                  <a:solidFill>
                    <a:schemeClr val="accent6">
                      <a:lumMod val="75000"/>
                    </a:schemeClr>
                  </a:solidFill>
                </a:rPr>
                <a:t>ピクセル</a:t>
              </a:r>
            </a:p>
          </p:txBody>
        </p:sp>
        <p:grpSp>
          <p:nvGrpSpPr>
            <p:cNvPr id="145" name="グループ化 144">
              <a:extLst>
                <a:ext uri="{FF2B5EF4-FFF2-40B4-BE49-F238E27FC236}">
                  <a16:creationId xmlns:a16="http://schemas.microsoft.com/office/drawing/2014/main" id="{1170F28F-CBDD-D0C7-913A-B69026EDE61D}"/>
                </a:ext>
              </a:extLst>
            </p:cNvPr>
            <p:cNvGrpSpPr/>
            <p:nvPr/>
          </p:nvGrpSpPr>
          <p:grpSpPr>
            <a:xfrm>
              <a:off x="9004891" y="448815"/>
              <a:ext cx="673354" cy="630211"/>
              <a:chOff x="912740" y="3356474"/>
              <a:chExt cx="856924" cy="802019"/>
            </a:xfrm>
            <a:solidFill>
              <a:schemeClr val="accent6">
                <a:lumMod val="75000"/>
              </a:schemeClr>
            </a:solidFill>
          </p:grpSpPr>
          <p:sp>
            <p:nvSpPr>
              <p:cNvPr id="194" name="部分円 193">
                <a:extLst>
                  <a:ext uri="{FF2B5EF4-FFF2-40B4-BE49-F238E27FC236}">
                    <a16:creationId xmlns:a16="http://schemas.microsoft.com/office/drawing/2014/main" id="{C6D82272-6196-32ED-801C-216F5B734926}"/>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195" name="テキスト ボックス 194">
                <a:extLst>
                  <a:ext uri="{FF2B5EF4-FFF2-40B4-BE49-F238E27FC236}">
                    <a16:creationId xmlns:a16="http://schemas.microsoft.com/office/drawing/2014/main" id="{2E8C6296-CB8A-AF9E-BBAB-85901DF2551C}"/>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Cp</a:t>
                </a:r>
                <a:endParaRPr lang="ja-JP" altLang="en-US" sz="1100"/>
              </a:p>
            </p:txBody>
          </p:sp>
        </p:grpSp>
        <p:grpSp>
          <p:nvGrpSpPr>
            <p:cNvPr id="146" name="グループ化 145">
              <a:extLst>
                <a:ext uri="{FF2B5EF4-FFF2-40B4-BE49-F238E27FC236}">
                  <a16:creationId xmlns:a16="http://schemas.microsoft.com/office/drawing/2014/main" id="{BCC7E4C9-0251-F91D-507B-BD2CAB2C01F4}"/>
                </a:ext>
              </a:extLst>
            </p:cNvPr>
            <p:cNvGrpSpPr/>
            <p:nvPr/>
          </p:nvGrpSpPr>
          <p:grpSpPr>
            <a:xfrm>
              <a:off x="9501187" y="1151672"/>
              <a:ext cx="579600" cy="579600"/>
              <a:chOff x="3599769" y="958741"/>
              <a:chExt cx="2904257" cy="2904258"/>
            </a:xfrm>
          </p:grpSpPr>
          <p:sp>
            <p:nvSpPr>
              <p:cNvPr id="147" name="正方形/長方形 146">
                <a:extLst>
                  <a:ext uri="{FF2B5EF4-FFF2-40B4-BE49-F238E27FC236}">
                    <a16:creationId xmlns:a16="http://schemas.microsoft.com/office/drawing/2014/main" id="{58C4E3CC-9F95-2866-7C25-23BB60464CEE}"/>
                  </a:ext>
                </a:extLst>
              </p:cNvPr>
              <p:cNvSpPr/>
              <p:nvPr/>
            </p:nvSpPr>
            <p:spPr>
              <a:xfrm>
                <a:off x="4333101" y="95874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48" name="正方形/長方形 147">
                <a:extLst>
                  <a:ext uri="{FF2B5EF4-FFF2-40B4-BE49-F238E27FC236}">
                    <a16:creationId xmlns:a16="http://schemas.microsoft.com/office/drawing/2014/main" id="{A562D6FB-3EC9-2780-B760-B09CC50FD08A}"/>
                  </a:ext>
                </a:extLst>
              </p:cNvPr>
              <p:cNvSpPr/>
              <p:nvPr/>
            </p:nvSpPr>
            <p:spPr>
              <a:xfrm rot="5400000">
                <a:off x="3599769" y="1692073"/>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49" name="正方形/長方形 148">
                <a:extLst>
                  <a:ext uri="{FF2B5EF4-FFF2-40B4-BE49-F238E27FC236}">
                    <a16:creationId xmlns:a16="http://schemas.microsoft.com/office/drawing/2014/main" id="{CA9294C4-8F84-829A-7CE9-D70D51B553B1}"/>
                  </a:ext>
                </a:extLst>
              </p:cNvPr>
              <p:cNvSpPr/>
              <p:nvPr/>
            </p:nvSpPr>
            <p:spPr>
              <a:xfrm>
                <a:off x="4149768" y="114207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50" name="正方形/長方形 149">
                <a:extLst>
                  <a:ext uri="{FF2B5EF4-FFF2-40B4-BE49-F238E27FC236}">
                    <a16:creationId xmlns:a16="http://schemas.microsoft.com/office/drawing/2014/main" id="{EEE9B205-68EB-2A45-58D6-A81E1D3F6EDA}"/>
                  </a:ext>
                </a:extLst>
              </p:cNvPr>
              <p:cNvSpPr/>
              <p:nvPr/>
            </p:nvSpPr>
            <p:spPr>
              <a:xfrm>
                <a:off x="4516434" y="114207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51" name="正方形/長方形 150">
                <a:extLst>
                  <a:ext uri="{FF2B5EF4-FFF2-40B4-BE49-F238E27FC236}">
                    <a16:creationId xmlns:a16="http://schemas.microsoft.com/office/drawing/2014/main" id="{1B68CB6C-825B-42A2-65F5-54B0485AB4CB}"/>
                  </a:ext>
                </a:extLst>
              </p:cNvPr>
              <p:cNvSpPr/>
              <p:nvPr/>
            </p:nvSpPr>
            <p:spPr>
              <a:xfrm>
                <a:off x="3966435" y="132155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52" name="正方形/長方形 151">
                <a:extLst>
                  <a:ext uri="{FF2B5EF4-FFF2-40B4-BE49-F238E27FC236}">
                    <a16:creationId xmlns:a16="http://schemas.microsoft.com/office/drawing/2014/main" id="{23F3F4DE-681E-216F-6ECE-B25AC6E19B9E}"/>
                  </a:ext>
                </a:extLst>
              </p:cNvPr>
              <p:cNvSpPr/>
              <p:nvPr/>
            </p:nvSpPr>
            <p:spPr>
              <a:xfrm>
                <a:off x="4699767" y="132155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53" name="正方形/長方形 152">
                <a:extLst>
                  <a:ext uri="{FF2B5EF4-FFF2-40B4-BE49-F238E27FC236}">
                    <a16:creationId xmlns:a16="http://schemas.microsoft.com/office/drawing/2014/main" id="{2E2C7F88-0142-F575-90C9-287A3410659F}"/>
                  </a:ext>
                </a:extLst>
              </p:cNvPr>
              <p:cNvSpPr/>
              <p:nvPr/>
            </p:nvSpPr>
            <p:spPr>
              <a:xfrm>
                <a:off x="3783102"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54" name="正方形/長方形 153">
                <a:extLst>
                  <a:ext uri="{FF2B5EF4-FFF2-40B4-BE49-F238E27FC236}">
                    <a16:creationId xmlns:a16="http://schemas.microsoft.com/office/drawing/2014/main" id="{4904CD39-1996-76B2-DAC1-3B8FB1865409}"/>
                  </a:ext>
                </a:extLst>
              </p:cNvPr>
              <p:cNvSpPr/>
              <p:nvPr/>
            </p:nvSpPr>
            <p:spPr>
              <a:xfrm>
                <a:off x="4883100"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55" name="正方形/長方形 154">
                <a:extLst>
                  <a:ext uri="{FF2B5EF4-FFF2-40B4-BE49-F238E27FC236}">
                    <a16:creationId xmlns:a16="http://schemas.microsoft.com/office/drawing/2014/main" id="{254DDD79-2EC4-A44D-616E-3D934BC1B7A6}"/>
                  </a:ext>
                </a:extLst>
              </p:cNvPr>
              <p:cNvSpPr/>
              <p:nvPr/>
            </p:nvSpPr>
            <p:spPr>
              <a:xfrm>
                <a:off x="5066433"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56" name="正方形/長方形 155">
                <a:extLst>
                  <a:ext uri="{FF2B5EF4-FFF2-40B4-BE49-F238E27FC236}">
                    <a16:creationId xmlns:a16="http://schemas.microsoft.com/office/drawing/2014/main" id="{A550D26C-B7A2-59FA-86CD-775A925584D4}"/>
                  </a:ext>
                </a:extLst>
              </p:cNvPr>
              <p:cNvSpPr/>
              <p:nvPr/>
            </p:nvSpPr>
            <p:spPr>
              <a:xfrm>
                <a:off x="5249766"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57" name="正方形/長方形 156">
                <a:extLst>
                  <a:ext uri="{FF2B5EF4-FFF2-40B4-BE49-F238E27FC236}">
                    <a16:creationId xmlns:a16="http://schemas.microsoft.com/office/drawing/2014/main" id="{6442F4B8-84F7-AB9A-B4EC-E33D2B462573}"/>
                  </a:ext>
                </a:extLst>
              </p:cNvPr>
              <p:cNvSpPr/>
              <p:nvPr/>
            </p:nvSpPr>
            <p:spPr>
              <a:xfrm>
                <a:off x="5433100"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58" name="正方形/長方形 157">
                <a:extLst>
                  <a:ext uri="{FF2B5EF4-FFF2-40B4-BE49-F238E27FC236}">
                    <a16:creationId xmlns:a16="http://schemas.microsoft.com/office/drawing/2014/main" id="{2E4EBCEF-9195-4152-DBF9-91286BF2B40A}"/>
                  </a:ext>
                </a:extLst>
              </p:cNvPr>
              <p:cNvSpPr/>
              <p:nvPr/>
            </p:nvSpPr>
            <p:spPr>
              <a:xfrm>
                <a:off x="5066433" y="169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59" name="正方形/長方形 158">
                <a:extLst>
                  <a:ext uri="{FF2B5EF4-FFF2-40B4-BE49-F238E27FC236}">
                    <a16:creationId xmlns:a16="http://schemas.microsoft.com/office/drawing/2014/main" id="{061FF072-19A3-4E00-39E3-8E6121FD28AF}"/>
                  </a:ext>
                </a:extLst>
              </p:cNvPr>
              <p:cNvSpPr/>
              <p:nvPr/>
            </p:nvSpPr>
            <p:spPr>
              <a:xfrm>
                <a:off x="5616433" y="169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60" name="正方形/長方形 159">
                <a:extLst>
                  <a:ext uri="{FF2B5EF4-FFF2-40B4-BE49-F238E27FC236}">
                    <a16:creationId xmlns:a16="http://schemas.microsoft.com/office/drawing/2014/main" id="{2EA3F3E6-4D84-6816-C6A8-90E9F19D18BA}"/>
                  </a:ext>
                </a:extLst>
              </p:cNvPr>
              <p:cNvSpPr/>
              <p:nvPr/>
            </p:nvSpPr>
            <p:spPr>
              <a:xfrm>
                <a:off x="5799766" y="169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61" name="正方形/長方形 160">
                <a:extLst>
                  <a:ext uri="{FF2B5EF4-FFF2-40B4-BE49-F238E27FC236}">
                    <a16:creationId xmlns:a16="http://schemas.microsoft.com/office/drawing/2014/main" id="{C9998728-2C40-7648-C6B4-865AD63A2DF0}"/>
                  </a:ext>
                </a:extLst>
              </p:cNvPr>
              <p:cNvSpPr/>
              <p:nvPr/>
            </p:nvSpPr>
            <p:spPr>
              <a:xfrm>
                <a:off x="3783102" y="187566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62" name="正方形/長方形 161">
                <a:extLst>
                  <a:ext uri="{FF2B5EF4-FFF2-40B4-BE49-F238E27FC236}">
                    <a16:creationId xmlns:a16="http://schemas.microsoft.com/office/drawing/2014/main" id="{5C7554C1-021F-210A-5344-59876A4B49D3}"/>
                  </a:ext>
                </a:extLst>
              </p:cNvPr>
              <p:cNvSpPr/>
              <p:nvPr/>
            </p:nvSpPr>
            <p:spPr>
              <a:xfrm>
                <a:off x="5249766" y="187566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63" name="正方形/長方形 162">
                <a:extLst>
                  <a:ext uri="{FF2B5EF4-FFF2-40B4-BE49-F238E27FC236}">
                    <a16:creationId xmlns:a16="http://schemas.microsoft.com/office/drawing/2014/main" id="{44A34E7D-E180-1D6A-52D8-F6CADD9D16BC}"/>
                  </a:ext>
                </a:extLst>
              </p:cNvPr>
              <p:cNvSpPr/>
              <p:nvPr/>
            </p:nvSpPr>
            <p:spPr>
              <a:xfrm>
                <a:off x="5983099" y="187566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64" name="正方形/長方形 163">
                <a:extLst>
                  <a:ext uri="{FF2B5EF4-FFF2-40B4-BE49-F238E27FC236}">
                    <a16:creationId xmlns:a16="http://schemas.microsoft.com/office/drawing/2014/main" id="{B62501FC-D8E3-4016-4914-4CB26E458D97}"/>
                  </a:ext>
                </a:extLst>
              </p:cNvPr>
              <p:cNvSpPr/>
              <p:nvPr/>
            </p:nvSpPr>
            <p:spPr>
              <a:xfrm>
                <a:off x="3966435" y="205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65" name="正方形/長方形 164">
                <a:extLst>
                  <a:ext uri="{FF2B5EF4-FFF2-40B4-BE49-F238E27FC236}">
                    <a16:creationId xmlns:a16="http://schemas.microsoft.com/office/drawing/2014/main" id="{94ECE13D-0022-739D-8BDC-352D51E2C738}"/>
                  </a:ext>
                </a:extLst>
              </p:cNvPr>
              <p:cNvSpPr/>
              <p:nvPr/>
            </p:nvSpPr>
            <p:spPr>
              <a:xfrm>
                <a:off x="5433100" y="205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66" name="正方形/長方形 165">
                <a:extLst>
                  <a:ext uri="{FF2B5EF4-FFF2-40B4-BE49-F238E27FC236}">
                    <a16:creationId xmlns:a16="http://schemas.microsoft.com/office/drawing/2014/main" id="{352ABB89-84F7-F2B0-2033-389732E6F352}"/>
                  </a:ext>
                </a:extLst>
              </p:cNvPr>
              <p:cNvSpPr/>
              <p:nvPr/>
            </p:nvSpPr>
            <p:spPr>
              <a:xfrm>
                <a:off x="6166432" y="205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67" name="正方形/長方形 166">
                <a:extLst>
                  <a:ext uri="{FF2B5EF4-FFF2-40B4-BE49-F238E27FC236}">
                    <a16:creationId xmlns:a16="http://schemas.microsoft.com/office/drawing/2014/main" id="{3502FE16-B57B-2B65-0F26-E09CFFC53790}"/>
                  </a:ext>
                </a:extLst>
              </p:cNvPr>
              <p:cNvSpPr/>
              <p:nvPr/>
            </p:nvSpPr>
            <p:spPr>
              <a:xfrm>
                <a:off x="4149768" y="223847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68" name="正方形/長方形 167">
                <a:extLst>
                  <a:ext uri="{FF2B5EF4-FFF2-40B4-BE49-F238E27FC236}">
                    <a16:creationId xmlns:a16="http://schemas.microsoft.com/office/drawing/2014/main" id="{07F703C8-F68B-BBE8-0D87-7B0A9432B225}"/>
                  </a:ext>
                </a:extLst>
              </p:cNvPr>
              <p:cNvSpPr/>
              <p:nvPr/>
            </p:nvSpPr>
            <p:spPr>
              <a:xfrm>
                <a:off x="5249766" y="223847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69" name="正方形/長方形 168">
                <a:extLst>
                  <a:ext uri="{FF2B5EF4-FFF2-40B4-BE49-F238E27FC236}">
                    <a16:creationId xmlns:a16="http://schemas.microsoft.com/office/drawing/2014/main" id="{B317E1A4-88E4-023A-198A-45D0766A4774}"/>
                  </a:ext>
                </a:extLst>
              </p:cNvPr>
              <p:cNvSpPr/>
              <p:nvPr/>
            </p:nvSpPr>
            <p:spPr>
              <a:xfrm>
                <a:off x="6166432" y="223847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0" name="正方形/長方形 169">
                <a:extLst>
                  <a:ext uri="{FF2B5EF4-FFF2-40B4-BE49-F238E27FC236}">
                    <a16:creationId xmlns:a16="http://schemas.microsoft.com/office/drawing/2014/main" id="{3A7D4F42-EB5D-47BC-03CE-86152A41E245}"/>
                  </a:ext>
                </a:extLst>
              </p:cNvPr>
              <p:cNvSpPr/>
              <p:nvPr/>
            </p:nvSpPr>
            <p:spPr>
              <a:xfrm>
                <a:off x="4149768" y="242900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1" name="正方形/長方形 170">
                <a:extLst>
                  <a:ext uri="{FF2B5EF4-FFF2-40B4-BE49-F238E27FC236}">
                    <a16:creationId xmlns:a16="http://schemas.microsoft.com/office/drawing/2014/main" id="{0FFFD63E-9EF2-515A-592C-0ED7E0CB9F4F}"/>
                  </a:ext>
                </a:extLst>
              </p:cNvPr>
              <p:cNvSpPr/>
              <p:nvPr/>
            </p:nvSpPr>
            <p:spPr>
              <a:xfrm>
                <a:off x="4333101" y="242900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2" name="正方形/長方形 171">
                <a:extLst>
                  <a:ext uri="{FF2B5EF4-FFF2-40B4-BE49-F238E27FC236}">
                    <a16:creationId xmlns:a16="http://schemas.microsoft.com/office/drawing/2014/main" id="{FAF57A19-8913-2590-768C-E11EB499102D}"/>
                  </a:ext>
                </a:extLst>
              </p:cNvPr>
              <p:cNvSpPr/>
              <p:nvPr/>
            </p:nvSpPr>
            <p:spPr>
              <a:xfrm>
                <a:off x="5066433" y="242900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3" name="正方形/長方形 172">
                <a:extLst>
                  <a:ext uri="{FF2B5EF4-FFF2-40B4-BE49-F238E27FC236}">
                    <a16:creationId xmlns:a16="http://schemas.microsoft.com/office/drawing/2014/main" id="{B5ACCCB1-5760-1279-D33E-7FAD8AB70209}"/>
                  </a:ext>
                </a:extLst>
              </p:cNvPr>
              <p:cNvSpPr/>
              <p:nvPr/>
            </p:nvSpPr>
            <p:spPr>
              <a:xfrm>
                <a:off x="6349765" y="242900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4" name="正方形/長方形 173">
                <a:extLst>
                  <a:ext uri="{FF2B5EF4-FFF2-40B4-BE49-F238E27FC236}">
                    <a16:creationId xmlns:a16="http://schemas.microsoft.com/office/drawing/2014/main" id="{7CFE253E-2820-5330-9D43-663C77EB4DCD}"/>
                  </a:ext>
                </a:extLst>
              </p:cNvPr>
              <p:cNvSpPr/>
              <p:nvPr/>
            </p:nvSpPr>
            <p:spPr>
              <a:xfrm>
                <a:off x="4149768" y="261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5" name="正方形/長方形 174">
                <a:extLst>
                  <a:ext uri="{FF2B5EF4-FFF2-40B4-BE49-F238E27FC236}">
                    <a16:creationId xmlns:a16="http://schemas.microsoft.com/office/drawing/2014/main" id="{18B68316-5EE4-090A-033E-5BD160DF4E39}"/>
                  </a:ext>
                </a:extLst>
              </p:cNvPr>
              <p:cNvSpPr/>
              <p:nvPr/>
            </p:nvSpPr>
            <p:spPr>
              <a:xfrm>
                <a:off x="4516434" y="261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6" name="正方形/長方形 175">
                <a:extLst>
                  <a:ext uri="{FF2B5EF4-FFF2-40B4-BE49-F238E27FC236}">
                    <a16:creationId xmlns:a16="http://schemas.microsoft.com/office/drawing/2014/main" id="{1024D74B-94D6-0C9A-F682-4D74791A3847}"/>
                  </a:ext>
                </a:extLst>
              </p:cNvPr>
              <p:cNvSpPr/>
              <p:nvPr/>
            </p:nvSpPr>
            <p:spPr>
              <a:xfrm>
                <a:off x="4883100" y="261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7" name="正方形/長方形 176">
                <a:extLst>
                  <a:ext uri="{FF2B5EF4-FFF2-40B4-BE49-F238E27FC236}">
                    <a16:creationId xmlns:a16="http://schemas.microsoft.com/office/drawing/2014/main" id="{7BFA43F1-CE96-4A03-F69D-E5B06E80AA5A}"/>
                  </a:ext>
                </a:extLst>
              </p:cNvPr>
              <p:cNvSpPr/>
              <p:nvPr/>
            </p:nvSpPr>
            <p:spPr>
              <a:xfrm>
                <a:off x="6349765" y="261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8" name="正方形/長方形 177">
                <a:extLst>
                  <a:ext uri="{FF2B5EF4-FFF2-40B4-BE49-F238E27FC236}">
                    <a16:creationId xmlns:a16="http://schemas.microsoft.com/office/drawing/2014/main" id="{DF6BCFC0-E37B-8969-DBAF-C1F72529E8AE}"/>
                  </a:ext>
                </a:extLst>
              </p:cNvPr>
              <p:cNvSpPr/>
              <p:nvPr/>
            </p:nvSpPr>
            <p:spPr>
              <a:xfrm>
                <a:off x="4149768" y="279181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9" name="正方形/長方形 178">
                <a:extLst>
                  <a:ext uri="{FF2B5EF4-FFF2-40B4-BE49-F238E27FC236}">
                    <a16:creationId xmlns:a16="http://schemas.microsoft.com/office/drawing/2014/main" id="{862F8B66-F05C-D8F2-2992-25DF85CB3CCB}"/>
                  </a:ext>
                </a:extLst>
              </p:cNvPr>
              <p:cNvSpPr/>
              <p:nvPr/>
            </p:nvSpPr>
            <p:spPr>
              <a:xfrm>
                <a:off x="4699767" y="279181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80" name="正方形/長方形 179">
                <a:extLst>
                  <a:ext uri="{FF2B5EF4-FFF2-40B4-BE49-F238E27FC236}">
                    <a16:creationId xmlns:a16="http://schemas.microsoft.com/office/drawing/2014/main" id="{56598736-7DE0-871F-9BFA-9F3BE4BA4970}"/>
                  </a:ext>
                </a:extLst>
              </p:cNvPr>
              <p:cNvSpPr/>
              <p:nvPr/>
            </p:nvSpPr>
            <p:spPr>
              <a:xfrm>
                <a:off x="6349765" y="279181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81" name="正方形/長方形 180">
                <a:extLst>
                  <a:ext uri="{FF2B5EF4-FFF2-40B4-BE49-F238E27FC236}">
                    <a16:creationId xmlns:a16="http://schemas.microsoft.com/office/drawing/2014/main" id="{879FDF70-1602-1CCE-BA3C-7B22EBC55B81}"/>
                  </a:ext>
                </a:extLst>
              </p:cNvPr>
              <p:cNvSpPr/>
              <p:nvPr/>
            </p:nvSpPr>
            <p:spPr>
              <a:xfrm>
                <a:off x="4333101" y="297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82" name="正方形/長方形 181">
                <a:extLst>
                  <a:ext uri="{FF2B5EF4-FFF2-40B4-BE49-F238E27FC236}">
                    <a16:creationId xmlns:a16="http://schemas.microsoft.com/office/drawing/2014/main" id="{E651D3CF-B968-A151-B55A-762808A2A7EE}"/>
                  </a:ext>
                </a:extLst>
              </p:cNvPr>
              <p:cNvSpPr/>
              <p:nvPr/>
            </p:nvSpPr>
            <p:spPr>
              <a:xfrm>
                <a:off x="6166432" y="297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83" name="正方形/長方形 182">
                <a:extLst>
                  <a:ext uri="{FF2B5EF4-FFF2-40B4-BE49-F238E27FC236}">
                    <a16:creationId xmlns:a16="http://schemas.microsoft.com/office/drawing/2014/main" id="{7B36289E-6088-919B-747D-5A538D3A0EA4}"/>
                  </a:ext>
                </a:extLst>
              </p:cNvPr>
              <p:cNvSpPr/>
              <p:nvPr/>
            </p:nvSpPr>
            <p:spPr>
              <a:xfrm>
                <a:off x="4333101" y="316259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84" name="正方形/長方形 183">
                <a:extLst>
                  <a:ext uri="{FF2B5EF4-FFF2-40B4-BE49-F238E27FC236}">
                    <a16:creationId xmlns:a16="http://schemas.microsoft.com/office/drawing/2014/main" id="{E59F1D74-58F7-0621-20AD-93190AF792A8}"/>
                  </a:ext>
                </a:extLst>
              </p:cNvPr>
              <p:cNvSpPr/>
              <p:nvPr/>
            </p:nvSpPr>
            <p:spPr>
              <a:xfrm>
                <a:off x="6166432" y="316259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85" name="正方形/長方形 184">
                <a:extLst>
                  <a:ext uri="{FF2B5EF4-FFF2-40B4-BE49-F238E27FC236}">
                    <a16:creationId xmlns:a16="http://schemas.microsoft.com/office/drawing/2014/main" id="{EA8BA006-5426-C605-1535-9507AA906EFB}"/>
                  </a:ext>
                </a:extLst>
              </p:cNvPr>
              <p:cNvSpPr/>
              <p:nvPr/>
            </p:nvSpPr>
            <p:spPr>
              <a:xfrm>
                <a:off x="4516434" y="334592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86" name="正方形/長方形 185">
                <a:extLst>
                  <a:ext uri="{FF2B5EF4-FFF2-40B4-BE49-F238E27FC236}">
                    <a16:creationId xmlns:a16="http://schemas.microsoft.com/office/drawing/2014/main" id="{B9436617-BAB5-94D8-2C87-C7C9AAB6E391}"/>
                  </a:ext>
                </a:extLst>
              </p:cNvPr>
              <p:cNvSpPr/>
              <p:nvPr/>
            </p:nvSpPr>
            <p:spPr>
              <a:xfrm>
                <a:off x="5983099" y="334592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87" name="正方形/長方形 186">
                <a:extLst>
                  <a:ext uri="{FF2B5EF4-FFF2-40B4-BE49-F238E27FC236}">
                    <a16:creationId xmlns:a16="http://schemas.microsoft.com/office/drawing/2014/main" id="{605CFAA6-AD3F-3D34-9BDE-F02B5A8C386B}"/>
                  </a:ext>
                </a:extLst>
              </p:cNvPr>
              <p:cNvSpPr/>
              <p:nvPr/>
            </p:nvSpPr>
            <p:spPr>
              <a:xfrm>
                <a:off x="4699767" y="352540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88" name="正方形/長方形 187">
                <a:extLst>
                  <a:ext uri="{FF2B5EF4-FFF2-40B4-BE49-F238E27FC236}">
                    <a16:creationId xmlns:a16="http://schemas.microsoft.com/office/drawing/2014/main" id="{58D5F51F-AC97-F1AD-696D-EC014B3A5318}"/>
                  </a:ext>
                </a:extLst>
              </p:cNvPr>
              <p:cNvSpPr/>
              <p:nvPr/>
            </p:nvSpPr>
            <p:spPr>
              <a:xfrm>
                <a:off x="4883100" y="352540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89" name="正方形/長方形 188">
                <a:extLst>
                  <a:ext uri="{FF2B5EF4-FFF2-40B4-BE49-F238E27FC236}">
                    <a16:creationId xmlns:a16="http://schemas.microsoft.com/office/drawing/2014/main" id="{FCBE5F8B-519C-257F-4A14-95688C6D99EF}"/>
                  </a:ext>
                </a:extLst>
              </p:cNvPr>
              <p:cNvSpPr/>
              <p:nvPr/>
            </p:nvSpPr>
            <p:spPr>
              <a:xfrm>
                <a:off x="5616433" y="352540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90" name="正方形/長方形 189">
                <a:extLst>
                  <a:ext uri="{FF2B5EF4-FFF2-40B4-BE49-F238E27FC236}">
                    <a16:creationId xmlns:a16="http://schemas.microsoft.com/office/drawing/2014/main" id="{B17FEE7B-8FF8-DCA5-6F12-FB1CDA5DB46A}"/>
                  </a:ext>
                </a:extLst>
              </p:cNvPr>
              <p:cNvSpPr/>
              <p:nvPr/>
            </p:nvSpPr>
            <p:spPr>
              <a:xfrm>
                <a:off x="5799766" y="352540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91" name="正方形/長方形 190">
                <a:extLst>
                  <a:ext uri="{FF2B5EF4-FFF2-40B4-BE49-F238E27FC236}">
                    <a16:creationId xmlns:a16="http://schemas.microsoft.com/office/drawing/2014/main" id="{2E330436-A11F-B801-BAA7-F87AAF67B890}"/>
                  </a:ext>
                </a:extLst>
              </p:cNvPr>
              <p:cNvSpPr/>
              <p:nvPr/>
            </p:nvSpPr>
            <p:spPr>
              <a:xfrm>
                <a:off x="5066433" y="370873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92" name="正方形/長方形 191">
                <a:extLst>
                  <a:ext uri="{FF2B5EF4-FFF2-40B4-BE49-F238E27FC236}">
                    <a16:creationId xmlns:a16="http://schemas.microsoft.com/office/drawing/2014/main" id="{597BD37D-7A92-F6E9-B8B9-25323B488181}"/>
                  </a:ext>
                </a:extLst>
              </p:cNvPr>
              <p:cNvSpPr/>
              <p:nvPr/>
            </p:nvSpPr>
            <p:spPr>
              <a:xfrm>
                <a:off x="5249766" y="370873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93" name="正方形/長方形 192">
                <a:extLst>
                  <a:ext uri="{FF2B5EF4-FFF2-40B4-BE49-F238E27FC236}">
                    <a16:creationId xmlns:a16="http://schemas.microsoft.com/office/drawing/2014/main" id="{1A7F6A0D-2C9F-E481-00D5-059D59EB5C40}"/>
                  </a:ext>
                </a:extLst>
              </p:cNvPr>
              <p:cNvSpPr/>
              <p:nvPr/>
            </p:nvSpPr>
            <p:spPr>
              <a:xfrm>
                <a:off x="5433100" y="370873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grpSp>
      <p:grpSp>
        <p:nvGrpSpPr>
          <p:cNvPr id="196" name="グループ化 195">
            <a:extLst>
              <a:ext uri="{FF2B5EF4-FFF2-40B4-BE49-F238E27FC236}">
                <a16:creationId xmlns:a16="http://schemas.microsoft.com/office/drawing/2014/main" id="{61D5566B-9C2E-D007-4CA7-D98106F60C4F}"/>
              </a:ext>
            </a:extLst>
          </p:cNvPr>
          <p:cNvGrpSpPr/>
          <p:nvPr/>
        </p:nvGrpSpPr>
        <p:grpSpPr>
          <a:xfrm>
            <a:off x="6353180" y="2739648"/>
            <a:ext cx="1234497" cy="1991086"/>
            <a:chOff x="7989745" y="448815"/>
            <a:chExt cx="1234497" cy="1991086"/>
          </a:xfrm>
        </p:grpSpPr>
        <p:sp>
          <p:nvSpPr>
            <p:cNvPr id="197" name="正方形/長方形 196">
              <a:extLst>
                <a:ext uri="{FF2B5EF4-FFF2-40B4-BE49-F238E27FC236}">
                  <a16:creationId xmlns:a16="http://schemas.microsoft.com/office/drawing/2014/main" id="{C6AFF839-7739-76F5-43F5-8D3577C46EBD}"/>
                </a:ext>
              </a:extLst>
            </p:cNvPr>
            <p:cNvSpPr/>
            <p:nvPr/>
          </p:nvSpPr>
          <p:spPr>
            <a:xfrm>
              <a:off x="8309842" y="768609"/>
              <a:ext cx="914400" cy="1671292"/>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98" name="正方形/長方形 197">
              <a:extLst>
                <a:ext uri="{FF2B5EF4-FFF2-40B4-BE49-F238E27FC236}">
                  <a16:creationId xmlns:a16="http://schemas.microsoft.com/office/drawing/2014/main" id="{65DED6BA-340B-203C-6DC6-A82BF0563056}"/>
                </a:ext>
              </a:extLst>
            </p:cNvPr>
            <p:cNvSpPr/>
            <p:nvPr/>
          </p:nvSpPr>
          <p:spPr>
            <a:xfrm>
              <a:off x="8380208" y="1123129"/>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99" name="テキスト ボックス 198">
              <a:extLst>
                <a:ext uri="{FF2B5EF4-FFF2-40B4-BE49-F238E27FC236}">
                  <a16:creationId xmlns:a16="http://schemas.microsoft.com/office/drawing/2014/main" id="{F0712A24-C44F-87D5-7ED2-CCC1C95BA886}"/>
                </a:ext>
              </a:extLst>
            </p:cNvPr>
            <p:cNvSpPr txBox="1"/>
            <p:nvPr/>
          </p:nvSpPr>
          <p:spPr>
            <a:xfrm>
              <a:off x="8300143" y="1854862"/>
              <a:ext cx="914401" cy="507831"/>
            </a:xfrm>
            <a:prstGeom prst="rect">
              <a:avLst/>
            </a:prstGeom>
            <a:noFill/>
          </p:spPr>
          <p:txBody>
            <a:bodyPr wrap="square" rtlCol="0" anchor="ctr">
              <a:spAutoFit/>
            </a:bodyPr>
            <a:lstStyle/>
            <a:p>
              <a:r>
                <a:rPr kumimoji="1" lang="ja-JP" altLang="en-US" sz="900"/>
                <a:t>ジオメトリ属性付きの輪郭フラグメント</a:t>
              </a:r>
              <a:endParaRPr kumimoji="1" lang="en-US" altLang="ja-JP" sz="900"/>
            </a:p>
          </p:txBody>
        </p:sp>
        <p:sp>
          <p:nvSpPr>
            <p:cNvPr id="200" name="正方形/長方形 199">
              <a:extLst>
                <a:ext uri="{FF2B5EF4-FFF2-40B4-BE49-F238E27FC236}">
                  <a16:creationId xmlns:a16="http://schemas.microsoft.com/office/drawing/2014/main" id="{5C620929-1644-E58F-8DF7-FA8A22CA100D}"/>
                </a:ext>
              </a:extLst>
            </p:cNvPr>
            <p:cNvSpPr/>
            <p:nvPr/>
          </p:nvSpPr>
          <p:spPr>
            <a:xfrm>
              <a:off x="8304850" y="768186"/>
              <a:ext cx="914400" cy="167129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201" name="テキスト ボックス 200">
              <a:extLst>
                <a:ext uri="{FF2B5EF4-FFF2-40B4-BE49-F238E27FC236}">
                  <a16:creationId xmlns:a16="http://schemas.microsoft.com/office/drawing/2014/main" id="{713EB30D-656F-A4A0-EAC9-D461D24FCFAC}"/>
                </a:ext>
              </a:extLst>
            </p:cNvPr>
            <p:cNvSpPr txBox="1"/>
            <p:nvPr/>
          </p:nvSpPr>
          <p:spPr>
            <a:xfrm>
              <a:off x="8531255" y="774592"/>
              <a:ext cx="633507" cy="338554"/>
            </a:xfrm>
            <a:prstGeom prst="rect">
              <a:avLst/>
            </a:prstGeom>
            <a:noFill/>
          </p:spPr>
          <p:txBody>
            <a:bodyPr wrap="none" rtlCol="0" anchor="ctr">
              <a:spAutoFit/>
            </a:bodyPr>
            <a:lstStyle/>
            <a:p>
              <a:pPr algn="ctr"/>
              <a:r>
                <a:rPr kumimoji="1" lang="ja-JP" altLang="en-US" sz="800" b="1">
                  <a:solidFill>
                    <a:schemeClr val="accent6">
                      <a:lumMod val="75000"/>
                    </a:schemeClr>
                  </a:solidFill>
                </a:rPr>
                <a:t>輪郭</a:t>
              </a:r>
              <a:r>
                <a:rPr kumimoji="1" lang="en-US" altLang="ja-JP" sz="800" b="1">
                  <a:solidFill>
                    <a:schemeClr val="accent6">
                      <a:lumMod val="75000"/>
                    </a:schemeClr>
                  </a:solidFill>
                </a:rPr>
                <a:t>Frag</a:t>
              </a:r>
              <a:br>
                <a:rPr kumimoji="1" lang="en-US" altLang="ja-JP" sz="800" b="1">
                  <a:solidFill>
                    <a:schemeClr val="accent6">
                      <a:lumMod val="75000"/>
                    </a:schemeClr>
                  </a:solidFill>
                </a:rPr>
              </a:br>
              <a:r>
                <a:rPr kumimoji="1" lang="ja-JP" altLang="en-US" sz="800" b="1">
                  <a:solidFill>
                    <a:schemeClr val="accent6">
                      <a:lumMod val="75000"/>
                    </a:schemeClr>
                  </a:solidFill>
                </a:rPr>
                <a:t>＋属性</a:t>
              </a:r>
              <a:endParaRPr kumimoji="1" lang="en-US" altLang="ja-JP" sz="800" b="1">
                <a:solidFill>
                  <a:schemeClr val="accent6">
                    <a:lumMod val="75000"/>
                  </a:schemeClr>
                </a:solidFill>
              </a:endParaRPr>
            </a:p>
          </p:txBody>
        </p:sp>
        <p:grpSp>
          <p:nvGrpSpPr>
            <p:cNvPr id="202" name="グループ化 201">
              <a:extLst>
                <a:ext uri="{FF2B5EF4-FFF2-40B4-BE49-F238E27FC236}">
                  <a16:creationId xmlns:a16="http://schemas.microsoft.com/office/drawing/2014/main" id="{3A2ABE7E-AFC0-590B-06DB-406C7D322FCD}"/>
                </a:ext>
              </a:extLst>
            </p:cNvPr>
            <p:cNvGrpSpPr/>
            <p:nvPr/>
          </p:nvGrpSpPr>
          <p:grpSpPr>
            <a:xfrm>
              <a:off x="7989745" y="448815"/>
              <a:ext cx="673354" cy="630211"/>
              <a:chOff x="912740" y="3356474"/>
              <a:chExt cx="856924" cy="802019"/>
            </a:xfrm>
            <a:solidFill>
              <a:schemeClr val="accent6">
                <a:lumMod val="75000"/>
              </a:schemeClr>
            </a:solidFill>
          </p:grpSpPr>
          <p:sp>
            <p:nvSpPr>
              <p:cNvPr id="266" name="部分円 265">
                <a:extLst>
                  <a:ext uri="{FF2B5EF4-FFF2-40B4-BE49-F238E27FC236}">
                    <a16:creationId xmlns:a16="http://schemas.microsoft.com/office/drawing/2014/main" id="{31CFB957-BBDF-0714-8DA4-51A665960B2F}"/>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267" name="テキスト ボックス 266">
                <a:extLst>
                  <a:ext uri="{FF2B5EF4-FFF2-40B4-BE49-F238E27FC236}">
                    <a16:creationId xmlns:a16="http://schemas.microsoft.com/office/drawing/2014/main" id="{22685C2E-D6D0-C5A6-276C-584F81A86901}"/>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Fa</a:t>
                </a:r>
                <a:endParaRPr lang="ja-JP" altLang="en-US" sz="1100"/>
              </a:p>
            </p:txBody>
          </p:sp>
        </p:grpSp>
        <p:grpSp>
          <p:nvGrpSpPr>
            <p:cNvPr id="203" name="グループ化 202">
              <a:extLst>
                <a:ext uri="{FF2B5EF4-FFF2-40B4-BE49-F238E27FC236}">
                  <a16:creationId xmlns:a16="http://schemas.microsoft.com/office/drawing/2014/main" id="{A23DCC4C-1E30-625B-174F-DFE350EB259B}"/>
                </a:ext>
              </a:extLst>
            </p:cNvPr>
            <p:cNvGrpSpPr/>
            <p:nvPr/>
          </p:nvGrpSpPr>
          <p:grpSpPr>
            <a:xfrm>
              <a:off x="8447534" y="1147822"/>
              <a:ext cx="578073" cy="578073"/>
              <a:chOff x="3599769" y="958741"/>
              <a:chExt cx="2904257" cy="2904258"/>
            </a:xfrm>
          </p:grpSpPr>
          <p:sp>
            <p:nvSpPr>
              <p:cNvPr id="213" name="正方形/長方形 212">
                <a:extLst>
                  <a:ext uri="{FF2B5EF4-FFF2-40B4-BE49-F238E27FC236}">
                    <a16:creationId xmlns:a16="http://schemas.microsoft.com/office/drawing/2014/main" id="{41CE816D-AA79-D11B-C324-83084BF8D676}"/>
                  </a:ext>
                </a:extLst>
              </p:cNvPr>
              <p:cNvSpPr/>
              <p:nvPr/>
            </p:nvSpPr>
            <p:spPr>
              <a:xfrm>
                <a:off x="4333101" y="95874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14" name="正方形/長方形 213">
                <a:extLst>
                  <a:ext uri="{FF2B5EF4-FFF2-40B4-BE49-F238E27FC236}">
                    <a16:creationId xmlns:a16="http://schemas.microsoft.com/office/drawing/2014/main" id="{C0C6DDC7-8902-03FF-185C-44FDFDE7E38C}"/>
                  </a:ext>
                </a:extLst>
              </p:cNvPr>
              <p:cNvSpPr/>
              <p:nvPr/>
            </p:nvSpPr>
            <p:spPr>
              <a:xfrm rot="5400000">
                <a:off x="3599769" y="1692073"/>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15" name="正方形/長方形 214">
                <a:extLst>
                  <a:ext uri="{FF2B5EF4-FFF2-40B4-BE49-F238E27FC236}">
                    <a16:creationId xmlns:a16="http://schemas.microsoft.com/office/drawing/2014/main" id="{5D9F58AF-8BF2-E193-57B3-4D4F31B1F22D}"/>
                  </a:ext>
                </a:extLst>
              </p:cNvPr>
              <p:cNvSpPr/>
              <p:nvPr/>
            </p:nvSpPr>
            <p:spPr>
              <a:xfrm>
                <a:off x="4149768" y="114207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16" name="正方形/長方形 215">
                <a:extLst>
                  <a:ext uri="{FF2B5EF4-FFF2-40B4-BE49-F238E27FC236}">
                    <a16:creationId xmlns:a16="http://schemas.microsoft.com/office/drawing/2014/main" id="{7C30300E-1AA2-8906-32EB-CB5A06D649BE}"/>
                  </a:ext>
                </a:extLst>
              </p:cNvPr>
              <p:cNvSpPr/>
              <p:nvPr/>
            </p:nvSpPr>
            <p:spPr>
              <a:xfrm>
                <a:off x="4516434" y="114207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17" name="正方形/長方形 216">
                <a:extLst>
                  <a:ext uri="{FF2B5EF4-FFF2-40B4-BE49-F238E27FC236}">
                    <a16:creationId xmlns:a16="http://schemas.microsoft.com/office/drawing/2014/main" id="{4E624FC6-9123-BA0E-A60C-994C2633BDF5}"/>
                  </a:ext>
                </a:extLst>
              </p:cNvPr>
              <p:cNvSpPr/>
              <p:nvPr/>
            </p:nvSpPr>
            <p:spPr>
              <a:xfrm>
                <a:off x="3966435" y="132155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18" name="正方形/長方形 217">
                <a:extLst>
                  <a:ext uri="{FF2B5EF4-FFF2-40B4-BE49-F238E27FC236}">
                    <a16:creationId xmlns:a16="http://schemas.microsoft.com/office/drawing/2014/main" id="{8D38449C-D823-CAB2-D05F-7BDC17167046}"/>
                  </a:ext>
                </a:extLst>
              </p:cNvPr>
              <p:cNvSpPr/>
              <p:nvPr/>
            </p:nvSpPr>
            <p:spPr>
              <a:xfrm>
                <a:off x="4699767" y="132155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19" name="正方形/長方形 218">
                <a:extLst>
                  <a:ext uri="{FF2B5EF4-FFF2-40B4-BE49-F238E27FC236}">
                    <a16:creationId xmlns:a16="http://schemas.microsoft.com/office/drawing/2014/main" id="{8C974636-84B6-9D8B-2010-CBD5E5F5137D}"/>
                  </a:ext>
                </a:extLst>
              </p:cNvPr>
              <p:cNvSpPr/>
              <p:nvPr/>
            </p:nvSpPr>
            <p:spPr>
              <a:xfrm>
                <a:off x="3783102"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20" name="正方形/長方形 219">
                <a:extLst>
                  <a:ext uri="{FF2B5EF4-FFF2-40B4-BE49-F238E27FC236}">
                    <a16:creationId xmlns:a16="http://schemas.microsoft.com/office/drawing/2014/main" id="{59883EA0-01DB-0CD7-3C7E-363A76BEC1B8}"/>
                  </a:ext>
                </a:extLst>
              </p:cNvPr>
              <p:cNvSpPr/>
              <p:nvPr/>
            </p:nvSpPr>
            <p:spPr>
              <a:xfrm>
                <a:off x="4883100"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21" name="正方形/長方形 220">
                <a:extLst>
                  <a:ext uri="{FF2B5EF4-FFF2-40B4-BE49-F238E27FC236}">
                    <a16:creationId xmlns:a16="http://schemas.microsoft.com/office/drawing/2014/main" id="{2F56E203-F514-2BED-045D-6A6EE0C6539E}"/>
                  </a:ext>
                </a:extLst>
              </p:cNvPr>
              <p:cNvSpPr/>
              <p:nvPr/>
            </p:nvSpPr>
            <p:spPr>
              <a:xfrm>
                <a:off x="5066433"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22" name="正方形/長方形 221">
                <a:extLst>
                  <a:ext uri="{FF2B5EF4-FFF2-40B4-BE49-F238E27FC236}">
                    <a16:creationId xmlns:a16="http://schemas.microsoft.com/office/drawing/2014/main" id="{DF24B9B3-45F7-80E6-48EB-EF606A76A0D0}"/>
                  </a:ext>
                </a:extLst>
              </p:cNvPr>
              <p:cNvSpPr/>
              <p:nvPr/>
            </p:nvSpPr>
            <p:spPr>
              <a:xfrm>
                <a:off x="5249766"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23" name="正方形/長方形 222">
                <a:extLst>
                  <a:ext uri="{FF2B5EF4-FFF2-40B4-BE49-F238E27FC236}">
                    <a16:creationId xmlns:a16="http://schemas.microsoft.com/office/drawing/2014/main" id="{20AC0476-EC02-59DD-2360-40652A6833A1}"/>
                  </a:ext>
                </a:extLst>
              </p:cNvPr>
              <p:cNvSpPr/>
              <p:nvPr/>
            </p:nvSpPr>
            <p:spPr>
              <a:xfrm>
                <a:off x="5433100"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24" name="正方形/長方形 223">
                <a:extLst>
                  <a:ext uri="{FF2B5EF4-FFF2-40B4-BE49-F238E27FC236}">
                    <a16:creationId xmlns:a16="http://schemas.microsoft.com/office/drawing/2014/main" id="{C7D1D7C0-6A0A-198A-433C-2A15D5C2ECD1}"/>
                  </a:ext>
                </a:extLst>
              </p:cNvPr>
              <p:cNvSpPr/>
              <p:nvPr/>
            </p:nvSpPr>
            <p:spPr>
              <a:xfrm>
                <a:off x="4699767" y="169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25" name="正方形/長方形 224">
                <a:extLst>
                  <a:ext uri="{FF2B5EF4-FFF2-40B4-BE49-F238E27FC236}">
                    <a16:creationId xmlns:a16="http://schemas.microsoft.com/office/drawing/2014/main" id="{06385DBA-1530-D1A7-C615-FAD46404136A}"/>
                  </a:ext>
                </a:extLst>
              </p:cNvPr>
              <p:cNvSpPr/>
              <p:nvPr/>
            </p:nvSpPr>
            <p:spPr>
              <a:xfrm>
                <a:off x="4883100" y="169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26" name="正方形/長方形 225">
                <a:extLst>
                  <a:ext uri="{FF2B5EF4-FFF2-40B4-BE49-F238E27FC236}">
                    <a16:creationId xmlns:a16="http://schemas.microsoft.com/office/drawing/2014/main" id="{88AE4551-E193-78EC-D998-214D8D62F3BC}"/>
                  </a:ext>
                </a:extLst>
              </p:cNvPr>
              <p:cNvSpPr/>
              <p:nvPr/>
            </p:nvSpPr>
            <p:spPr>
              <a:xfrm>
                <a:off x="5066433" y="169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27" name="正方形/長方形 226">
                <a:extLst>
                  <a:ext uri="{FF2B5EF4-FFF2-40B4-BE49-F238E27FC236}">
                    <a16:creationId xmlns:a16="http://schemas.microsoft.com/office/drawing/2014/main" id="{3E2B1DF0-D7FE-34BD-C593-60D3F49C2B68}"/>
                  </a:ext>
                </a:extLst>
              </p:cNvPr>
              <p:cNvSpPr/>
              <p:nvPr/>
            </p:nvSpPr>
            <p:spPr>
              <a:xfrm>
                <a:off x="5616433" y="169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28" name="正方形/長方形 227">
                <a:extLst>
                  <a:ext uri="{FF2B5EF4-FFF2-40B4-BE49-F238E27FC236}">
                    <a16:creationId xmlns:a16="http://schemas.microsoft.com/office/drawing/2014/main" id="{16556D8E-D3B6-D5DF-9E5F-76B6DF641730}"/>
                  </a:ext>
                </a:extLst>
              </p:cNvPr>
              <p:cNvSpPr/>
              <p:nvPr/>
            </p:nvSpPr>
            <p:spPr>
              <a:xfrm>
                <a:off x="5799766" y="169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29" name="正方形/長方形 228">
                <a:extLst>
                  <a:ext uri="{FF2B5EF4-FFF2-40B4-BE49-F238E27FC236}">
                    <a16:creationId xmlns:a16="http://schemas.microsoft.com/office/drawing/2014/main" id="{B533F4E2-807E-1C2E-EAE4-51869211E478}"/>
                  </a:ext>
                </a:extLst>
              </p:cNvPr>
              <p:cNvSpPr/>
              <p:nvPr/>
            </p:nvSpPr>
            <p:spPr>
              <a:xfrm>
                <a:off x="3783102" y="187566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30" name="正方形/長方形 229">
                <a:extLst>
                  <a:ext uri="{FF2B5EF4-FFF2-40B4-BE49-F238E27FC236}">
                    <a16:creationId xmlns:a16="http://schemas.microsoft.com/office/drawing/2014/main" id="{06DA151A-1CB6-4721-4FA7-1341887B6036}"/>
                  </a:ext>
                </a:extLst>
              </p:cNvPr>
              <p:cNvSpPr/>
              <p:nvPr/>
            </p:nvSpPr>
            <p:spPr>
              <a:xfrm>
                <a:off x="4516434" y="187566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31" name="正方形/長方形 230">
                <a:extLst>
                  <a:ext uri="{FF2B5EF4-FFF2-40B4-BE49-F238E27FC236}">
                    <a16:creationId xmlns:a16="http://schemas.microsoft.com/office/drawing/2014/main" id="{E19B4B52-EA5E-B515-6021-A2022451CB7B}"/>
                  </a:ext>
                </a:extLst>
              </p:cNvPr>
              <p:cNvSpPr/>
              <p:nvPr/>
            </p:nvSpPr>
            <p:spPr>
              <a:xfrm>
                <a:off x="5249766" y="187566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32" name="正方形/長方形 231">
                <a:extLst>
                  <a:ext uri="{FF2B5EF4-FFF2-40B4-BE49-F238E27FC236}">
                    <a16:creationId xmlns:a16="http://schemas.microsoft.com/office/drawing/2014/main" id="{A4FFECA1-3CC9-1B9F-0972-1D246294AC0A}"/>
                  </a:ext>
                </a:extLst>
              </p:cNvPr>
              <p:cNvSpPr/>
              <p:nvPr/>
            </p:nvSpPr>
            <p:spPr>
              <a:xfrm>
                <a:off x="5983099" y="187566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33" name="正方形/長方形 232">
                <a:extLst>
                  <a:ext uri="{FF2B5EF4-FFF2-40B4-BE49-F238E27FC236}">
                    <a16:creationId xmlns:a16="http://schemas.microsoft.com/office/drawing/2014/main" id="{2CF2CFAD-F0D3-CEF8-143B-0AB4773F96ED}"/>
                  </a:ext>
                </a:extLst>
              </p:cNvPr>
              <p:cNvSpPr/>
              <p:nvPr/>
            </p:nvSpPr>
            <p:spPr>
              <a:xfrm>
                <a:off x="3966435" y="205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34" name="正方形/長方形 233">
                <a:extLst>
                  <a:ext uri="{FF2B5EF4-FFF2-40B4-BE49-F238E27FC236}">
                    <a16:creationId xmlns:a16="http://schemas.microsoft.com/office/drawing/2014/main" id="{DE4EABC4-98A2-5C59-F125-3925F333BCBE}"/>
                  </a:ext>
                </a:extLst>
              </p:cNvPr>
              <p:cNvSpPr/>
              <p:nvPr/>
            </p:nvSpPr>
            <p:spPr>
              <a:xfrm>
                <a:off x="4333101" y="205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35" name="正方形/長方形 234">
                <a:extLst>
                  <a:ext uri="{FF2B5EF4-FFF2-40B4-BE49-F238E27FC236}">
                    <a16:creationId xmlns:a16="http://schemas.microsoft.com/office/drawing/2014/main" id="{31F48001-B46C-996B-4C4C-6ABEA676209C}"/>
                  </a:ext>
                </a:extLst>
              </p:cNvPr>
              <p:cNvSpPr/>
              <p:nvPr/>
            </p:nvSpPr>
            <p:spPr>
              <a:xfrm>
                <a:off x="5433100" y="205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36" name="正方形/長方形 235">
                <a:extLst>
                  <a:ext uri="{FF2B5EF4-FFF2-40B4-BE49-F238E27FC236}">
                    <a16:creationId xmlns:a16="http://schemas.microsoft.com/office/drawing/2014/main" id="{861E1059-3C93-A839-E165-67E33022EF6F}"/>
                  </a:ext>
                </a:extLst>
              </p:cNvPr>
              <p:cNvSpPr/>
              <p:nvPr/>
            </p:nvSpPr>
            <p:spPr>
              <a:xfrm>
                <a:off x="6166432" y="205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37" name="正方形/長方形 236">
                <a:extLst>
                  <a:ext uri="{FF2B5EF4-FFF2-40B4-BE49-F238E27FC236}">
                    <a16:creationId xmlns:a16="http://schemas.microsoft.com/office/drawing/2014/main" id="{DFE8F6AF-F256-3F17-CFB1-0B44FA26A0AA}"/>
                  </a:ext>
                </a:extLst>
              </p:cNvPr>
              <p:cNvSpPr/>
              <p:nvPr/>
            </p:nvSpPr>
            <p:spPr>
              <a:xfrm>
                <a:off x="4149768" y="223847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38" name="正方形/長方形 237">
                <a:extLst>
                  <a:ext uri="{FF2B5EF4-FFF2-40B4-BE49-F238E27FC236}">
                    <a16:creationId xmlns:a16="http://schemas.microsoft.com/office/drawing/2014/main" id="{403E255A-BB34-FAFD-FFC6-FF5218A9BAE6}"/>
                  </a:ext>
                </a:extLst>
              </p:cNvPr>
              <p:cNvSpPr/>
              <p:nvPr/>
            </p:nvSpPr>
            <p:spPr>
              <a:xfrm>
                <a:off x="4333101" y="223847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39" name="正方形/長方形 238">
                <a:extLst>
                  <a:ext uri="{FF2B5EF4-FFF2-40B4-BE49-F238E27FC236}">
                    <a16:creationId xmlns:a16="http://schemas.microsoft.com/office/drawing/2014/main" id="{04ECE75D-C26F-848D-5B55-FFC052F5A7E6}"/>
                  </a:ext>
                </a:extLst>
              </p:cNvPr>
              <p:cNvSpPr/>
              <p:nvPr/>
            </p:nvSpPr>
            <p:spPr>
              <a:xfrm>
                <a:off x="5249766" y="223847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0" name="正方形/長方形 239">
                <a:extLst>
                  <a:ext uri="{FF2B5EF4-FFF2-40B4-BE49-F238E27FC236}">
                    <a16:creationId xmlns:a16="http://schemas.microsoft.com/office/drawing/2014/main" id="{AB7CDE3C-B529-8A12-50CE-C4F88AF78E87}"/>
                  </a:ext>
                </a:extLst>
              </p:cNvPr>
              <p:cNvSpPr/>
              <p:nvPr/>
            </p:nvSpPr>
            <p:spPr>
              <a:xfrm>
                <a:off x="6166432" y="223847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1" name="正方形/長方形 240">
                <a:extLst>
                  <a:ext uri="{FF2B5EF4-FFF2-40B4-BE49-F238E27FC236}">
                    <a16:creationId xmlns:a16="http://schemas.microsoft.com/office/drawing/2014/main" id="{C58FD51F-58BF-92E7-BD10-DC0921AA47B3}"/>
                  </a:ext>
                </a:extLst>
              </p:cNvPr>
              <p:cNvSpPr/>
              <p:nvPr/>
            </p:nvSpPr>
            <p:spPr>
              <a:xfrm>
                <a:off x="4149768" y="242900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3" name="正方形/長方形 242">
                <a:extLst>
                  <a:ext uri="{FF2B5EF4-FFF2-40B4-BE49-F238E27FC236}">
                    <a16:creationId xmlns:a16="http://schemas.microsoft.com/office/drawing/2014/main" id="{334E05B9-5F08-EF1E-BB07-51A99FCE7B14}"/>
                  </a:ext>
                </a:extLst>
              </p:cNvPr>
              <p:cNvSpPr/>
              <p:nvPr/>
            </p:nvSpPr>
            <p:spPr>
              <a:xfrm>
                <a:off x="4333101" y="242900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4" name="正方形/長方形 243">
                <a:extLst>
                  <a:ext uri="{FF2B5EF4-FFF2-40B4-BE49-F238E27FC236}">
                    <a16:creationId xmlns:a16="http://schemas.microsoft.com/office/drawing/2014/main" id="{97E57A7F-54C6-051C-5AF6-68B2DE0CE2FB}"/>
                  </a:ext>
                </a:extLst>
              </p:cNvPr>
              <p:cNvSpPr/>
              <p:nvPr/>
            </p:nvSpPr>
            <p:spPr>
              <a:xfrm>
                <a:off x="5066433" y="242900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5" name="正方形/長方形 244">
                <a:extLst>
                  <a:ext uri="{FF2B5EF4-FFF2-40B4-BE49-F238E27FC236}">
                    <a16:creationId xmlns:a16="http://schemas.microsoft.com/office/drawing/2014/main" id="{D6E7D9D4-65C0-C02B-B31D-991BDB9BD4DD}"/>
                  </a:ext>
                </a:extLst>
              </p:cNvPr>
              <p:cNvSpPr/>
              <p:nvPr/>
            </p:nvSpPr>
            <p:spPr>
              <a:xfrm>
                <a:off x="6349765" y="242900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6" name="正方形/長方形 245">
                <a:extLst>
                  <a:ext uri="{FF2B5EF4-FFF2-40B4-BE49-F238E27FC236}">
                    <a16:creationId xmlns:a16="http://schemas.microsoft.com/office/drawing/2014/main" id="{B8C4D143-E5AA-AB97-3D1F-8E807049629E}"/>
                  </a:ext>
                </a:extLst>
              </p:cNvPr>
              <p:cNvSpPr/>
              <p:nvPr/>
            </p:nvSpPr>
            <p:spPr>
              <a:xfrm>
                <a:off x="4149768" y="261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7" name="正方形/長方形 246">
                <a:extLst>
                  <a:ext uri="{FF2B5EF4-FFF2-40B4-BE49-F238E27FC236}">
                    <a16:creationId xmlns:a16="http://schemas.microsoft.com/office/drawing/2014/main" id="{031F5D92-5769-B598-AA8E-E2F401543D0B}"/>
                  </a:ext>
                </a:extLst>
              </p:cNvPr>
              <p:cNvSpPr/>
              <p:nvPr/>
            </p:nvSpPr>
            <p:spPr>
              <a:xfrm>
                <a:off x="4516434" y="261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8" name="正方形/長方形 247">
                <a:extLst>
                  <a:ext uri="{FF2B5EF4-FFF2-40B4-BE49-F238E27FC236}">
                    <a16:creationId xmlns:a16="http://schemas.microsoft.com/office/drawing/2014/main" id="{598369ED-86C8-93D2-BBB5-BAE00137A7B4}"/>
                  </a:ext>
                </a:extLst>
              </p:cNvPr>
              <p:cNvSpPr/>
              <p:nvPr/>
            </p:nvSpPr>
            <p:spPr>
              <a:xfrm>
                <a:off x="4883100" y="261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49" name="正方形/長方形 248">
                <a:extLst>
                  <a:ext uri="{FF2B5EF4-FFF2-40B4-BE49-F238E27FC236}">
                    <a16:creationId xmlns:a16="http://schemas.microsoft.com/office/drawing/2014/main" id="{B74EC92D-A89C-4354-4DCE-0C7AED2DB6A9}"/>
                  </a:ext>
                </a:extLst>
              </p:cNvPr>
              <p:cNvSpPr/>
              <p:nvPr/>
            </p:nvSpPr>
            <p:spPr>
              <a:xfrm>
                <a:off x="6349765" y="261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0" name="正方形/長方形 249">
                <a:extLst>
                  <a:ext uri="{FF2B5EF4-FFF2-40B4-BE49-F238E27FC236}">
                    <a16:creationId xmlns:a16="http://schemas.microsoft.com/office/drawing/2014/main" id="{59997C8B-6704-D7E8-A635-F104A2954D83}"/>
                  </a:ext>
                </a:extLst>
              </p:cNvPr>
              <p:cNvSpPr/>
              <p:nvPr/>
            </p:nvSpPr>
            <p:spPr>
              <a:xfrm>
                <a:off x="4149768" y="279181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1" name="正方形/長方形 250">
                <a:extLst>
                  <a:ext uri="{FF2B5EF4-FFF2-40B4-BE49-F238E27FC236}">
                    <a16:creationId xmlns:a16="http://schemas.microsoft.com/office/drawing/2014/main" id="{A8EC404D-3C10-E2D4-4CB7-EF0BA1CDB998}"/>
                  </a:ext>
                </a:extLst>
              </p:cNvPr>
              <p:cNvSpPr/>
              <p:nvPr/>
            </p:nvSpPr>
            <p:spPr>
              <a:xfrm>
                <a:off x="4699767" y="279181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2" name="正方形/長方形 251">
                <a:extLst>
                  <a:ext uri="{FF2B5EF4-FFF2-40B4-BE49-F238E27FC236}">
                    <a16:creationId xmlns:a16="http://schemas.microsoft.com/office/drawing/2014/main" id="{CAC93038-9EAF-8E74-475C-8FEEB7C0875E}"/>
                  </a:ext>
                </a:extLst>
              </p:cNvPr>
              <p:cNvSpPr/>
              <p:nvPr/>
            </p:nvSpPr>
            <p:spPr>
              <a:xfrm>
                <a:off x="6349765" y="279181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3" name="正方形/長方形 252">
                <a:extLst>
                  <a:ext uri="{FF2B5EF4-FFF2-40B4-BE49-F238E27FC236}">
                    <a16:creationId xmlns:a16="http://schemas.microsoft.com/office/drawing/2014/main" id="{C2C20CF8-D2E1-1D2D-7913-EFE2274557F9}"/>
                  </a:ext>
                </a:extLst>
              </p:cNvPr>
              <p:cNvSpPr/>
              <p:nvPr/>
            </p:nvSpPr>
            <p:spPr>
              <a:xfrm>
                <a:off x="4333101" y="297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4" name="正方形/長方形 253">
                <a:extLst>
                  <a:ext uri="{FF2B5EF4-FFF2-40B4-BE49-F238E27FC236}">
                    <a16:creationId xmlns:a16="http://schemas.microsoft.com/office/drawing/2014/main" id="{0E3D0C7F-CF37-8893-AFDE-473752494128}"/>
                  </a:ext>
                </a:extLst>
              </p:cNvPr>
              <p:cNvSpPr/>
              <p:nvPr/>
            </p:nvSpPr>
            <p:spPr>
              <a:xfrm>
                <a:off x="6166432" y="297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5" name="正方形/長方形 254">
                <a:extLst>
                  <a:ext uri="{FF2B5EF4-FFF2-40B4-BE49-F238E27FC236}">
                    <a16:creationId xmlns:a16="http://schemas.microsoft.com/office/drawing/2014/main" id="{1F257130-1A73-388D-3207-8BA20622E002}"/>
                  </a:ext>
                </a:extLst>
              </p:cNvPr>
              <p:cNvSpPr/>
              <p:nvPr/>
            </p:nvSpPr>
            <p:spPr>
              <a:xfrm>
                <a:off x="4333101" y="316259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6" name="正方形/長方形 255">
                <a:extLst>
                  <a:ext uri="{FF2B5EF4-FFF2-40B4-BE49-F238E27FC236}">
                    <a16:creationId xmlns:a16="http://schemas.microsoft.com/office/drawing/2014/main" id="{E48229D0-A433-326B-F3A2-6B6C4AC05BEA}"/>
                  </a:ext>
                </a:extLst>
              </p:cNvPr>
              <p:cNvSpPr/>
              <p:nvPr/>
            </p:nvSpPr>
            <p:spPr>
              <a:xfrm>
                <a:off x="6166432" y="316259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7" name="正方形/長方形 256">
                <a:extLst>
                  <a:ext uri="{FF2B5EF4-FFF2-40B4-BE49-F238E27FC236}">
                    <a16:creationId xmlns:a16="http://schemas.microsoft.com/office/drawing/2014/main" id="{587FD7C7-F11B-71FD-C48E-53F80D50D71A}"/>
                  </a:ext>
                </a:extLst>
              </p:cNvPr>
              <p:cNvSpPr/>
              <p:nvPr/>
            </p:nvSpPr>
            <p:spPr>
              <a:xfrm>
                <a:off x="4516434" y="334592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8" name="正方形/長方形 257">
                <a:extLst>
                  <a:ext uri="{FF2B5EF4-FFF2-40B4-BE49-F238E27FC236}">
                    <a16:creationId xmlns:a16="http://schemas.microsoft.com/office/drawing/2014/main" id="{9F92976E-D60D-B76E-55C6-7ACBCF1C6AB8}"/>
                  </a:ext>
                </a:extLst>
              </p:cNvPr>
              <p:cNvSpPr/>
              <p:nvPr/>
            </p:nvSpPr>
            <p:spPr>
              <a:xfrm>
                <a:off x="5983099" y="334592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59" name="正方形/長方形 258">
                <a:extLst>
                  <a:ext uri="{FF2B5EF4-FFF2-40B4-BE49-F238E27FC236}">
                    <a16:creationId xmlns:a16="http://schemas.microsoft.com/office/drawing/2014/main" id="{60F6ADD3-A622-016C-6AC5-A9477A174E00}"/>
                  </a:ext>
                </a:extLst>
              </p:cNvPr>
              <p:cNvSpPr/>
              <p:nvPr/>
            </p:nvSpPr>
            <p:spPr>
              <a:xfrm>
                <a:off x="4699767" y="352540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60" name="正方形/長方形 259">
                <a:extLst>
                  <a:ext uri="{FF2B5EF4-FFF2-40B4-BE49-F238E27FC236}">
                    <a16:creationId xmlns:a16="http://schemas.microsoft.com/office/drawing/2014/main" id="{54A5DD6A-978F-9542-5CBA-D37365962997}"/>
                  </a:ext>
                </a:extLst>
              </p:cNvPr>
              <p:cNvSpPr/>
              <p:nvPr/>
            </p:nvSpPr>
            <p:spPr>
              <a:xfrm>
                <a:off x="4883100" y="352540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61" name="正方形/長方形 260">
                <a:extLst>
                  <a:ext uri="{FF2B5EF4-FFF2-40B4-BE49-F238E27FC236}">
                    <a16:creationId xmlns:a16="http://schemas.microsoft.com/office/drawing/2014/main" id="{62DCEDEF-E310-E810-F42E-72A62CEEF1D6}"/>
                  </a:ext>
                </a:extLst>
              </p:cNvPr>
              <p:cNvSpPr/>
              <p:nvPr/>
            </p:nvSpPr>
            <p:spPr>
              <a:xfrm>
                <a:off x="5616433" y="352540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62" name="正方形/長方形 261">
                <a:extLst>
                  <a:ext uri="{FF2B5EF4-FFF2-40B4-BE49-F238E27FC236}">
                    <a16:creationId xmlns:a16="http://schemas.microsoft.com/office/drawing/2014/main" id="{36D78559-7921-34F6-BE3D-DF0F60AF69DD}"/>
                  </a:ext>
                </a:extLst>
              </p:cNvPr>
              <p:cNvSpPr/>
              <p:nvPr/>
            </p:nvSpPr>
            <p:spPr>
              <a:xfrm>
                <a:off x="5799766" y="352540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63" name="正方形/長方形 262">
                <a:extLst>
                  <a:ext uri="{FF2B5EF4-FFF2-40B4-BE49-F238E27FC236}">
                    <a16:creationId xmlns:a16="http://schemas.microsoft.com/office/drawing/2014/main" id="{D7E33948-5537-63CA-0A9B-0E0E7FA69454}"/>
                  </a:ext>
                </a:extLst>
              </p:cNvPr>
              <p:cNvSpPr/>
              <p:nvPr/>
            </p:nvSpPr>
            <p:spPr>
              <a:xfrm>
                <a:off x="5066433" y="370873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64" name="正方形/長方形 263">
                <a:extLst>
                  <a:ext uri="{FF2B5EF4-FFF2-40B4-BE49-F238E27FC236}">
                    <a16:creationId xmlns:a16="http://schemas.microsoft.com/office/drawing/2014/main" id="{63FBE6CB-1064-8585-E630-ACB5D222CECC}"/>
                  </a:ext>
                </a:extLst>
              </p:cNvPr>
              <p:cNvSpPr/>
              <p:nvPr/>
            </p:nvSpPr>
            <p:spPr>
              <a:xfrm>
                <a:off x="5249766" y="370873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65" name="正方形/長方形 264">
                <a:extLst>
                  <a:ext uri="{FF2B5EF4-FFF2-40B4-BE49-F238E27FC236}">
                    <a16:creationId xmlns:a16="http://schemas.microsoft.com/office/drawing/2014/main" id="{D7F1C2BD-15FD-5C15-4017-A58FE0C71B80}"/>
                  </a:ext>
                </a:extLst>
              </p:cNvPr>
              <p:cNvSpPr/>
              <p:nvPr/>
            </p:nvSpPr>
            <p:spPr>
              <a:xfrm>
                <a:off x="5433100" y="370873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grpSp>
          <p:nvGrpSpPr>
            <p:cNvPr id="204" name="グループ化 203">
              <a:extLst>
                <a:ext uri="{FF2B5EF4-FFF2-40B4-BE49-F238E27FC236}">
                  <a16:creationId xmlns:a16="http://schemas.microsoft.com/office/drawing/2014/main" id="{3EB38F5A-BCD7-5C43-38BC-03BC8A47C222}"/>
                </a:ext>
              </a:extLst>
            </p:cNvPr>
            <p:cNvGrpSpPr/>
            <p:nvPr/>
          </p:nvGrpSpPr>
          <p:grpSpPr>
            <a:xfrm>
              <a:off x="8740638" y="1424077"/>
              <a:ext cx="381822" cy="288222"/>
              <a:chOff x="8447885" y="2555191"/>
              <a:chExt cx="441291" cy="333113"/>
            </a:xfrm>
          </p:grpSpPr>
          <p:sp>
            <p:nvSpPr>
              <p:cNvPr id="206" name="正方形/長方形 205">
                <a:extLst>
                  <a:ext uri="{FF2B5EF4-FFF2-40B4-BE49-F238E27FC236}">
                    <a16:creationId xmlns:a16="http://schemas.microsoft.com/office/drawing/2014/main" id="{DCE1F145-4277-688B-683C-E2AF0783E1E1}"/>
                  </a:ext>
                </a:extLst>
              </p:cNvPr>
              <p:cNvSpPr/>
              <p:nvPr/>
            </p:nvSpPr>
            <p:spPr>
              <a:xfrm>
                <a:off x="8447885" y="2555191"/>
                <a:ext cx="441291" cy="333113"/>
              </a:xfrm>
              <a:prstGeom prst="rect">
                <a:avLst/>
              </a:prstGeom>
              <a:solidFill>
                <a:srgbClr val="FFFFFF">
                  <a:alpha val="80000"/>
                </a:srgb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nvGrpSpPr>
              <p:cNvPr id="207" name="グループ化 206">
                <a:extLst>
                  <a:ext uri="{FF2B5EF4-FFF2-40B4-BE49-F238E27FC236}">
                    <a16:creationId xmlns:a16="http://schemas.microsoft.com/office/drawing/2014/main" id="{57458232-D026-DDEB-9B2E-5989B58C5495}"/>
                  </a:ext>
                </a:extLst>
              </p:cNvPr>
              <p:cNvGrpSpPr/>
              <p:nvPr/>
            </p:nvGrpSpPr>
            <p:grpSpPr>
              <a:xfrm>
                <a:off x="8507769" y="2609011"/>
                <a:ext cx="373756" cy="225473"/>
                <a:chOff x="8189845" y="2322637"/>
                <a:chExt cx="373756" cy="225473"/>
              </a:xfrm>
            </p:grpSpPr>
            <p:grpSp>
              <p:nvGrpSpPr>
                <p:cNvPr id="209" name="グループ化 208">
                  <a:extLst>
                    <a:ext uri="{FF2B5EF4-FFF2-40B4-BE49-F238E27FC236}">
                      <a16:creationId xmlns:a16="http://schemas.microsoft.com/office/drawing/2014/main" id="{60EB61A4-FD01-BF1F-4380-B7E4CC44D3C6}"/>
                    </a:ext>
                  </a:extLst>
                </p:cNvPr>
                <p:cNvGrpSpPr/>
                <p:nvPr/>
              </p:nvGrpSpPr>
              <p:grpSpPr>
                <a:xfrm>
                  <a:off x="8202953" y="2392404"/>
                  <a:ext cx="360648" cy="155706"/>
                  <a:chOff x="9674424" y="2078256"/>
                  <a:chExt cx="697570" cy="301169"/>
                </a:xfrm>
              </p:grpSpPr>
              <p:sp>
                <p:nvSpPr>
                  <p:cNvPr id="211" name="二等辺三角形 210">
                    <a:extLst>
                      <a:ext uri="{FF2B5EF4-FFF2-40B4-BE49-F238E27FC236}">
                        <a16:creationId xmlns:a16="http://schemas.microsoft.com/office/drawing/2014/main" id="{7855E0E5-4D43-C95E-3EF6-4CD4E3FBDFF7}"/>
                      </a:ext>
                    </a:extLst>
                  </p:cNvPr>
                  <p:cNvSpPr/>
                  <p:nvPr/>
                </p:nvSpPr>
                <p:spPr>
                  <a:xfrm rot="9245642">
                    <a:off x="9674424" y="2082496"/>
                    <a:ext cx="687015" cy="274077"/>
                  </a:xfrm>
                  <a:prstGeom prst="triangle">
                    <a:avLst>
                      <a:gd name="adj" fmla="val 80643"/>
                    </a:avLst>
                  </a:prstGeom>
                  <a:solidFill>
                    <a:schemeClr val="accent2">
                      <a:lumMod val="60000"/>
                      <a:lumOff val="40000"/>
                      <a:alpha val="30196"/>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12" name="二等辺三角形 211">
                    <a:extLst>
                      <a:ext uri="{FF2B5EF4-FFF2-40B4-BE49-F238E27FC236}">
                        <a16:creationId xmlns:a16="http://schemas.microsoft.com/office/drawing/2014/main" id="{F91C7924-7D6C-B02B-F5B2-9A27B69F53F7}"/>
                      </a:ext>
                    </a:extLst>
                  </p:cNvPr>
                  <p:cNvSpPr/>
                  <p:nvPr/>
                </p:nvSpPr>
                <p:spPr>
                  <a:xfrm rot="9245642">
                    <a:off x="9684979" y="2078256"/>
                    <a:ext cx="687015" cy="301169"/>
                  </a:xfrm>
                  <a:prstGeom prst="triangle">
                    <a:avLst/>
                  </a:prstGeom>
                  <a:solidFill>
                    <a:schemeClr val="accent3">
                      <a:lumMod val="75000"/>
                      <a:alpha val="40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cxnSp>
              <p:nvCxnSpPr>
                <p:cNvPr id="210" name="直線コネクタ 209">
                  <a:extLst>
                    <a:ext uri="{FF2B5EF4-FFF2-40B4-BE49-F238E27FC236}">
                      <a16:creationId xmlns:a16="http://schemas.microsoft.com/office/drawing/2014/main" id="{64FB0085-C76F-11F5-FF9F-2C276F2F5C47}"/>
                    </a:ext>
                  </a:extLst>
                </p:cNvPr>
                <p:cNvCxnSpPr>
                  <a:cxnSpLocks/>
                  <a:stCxn id="211" idx="4"/>
                  <a:endCxn id="212" idx="2"/>
                </p:cNvCxnSpPr>
                <p:nvPr/>
              </p:nvCxnSpPr>
              <p:spPr>
                <a:xfrm flipV="1">
                  <a:off x="8189845" y="2322637"/>
                  <a:ext cx="321896" cy="156670"/>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208" name="直線矢印コネクタ 207">
                <a:extLst>
                  <a:ext uri="{FF2B5EF4-FFF2-40B4-BE49-F238E27FC236}">
                    <a16:creationId xmlns:a16="http://schemas.microsoft.com/office/drawing/2014/main" id="{83452BE2-CEFB-6ACE-8F2A-FFACC9555DC4}"/>
                  </a:ext>
                </a:extLst>
              </p:cNvPr>
              <p:cNvCxnSpPr>
                <a:cxnSpLocks/>
              </p:cNvCxnSpPr>
              <p:nvPr/>
            </p:nvCxnSpPr>
            <p:spPr>
              <a:xfrm flipH="1" flipV="1">
                <a:off x="8663065" y="2635572"/>
                <a:ext cx="14576" cy="108696"/>
              </a:xfrm>
              <a:prstGeom prst="straightConnector1">
                <a:avLst/>
              </a:prstGeom>
              <a:ln w="19050">
                <a:solidFill>
                  <a:srgbClr val="00B050"/>
                </a:solidFill>
                <a:tailEnd type="triangle" w="sm" len="sm"/>
              </a:ln>
              <a:effectLst/>
            </p:spPr>
            <p:style>
              <a:lnRef idx="2">
                <a:schemeClr val="accent1"/>
              </a:lnRef>
              <a:fillRef idx="0">
                <a:schemeClr val="accent1"/>
              </a:fillRef>
              <a:effectRef idx="1">
                <a:schemeClr val="accent1"/>
              </a:effectRef>
              <a:fontRef idx="minor">
                <a:schemeClr val="tx1"/>
              </a:fontRef>
            </p:style>
          </p:cxnSp>
        </p:grpSp>
        <p:cxnSp>
          <p:nvCxnSpPr>
            <p:cNvPr id="205" name="コネクタ: カギ線 204">
              <a:extLst>
                <a:ext uri="{FF2B5EF4-FFF2-40B4-BE49-F238E27FC236}">
                  <a16:creationId xmlns:a16="http://schemas.microsoft.com/office/drawing/2014/main" id="{1F19C311-41D5-8CDF-6F93-B8A172416CA7}"/>
                </a:ext>
              </a:extLst>
            </p:cNvPr>
            <p:cNvCxnSpPr>
              <a:cxnSpLocks/>
              <a:stCxn id="219" idx="3"/>
              <a:endCxn id="206" idx="1"/>
            </p:cNvCxnSpPr>
            <p:nvPr/>
          </p:nvCxnSpPr>
          <p:spPr>
            <a:xfrm>
              <a:off x="8514730" y="1271881"/>
              <a:ext cx="225908" cy="296307"/>
            </a:xfrm>
            <a:prstGeom prst="bentConnector3">
              <a:avLst>
                <a:gd name="adj1" fmla="val 50000"/>
              </a:avLst>
            </a:prstGeom>
            <a:ln w="31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7" name="グループ化 16">
            <a:extLst>
              <a:ext uri="{FF2B5EF4-FFF2-40B4-BE49-F238E27FC236}">
                <a16:creationId xmlns:a16="http://schemas.microsoft.com/office/drawing/2014/main" id="{7C151F37-F12C-A571-C136-8000980EAE00}"/>
              </a:ext>
            </a:extLst>
          </p:cNvPr>
          <p:cNvGrpSpPr/>
          <p:nvPr/>
        </p:nvGrpSpPr>
        <p:grpSpPr>
          <a:xfrm>
            <a:off x="907535" y="3164326"/>
            <a:ext cx="4710393" cy="1665544"/>
            <a:chOff x="600077" y="3117404"/>
            <a:chExt cx="4710393" cy="1665544"/>
          </a:xfrm>
        </p:grpSpPr>
        <p:pic>
          <p:nvPicPr>
            <p:cNvPr id="5" name="図 4">
              <a:extLst>
                <a:ext uri="{FF2B5EF4-FFF2-40B4-BE49-F238E27FC236}">
                  <a16:creationId xmlns:a16="http://schemas.microsoft.com/office/drawing/2014/main" id="{23EA265F-0517-5BCE-DA42-815E15F4C005}"/>
                </a:ext>
              </a:extLst>
            </p:cNvPr>
            <p:cNvPicPr>
              <a:picLocks noChangeAspect="1"/>
            </p:cNvPicPr>
            <p:nvPr/>
          </p:nvPicPr>
          <p:blipFill>
            <a:blip r:embed="rId3"/>
            <a:stretch>
              <a:fillRect/>
            </a:stretch>
          </p:blipFill>
          <p:spPr>
            <a:xfrm>
              <a:off x="600077" y="3117404"/>
              <a:ext cx="4653434" cy="1235617"/>
            </a:xfrm>
            <a:prstGeom prst="rect">
              <a:avLst/>
            </a:prstGeom>
          </p:spPr>
        </p:pic>
        <p:sp>
          <p:nvSpPr>
            <p:cNvPr id="15" name="テキスト ボックス 14">
              <a:extLst>
                <a:ext uri="{FF2B5EF4-FFF2-40B4-BE49-F238E27FC236}">
                  <a16:creationId xmlns:a16="http://schemas.microsoft.com/office/drawing/2014/main" id="{0798B790-D75E-3A0F-BD30-29832A7E4E97}"/>
                </a:ext>
              </a:extLst>
            </p:cNvPr>
            <p:cNvSpPr txBox="1"/>
            <p:nvPr/>
          </p:nvSpPr>
          <p:spPr>
            <a:xfrm>
              <a:off x="642778" y="4352061"/>
              <a:ext cx="4667692" cy="430887"/>
            </a:xfrm>
            <a:prstGeom prst="rect">
              <a:avLst/>
            </a:prstGeom>
            <a:noFill/>
          </p:spPr>
          <p:txBody>
            <a:bodyPr wrap="square">
              <a:spAutoFit/>
            </a:bodyPr>
            <a:lstStyle/>
            <a:p>
              <a:r>
                <a:rPr lang="ja-JP" altLang="en-US" sz="1100"/>
                <a:t>ラインの可視性について論じている一例</a:t>
              </a:r>
              <a:endParaRPr lang="en-US" altLang="ja-JP" sz="1100">
                <a:hlinkClick r:id="rId4"/>
              </a:endParaRPr>
            </a:p>
            <a:p>
              <a:r>
                <a:rPr lang="en-US" altLang="ja-JP" sz="1100">
                  <a:hlinkClick r:id="rId4"/>
                </a:rPr>
                <a:t>Two Fast Methods for High-Quality Line Visibility (princeton.edu)</a:t>
              </a:r>
              <a:endParaRPr lang="ja-JP" altLang="en-US" sz="1100"/>
            </a:p>
          </p:txBody>
        </p:sp>
      </p:grpSp>
    </p:spTree>
    <p:extLst>
      <p:ext uri="{BB962C8B-B14F-4D97-AF65-F5344CB8AC3E}">
        <p14:creationId xmlns:p14="http://schemas.microsoft.com/office/powerpoint/2010/main" val="1126698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61E6884-631B-AC4A-AE20-7C60F29DAE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8034" y="3583131"/>
            <a:ext cx="3452797" cy="1303246"/>
          </a:xfrm>
          <a:prstGeom prst="rect">
            <a:avLst/>
          </a:prstGeom>
        </p:spPr>
      </p:pic>
      <p:sp>
        <p:nvSpPr>
          <p:cNvPr id="7" name="タイトル 1">
            <a:extLst>
              <a:ext uri="{FF2B5EF4-FFF2-40B4-BE49-F238E27FC236}">
                <a16:creationId xmlns:a16="http://schemas.microsoft.com/office/drawing/2014/main" id="{E38DE6DF-0087-6084-AD28-66C9F37CFE86}"/>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 </a:t>
            </a:r>
            <a:r>
              <a:rPr lang="en-US" altLang="ja-JP" sz="1600"/>
              <a:t>– </a:t>
            </a:r>
            <a:r>
              <a:rPr lang="ja-JP" altLang="en-US" sz="1600"/>
              <a:t>ラスタライズ</a:t>
            </a:r>
            <a:br>
              <a:rPr lang="en-US" altLang="ja-JP" sz="1600"/>
            </a:br>
            <a:r>
              <a:rPr lang="ja-JP" altLang="en-US" sz="3100"/>
              <a:t>輪郭ピクセルの生成（可視判定）</a:t>
            </a:r>
            <a:endParaRPr kumimoji="1" lang="ja-JP" altLang="en-US" sz="1600"/>
          </a:p>
        </p:txBody>
      </p:sp>
      <p:sp>
        <p:nvSpPr>
          <p:cNvPr id="8" name="コンテンツ プレースホルダー 4">
            <a:extLst>
              <a:ext uri="{FF2B5EF4-FFF2-40B4-BE49-F238E27FC236}">
                <a16:creationId xmlns:a16="http://schemas.microsoft.com/office/drawing/2014/main" id="{2E09F582-6B15-7053-0B51-E7903335E6E3}"/>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9" name="コンテンツ プレースホルダー 4">
            <a:extLst>
              <a:ext uri="{FF2B5EF4-FFF2-40B4-BE49-F238E27FC236}">
                <a16:creationId xmlns:a16="http://schemas.microsoft.com/office/drawing/2014/main" id="{67212563-D66E-7AC4-2352-084BC6210402}"/>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.2</a:t>
            </a:r>
            <a:endParaRPr lang="ja-JP" altLang="en-US" sz="2000"/>
          </a:p>
        </p:txBody>
      </p:sp>
      <p:grpSp>
        <p:nvGrpSpPr>
          <p:cNvPr id="10" name="グループ化 9">
            <a:extLst>
              <a:ext uri="{FF2B5EF4-FFF2-40B4-BE49-F238E27FC236}">
                <a16:creationId xmlns:a16="http://schemas.microsoft.com/office/drawing/2014/main" id="{41113270-511F-44AB-9EF4-5B747B157518}"/>
              </a:ext>
            </a:extLst>
          </p:cNvPr>
          <p:cNvGrpSpPr/>
          <p:nvPr/>
        </p:nvGrpSpPr>
        <p:grpSpPr>
          <a:xfrm>
            <a:off x="122755" y="689332"/>
            <a:ext cx="8854097" cy="264653"/>
            <a:chOff x="122755" y="1583812"/>
            <a:chExt cx="9820231" cy="987938"/>
          </a:xfrm>
        </p:grpSpPr>
        <p:sp>
          <p:nvSpPr>
            <p:cNvPr id="11" name="正方形/長方形 10">
              <a:extLst>
                <a:ext uri="{FF2B5EF4-FFF2-40B4-BE49-F238E27FC236}">
                  <a16:creationId xmlns:a16="http://schemas.microsoft.com/office/drawing/2014/main" id="{599300EB-C94D-0B84-C97D-DDE9D1900804}"/>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12" name="正方形/長方形 11">
              <a:extLst>
                <a:ext uri="{FF2B5EF4-FFF2-40B4-BE49-F238E27FC236}">
                  <a16:creationId xmlns:a16="http://schemas.microsoft.com/office/drawing/2014/main" id="{AB309DD0-D5CC-8D89-2C88-6843923EDBF7}"/>
                </a:ext>
              </a:extLst>
            </p:cNvPr>
            <p:cNvSpPr/>
            <p:nvPr/>
          </p:nvSpPr>
          <p:spPr>
            <a:xfrm>
              <a:off x="2099210"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Rasaterization</a:t>
              </a:r>
              <a:endParaRPr kumimoji="1" lang="en-US" altLang="ja-JP" sz="1000">
                <a:solidFill>
                  <a:schemeClr val="accent6">
                    <a:lumMod val="75000"/>
                  </a:schemeClr>
                </a:solidFill>
              </a:endParaRPr>
            </a:p>
          </p:txBody>
        </p:sp>
        <p:sp>
          <p:nvSpPr>
            <p:cNvPr id="14" name="正方形/長方形 13">
              <a:extLst>
                <a:ext uri="{FF2B5EF4-FFF2-40B4-BE49-F238E27FC236}">
                  <a16:creationId xmlns:a16="http://schemas.microsoft.com/office/drawing/2014/main" id="{C02150E3-29C3-A534-45DB-FE8D41BB3572}"/>
                </a:ext>
              </a:extLst>
            </p:cNvPr>
            <p:cNvSpPr/>
            <p:nvPr/>
          </p:nvSpPr>
          <p:spPr>
            <a:xfrm>
              <a:off x="407566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Vectorization</a:t>
              </a:r>
              <a:endParaRPr kumimoji="1" lang="en-US" altLang="ja-JP" sz="1000">
                <a:solidFill>
                  <a:schemeClr val="accent6">
                    <a:lumMod val="60000"/>
                    <a:lumOff val="40000"/>
                  </a:schemeClr>
                </a:solidFill>
              </a:endParaRPr>
            </a:p>
          </p:txBody>
        </p:sp>
        <p:sp>
          <p:nvSpPr>
            <p:cNvPr id="16" name="正方形/長方形 15">
              <a:extLst>
                <a:ext uri="{FF2B5EF4-FFF2-40B4-BE49-F238E27FC236}">
                  <a16:creationId xmlns:a16="http://schemas.microsoft.com/office/drawing/2014/main" id="{B1BF2088-10A4-27C5-1B05-566317775BF3}"/>
                </a:ext>
              </a:extLst>
            </p:cNvPr>
            <p:cNvSpPr/>
            <p:nvPr/>
          </p:nvSpPr>
          <p:spPr>
            <a:xfrm>
              <a:off x="605212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Stroke Generation</a:t>
              </a:r>
              <a:endParaRPr kumimoji="1" lang="en-US" altLang="ja-JP" sz="1000">
                <a:solidFill>
                  <a:schemeClr val="accent6">
                    <a:lumMod val="60000"/>
                    <a:lumOff val="40000"/>
                  </a:schemeClr>
                </a:solidFill>
              </a:endParaRPr>
            </a:p>
          </p:txBody>
        </p:sp>
        <p:sp>
          <p:nvSpPr>
            <p:cNvPr id="20" name="正方形/長方形 19">
              <a:extLst>
                <a:ext uri="{FF2B5EF4-FFF2-40B4-BE49-F238E27FC236}">
                  <a16:creationId xmlns:a16="http://schemas.microsoft.com/office/drawing/2014/main" id="{5D6ED5C0-6E79-EFDA-C876-1D62DB162092}"/>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sp>
        <p:nvSpPr>
          <p:cNvPr id="75" name="テキスト ボックス 74">
            <a:extLst>
              <a:ext uri="{FF2B5EF4-FFF2-40B4-BE49-F238E27FC236}">
                <a16:creationId xmlns:a16="http://schemas.microsoft.com/office/drawing/2014/main" id="{ECA26B3E-C5EF-3B0F-3D4A-403DB712AFEF}"/>
              </a:ext>
            </a:extLst>
          </p:cNvPr>
          <p:cNvSpPr txBox="1"/>
          <p:nvPr/>
        </p:nvSpPr>
        <p:spPr>
          <a:xfrm>
            <a:off x="314761" y="1089460"/>
            <a:ext cx="8270021" cy="2554545"/>
          </a:xfrm>
          <a:prstGeom prst="rect">
            <a:avLst/>
          </a:prstGeom>
          <a:noFill/>
        </p:spPr>
        <p:txBody>
          <a:bodyPr wrap="none" rtlCol="0">
            <a:spAutoFit/>
          </a:bodyPr>
          <a:lstStyle/>
          <a:p>
            <a:r>
              <a:rPr kumimoji="1" lang="en-US" altLang="ja-JP" sz="1600" b="1" u="sng"/>
              <a:t>Soft Depth-Test</a:t>
            </a:r>
            <a:r>
              <a:rPr kumimoji="1" lang="ja-JP" altLang="en-US" sz="1600" b="1" u="sng"/>
              <a:t> </a:t>
            </a:r>
            <a:r>
              <a:rPr kumimoji="1" lang="en-US" altLang="ja-JP" sz="1600" b="1" u="sng"/>
              <a:t>Pass</a:t>
            </a:r>
          </a:p>
          <a:p>
            <a:pPr marL="285750" indent="-285750">
              <a:buFont typeface="Arial" panose="020B0604020202020204" pitchFamily="34" charset="0"/>
              <a:buChar char="•"/>
            </a:pPr>
            <a:r>
              <a:rPr kumimoji="1" lang="ja-JP" altLang="en-US" sz="1600"/>
              <a:t>シーンのデプスは事前に描画されているとする</a:t>
            </a:r>
            <a:endParaRPr kumimoji="1" lang="en-US" altLang="ja-JP" sz="1600"/>
          </a:p>
          <a:p>
            <a:pPr marL="285750" indent="-285750">
              <a:buFont typeface="Arial" panose="020B0604020202020204" pitchFamily="34" charset="0"/>
              <a:buChar char="•"/>
            </a:pPr>
            <a:r>
              <a:rPr kumimoji="1" lang="ja-JP" altLang="en-US" sz="1600"/>
              <a:t>輪郭属性に保存したデプスとシーンのデプス（</a:t>
            </a:r>
            <a:r>
              <a:rPr kumimoji="1" lang="en-US" altLang="ja-JP" sz="1600"/>
              <a:t>3x3</a:t>
            </a:r>
            <a:r>
              <a:rPr kumimoji="1" lang="ja-JP" altLang="en-US" sz="1600"/>
              <a:t>）を比較</a:t>
            </a:r>
            <a:endParaRPr kumimoji="1" lang="en-US" altLang="ja-JP" sz="1600"/>
          </a:p>
          <a:p>
            <a:pPr marL="742950" lvl="1" indent="-285750">
              <a:buFont typeface="Arial" panose="020B0604020202020204" pitchFamily="34" charset="0"/>
              <a:buChar char="•"/>
            </a:pPr>
            <a:r>
              <a:rPr kumimoji="1" lang="ja-JP" altLang="en-US" sz="1600"/>
              <a:t>フラグメントが </a:t>
            </a:r>
            <a:r>
              <a:rPr kumimoji="1" lang="en-US" altLang="ja-JP" sz="1600"/>
              <a:t>3x3 </a:t>
            </a:r>
            <a:r>
              <a:rPr kumimoji="1" lang="ja-JP" altLang="en-US" sz="1600"/>
              <a:t>デプスのうち二つ以上の前面にあるならテストをパス</a:t>
            </a:r>
            <a:endParaRPr kumimoji="1" lang="en-US" altLang="ja-JP" sz="1600"/>
          </a:p>
          <a:p>
            <a:pPr lvl="1"/>
            <a:r>
              <a:rPr kumimoji="1" lang="ja-JP" altLang="en-US" sz="1600"/>
              <a:t>→ </a:t>
            </a:r>
            <a:r>
              <a:rPr kumimoji="1" lang="en-US" altLang="ja-JP" sz="1600"/>
              <a:t>pseudo-visible fragment (pv-frag)</a:t>
            </a:r>
          </a:p>
          <a:p>
            <a:endParaRPr kumimoji="1" lang="en-US" altLang="ja-JP" sz="1600"/>
          </a:p>
          <a:p>
            <a:r>
              <a:rPr kumimoji="1" lang="en-US" altLang="ja-JP" sz="1600" b="1" u="sng"/>
              <a:t>Hardware Depth-Test Pass</a:t>
            </a:r>
          </a:p>
          <a:p>
            <a:pPr marL="285750" indent="-285750">
              <a:buFont typeface="Arial" panose="020B0604020202020204" pitchFamily="34" charset="0"/>
              <a:buChar char="•"/>
            </a:pPr>
            <a:r>
              <a:rPr kumimoji="1" lang="en-US" altLang="ja-JP" sz="1600"/>
              <a:t>pv-frag </a:t>
            </a:r>
            <a:r>
              <a:rPr kumimoji="1" lang="ja-JP" altLang="en-US" sz="1600"/>
              <a:t>を</a:t>
            </a:r>
            <a:r>
              <a:rPr kumimoji="1" lang="en-US" altLang="ja-JP" sz="1600"/>
              <a:t>1</a:t>
            </a:r>
            <a:r>
              <a:rPr kumimoji="1" lang="ja-JP" altLang="en-US" sz="1600"/>
              <a:t>ピクセルサイズの点としてラスタライズ描画</a:t>
            </a:r>
            <a:endParaRPr kumimoji="1" lang="en-US" altLang="ja-JP" sz="1600"/>
          </a:p>
          <a:p>
            <a:pPr marL="285750" indent="-285750">
              <a:buFont typeface="Arial" panose="020B0604020202020204" pitchFamily="34" charset="0"/>
              <a:buChar char="•"/>
            </a:pPr>
            <a:r>
              <a:rPr kumimoji="1" lang="en-US" altLang="ja-JP" sz="1600"/>
              <a:t>HW </a:t>
            </a:r>
            <a:r>
              <a:rPr kumimoji="1" lang="ja-JP" altLang="en-US" sz="1600"/>
              <a:t>のデプステストで最前のもの一つだけが選ばれる</a:t>
            </a:r>
            <a:endParaRPr kumimoji="1" lang="en-US" altLang="ja-JP" sz="1600"/>
          </a:p>
          <a:p>
            <a:pPr marL="285750" indent="-285750">
              <a:buFont typeface="Arial" panose="020B0604020202020204" pitchFamily="34" charset="0"/>
              <a:buChar char="•"/>
            </a:pPr>
            <a:r>
              <a:rPr kumimoji="1" lang="ja-JP" altLang="en-US" sz="1600"/>
              <a:t>輪郭属性の </a:t>
            </a:r>
            <a:r>
              <a:rPr kumimoji="1" lang="en-US" altLang="ja-JP" sz="1600"/>
              <a:t>bit </a:t>
            </a:r>
            <a:r>
              <a:rPr kumimoji="1" lang="ja-JP" altLang="en-US" sz="1600"/>
              <a:t>を色にエンコードして書き出す → </a:t>
            </a:r>
            <a:r>
              <a:rPr kumimoji="1" lang="en-US" altLang="ja-JP" sz="1600"/>
              <a:t>GBuffer</a:t>
            </a:r>
            <a:r>
              <a:rPr kumimoji="1" lang="ja-JP" altLang="en-US" sz="1600"/>
              <a:t> → 輪郭ピクセルバッファ</a:t>
            </a:r>
            <a:endParaRPr kumimoji="1" lang="en-US" altLang="ja-JP" sz="1600"/>
          </a:p>
        </p:txBody>
      </p:sp>
      <p:pic>
        <p:nvPicPr>
          <p:cNvPr id="76" name="図 75">
            <a:extLst>
              <a:ext uri="{FF2B5EF4-FFF2-40B4-BE49-F238E27FC236}">
                <a16:creationId xmlns:a16="http://schemas.microsoft.com/office/drawing/2014/main" id="{4D585412-0877-DC50-A767-84557684DE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74104" y="3583131"/>
            <a:ext cx="3854449" cy="1303246"/>
          </a:xfrm>
          <a:prstGeom prst="rect">
            <a:avLst/>
          </a:prstGeom>
        </p:spPr>
      </p:pic>
    </p:spTree>
    <p:extLst>
      <p:ext uri="{BB962C8B-B14F-4D97-AF65-F5344CB8AC3E}">
        <p14:creationId xmlns:p14="http://schemas.microsoft.com/office/powerpoint/2010/main" val="2390549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541D5F30-D75F-DAC9-872D-490D720D1CE5}"/>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 </a:t>
            </a:r>
            <a:r>
              <a:rPr lang="en-US" altLang="ja-JP" sz="1600"/>
              <a:t>– </a:t>
            </a:r>
            <a:r>
              <a:rPr lang="ja-JP" altLang="en-US" sz="1600"/>
              <a:t>ラスタライズ</a:t>
            </a:r>
            <a:br>
              <a:rPr lang="en-US" altLang="ja-JP" sz="1600"/>
            </a:br>
            <a:r>
              <a:rPr lang="ja-JP" altLang="en-US" sz="3100"/>
              <a:t>ラスタライズ</a:t>
            </a:r>
            <a:endParaRPr kumimoji="1" lang="ja-JP" altLang="en-US" sz="1600"/>
          </a:p>
        </p:txBody>
      </p:sp>
      <p:sp>
        <p:nvSpPr>
          <p:cNvPr id="8" name="コンテンツ プレースホルダー 4">
            <a:extLst>
              <a:ext uri="{FF2B5EF4-FFF2-40B4-BE49-F238E27FC236}">
                <a16:creationId xmlns:a16="http://schemas.microsoft.com/office/drawing/2014/main" id="{E7E69D97-A951-391B-EE6D-1BC992D5DA5A}"/>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10" name="コンテンツ プレースホルダー 4">
            <a:extLst>
              <a:ext uri="{FF2B5EF4-FFF2-40B4-BE49-F238E27FC236}">
                <a16:creationId xmlns:a16="http://schemas.microsoft.com/office/drawing/2014/main" id="{BE8325AB-F38F-C5A3-0CCB-FD15468F87A5}"/>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.2</a:t>
            </a:r>
            <a:endParaRPr lang="ja-JP" altLang="en-US" sz="2000"/>
          </a:p>
        </p:txBody>
      </p:sp>
      <p:grpSp>
        <p:nvGrpSpPr>
          <p:cNvPr id="11" name="グループ化 10">
            <a:extLst>
              <a:ext uri="{FF2B5EF4-FFF2-40B4-BE49-F238E27FC236}">
                <a16:creationId xmlns:a16="http://schemas.microsoft.com/office/drawing/2014/main" id="{90518B8B-04EE-805C-E054-B71CFE2A8036}"/>
              </a:ext>
            </a:extLst>
          </p:cNvPr>
          <p:cNvGrpSpPr/>
          <p:nvPr/>
        </p:nvGrpSpPr>
        <p:grpSpPr>
          <a:xfrm>
            <a:off x="122755" y="689332"/>
            <a:ext cx="8854097" cy="264653"/>
            <a:chOff x="122755" y="1583812"/>
            <a:chExt cx="9820231" cy="987938"/>
          </a:xfrm>
        </p:grpSpPr>
        <p:sp>
          <p:nvSpPr>
            <p:cNvPr id="12" name="正方形/長方形 11">
              <a:extLst>
                <a:ext uri="{FF2B5EF4-FFF2-40B4-BE49-F238E27FC236}">
                  <a16:creationId xmlns:a16="http://schemas.microsoft.com/office/drawing/2014/main" id="{21EEB3AD-D14A-52DF-7511-A35A6C6F2A30}"/>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14" name="正方形/長方形 13">
              <a:extLst>
                <a:ext uri="{FF2B5EF4-FFF2-40B4-BE49-F238E27FC236}">
                  <a16:creationId xmlns:a16="http://schemas.microsoft.com/office/drawing/2014/main" id="{97B87260-1F6E-701D-268D-0E19DC58CEA1}"/>
                </a:ext>
              </a:extLst>
            </p:cNvPr>
            <p:cNvSpPr/>
            <p:nvPr/>
          </p:nvSpPr>
          <p:spPr>
            <a:xfrm>
              <a:off x="2099210"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Rasaterization</a:t>
              </a:r>
              <a:endParaRPr kumimoji="1" lang="en-US" altLang="ja-JP" sz="1000">
                <a:solidFill>
                  <a:schemeClr val="accent6">
                    <a:lumMod val="75000"/>
                  </a:schemeClr>
                </a:solidFill>
              </a:endParaRPr>
            </a:p>
          </p:txBody>
        </p:sp>
        <p:sp>
          <p:nvSpPr>
            <p:cNvPr id="16" name="正方形/長方形 15">
              <a:extLst>
                <a:ext uri="{FF2B5EF4-FFF2-40B4-BE49-F238E27FC236}">
                  <a16:creationId xmlns:a16="http://schemas.microsoft.com/office/drawing/2014/main" id="{E86FC73F-0327-FCFE-AEF4-5CACCDC705C2}"/>
                </a:ext>
              </a:extLst>
            </p:cNvPr>
            <p:cNvSpPr/>
            <p:nvPr/>
          </p:nvSpPr>
          <p:spPr>
            <a:xfrm>
              <a:off x="407566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Vectorization</a:t>
              </a:r>
              <a:endParaRPr kumimoji="1" lang="en-US" altLang="ja-JP" sz="1000">
                <a:solidFill>
                  <a:schemeClr val="accent6">
                    <a:lumMod val="60000"/>
                    <a:lumOff val="40000"/>
                  </a:schemeClr>
                </a:solidFill>
              </a:endParaRPr>
            </a:p>
          </p:txBody>
        </p:sp>
        <p:sp>
          <p:nvSpPr>
            <p:cNvPr id="20" name="正方形/長方形 19">
              <a:extLst>
                <a:ext uri="{FF2B5EF4-FFF2-40B4-BE49-F238E27FC236}">
                  <a16:creationId xmlns:a16="http://schemas.microsoft.com/office/drawing/2014/main" id="{A92029E0-8963-D87B-4E5F-AEB185D41CDD}"/>
                </a:ext>
              </a:extLst>
            </p:cNvPr>
            <p:cNvSpPr/>
            <p:nvPr/>
          </p:nvSpPr>
          <p:spPr>
            <a:xfrm>
              <a:off x="605212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Stroke Generation</a:t>
              </a:r>
              <a:endParaRPr kumimoji="1" lang="en-US" altLang="ja-JP" sz="1000">
                <a:solidFill>
                  <a:schemeClr val="accent6">
                    <a:lumMod val="60000"/>
                    <a:lumOff val="40000"/>
                  </a:schemeClr>
                </a:solidFill>
              </a:endParaRPr>
            </a:p>
          </p:txBody>
        </p:sp>
        <p:sp>
          <p:nvSpPr>
            <p:cNvPr id="21" name="正方形/長方形 20">
              <a:extLst>
                <a:ext uri="{FF2B5EF4-FFF2-40B4-BE49-F238E27FC236}">
                  <a16:creationId xmlns:a16="http://schemas.microsoft.com/office/drawing/2014/main" id="{3D74D2F6-8921-1467-8A03-0A6B9FAD1585}"/>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pic>
        <p:nvPicPr>
          <p:cNvPr id="3" name="図 2" descr="グラフ&#10;&#10;自動的に生成された説明">
            <a:extLst>
              <a:ext uri="{FF2B5EF4-FFF2-40B4-BE49-F238E27FC236}">
                <a16:creationId xmlns:a16="http://schemas.microsoft.com/office/drawing/2014/main" id="{4A51C1B0-9EF1-B8C6-A179-B80F48F12B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838" y="1215080"/>
            <a:ext cx="3797643" cy="3375000"/>
          </a:xfrm>
          <a:prstGeom prst="rect">
            <a:avLst/>
          </a:prstGeom>
        </p:spPr>
      </p:pic>
      <p:pic>
        <p:nvPicPr>
          <p:cNvPr id="5" name="図 4" descr="グラフ&#10;&#10;自動的に生成された説明">
            <a:extLst>
              <a:ext uri="{FF2B5EF4-FFF2-40B4-BE49-F238E27FC236}">
                <a16:creationId xmlns:a16="http://schemas.microsoft.com/office/drawing/2014/main" id="{EDCADA6A-BD73-ABE9-EC86-00B6407DCB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858" r="7815"/>
          <a:stretch/>
        </p:blipFill>
        <p:spPr>
          <a:xfrm>
            <a:off x="4728519" y="1215080"/>
            <a:ext cx="3797643" cy="3375000"/>
          </a:xfrm>
          <a:prstGeom prst="rect">
            <a:avLst/>
          </a:prstGeom>
        </p:spPr>
      </p:pic>
    </p:spTree>
    <p:extLst>
      <p:ext uri="{BB962C8B-B14F-4D97-AF65-F5344CB8AC3E}">
        <p14:creationId xmlns:p14="http://schemas.microsoft.com/office/powerpoint/2010/main" val="1502326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44151E2B-FCD9-89E9-BA20-470ABEDCDF7E}"/>
              </a:ext>
            </a:extLst>
          </p:cNvPr>
          <p:cNvGrpSpPr/>
          <p:nvPr/>
        </p:nvGrpSpPr>
        <p:grpSpPr>
          <a:xfrm>
            <a:off x="122755" y="689332"/>
            <a:ext cx="8854097" cy="264653"/>
            <a:chOff x="122755" y="1583812"/>
            <a:chExt cx="9820231" cy="987938"/>
          </a:xfrm>
        </p:grpSpPr>
        <p:sp>
          <p:nvSpPr>
            <p:cNvPr id="14" name="正方形/長方形 13">
              <a:extLst>
                <a:ext uri="{FF2B5EF4-FFF2-40B4-BE49-F238E27FC236}">
                  <a16:creationId xmlns:a16="http://schemas.microsoft.com/office/drawing/2014/main" id="{0BD62986-F8D0-204F-E841-DA65C4FBAB41}"/>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16" name="正方形/長方形 15">
              <a:extLst>
                <a:ext uri="{FF2B5EF4-FFF2-40B4-BE49-F238E27FC236}">
                  <a16:creationId xmlns:a16="http://schemas.microsoft.com/office/drawing/2014/main" id="{8579F86E-8FC9-BAAA-FD75-AF5AE24E44B3}"/>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19" name="正方形/長方形 18">
              <a:extLst>
                <a:ext uri="{FF2B5EF4-FFF2-40B4-BE49-F238E27FC236}">
                  <a16:creationId xmlns:a16="http://schemas.microsoft.com/office/drawing/2014/main" id="{58EC86DE-A45D-1096-D8AE-148A8D9FE26E}"/>
                </a:ext>
              </a:extLst>
            </p:cNvPr>
            <p:cNvSpPr/>
            <p:nvPr/>
          </p:nvSpPr>
          <p:spPr>
            <a:xfrm>
              <a:off x="4075665"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Vectorization</a:t>
              </a:r>
              <a:endParaRPr kumimoji="1" lang="en-US" altLang="ja-JP" sz="1000">
                <a:solidFill>
                  <a:schemeClr val="accent6">
                    <a:lumMod val="75000"/>
                  </a:schemeClr>
                </a:solidFill>
              </a:endParaRPr>
            </a:p>
          </p:txBody>
        </p:sp>
        <p:sp>
          <p:nvSpPr>
            <p:cNvPr id="20" name="正方形/長方形 19">
              <a:extLst>
                <a:ext uri="{FF2B5EF4-FFF2-40B4-BE49-F238E27FC236}">
                  <a16:creationId xmlns:a16="http://schemas.microsoft.com/office/drawing/2014/main" id="{507D4104-5549-C9C4-4791-1F1A1132B077}"/>
                </a:ext>
              </a:extLst>
            </p:cNvPr>
            <p:cNvSpPr/>
            <p:nvPr/>
          </p:nvSpPr>
          <p:spPr>
            <a:xfrm>
              <a:off x="605212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Stroke Generation</a:t>
              </a:r>
              <a:endParaRPr kumimoji="1" lang="en-US" altLang="ja-JP" sz="1000">
                <a:solidFill>
                  <a:schemeClr val="accent6">
                    <a:lumMod val="60000"/>
                    <a:lumOff val="40000"/>
                  </a:schemeClr>
                </a:solidFill>
              </a:endParaRPr>
            </a:p>
          </p:txBody>
        </p:sp>
        <p:sp>
          <p:nvSpPr>
            <p:cNvPr id="21" name="正方形/長方形 20">
              <a:extLst>
                <a:ext uri="{FF2B5EF4-FFF2-40B4-BE49-F238E27FC236}">
                  <a16:creationId xmlns:a16="http://schemas.microsoft.com/office/drawing/2014/main" id="{C4D79E80-147D-A67C-6B9D-4386D6D8F746}"/>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pic>
        <p:nvPicPr>
          <p:cNvPr id="5" name="図 4">
            <a:extLst>
              <a:ext uri="{FF2B5EF4-FFF2-40B4-BE49-F238E27FC236}">
                <a16:creationId xmlns:a16="http://schemas.microsoft.com/office/drawing/2014/main" id="{2F30EDE7-3021-4440-BD84-BE3A72AB1C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64593" y="3145015"/>
            <a:ext cx="1782008" cy="1716756"/>
          </a:xfrm>
          <a:prstGeom prst="rect">
            <a:avLst/>
          </a:prstGeom>
        </p:spPr>
      </p:pic>
      <p:sp>
        <p:nvSpPr>
          <p:cNvPr id="35" name="タイトル 1">
            <a:extLst>
              <a:ext uri="{FF2B5EF4-FFF2-40B4-BE49-F238E27FC236}">
                <a16:creationId xmlns:a16="http://schemas.microsoft.com/office/drawing/2014/main" id="{D5C4E3FE-66ED-CF86-226A-2E584A2D9622}"/>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a:t>
            </a:r>
            <a:br>
              <a:rPr lang="en-US" altLang="ja-JP" sz="1600"/>
            </a:br>
            <a:r>
              <a:rPr lang="ja-JP" altLang="en-US" sz="3100"/>
              <a:t>輪郭ピクセルのベクトル化</a:t>
            </a:r>
            <a:endParaRPr kumimoji="1" lang="ja-JP" altLang="en-US" sz="1600"/>
          </a:p>
        </p:txBody>
      </p:sp>
      <p:sp>
        <p:nvSpPr>
          <p:cNvPr id="36" name="コンテンツ プレースホルダー 4">
            <a:extLst>
              <a:ext uri="{FF2B5EF4-FFF2-40B4-BE49-F238E27FC236}">
                <a16:creationId xmlns:a16="http://schemas.microsoft.com/office/drawing/2014/main" id="{EBB4821A-96FF-F580-22DD-DB33D6314785}"/>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37" name="コンテンツ プレースホルダー 4">
            <a:extLst>
              <a:ext uri="{FF2B5EF4-FFF2-40B4-BE49-F238E27FC236}">
                <a16:creationId xmlns:a16="http://schemas.microsoft.com/office/drawing/2014/main" id="{DC20CD3F-44DE-B8E7-8278-0B1379C624AC}"/>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sp>
        <p:nvSpPr>
          <p:cNvPr id="2" name="テキスト ボックス 1">
            <a:extLst>
              <a:ext uri="{FF2B5EF4-FFF2-40B4-BE49-F238E27FC236}">
                <a16:creationId xmlns:a16="http://schemas.microsoft.com/office/drawing/2014/main" id="{A2E4E98F-6B46-62F4-39E5-7C40D9CA98B9}"/>
              </a:ext>
            </a:extLst>
          </p:cNvPr>
          <p:cNvSpPr txBox="1"/>
          <p:nvPr/>
        </p:nvSpPr>
        <p:spPr>
          <a:xfrm>
            <a:off x="314761" y="1089460"/>
            <a:ext cx="5929828" cy="3539430"/>
          </a:xfrm>
          <a:prstGeom prst="rect">
            <a:avLst/>
          </a:prstGeom>
          <a:noFill/>
        </p:spPr>
        <p:txBody>
          <a:bodyPr wrap="none" rtlCol="0">
            <a:spAutoFit/>
          </a:bodyPr>
          <a:lstStyle/>
          <a:p>
            <a:r>
              <a:rPr kumimoji="1" lang="ja-JP" altLang="en-US" sz="1600"/>
              <a:t>輪郭線を形成するピクセル群（輪郭ピクセル）が得られている</a:t>
            </a:r>
            <a:endParaRPr kumimoji="1" lang="en-US" altLang="ja-JP" sz="1600"/>
          </a:p>
          <a:p>
            <a:r>
              <a:rPr kumimoji="1" lang="ja-JP" altLang="en-US" sz="1600"/>
              <a:t>→ピクセル間の繋がりを求める</a:t>
            </a:r>
            <a:endParaRPr kumimoji="1" lang="en-US" altLang="ja-JP" sz="1600"/>
          </a:p>
          <a:p>
            <a:r>
              <a:rPr kumimoji="1" lang="ja-JP" altLang="en-US" sz="1600" b="1"/>
              <a:t>入力</a:t>
            </a:r>
            <a:r>
              <a:rPr kumimoji="1" lang="ja-JP" altLang="en-US" sz="1600"/>
              <a:t>：輪郭ピクセル　　</a:t>
            </a:r>
            <a:r>
              <a:rPr kumimoji="1" lang="ja-JP" altLang="en-US" sz="1600" b="1"/>
              <a:t>出力</a:t>
            </a:r>
            <a:r>
              <a:rPr kumimoji="1" lang="ja-JP" altLang="en-US" sz="1600"/>
              <a:t>：ピクセルエッジループ</a:t>
            </a:r>
            <a:endParaRPr kumimoji="1" lang="en-US" altLang="ja-JP" sz="1600"/>
          </a:p>
          <a:p>
            <a:endParaRPr kumimoji="1" lang="en-US" altLang="ja-JP" sz="1600" u="sng"/>
          </a:p>
          <a:p>
            <a:r>
              <a:rPr kumimoji="1" lang="ja-JP" altLang="en-US" sz="1600" b="1" u="sng"/>
              <a:t>ピクセルエッジ</a:t>
            </a:r>
            <a:endParaRPr kumimoji="1" lang="en-US" altLang="ja-JP" sz="1600" b="1" u="sng"/>
          </a:p>
          <a:p>
            <a:r>
              <a:rPr kumimoji="1" lang="ja-JP" altLang="en-US" sz="1600"/>
              <a:t>ピクセル矩形に向き付きのエッジを定義したもの</a:t>
            </a:r>
            <a:endParaRPr kumimoji="1" lang="en-US" altLang="ja-JP" sz="1600"/>
          </a:p>
          <a:p>
            <a:r>
              <a:rPr kumimoji="1" lang="ja-JP" altLang="en-US" sz="1600"/>
              <a:t>二値画像のピクセルエッジを辿るとループになっている</a:t>
            </a:r>
            <a:endParaRPr kumimoji="1" lang="en-US" altLang="ja-JP" sz="1600"/>
          </a:p>
          <a:p>
            <a:endParaRPr kumimoji="1" lang="en-US" altLang="ja-JP" sz="1600" u="sng"/>
          </a:p>
          <a:p>
            <a:endParaRPr kumimoji="1" lang="en-US" altLang="ja-JP" sz="1600" u="sng"/>
          </a:p>
          <a:p>
            <a:endParaRPr kumimoji="1" lang="en-US" altLang="ja-JP" sz="1600" u="sng"/>
          </a:p>
          <a:p>
            <a:endParaRPr kumimoji="1" lang="en-US" altLang="ja-JP" sz="1600" u="sng"/>
          </a:p>
          <a:p>
            <a:r>
              <a:rPr kumimoji="1" lang="en-US" altLang="ja-JP" sz="1600" b="1" u="sng"/>
              <a:t>Contour Chaining</a:t>
            </a:r>
          </a:p>
          <a:p>
            <a:pPr marL="285750" indent="-285750">
              <a:buFont typeface="Arial" panose="020B0604020202020204" pitchFamily="34" charset="0"/>
              <a:buChar char="•"/>
            </a:pPr>
            <a:r>
              <a:rPr kumimoji="1" lang="en-US" altLang="ja-JP" sz="1600" b="1">
                <a:solidFill>
                  <a:schemeClr val="accent6">
                    <a:lumMod val="75000"/>
                  </a:schemeClr>
                </a:solidFill>
              </a:rPr>
              <a:t>Potrace</a:t>
            </a:r>
            <a:r>
              <a:rPr kumimoji="1" lang="en-US" altLang="ja-JP" sz="1600"/>
              <a:t> </a:t>
            </a:r>
            <a:r>
              <a:rPr kumimoji="1" lang="ja-JP" altLang="en-US" sz="1600"/>
              <a:t>を並列化して </a:t>
            </a:r>
            <a:r>
              <a:rPr kumimoji="1" lang="en-US" altLang="ja-JP" sz="1600"/>
              <a:t>Chaining Process </a:t>
            </a:r>
            <a:r>
              <a:rPr kumimoji="1" lang="ja-JP" altLang="en-US" sz="1600"/>
              <a:t>に採用</a:t>
            </a:r>
            <a:br>
              <a:rPr kumimoji="1" lang="en-US" altLang="ja-JP" sz="1600"/>
            </a:br>
            <a:endParaRPr kumimoji="1" lang="en-US" altLang="ja-JP" sz="1600"/>
          </a:p>
        </p:txBody>
      </p:sp>
      <p:grpSp>
        <p:nvGrpSpPr>
          <p:cNvPr id="4" name="グループ化 3">
            <a:extLst>
              <a:ext uri="{FF2B5EF4-FFF2-40B4-BE49-F238E27FC236}">
                <a16:creationId xmlns:a16="http://schemas.microsoft.com/office/drawing/2014/main" id="{8F2E80A1-95CF-D3B1-AEE9-48DC29696ABF}"/>
              </a:ext>
            </a:extLst>
          </p:cNvPr>
          <p:cNvGrpSpPr/>
          <p:nvPr/>
        </p:nvGrpSpPr>
        <p:grpSpPr>
          <a:xfrm>
            <a:off x="7597985" y="1007052"/>
            <a:ext cx="1258373" cy="1991086"/>
            <a:chOff x="10039681" y="448815"/>
            <a:chExt cx="1258373" cy="1991086"/>
          </a:xfrm>
        </p:grpSpPr>
        <p:sp>
          <p:nvSpPr>
            <p:cNvPr id="6" name="正方形/長方形 5">
              <a:extLst>
                <a:ext uri="{FF2B5EF4-FFF2-40B4-BE49-F238E27FC236}">
                  <a16:creationId xmlns:a16="http://schemas.microsoft.com/office/drawing/2014/main" id="{574D37BB-A8BF-9B97-8ED5-A7179DEDD404}"/>
                </a:ext>
              </a:extLst>
            </p:cNvPr>
            <p:cNvSpPr/>
            <p:nvPr/>
          </p:nvSpPr>
          <p:spPr>
            <a:xfrm>
              <a:off x="10359778" y="768609"/>
              <a:ext cx="914400" cy="1671292"/>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7" name="正方形/長方形 6">
              <a:extLst>
                <a:ext uri="{FF2B5EF4-FFF2-40B4-BE49-F238E27FC236}">
                  <a16:creationId xmlns:a16="http://schemas.microsoft.com/office/drawing/2014/main" id="{2B488545-D9F1-5212-9947-23C0BF183625}"/>
                </a:ext>
              </a:extLst>
            </p:cNvPr>
            <p:cNvSpPr/>
            <p:nvPr/>
          </p:nvSpPr>
          <p:spPr>
            <a:xfrm>
              <a:off x="10430144" y="1123129"/>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8" name="テキスト ボックス 7">
              <a:extLst>
                <a:ext uri="{FF2B5EF4-FFF2-40B4-BE49-F238E27FC236}">
                  <a16:creationId xmlns:a16="http://schemas.microsoft.com/office/drawing/2014/main" id="{D6BE2829-07F8-EEE0-2BF6-CB9A37BE4115}"/>
                </a:ext>
              </a:extLst>
            </p:cNvPr>
            <p:cNvSpPr txBox="1"/>
            <p:nvPr/>
          </p:nvSpPr>
          <p:spPr>
            <a:xfrm>
              <a:off x="10350079" y="1854862"/>
              <a:ext cx="914401" cy="507831"/>
            </a:xfrm>
            <a:prstGeom prst="rect">
              <a:avLst/>
            </a:prstGeom>
            <a:noFill/>
          </p:spPr>
          <p:txBody>
            <a:bodyPr wrap="square" rtlCol="0" anchor="ctr">
              <a:spAutoFit/>
            </a:bodyPr>
            <a:lstStyle/>
            <a:p>
              <a:r>
                <a:rPr kumimoji="1" lang="ja-JP" altLang="en-US" sz="900"/>
                <a:t>輪郭ピクセルを接続してできたループ</a:t>
              </a:r>
              <a:endParaRPr kumimoji="1" lang="en-US" altLang="ja-JP" sz="900"/>
            </a:p>
          </p:txBody>
        </p:sp>
        <p:sp>
          <p:nvSpPr>
            <p:cNvPr id="9" name="正方形/長方形 8">
              <a:extLst>
                <a:ext uri="{FF2B5EF4-FFF2-40B4-BE49-F238E27FC236}">
                  <a16:creationId xmlns:a16="http://schemas.microsoft.com/office/drawing/2014/main" id="{B34352DB-AB58-7937-4AB4-4D7A65BF061C}"/>
                </a:ext>
              </a:extLst>
            </p:cNvPr>
            <p:cNvSpPr/>
            <p:nvPr/>
          </p:nvSpPr>
          <p:spPr>
            <a:xfrm>
              <a:off x="10354786" y="768186"/>
              <a:ext cx="914400" cy="167129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0" name="テキスト ボックス 9">
              <a:extLst>
                <a:ext uri="{FF2B5EF4-FFF2-40B4-BE49-F238E27FC236}">
                  <a16:creationId xmlns:a16="http://schemas.microsoft.com/office/drawing/2014/main" id="{828FB57C-9F9E-497E-B16D-0E4CAB0A6654}"/>
                </a:ext>
              </a:extLst>
            </p:cNvPr>
            <p:cNvSpPr txBox="1"/>
            <p:nvPr/>
          </p:nvSpPr>
          <p:spPr>
            <a:xfrm>
              <a:off x="10497835" y="774592"/>
              <a:ext cx="800219" cy="338554"/>
            </a:xfrm>
            <a:prstGeom prst="rect">
              <a:avLst/>
            </a:prstGeom>
            <a:noFill/>
          </p:spPr>
          <p:txBody>
            <a:bodyPr wrap="none" rtlCol="0" anchor="ctr">
              <a:spAutoFit/>
            </a:bodyPr>
            <a:lstStyle/>
            <a:p>
              <a:pPr algn="ctr"/>
              <a:r>
                <a:rPr kumimoji="1" lang="ja-JP" altLang="en-US" sz="800" b="1">
                  <a:solidFill>
                    <a:schemeClr val="accent6">
                      <a:lumMod val="75000"/>
                    </a:schemeClr>
                  </a:solidFill>
                </a:rPr>
                <a:t>ピクセル</a:t>
              </a:r>
              <a:endParaRPr kumimoji="1" lang="en-US" altLang="ja-JP" sz="800" b="1">
                <a:solidFill>
                  <a:schemeClr val="accent6">
                    <a:lumMod val="75000"/>
                  </a:schemeClr>
                </a:solidFill>
              </a:endParaRPr>
            </a:p>
            <a:p>
              <a:pPr algn="ctr"/>
              <a:r>
                <a:rPr kumimoji="1" lang="ja-JP" altLang="en-US" sz="800" b="1">
                  <a:solidFill>
                    <a:schemeClr val="accent6">
                      <a:lumMod val="75000"/>
                    </a:schemeClr>
                  </a:solidFill>
                </a:rPr>
                <a:t>エッジループ</a:t>
              </a:r>
            </a:p>
          </p:txBody>
        </p:sp>
        <p:grpSp>
          <p:nvGrpSpPr>
            <p:cNvPr id="11" name="グループ化 10">
              <a:extLst>
                <a:ext uri="{FF2B5EF4-FFF2-40B4-BE49-F238E27FC236}">
                  <a16:creationId xmlns:a16="http://schemas.microsoft.com/office/drawing/2014/main" id="{9E99C542-4ED2-51AB-C629-AD8947210B56}"/>
                </a:ext>
              </a:extLst>
            </p:cNvPr>
            <p:cNvGrpSpPr/>
            <p:nvPr/>
          </p:nvGrpSpPr>
          <p:grpSpPr>
            <a:xfrm>
              <a:off x="10039681" y="448815"/>
              <a:ext cx="673354" cy="630211"/>
              <a:chOff x="912740" y="3356474"/>
              <a:chExt cx="856924" cy="802019"/>
            </a:xfrm>
            <a:solidFill>
              <a:schemeClr val="accent6">
                <a:lumMod val="75000"/>
              </a:schemeClr>
            </a:solidFill>
          </p:grpSpPr>
          <p:sp>
            <p:nvSpPr>
              <p:cNvPr id="70" name="部分円 69">
                <a:extLst>
                  <a:ext uri="{FF2B5EF4-FFF2-40B4-BE49-F238E27FC236}">
                    <a16:creationId xmlns:a16="http://schemas.microsoft.com/office/drawing/2014/main" id="{C6EA0F2A-31F9-472D-471F-947F67232CCD}"/>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71" name="テキスト ボックス 70">
                <a:extLst>
                  <a:ext uri="{FF2B5EF4-FFF2-40B4-BE49-F238E27FC236}">
                    <a16:creationId xmlns:a16="http://schemas.microsoft.com/office/drawing/2014/main" id="{87AE0525-552D-944B-EBB4-B1B03193FC2E}"/>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Pel</a:t>
                </a:r>
                <a:endParaRPr lang="ja-JP" altLang="en-US" sz="1100"/>
              </a:p>
            </p:txBody>
          </p:sp>
        </p:grpSp>
        <p:grpSp>
          <p:nvGrpSpPr>
            <p:cNvPr id="12" name="グループ化 11">
              <a:extLst>
                <a:ext uri="{FF2B5EF4-FFF2-40B4-BE49-F238E27FC236}">
                  <a16:creationId xmlns:a16="http://schemas.microsoft.com/office/drawing/2014/main" id="{738CF1C9-F841-8754-9671-4C0518FCDA2D}"/>
                </a:ext>
              </a:extLst>
            </p:cNvPr>
            <p:cNvGrpSpPr/>
            <p:nvPr/>
          </p:nvGrpSpPr>
          <p:grpSpPr>
            <a:xfrm>
              <a:off x="10519020" y="1148166"/>
              <a:ext cx="576518" cy="576518"/>
              <a:chOff x="3362967" y="1731272"/>
              <a:chExt cx="2320338" cy="2320338"/>
            </a:xfrm>
          </p:grpSpPr>
          <p:cxnSp>
            <p:nvCxnSpPr>
              <p:cNvPr id="13" name="直線矢印コネクタ 12">
                <a:extLst>
                  <a:ext uri="{FF2B5EF4-FFF2-40B4-BE49-F238E27FC236}">
                    <a16:creationId xmlns:a16="http://schemas.microsoft.com/office/drawing/2014/main" id="{DBC83C13-BB18-3166-D39A-BC8D75BED8A6}"/>
                  </a:ext>
                </a:extLst>
              </p:cNvPr>
              <p:cNvCxnSpPr>
                <a:cxnSpLocks/>
              </p:cNvCxnSpPr>
              <p:nvPr/>
            </p:nvCxnSpPr>
            <p:spPr>
              <a:xfrm flipH="1">
                <a:off x="3486213" y="1854518"/>
                <a:ext cx="524268" cy="524268"/>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a:extLst>
                  <a:ext uri="{FF2B5EF4-FFF2-40B4-BE49-F238E27FC236}">
                    <a16:creationId xmlns:a16="http://schemas.microsoft.com/office/drawing/2014/main" id="{42B7C5BE-3BE0-E276-3877-FFA7B6CA62B1}"/>
                  </a:ext>
                </a:extLst>
              </p:cNvPr>
              <p:cNvCxnSpPr>
                <a:cxnSpLocks/>
              </p:cNvCxnSpPr>
              <p:nvPr/>
            </p:nvCxnSpPr>
            <p:spPr>
              <a:xfrm flipH="1" flipV="1">
                <a:off x="4010481" y="1854518"/>
                <a:ext cx="817214" cy="814342"/>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292DB69A-06F7-8BD3-8907-7CFF35691FBA}"/>
                  </a:ext>
                </a:extLst>
              </p:cNvPr>
              <p:cNvCxnSpPr>
                <a:cxnSpLocks/>
              </p:cNvCxnSpPr>
              <p:nvPr/>
            </p:nvCxnSpPr>
            <p:spPr>
              <a:xfrm flipV="1">
                <a:off x="4303427" y="2668860"/>
                <a:ext cx="524268" cy="526932"/>
              </a:xfrm>
              <a:prstGeom prst="straightConnector1">
                <a:avLst/>
              </a:prstGeom>
              <a:ln w="9525" cap="rnd">
                <a:solidFill>
                  <a:srgbClr val="00B050"/>
                </a:solidFill>
                <a:miter lim="800000"/>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832BB60A-8AED-71E3-D22A-5620A95A0061}"/>
                  </a:ext>
                </a:extLst>
              </p:cNvPr>
              <p:cNvCxnSpPr>
                <a:cxnSpLocks/>
              </p:cNvCxnSpPr>
              <p:nvPr/>
            </p:nvCxnSpPr>
            <p:spPr>
              <a:xfrm>
                <a:off x="3486213" y="2378786"/>
                <a:ext cx="817214" cy="817006"/>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a:extLst>
                  <a:ext uri="{FF2B5EF4-FFF2-40B4-BE49-F238E27FC236}">
                    <a16:creationId xmlns:a16="http://schemas.microsoft.com/office/drawing/2014/main" id="{70A1EE77-98BC-4015-80DE-05B1CD223AB6}"/>
                  </a:ext>
                </a:extLst>
              </p:cNvPr>
              <p:cNvCxnSpPr>
                <a:cxnSpLocks/>
              </p:cNvCxnSpPr>
              <p:nvPr/>
            </p:nvCxnSpPr>
            <p:spPr>
              <a:xfrm flipH="1" flipV="1">
                <a:off x="3362967" y="2378786"/>
                <a:ext cx="439418" cy="436547"/>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23" name="直線矢印コネクタ 22">
                <a:extLst>
                  <a:ext uri="{FF2B5EF4-FFF2-40B4-BE49-F238E27FC236}">
                    <a16:creationId xmlns:a16="http://schemas.microsoft.com/office/drawing/2014/main" id="{555C28CA-085C-6EB0-6262-233561C04991}"/>
                  </a:ext>
                </a:extLst>
              </p:cNvPr>
              <p:cNvCxnSpPr>
                <a:cxnSpLocks/>
              </p:cNvCxnSpPr>
              <p:nvPr/>
            </p:nvCxnSpPr>
            <p:spPr>
              <a:xfrm flipV="1">
                <a:off x="3362967" y="1731272"/>
                <a:ext cx="647514" cy="647514"/>
              </a:xfrm>
              <a:prstGeom prst="straightConnector1">
                <a:avLst/>
              </a:prstGeom>
              <a:ln w="9525" cap="rnd">
                <a:solidFill>
                  <a:srgbClr val="00B050"/>
                </a:solidFill>
                <a:miter lim="800000"/>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6D4FD56A-15C5-7FBA-8810-67FC3B8961BC}"/>
                  </a:ext>
                </a:extLst>
              </p:cNvPr>
              <p:cNvCxnSpPr>
                <a:cxnSpLocks/>
              </p:cNvCxnSpPr>
              <p:nvPr/>
            </p:nvCxnSpPr>
            <p:spPr>
              <a:xfrm>
                <a:off x="4010481" y="1731272"/>
                <a:ext cx="439418" cy="436338"/>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50103399-B19A-67BB-5107-C3F08299C4B4}"/>
                  </a:ext>
                </a:extLst>
              </p:cNvPr>
              <p:cNvCxnSpPr>
                <a:cxnSpLocks/>
              </p:cNvCxnSpPr>
              <p:nvPr/>
            </p:nvCxnSpPr>
            <p:spPr>
              <a:xfrm>
                <a:off x="4449899" y="2167610"/>
                <a:ext cx="439419" cy="0"/>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FFF999E8-DE3D-F346-386B-A5CBBD56DF8E}"/>
                  </a:ext>
                </a:extLst>
              </p:cNvPr>
              <p:cNvCxnSpPr>
                <a:cxnSpLocks/>
              </p:cNvCxnSpPr>
              <p:nvPr/>
            </p:nvCxnSpPr>
            <p:spPr>
              <a:xfrm>
                <a:off x="4889318" y="2167610"/>
                <a:ext cx="292946" cy="149761"/>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27" name="直線矢印コネクタ 26">
                <a:extLst>
                  <a:ext uri="{FF2B5EF4-FFF2-40B4-BE49-F238E27FC236}">
                    <a16:creationId xmlns:a16="http://schemas.microsoft.com/office/drawing/2014/main" id="{869C14D1-A2FD-AAC1-28F6-877162F329BA}"/>
                  </a:ext>
                </a:extLst>
              </p:cNvPr>
              <p:cNvCxnSpPr>
                <a:cxnSpLocks/>
              </p:cNvCxnSpPr>
              <p:nvPr/>
            </p:nvCxnSpPr>
            <p:spPr>
              <a:xfrm>
                <a:off x="5182264" y="2317371"/>
                <a:ext cx="292945" cy="289866"/>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58023B5F-A438-3D5C-4254-FD1294FB77D4}"/>
                  </a:ext>
                </a:extLst>
              </p:cNvPr>
              <p:cNvCxnSpPr>
                <a:cxnSpLocks/>
              </p:cNvCxnSpPr>
              <p:nvPr/>
            </p:nvCxnSpPr>
            <p:spPr>
              <a:xfrm>
                <a:off x="5475209" y="2607237"/>
                <a:ext cx="208096" cy="360313"/>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E960D29B-B1CC-C631-1355-5989C99465A9}"/>
                  </a:ext>
                </a:extLst>
              </p:cNvPr>
              <p:cNvCxnSpPr>
                <a:cxnSpLocks/>
              </p:cNvCxnSpPr>
              <p:nvPr/>
            </p:nvCxnSpPr>
            <p:spPr>
              <a:xfrm>
                <a:off x="5683305" y="2967550"/>
                <a:ext cx="0" cy="289865"/>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DD469088-AFAE-F2B1-2A15-EE64375C87F6}"/>
                  </a:ext>
                </a:extLst>
              </p:cNvPr>
              <p:cNvCxnSpPr>
                <a:cxnSpLocks/>
              </p:cNvCxnSpPr>
              <p:nvPr/>
            </p:nvCxnSpPr>
            <p:spPr>
              <a:xfrm flipH="1">
                <a:off x="5475209" y="3257415"/>
                <a:ext cx="208096" cy="357857"/>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1F061C91-50CA-EC68-6B8F-D31FDA77C3BB}"/>
                  </a:ext>
                </a:extLst>
              </p:cNvPr>
              <p:cNvCxnSpPr>
                <a:cxnSpLocks/>
              </p:cNvCxnSpPr>
              <p:nvPr/>
            </p:nvCxnSpPr>
            <p:spPr>
              <a:xfrm flipH="1">
                <a:off x="5182264" y="3615272"/>
                <a:ext cx="292945" cy="289865"/>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C7F66203-4CDE-A53C-A343-ECF66C170834}"/>
                  </a:ext>
                </a:extLst>
              </p:cNvPr>
              <p:cNvCxnSpPr>
                <a:cxnSpLocks/>
              </p:cNvCxnSpPr>
              <p:nvPr/>
            </p:nvCxnSpPr>
            <p:spPr>
              <a:xfrm flipH="1">
                <a:off x="4889318" y="3905137"/>
                <a:ext cx="292946" cy="146473"/>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1F4F3E9E-C877-7C32-3C91-419891274219}"/>
                  </a:ext>
                </a:extLst>
              </p:cNvPr>
              <p:cNvCxnSpPr>
                <a:cxnSpLocks/>
              </p:cNvCxnSpPr>
              <p:nvPr/>
            </p:nvCxnSpPr>
            <p:spPr>
              <a:xfrm flipH="1">
                <a:off x="4596372" y="4051610"/>
                <a:ext cx="292946" cy="0"/>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D5E76961-4D81-5D3B-23B1-60940E4EFFD2}"/>
                  </a:ext>
                </a:extLst>
              </p:cNvPr>
              <p:cNvCxnSpPr>
                <a:cxnSpLocks/>
              </p:cNvCxnSpPr>
              <p:nvPr/>
            </p:nvCxnSpPr>
            <p:spPr>
              <a:xfrm flipH="1" flipV="1">
                <a:off x="4303427" y="3905137"/>
                <a:ext cx="292945" cy="146473"/>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2D107602-D27A-9AF6-8DDC-F5C2B956B865}"/>
                  </a:ext>
                </a:extLst>
              </p:cNvPr>
              <p:cNvCxnSpPr>
                <a:cxnSpLocks/>
              </p:cNvCxnSpPr>
              <p:nvPr/>
            </p:nvCxnSpPr>
            <p:spPr>
              <a:xfrm flipH="1" flipV="1">
                <a:off x="4010481" y="3615272"/>
                <a:ext cx="292946" cy="289865"/>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52" name="直線矢印コネクタ 51">
                <a:extLst>
                  <a:ext uri="{FF2B5EF4-FFF2-40B4-BE49-F238E27FC236}">
                    <a16:creationId xmlns:a16="http://schemas.microsoft.com/office/drawing/2014/main" id="{1C3AD105-C0CF-8693-5F06-70197EB88B99}"/>
                  </a:ext>
                </a:extLst>
              </p:cNvPr>
              <p:cNvCxnSpPr>
                <a:cxnSpLocks/>
              </p:cNvCxnSpPr>
              <p:nvPr/>
            </p:nvCxnSpPr>
            <p:spPr>
              <a:xfrm flipH="1" flipV="1">
                <a:off x="3864008" y="3319038"/>
                <a:ext cx="146473" cy="296234"/>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53" name="直線矢印コネクタ 52">
                <a:extLst>
                  <a:ext uri="{FF2B5EF4-FFF2-40B4-BE49-F238E27FC236}">
                    <a16:creationId xmlns:a16="http://schemas.microsoft.com/office/drawing/2014/main" id="{2BD81D41-DBD8-F1E7-75D2-C40DA2FC7834}"/>
                  </a:ext>
                </a:extLst>
              </p:cNvPr>
              <p:cNvCxnSpPr>
                <a:cxnSpLocks/>
              </p:cNvCxnSpPr>
              <p:nvPr/>
            </p:nvCxnSpPr>
            <p:spPr>
              <a:xfrm flipH="1" flipV="1">
                <a:off x="3802385" y="2815333"/>
                <a:ext cx="61623" cy="503705"/>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a:extLst>
                  <a:ext uri="{FF2B5EF4-FFF2-40B4-BE49-F238E27FC236}">
                    <a16:creationId xmlns:a16="http://schemas.microsoft.com/office/drawing/2014/main" id="{B14DF885-D05D-5194-F70F-AABA3C201114}"/>
                  </a:ext>
                </a:extLst>
              </p:cNvPr>
              <p:cNvCxnSpPr>
                <a:cxnSpLocks/>
              </p:cNvCxnSpPr>
              <p:nvPr/>
            </p:nvCxnSpPr>
            <p:spPr>
              <a:xfrm flipH="1">
                <a:off x="4303427" y="2668860"/>
                <a:ext cx="647514" cy="650178"/>
              </a:xfrm>
              <a:prstGeom prst="straightConnector1">
                <a:avLst/>
              </a:prstGeom>
              <a:ln w="9525" cap="rnd">
                <a:solidFill>
                  <a:srgbClr val="00B050"/>
                </a:solidFill>
                <a:miter lim="800000"/>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5" name="直線矢印コネクタ 54">
                <a:extLst>
                  <a:ext uri="{FF2B5EF4-FFF2-40B4-BE49-F238E27FC236}">
                    <a16:creationId xmlns:a16="http://schemas.microsoft.com/office/drawing/2014/main" id="{6C9DB7E7-7B0C-FE1D-C980-1E22012622BA}"/>
                  </a:ext>
                </a:extLst>
              </p:cNvPr>
              <p:cNvCxnSpPr>
                <a:cxnSpLocks/>
              </p:cNvCxnSpPr>
              <p:nvPr/>
            </p:nvCxnSpPr>
            <p:spPr>
              <a:xfrm flipH="1" flipV="1">
                <a:off x="3948858" y="2967550"/>
                <a:ext cx="354569" cy="351488"/>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970D0B27-52DF-C1DA-5DE1-F3BC698BEC35}"/>
                  </a:ext>
                </a:extLst>
              </p:cNvPr>
              <p:cNvCxnSpPr>
                <a:cxnSpLocks/>
              </p:cNvCxnSpPr>
              <p:nvPr/>
            </p:nvCxnSpPr>
            <p:spPr>
              <a:xfrm>
                <a:off x="3925631" y="2967550"/>
                <a:ext cx="0" cy="289865"/>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57" name="直線矢印コネクタ 56">
                <a:extLst>
                  <a:ext uri="{FF2B5EF4-FFF2-40B4-BE49-F238E27FC236}">
                    <a16:creationId xmlns:a16="http://schemas.microsoft.com/office/drawing/2014/main" id="{681B7DC1-D21D-779E-E48B-701A53B50BE9}"/>
                  </a:ext>
                </a:extLst>
              </p:cNvPr>
              <p:cNvCxnSpPr>
                <a:cxnSpLocks/>
              </p:cNvCxnSpPr>
              <p:nvPr/>
            </p:nvCxnSpPr>
            <p:spPr>
              <a:xfrm>
                <a:off x="3925631" y="3257415"/>
                <a:ext cx="146473" cy="296234"/>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58" name="直線矢印コネクタ 57">
                <a:extLst>
                  <a:ext uri="{FF2B5EF4-FFF2-40B4-BE49-F238E27FC236}">
                    <a16:creationId xmlns:a16="http://schemas.microsoft.com/office/drawing/2014/main" id="{B4F024AF-5C35-A6AF-A95E-C494AD65DBF3}"/>
                  </a:ext>
                </a:extLst>
              </p:cNvPr>
              <p:cNvCxnSpPr>
                <a:cxnSpLocks/>
              </p:cNvCxnSpPr>
              <p:nvPr/>
            </p:nvCxnSpPr>
            <p:spPr>
              <a:xfrm>
                <a:off x="4072104" y="3553649"/>
                <a:ext cx="146473" cy="146473"/>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46A24648-9928-85FC-4916-AB94A20F412F}"/>
                  </a:ext>
                </a:extLst>
              </p:cNvPr>
              <p:cNvCxnSpPr>
                <a:cxnSpLocks/>
              </p:cNvCxnSpPr>
              <p:nvPr/>
            </p:nvCxnSpPr>
            <p:spPr>
              <a:xfrm>
                <a:off x="4218577" y="3700122"/>
                <a:ext cx="377795" cy="228242"/>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60" name="直線矢印コネクタ 59">
                <a:extLst>
                  <a:ext uri="{FF2B5EF4-FFF2-40B4-BE49-F238E27FC236}">
                    <a16:creationId xmlns:a16="http://schemas.microsoft.com/office/drawing/2014/main" id="{2675FD16-B859-E560-0C43-0A7E305DFE22}"/>
                  </a:ext>
                </a:extLst>
              </p:cNvPr>
              <p:cNvCxnSpPr>
                <a:cxnSpLocks/>
              </p:cNvCxnSpPr>
              <p:nvPr/>
            </p:nvCxnSpPr>
            <p:spPr>
              <a:xfrm flipV="1">
                <a:off x="4889318" y="3781891"/>
                <a:ext cx="292946" cy="146473"/>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61" name="直線矢印コネクタ 60">
                <a:extLst>
                  <a:ext uri="{FF2B5EF4-FFF2-40B4-BE49-F238E27FC236}">
                    <a16:creationId xmlns:a16="http://schemas.microsoft.com/office/drawing/2014/main" id="{F9E7B413-B612-19B4-72E3-E585AEB3E810}"/>
                  </a:ext>
                </a:extLst>
              </p:cNvPr>
              <p:cNvCxnSpPr>
                <a:cxnSpLocks/>
              </p:cNvCxnSpPr>
              <p:nvPr/>
            </p:nvCxnSpPr>
            <p:spPr>
              <a:xfrm flipV="1">
                <a:off x="5413586" y="3257415"/>
                <a:ext cx="146473" cy="296234"/>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FCD272B5-D3B0-6794-A7B9-1AB6C6E40684}"/>
                  </a:ext>
                </a:extLst>
              </p:cNvPr>
              <p:cNvCxnSpPr>
                <a:cxnSpLocks/>
              </p:cNvCxnSpPr>
              <p:nvPr/>
            </p:nvCxnSpPr>
            <p:spPr>
              <a:xfrm flipV="1">
                <a:off x="5560059" y="2967550"/>
                <a:ext cx="0" cy="289865"/>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63" name="直線矢印コネクタ 62">
                <a:extLst>
                  <a:ext uri="{FF2B5EF4-FFF2-40B4-BE49-F238E27FC236}">
                    <a16:creationId xmlns:a16="http://schemas.microsoft.com/office/drawing/2014/main" id="{A1249369-7B3C-A635-4BA9-FB983DFFC8DB}"/>
                  </a:ext>
                </a:extLst>
              </p:cNvPr>
              <p:cNvCxnSpPr>
                <a:cxnSpLocks/>
              </p:cNvCxnSpPr>
              <p:nvPr/>
            </p:nvCxnSpPr>
            <p:spPr>
              <a:xfrm flipH="1" flipV="1">
                <a:off x="5328737" y="2587090"/>
                <a:ext cx="231322" cy="380460"/>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64" name="直線矢印コネクタ 63">
                <a:extLst>
                  <a:ext uri="{FF2B5EF4-FFF2-40B4-BE49-F238E27FC236}">
                    <a16:creationId xmlns:a16="http://schemas.microsoft.com/office/drawing/2014/main" id="{1EC058B0-9499-5C98-EBFC-0D2603AA46B5}"/>
                  </a:ext>
                </a:extLst>
              </p:cNvPr>
              <p:cNvCxnSpPr>
                <a:cxnSpLocks/>
              </p:cNvCxnSpPr>
              <p:nvPr/>
            </p:nvCxnSpPr>
            <p:spPr>
              <a:xfrm flipH="1" flipV="1">
                <a:off x="4889318" y="2290856"/>
                <a:ext cx="292946" cy="149761"/>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65" name="直線矢印コネクタ 64">
                <a:extLst>
                  <a:ext uri="{FF2B5EF4-FFF2-40B4-BE49-F238E27FC236}">
                    <a16:creationId xmlns:a16="http://schemas.microsoft.com/office/drawing/2014/main" id="{F17D5F03-6E95-E416-8F1D-141D4DB8D756}"/>
                  </a:ext>
                </a:extLst>
              </p:cNvPr>
              <p:cNvCxnSpPr>
                <a:cxnSpLocks/>
              </p:cNvCxnSpPr>
              <p:nvPr/>
            </p:nvCxnSpPr>
            <p:spPr>
              <a:xfrm>
                <a:off x="4596372" y="2317371"/>
                <a:ext cx="354569" cy="351489"/>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3C107AC1-BB4F-89F3-AF20-E04B87D933EB}"/>
                  </a:ext>
                </a:extLst>
              </p:cNvPr>
              <p:cNvCxnSpPr>
                <a:cxnSpLocks/>
              </p:cNvCxnSpPr>
              <p:nvPr/>
            </p:nvCxnSpPr>
            <p:spPr>
              <a:xfrm flipH="1">
                <a:off x="4596372" y="2290856"/>
                <a:ext cx="292946" cy="0"/>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67" name="直線矢印コネクタ 66">
                <a:extLst>
                  <a:ext uri="{FF2B5EF4-FFF2-40B4-BE49-F238E27FC236}">
                    <a16:creationId xmlns:a16="http://schemas.microsoft.com/office/drawing/2014/main" id="{54AE0497-5E92-6803-E264-578D4E1DC9BB}"/>
                  </a:ext>
                </a:extLst>
              </p:cNvPr>
              <p:cNvCxnSpPr>
                <a:cxnSpLocks/>
              </p:cNvCxnSpPr>
              <p:nvPr/>
            </p:nvCxnSpPr>
            <p:spPr>
              <a:xfrm>
                <a:off x="4596372" y="3928364"/>
                <a:ext cx="292946" cy="0"/>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68" name="直線矢印コネクタ 67">
                <a:extLst>
                  <a:ext uri="{FF2B5EF4-FFF2-40B4-BE49-F238E27FC236}">
                    <a16:creationId xmlns:a16="http://schemas.microsoft.com/office/drawing/2014/main" id="{97C47688-A904-B132-2784-EB5B5DB2103A}"/>
                  </a:ext>
                </a:extLst>
              </p:cNvPr>
              <p:cNvCxnSpPr>
                <a:cxnSpLocks/>
              </p:cNvCxnSpPr>
              <p:nvPr/>
            </p:nvCxnSpPr>
            <p:spPr>
              <a:xfrm flipV="1">
                <a:off x="5182264" y="3553649"/>
                <a:ext cx="231322" cy="228242"/>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69" name="直線矢印コネクタ 68">
                <a:extLst>
                  <a:ext uri="{FF2B5EF4-FFF2-40B4-BE49-F238E27FC236}">
                    <a16:creationId xmlns:a16="http://schemas.microsoft.com/office/drawing/2014/main" id="{6CF316DF-0F51-10D3-8382-303B844522EF}"/>
                  </a:ext>
                </a:extLst>
              </p:cNvPr>
              <p:cNvCxnSpPr>
                <a:cxnSpLocks/>
              </p:cNvCxnSpPr>
              <p:nvPr/>
            </p:nvCxnSpPr>
            <p:spPr>
              <a:xfrm flipH="1" flipV="1">
                <a:off x="5182264" y="2440617"/>
                <a:ext cx="146473" cy="146473"/>
              </a:xfrm>
              <a:prstGeom prst="straightConnector1">
                <a:avLst/>
              </a:prstGeom>
              <a:ln w="9525" cap="rnd">
                <a:solidFill>
                  <a:srgbClr val="00B050"/>
                </a:solidFill>
                <a:miter lim="800000"/>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grpSp>
      </p:grpSp>
      <p:sp>
        <p:nvSpPr>
          <p:cNvPr id="72" name="矢印: 右 71">
            <a:extLst>
              <a:ext uri="{FF2B5EF4-FFF2-40B4-BE49-F238E27FC236}">
                <a16:creationId xmlns:a16="http://schemas.microsoft.com/office/drawing/2014/main" id="{AA2BA1CE-1333-E3F6-EBF6-08986C388F91}"/>
              </a:ext>
            </a:extLst>
          </p:cNvPr>
          <p:cNvSpPr/>
          <p:nvPr/>
        </p:nvSpPr>
        <p:spPr>
          <a:xfrm>
            <a:off x="7343149" y="1915619"/>
            <a:ext cx="396757" cy="484632"/>
          </a:xfrm>
          <a:prstGeom prst="rightArrow">
            <a:avLst/>
          </a:prstGeom>
          <a:solidFill>
            <a:schemeClr val="accent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nvGrpSpPr>
          <p:cNvPr id="73" name="グループ化 72">
            <a:extLst>
              <a:ext uri="{FF2B5EF4-FFF2-40B4-BE49-F238E27FC236}">
                <a16:creationId xmlns:a16="http://schemas.microsoft.com/office/drawing/2014/main" id="{CDD2A593-02B5-799A-CF34-DF9B589E44BB}"/>
              </a:ext>
            </a:extLst>
          </p:cNvPr>
          <p:cNvGrpSpPr/>
          <p:nvPr/>
        </p:nvGrpSpPr>
        <p:grpSpPr>
          <a:xfrm>
            <a:off x="5917879" y="1006320"/>
            <a:ext cx="1234497" cy="1991086"/>
            <a:chOff x="9004891" y="448815"/>
            <a:chExt cx="1234497" cy="1991086"/>
          </a:xfrm>
        </p:grpSpPr>
        <p:sp>
          <p:nvSpPr>
            <p:cNvPr id="74" name="正方形/長方形 73">
              <a:extLst>
                <a:ext uri="{FF2B5EF4-FFF2-40B4-BE49-F238E27FC236}">
                  <a16:creationId xmlns:a16="http://schemas.microsoft.com/office/drawing/2014/main" id="{F361392F-C3E3-068B-7B44-A9070C00D75D}"/>
                </a:ext>
              </a:extLst>
            </p:cNvPr>
            <p:cNvSpPr/>
            <p:nvPr/>
          </p:nvSpPr>
          <p:spPr>
            <a:xfrm>
              <a:off x="9324988" y="768609"/>
              <a:ext cx="914400" cy="1671292"/>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75" name="正方形/長方形 74">
              <a:extLst>
                <a:ext uri="{FF2B5EF4-FFF2-40B4-BE49-F238E27FC236}">
                  <a16:creationId xmlns:a16="http://schemas.microsoft.com/office/drawing/2014/main" id="{E2AF021E-6DA1-1F92-EB03-05D7627EAE4B}"/>
                </a:ext>
              </a:extLst>
            </p:cNvPr>
            <p:cNvSpPr/>
            <p:nvPr/>
          </p:nvSpPr>
          <p:spPr>
            <a:xfrm>
              <a:off x="9395354" y="1123129"/>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76" name="テキスト ボックス 75">
              <a:extLst>
                <a:ext uri="{FF2B5EF4-FFF2-40B4-BE49-F238E27FC236}">
                  <a16:creationId xmlns:a16="http://schemas.microsoft.com/office/drawing/2014/main" id="{023AF2C5-7FD0-6FAB-2D64-C306A614625B}"/>
                </a:ext>
              </a:extLst>
            </p:cNvPr>
            <p:cNvSpPr txBox="1"/>
            <p:nvPr/>
          </p:nvSpPr>
          <p:spPr>
            <a:xfrm>
              <a:off x="9315289" y="1924111"/>
              <a:ext cx="914401" cy="369332"/>
            </a:xfrm>
            <a:prstGeom prst="rect">
              <a:avLst/>
            </a:prstGeom>
            <a:noFill/>
          </p:spPr>
          <p:txBody>
            <a:bodyPr wrap="square" rtlCol="0" anchor="ctr">
              <a:spAutoFit/>
            </a:bodyPr>
            <a:lstStyle/>
            <a:p>
              <a:r>
                <a:rPr kumimoji="1" lang="ja-JP" altLang="en-US" sz="900"/>
                <a:t>可視の輪郭ピクセルの配列</a:t>
              </a:r>
              <a:endParaRPr kumimoji="1" lang="en-US" altLang="ja-JP" sz="900"/>
            </a:p>
          </p:txBody>
        </p:sp>
        <p:sp>
          <p:nvSpPr>
            <p:cNvPr id="77" name="正方形/長方形 76">
              <a:extLst>
                <a:ext uri="{FF2B5EF4-FFF2-40B4-BE49-F238E27FC236}">
                  <a16:creationId xmlns:a16="http://schemas.microsoft.com/office/drawing/2014/main" id="{FD1F80B7-F697-72CE-B079-A8E1E5EA3994}"/>
                </a:ext>
              </a:extLst>
            </p:cNvPr>
            <p:cNvSpPr/>
            <p:nvPr/>
          </p:nvSpPr>
          <p:spPr>
            <a:xfrm>
              <a:off x="9319996" y="768186"/>
              <a:ext cx="914400" cy="167129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78" name="テキスト ボックス 77">
              <a:extLst>
                <a:ext uri="{FF2B5EF4-FFF2-40B4-BE49-F238E27FC236}">
                  <a16:creationId xmlns:a16="http://schemas.microsoft.com/office/drawing/2014/main" id="{F252CEAA-C41F-3BD4-F6DA-5291078FBA36}"/>
                </a:ext>
              </a:extLst>
            </p:cNvPr>
            <p:cNvSpPr txBox="1"/>
            <p:nvPr/>
          </p:nvSpPr>
          <p:spPr>
            <a:xfrm>
              <a:off x="9565637" y="774592"/>
              <a:ext cx="595035" cy="338554"/>
            </a:xfrm>
            <a:prstGeom prst="rect">
              <a:avLst/>
            </a:prstGeom>
            <a:noFill/>
          </p:spPr>
          <p:txBody>
            <a:bodyPr wrap="none" rtlCol="0" anchor="ctr">
              <a:spAutoFit/>
            </a:bodyPr>
            <a:lstStyle/>
            <a:p>
              <a:pPr algn="ctr"/>
              <a:r>
                <a:rPr kumimoji="1" lang="ja-JP" altLang="en-US" sz="800" b="1">
                  <a:solidFill>
                    <a:schemeClr val="accent6">
                      <a:lumMod val="75000"/>
                    </a:schemeClr>
                  </a:solidFill>
                </a:rPr>
                <a:t>輪郭</a:t>
              </a:r>
              <a:br>
                <a:rPr kumimoji="1" lang="en-US" altLang="ja-JP" sz="800" b="1">
                  <a:solidFill>
                    <a:schemeClr val="accent6">
                      <a:lumMod val="75000"/>
                    </a:schemeClr>
                  </a:solidFill>
                </a:rPr>
              </a:br>
              <a:r>
                <a:rPr kumimoji="1" lang="ja-JP" altLang="en-US" sz="800" b="1">
                  <a:solidFill>
                    <a:schemeClr val="accent6">
                      <a:lumMod val="75000"/>
                    </a:schemeClr>
                  </a:solidFill>
                </a:rPr>
                <a:t>ピクセル</a:t>
              </a:r>
            </a:p>
          </p:txBody>
        </p:sp>
        <p:grpSp>
          <p:nvGrpSpPr>
            <p:cNvPr id="79" name="グループ化 78">
              <a:extLst>
                <a:ext uri="{FF2B5EF4-FFF2-40B4-BE49-F238E27FC236}">
                  <a16:creationId xmlns:a16="http://schemas.microsoft.com/office/drawing/2014/main" id="{F648916D-016C-3A16-754E-29996D29C107}"/>
                </a:ext>
              </a:extLst>
            </p:cNvPr>
            <p:cNvGrpSpPr/>
            <p:nvPr/>
          </p:nvGrpSpPr>
          <p:grpSpPr>
            <a:xfrm>
              <a:off x="9004891" y="448815"/>
              <a:ext cx="673354" cy="630211"/>
              <a:chOff x="912740" y="3356474"/>
              <a:chExt cx="856924" cy="802019"/>
            </a:xfrm>
            <a:solidFill>
              <a:schemeClr val="accent6">
                <a:lumMod val="75000"/>
              </a:schemeClr>
            </a:solidFill>
          </p:grpSpPr>
          <p:sp>
            <p:nvSpPr>
              <p:cNvPr id="128" name="部分円 127">
                <a:extLst>
                  <a:ext uri="{FF2B5EF4-FFF2-40B4-BE49-F238E27FC236}">
                    <a16:creationId xmlns:a16="http://schemas.microsoft.com/office/drawing/2014/main" id="{FF704CC8-5F7D-284B-E01B-9D8ADBF3E3D2}"/>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129" name="テキスト ボックス 128">
                <a:extLst>
                  <a:ext uri="{FF2B5EF4-FFF2-40B4-BE49-F238E27FC236}">
                    <a16:creationId xmlns:a16="http://schemas.microsoft.com/office/drawing/2014/main" id="{DC5549DD-4D9E-0C10-F6CC-9A1DAD53A54D}"/>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Cp</a:t>
                </a:r>
                <a:endParaRPr lang="ja-JP" altLang="en-US" sz="1100"/>
              </a:p>
            </p:txBody>
          </p:sp>
        </p:grpSp>
        <p:grpSp>
          <p:nvGrpSpPr>
            <p:cNvPr id="80" name="グループ化 79">
              <a:extLst>
                <a:ext uri="{FF2B5EF4-FFF2-40B4-BE49-F238E27FC236}">
                  <a16:creationId xmlns:a16="http://schemas.microsoft.com/office/drawing/2014/main" id="{8BF2D945-777E-28B5-2427-C0DC4082B5E5}"/>
                </a:ext>
              </a:extLst>
            </p:cNvPr>
            <p:cNvGrpSpPr/>
            <p:nvPr/>
          </p:nvGrpSpPr>
          <p:grpSpPr>
            <a:xfrm>
              <a:off x="9501187" y="1151672"/>
              <a:ext cx="579600" cy="579600"/>
              <a:chOff x="3599769" y="958741"/>
              <a:chExt cx="2904257" cy="2904258"/>
            </a:xfrm>
          </p:grpSpPr>
          <p:sp>
            <p:nvSpPr>
              <p:cNvPr id="81" name="正方形/長方形 80">
                <a:extLst>
                  <a:ext uri="{FF2B5EF4-FFF2-40B4-BE49-F238E27FC236}">
                    <a16:creationId xmlns:a16="http://schemas.microsoft.com/office/drawing/2014/main" id="{C2954590-3FC8-9FFC-A29E-EA362FFB735C}"/>
                  </a:ext>
                </a:extLst>
              </p:cNvPr>
              <p:cNvSpPr/>
              <p:nvPr/>
            </p:nvSpPr>
            <p:spPr>
              <a:xfrm>
                <a:off x="4333101" y="95874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82" name="正方形/長方形 81">
                <a:extLst>
                  <a:ext uri="{FF2B5EF4-FFF2-40B4-BE49-F238E27FC236}">
                    <a16:creationId xmlns:a16="http://schemas.microsoft.com/office/drawing/2014/main" id="{EF9B919F-0BE6-EFB0-F993-4F2330C9EB85}"/>
                  </a:ext>
                </a:extLst>
              </p:cNvPr>
              <p:cNvSpPr/>
              <p:nvPr/>
            </p:nvSpPr>
            <p:spPr>
              <a:xfrm rot="5400000">
                <a:off x="3599769" y="1692073"/>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83" name="正方形/長方形 82">
                <a:extLst>
                  <a:ext uri="{FF2B5EF4-FFF2-40B4-BE49-F238E27FC236}">
                    <a16:creationId xmlns:a16="http://schemas.microsoft.com/office/drawing/2014/main" id="{ADBDB45F-DDC3-2D9D-41C6-4726925AF202}"/>
                  </a:ext>
                </a:extLst>
              </p:cNvPr>
              <p:cNvSpPr/>
              <p:nvPr/>
            </p:nvSpPr>
            <p:spPr>
              <a:xfrm>
                <a:off x="4149768" y="114207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84" name="正方形/長方形 83">
                <a:extLst>
                  <a:ext uri="{FF2B5EF4-FFF2-40B4-BE49-F238E27FC236}">
                    <a16:creationId xmlns:a16="http://schemas.microsoft.com/office/drawing/2014/main" id="{F61C7204-17BB-BC1A-92CA-E5FE2631AF45}"/>
                  </a:ext>
                </a:extLst>
              </p:cNvPr>
              <p:cNvSpPr/>
              <p:nvPr/>
            </p:nvSpPr>
            <p:spPr>
              <a:xfrm>
                <a:off x="4516434" y="114207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85" name="正方形/長方形 84">
                <a:extLst>
                  <a:ext uri="{FF2B5EF4-FFF2-40B4-BE49-F238E27FC236}">
                    <a16:creationId xmlns:a16="http://schemas.microsoft.com/office/drawing/2014/main" id="{1CFE369A-8BD4-5424-4DAB-A7A885BD8ADE}"/>
                  </a:ext>
                </a:extLst>
              </p:cNvPr>
              <p:cNvSpPr/>
              <p:nvPr/>
            </p:nvSpPr>
            <p:spPr>
              <a:xfrm>
                <a:off x="3966435" y="132155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86" name="正方形/長方形 85">
                <a:extLst>
                  <a:ext uri="{FF2B5EF4-FFF2-40B4-BE49-F238E27FC236}">
                    <a16:creationId xmlns:a16="http://schemas.microsoft.com/office/drawing/2014/main" id="{0F25ABEF-3AA0-241E-B6D0-9717D8EDC99B}"/>
                  </a:ext>
                </a:extLst>
              </p:cNvPr>
              <p:cNvSpPr/>
              <p:nvPr/>
            </p:nvSpPr>
            <p:spPr>
              <a:xfrm>
                <a:off x="4699767" y="132155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87" name="正方形/長方形 86">
                <a:extLst>
                  <a:ext uri="{FF2B5EF4-FFF2-40B4-BE49-F238E27FC236}">
                    <a16:creationId xmlns:a16="http://schemas.microsoft.com/office/drawing/2014/main" id="{8573E9A5-6114-73F4-8EBA-5B72EDA6FBB8}"/>
                  </a:ext>
                </a:extLst>
              </p:cNvPr>
              <p:cNvSpPr/>
              <p:nvPr/>
            </p:nvSpPr>
            <p:spPr>
              <a:xfrm>
                <a:off x="3783102"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88" name="正方形/長方形 87">
                <a:extLst>
                  <a:ext uri="{FF2B5EF4-FFF2-40B4-BE49-F238E27FC236}">
                    <a16:creationId xmlns:a16="http://schemas.microsoft.com/office/drawing/2014/main" id="{1D3827EF-CDBE-768D-F27D-393F757AF9D4}"/>
                  </a:ext>
                </a:extLst>
              </p:cNvPr>
              <p:cNvSpPr/>
              <p:nvPr/>
            </p:nvSpPr>
            <p:spPr>
              <a:xfrm>
                <a:off x="4883100"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89" name="正方形/長方形 88">
                <a:extLst>
                  <a:ext uri="{FF2B5EF4-FFF2-40B4-BE49-F238E27FC236}">
                    <a16:creationId xmlns:a16="http://schemas.microsoft.com/office/drawing/2014/main" id="{1FE694B7-C57E-29B2-7199-29F4FC77EF11}"/>
                  </a:ext>
                </a:extLst>
              </p:cNvPr>
              <p:cNvSpPr/>
              <p:nvPr/>
            </p:nvSpPr>
            <p:spPr>
              <a:xfrm>
                <a:off x="5066433"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90" name="正方形/長方形 89">
                <a:extLst>
                  <a:ext uri="{FF2B5EF4-FFF2-40B4-BE49-F238E27FC236}">
                    <a16:creationId xmlns:a16="http://schemas.microsoft.com/office/drawing/2014/main" id="{820AF07D-592F-5B0D-3C98-AEA267BA1C43}"/>
                  </a:ext>
                </a:extLst>
              </p:cNvPr>
              <p:cNvSpPr/>
              <p:nvPr/>
            </p:nvSpPr>
            <p:spPr>
              <a:xfrm>
                <a:off x="5249766"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91" name="正方形/長方形 90">
                <a:extLst>
                  <a:ext uri="{FF2B5EF4-FFF2-40B4-BE49-F238E27FC236}">
                    <a16:creationId xmlns:a16="http://schemas.microsoft.com/office/drawing/2014/main" id="{01E1E3DF-56B6-A2F0-F9AE-2F97E2BAEB3E}"/>
                  </a:ext>
                </a:extLst>
              </p:cNvPr>
              <p:cNvSpPr/>
              <p:nvPr/>
            </p:nvSpPr>
            <p:spPr>
              <a:xfrm>
                <a:off x="5433100" y="150488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92" name="正方形/長方形 91">
                <a:extLst>
                  <a:ext uri="{FF2B5EF4-FFF2-40B4-BE49-F238E27FC236}">
                    <a16:creationId xmlns:a16="http://schemas.microsoft.com/office/drawing/2014/main" id="{05DA39C2-EB47-B977-3216-B869435118EB}"/>
                  </a:ext>
                </a:extLst>
              </p:cNvPr>
              <p:cNvSpPr/>
              <p:nvPr/>
            </p:nvSpPr>
            <p:spPr>
              <a:xfrm>
                <a:off x="5066433" y="169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93" name="正方形/長方形 92">
                <a:extLst>
                  <a:ext uri="{FF2B5EF4-FFF2-40B4-BE49-F238E27FC236}">
                    <a16:creationId xmlns:a16="http://schemas.microsoft.com/office/drawing/2014/main" id="{60758273-3897-60BA-33A5-EFBF0660833B}"/>
                  </a:ext>
                </a:extLst>
              </p:cNvPr>
              <p:cNvSpPr/>
              <p:nvPr/>
            </p:nvSpPr>
            <p:spPr>
              <a:xfrm>
                <a:off x="5616433" y="169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94" name="正方形/長方形 93">
                <a:extLst>
                  <a:ext uri="{FF2B5EF4-FFF2-40B4-BE49-F238E27FC236}">
                    <a16:creationId xmlns:a16="http://schemas.microsoft.com/office/drawing/2014/main" id="{9052809C-9F80-C29E-B6EB-5745256532E5}"/>
                  </a:ext>
                </a:extLst>
              </p:cNvPr>
              <p:cNvSpPr/>
              <p:nvPr/>
            </p:nvSpPr>
            <p:spPr>
              <a:xfrm>
                <a:off x="5799766" y="169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95" name="正方形/長方形 94">
                <a:extLst>
                  <a:ext uri="{FF2B5EF4-FFF2-40B4-BE49-F238E27FC236}">
                    <a16:creationId xmlns:a16="http://schemas.microsoft.com/office/drawing/2014/main" id="{3650440F-58B9-B3AD-6E6E-DC55E508024A}"/>
                  </a:ext>
                </a:extLst>
              </p:cNvPr>
              <p:cNvSpPr/>
              <p:nvPr/>
            </p:nvSpPr>
            <p:spPr>
              <a:xfrm>
                <a:off x="3783102" y="187566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96" name="正方形/長方形 95">
                <a:extLst>
                  <a:ext uri="{FF2B5EF4-FFF2-40B4-BE49-F238E27FC236}">
                    <a16:creationId xmlns:a16="http://schemas.microsoft.com/office/drawing/2014/main" id="{86D8FE23-D0B3-80F4-1174-E07818AEFF47}"/>
                  </a:ext>
                </a:extLst>
              </p:cNvPr>
              <p:cNvSpPr/>
              <p:nvPr/>
            </p:nvSpPr>
            <p:spPr>
              <a:xfrm>
                <a:off x="5249766" y="187566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97" name="正方形/長方形 96">
                <a:extLst>
                  <a:ext uri="{FF2B5EF4-FFF2-40B4-BE49-F238E27FC236}">
                    <a16:creationId xmlns:a16="http://schemas.microsoft.com/office/drawing/2014/main" id="{ABF895DF-CAD1-9450-359B-F6AF421D9721}"/>
                  </a:ext>
                </a:extLst>
              </p:cNvPr>
              <p:cNvSpPr/>
              <p:nvPr/>
            </p:nvSpPr>
            <p:spPr>
              <a:xfrm>
                <a:off x="5983099" y="187566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98" name="正方形/長方形 97">
                <a:extLst>
                  <a:ext uri="{FF2B5EF4-FFF2-40B4-BE49-F238E27FC236}">
                    <a16:creationId xmlns:a16="http://schemas.microsoft.com/office/drawing/2014/main" id="{48B4C701-CFD6-EEE9-6ADC-FA92457F717F}"/>
                  </a:ext>
                </a:extLst>
              </p:cNvPr>
              <p:cNvSpPr/>
              <p:nvPr/>
            </p:nvSpPr>
            <p:spPr>
              <a:xfrm>
                <a:off x="3966435" y="205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99" name="正方形/長方形 98">
                <a:extLst>
                  <a:ext uri="{FF2B5EF4-FFF2-40B4-BE49-F238E27FC236}">
                    <a16:creationId xmlns:a16="http://schemas.microsoft.com/office/drawing/2014/main" id="{E660DC92-A20D-879B-F6DC-59ACDD646671}"/>
                  </a:ext>
                </a:extLst>
              </p:cNvPr>
              <p:cNvSpPr/>
              <p:nvPr/>
            </p:nvSpPr>
            <p:spPr>
              <a:xfrm>
                <a:off x="5433100" y="205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00" name="正方形/長方形 99">
                <a:extLst>
                  <a:ext uri="{FF2B5EF4-FFF2-40B4-BE49-F238E27FC236}">
                    <a16:creationId xmlns:a16="http://schemas.microsoft.com/office/drawing/2014/main" id="{84A34568-9832-5C9E-BA70-37089DFD313F}"/>
                  </a:ext>
                </a:extLst>
              </p:cNvPr>
              <p:cNvSpPr/>
              <p:nvPr/>
            </p:nvSpPr>
            <p:spPr>
              <a:xfrm>
                <a:off x="6166432" y="205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01" name="正方形/長方形 100">
                <a:extLst>
                  <a:ext uri="{FF2B5EF4-FFF2-40B4-BE49-F238E27FC236}">
                    <a16:creationId xmlns:a16="http://schemas.microsoft.com/office/drawing/2014/main" id="{4F3F051A-A2D2-F1B3-B3A9-9DED6D995CB0}"/>
                  </a:ext>
                </a:extLst>
              </p:cNvPr>
              <p:cNvSpPr/>
              <p:nvPr/>
            </p:nvSpPr>
            <p:spPr>
              <a:xfrm>
                <a:off x="4149768" y="223847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02" name="正方形/長方形 101">
                <a:extLst>
                  <a:ext uri="{FF2B5EF4-FFF2-40B4-BE49-F238E27FC236}">
                    <a16:creationId xmlns:a16="http://schemas.microsoft.com/office/drawing/2014/main" id="{ACF69ECD-1256-BFC9-3B94-9A3EE7DE1283}"/>
                  </a:ext>
                </a:extLst>
              </p:cNvPr>
              <p:cNvSpPr/>
              <p:nvPr/>
            </p:nvSpPr>
            <p:spPr>
              <a:xfrm>
                <a:off x="5249766" y="223847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03" name="正方形/長方形 102">
                <a:extLst>
                  <a:ext uri="{FF2B5EF4-FFF2-40B4-BE49-F238E27FC236}">
                    <a16:creationId xmlns:a16="http://schemas.microsoft.com/office/drawing/2014/main" id="{445C64AD-AEBA-8F88-8021-30CE755C0124}"/>
                  </a:ext>
                </a:extLst>
              </p:cNvPr>
              <p:cNvSpPr/>
              <p:nvPr/>
            </p:nvSpPr>
            <p:spPr>
              <a:xfrm>
                <a:off x="6166432" y="223847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04" name="正方形/長方形 103">
                <a:extLst>
                  <a:ext uri="{FF2B5EF4-FFF2-40B4-BE49-F238E27FC236}">
                    <a16:creationId xmlns:a16="http://schemas.microsoft.com/office/drawing/2014/main" id="{4232F88F-66E4-512E-11AF-563504EC4203}"/>
                  </a:ext>
                </a:extLst>
              </p:cNvPr>
              <p:cNvSpPr/>
              <p:nvPr/>
            </p:nvSpPr>
            <p:spPr>
              <a:xfrm>
                <a:off x="4149768" y="242900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05" name="正方形/長方形 104">
                <a:extLst>
                  <a:ext uri="{FF2B5EF4-FFF2-40B4-BE49-F238E27FC236}">
                    <a16:creationId xmlns:a16="http://schemas.microsoft.com/office/drawing/2014/main" id="{ACE445D7-D13E-E68E-24A6-2865B6AABDF2}"/>
                  </a:ext>
                </a:extLst>
              </p:cNvPr>
              <p:cNvSpPr/>
              <p:nvPr/>
            </p:nvSpPr>
            <p:spPr>
              <a:xfrm>
                <a:off x="4333101" y="242900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06" name="正方形/長方形 105">
                <a:extLst>
                  <a:ext uri="{FF2B5EF4-FFF2-40B4-BE49-F238E27FC236}">
                    <a16:creationId xmlns:a16="http://schemas.microsoft.com/office/drawing/2014/main" id="{1D1D53FA-BD4E-754F-76D1-B83017A64BE7}"/>
                  </a:ext>
                </a:extLst>
              </p:cNvPr>
              <p:cNvSpPr/>
              <p:nvPr/>
            </p:nvSpPr>
            <p:spPr>
              <a:xfrm>
                <a:off x="5066433" y="242900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07" name="正方形/長方形 106">
                <a:extLst>
                  <a:ext uri="{FF2B5EF4-FFF2-40B4-BE49-F238E27FC236}">
                    <a16:creationId xmlns:a16="http://schemas.microsoft.com/office/drawing/2014/main" id="{F1E09B9B-1837-4C33-F0A9-D65E6916CC7D}"/>
                  </a:ext>
                </a:extLst>
              </p:cNvPr>
              <p:cNvSpPr/>
              <p:nvPr/>
            </p:nvSpPr>
            <p:spPr>
              <a:xfrm>
                <a:off x="6349765" y="2429001"/>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08" name="正方形/長方形 107">
                <a:extLst>
                  <a:ext uri="{FF2B5EF4-FFF2-40B4-BE49-F238E27FC236}">
                    <a16:creationId xmlns:a16="http://schemas.microsoft.com/office/drawing/2014/main" id="{8EBD4A0A-D73D-1D1A-89CD-5F81F3CC3BD6}"/>
                  </a:ext>
                </a:extLst>
              </p:cNvPr>
              <p:cNvSpPr/>
              <p:nvPr/>
            </p:nvSpPr>
            <p:spPr>
              <a:xfrm>
                <a:off x="4149768" y="261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09" name="正方形/長方形 108">
                <a:extLst>
                  <a:ext uri="{FF2B5EF4-FFF2-40B4-BE49-F238E27FC236}">
                    <a16:creationId xmlns:a16="http://schemas.microsoft.com/office/drawing/2014/main" id="{E10FA6F6-64C4-686D-CACC-DFB2BA868D05}"/>
                  </a:ext>
                </a:extLst>
              </p:cNvPr>
              <p:cNvSpPr/>
              <p:nvPr/>
            </p:nvSpPr>
            <p:spPr>
              <a:xfrm>
                <a:off x="4516434" y="261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10" name="正方形/長方形 109">
                <a:extLst>
                  <a:ext uri="{FF2B5EF4-FFF2-40B4-BE49-F238E27FC236}">
                    <a16:creationId xmlns:a16="http://schemas.microsoft.com/office/drawing/2014/main" id="{07A98D5F-6159-F5C8-360E-EFE7C7862EBA}"/>
                  </a:ext>
                </a:extLst>
              </p:cNvPr>
              <p:cNvSpPr/>
              <p:nvPr/>
            </p:nvSpPr>
            <p:spPr>
              <a:xfrm>
                <a:off x="4883100" y="261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11" name="正方形/長方形 110">
                <a:extLst>
                  <a:ext uri="{FF2B5EF4-FFF2-40B4-BE49-F238E27FC236}">
                    <a16:creationId xmlns:a16="http://schemas.microsoft.com/office/drawing/2014/main" id="{0EB51FE4-F0ED-E41A-AFB5-57ED6BB6D16C}"/>
                  </a:ext>
                </a:extLst>
              </p:cNvPr>
              <p:cNvSpPr/>
              <p:nvPr/>
            </p:nvSpPr>
            <p:spPr>
              <a:xfrm>
                <a:off x="6349765" y="261233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12" name="正方形/長方形 111">
                <a:extLst>
                  <a:ext uri="{FF2B5EF4-FFF2-40B4-BE49-F238E27FC236}">
                    <a16:creationId xmlns:a16="http://schemas.microsoft.com/office/drawing/2014/main" id="{2C287584-2B97-3810-8584-22195373F855}"/>
                  </a:ext>
                </a:extLst>
              </p:cNvPr>
              <p:cNvSpPr/>
              <p:nvPr/>
            </p:nvSpPr>
            <p:spPr>
              <a:xfrm>
                <a:off x="4149768" y="279181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13" name="正方形/長方形 112">
                <a:extLst>
                  <a:ext uri="{FF2B5EF4-FFF2-40B4-BE49-F238E27FC236}">
                    <a16:creationId xmlns:a16="http://schemas.microsoft.com/office/drawing/2014/main" id="{1A457FF6-5390-45FA-4FC3-A9912ABCAA53}"/>
                  </a:ext>
                </a:extLst>
              </p:cNvPr>
              <p:cNvSpPr/>
              <p:nvPr/>
            </p:nvSpPr>
            <p:spPr>
              <a:xfrm>
                <a:off x="4699767" y="279181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14" name="正方形/長方形 113">
                <a:extLst>
                  <a:ext uri="{FF2B5EF4-FFF2-40B4-BE49-F238E27FC236}">
                    <a16:creationId xmlns:a16="http://schemas.microsoft.com/office/drawing/2014/main" id="{45A2C0AE-30AD-C96A-DBE2-AACCCE045F1B}"/>
                  </a:ext>
                </a:extLst>
              </p:cNvPr>
              <p:cNvSpPr/>
              <p:nvPr/>
            </p:nvSpPr>
            <p:spPr>
              <a:xfrm>
                <a:off x="6349765" y="2791812"/>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15" name="正方形/長方形 114">
                <a:extLst>
                  <a:ext uri="{FF2B5EF4-FFF2-40B4-BE49-F238E27FC236}">
                    <a16:creationId xmlns:a16="http://schemas.microsoft.com/office/drawing/2014/main" id="{6921B8A9-3335-731C-D24F-2FA807A8B3B3}"/>
                  </a:ext>
                </a:extLst>
              </p:cNvPr>
              <p:cNvSpPr/>
              <p:nvPr/>
            </p:nvSpPr>
            <p:spPr>
              <a:xfrm>
                <a:off x="4333101" y="297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16" name="正方形/長方形 115">
                <a:extLst>
                  <a:ext uri="{FF2B5EF4-FFF2-40B4-BE49-F238E27FC236}">
                    <a16:creationId xmlns:a16="http://schemas.microsoft.com/office/drawing/2014/main" id="{5BA83DDE-3F16-F104-FC05-91F27C2ACCAB}"/>
                  </a:ext>
                </a:extLst>
              </p:cNvPr>
              <p:cNvSpPr/>
              <p:nvPr/>
            </p:nvSpPr>
            <p:spPr>
              <a:xfrm>
                <a:off x="6166432" y="297514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17" name="正方形/長方形 116">
                <a:extLst>
                  <a:ext uri="{FF2B5EF4-FFF2-40B4-BE49-F238E27FC236}">
                    <a16:creationId xmlns:a16="http://schemas.microsoft.com/office/drawing/2014/main" id="{0DDC5DDC-FD5D-9F3C-EEDB-58AC22386351}"/>
                  </a:ext>
                </a:extLst>
              </p:cNvPr>
              <p:cNvSpPr/>
              <p:nvPr/>
            </p:nvSpPr>
            <p:spPr>
              <a:xfrm>
                <a:off x="4333101" y="316259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18" name="正方形/長方形 117">
                <a:extLst>
                  <a:ext uri="{FF2B5EF4-FFF2-40B4-BE49-F238E27FC236}">
                    <a16:creationId xmlns:a16="http://schemas.microsoft.com/office/drawing/2014/main" id="{45005820-2589-8AFA-9D88-D765CD2C6393}"/>
                  </a:ext>
                </a:extLst>
              </p:cNvPr>
              <p:cNvSpPr/>
              <p:nvPr/>
            </p:nvSpPr>
            <p:spPr>
              <a:xfrm>
                <a:off x="6166432" y="3162594"/>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19" name="正方形/長方形 118">
                <a:extLst>
                  <a:ext uri="{FF2B5EF4-FFF2-40B4-BE49-F238E27FC236}">
                    <a16:creationId xmlns:a16="http://schemas.microsoft.com/office/drawing/2014/main" id="{0B39355E-F737-47B3-DB5C-C80280F9E164}"/>
                  </a:ext>
                </a:extLst>
              </p:cNvPr>
              <p:cNvSpPr/>
              <p:nvPr/>
            </p:nvSpPr>
            <p:spPr>
              <a:xfrm>
                <a:off x="4516434" y="334592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20" name="正方形/長方形 119">
                <a:extLst>
                  <a:ext uri="{FF2B5EF4-FFF2-40B4-BE49-F238E27FC236}">
                    <a16:creationId xmlns:a16="http://schemas.microsoft.com/office/drawing/2014/main" id="{359406C4-BECA-E66D-CB58-8274F59F97B4}"/>
                  </a:ext>
                </a:extLst>
              </p:cNvPr>
              <p:cNvSpPr/>
              <p:nvPr/>
            </p:nvSpPr>
            <p:spPr>
              <a:xfrm>
                <a:off x="5983099" y="3345927"/>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21" name="正方形/長方形 120">
                <a:extLst>
                  <a:ext uri="{FF2B5EF4-FFF2-40B4-BE49-F238E27FC236}">
                    <a16:creationId xmlns:a16="http://schemas.microsoft.com/office/drawing/2014/main" id="{FA6A01CD-66FB-8ECD-DAC7-7FFCDADF6E2F}"/>
                  </a:ext>
                </a:extLst>
              </p:cNvPr>
              <p:cNvSpPr/>
              <p:nvPr/>
            </p:nvSpPr>
            <p:spPr>
              <a:xfrm>
                <a:off x="4699767" y="352540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22" name="正方形/長方形 121">
                <a:extLst>
                  <a:ext uri="{FF2B5EF4-FFF2-40B4-BE49-F238E27FC236}">
                    <a16:creationId xmlns:a16="http://schemas.microsoft.com/office/drawing/2014/main" id="{9370E3C4-D7E0-B9A8-9F8D-DA6698CDECE9}"/>
                  </a:ext>
                </a:extLst>
              </p:cNvPr>
              <p:cNvSpPr/>
              <p:nvPr/>
            </p:nvSpPr>
            <p:spPr>
              <a:xfrm>
                <a:off x="4883100" y="352540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23" name="正方形/長方形 122">
                <a:extLst>
                  <a:ext uri="{FF2B5EF4-FFF2-40B4-BE49-F238E27FC236}">
                    <a16:creationId xmlns:a16="http://schemas.microsoft.com/office/drawing/2014/main" id="{C81CC753-18D6-B088-E875-46A6568949B1}"/>
                  </a:ext>
                </a:extLst>
              </p:cNvPr>
              <p:cNvSpPr/>
              <p:nvPr/>
            </p:nvSpPr>
            <p:spPr>
              <a:xfrm>
                <a:off x="5616433" y="352540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24" name="正方形/長方形 123">
                <a:extLst>
                  <a:ext uri="{FF2B5EF4-FFF2-40B4-BE49-F238E27FC236}">
                    <a16:creationId xmlns:a16="http://schemas.microsoft.com/office/drawing/2014/main" id="{D51BF257-3987-494E-4EB8-C975892D2FC6}"/>
                  </a:ext>
                </a:extLst>
              </p:cNvPr>
              <p:cNvSpPr/>
              <p:nvPr/>
            </p:nvSpPr>
            <p:spPr>
              <a:xfrm>
                <a:off x="5799766" y="3525405"/>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25" name="正方形/長方形 124">
                <a:extLst>
                  <a:ext uri="{FF2B5EF4-FFF2-40B4-BE49-F238E27FC236}">
                    <a16:creationId xmlns:a16="http://schemas.microsoft.com/office/drawing/2014/main" id="{26773442-F23A-50DF-504F-73E13C0410B0}"/>
                  </a:ext>
                </a:extLst>
              </p:cNvPr>
              <p:cNvSpPr/>
              <p:nvPr/>
            </p:nvSpPr>
            <p:spPr>
              <a:xfrm>
                <a:off x="5066433" y="370873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26" name="正方形/長方形 125">
                <a:extLst>
                  <a:ext uri="{FF2B5EF4-FFF2-40B4-BE49-F238E27FC236}">
                    <a16:creationId xmlns:a16="http://schemas.microsoft.com/office/drawing/2014/main" id="{A3916272-1B31-4E30-D316-0456FEB4B621}"/>
                  </a:ext>
                </a:extLst>
              </p:cNvPr>
              <p:cNvSpPr/>
              <p:nvPr/>
            </p:nvSpPr>
            <p:spPr>
              <a:xfrm>
                <a:off x="5249766" y="370873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27" name="正方形/長方形 126">
                <a:extLst>
                  <a:ext uri="{FF2B5EF4-FFF2-40B4-BE49-F238E27FC236}">
                    <a16:creationId xmlns:a16="http://schemas.microsoft.com/office/drawing/2014/main" id="{A9D574EC-61F0-BCD4-18B9-F1AF88EE2E3C}"/>
                  </a:ext>
                </a:extLst>
              </p:cNvPr>
              <p:cNvSpPr/>
              <p:nvPr/>
            </p:nvSpPr>
            <p:spPr>
              <a:xfrm>
                <a:off x="5433100" y="3708738"/>
                <a:ext cx="154261" cy="154261"/>
              </a:xfrm>
              <a:prstGeom prst="rect">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grpSp>
      <p:grpSp>
        <p:nvGrpSpPr>
          <p:cNvPr id="212" name="グループ化 211">
            <a:extLst>
              <a:ext uri="{FF2B5EF4-FFF2-40B4-BE49-F238E27FC236}">
                <a16:creationId xmlns:a16="http://schemas.microsoft.com/office/drawing/2014/main" id="{4E50F83F-3D19-1694-7D75-D25C31C7023D}"/>
              </a:ext>
            </a:extLst>
          </p:cNvPr>
          <p:cNvGrpSpPr/>
          <p:nvPr/>
        </p:nvGrpSpPr>
        <p:grpSpPr>
          <a:xfrm>
            <a:off x="2226621" y="2974805"/>
            <a:ext cx="1082348" cy="741338"/>
            <a:chOff x="2985362" y="4079944"/>
            <a:chExt cx="1082348" cy="741338"/>
          </a:xfrm>
        </p:grpSpPr>
        <p:grpSp>
          <p:nvGrpSpPr>
            <p:cNvPr id="201" name="グループ化 200">
              <a:extLst>
                <a:ext uri="{FF2B5EF4-FFF2-40B4-BE49-F238E27FC236}">
                  <a16:creationId xmlns:a16="http://schemas.microsoft.com/office/drawing/2014/main" id="{1B655CA3-2124-A1D3-75AE-020986461A8A}"/>
                </a:ext>
              </a:extLst>
            </p:cNvPr>
            <p:cNvGrpSpPr/>
            <p:nvPr/>
          </p:nvGrpSpPr>
          <p:grpSpPr>
            <a:xfrm>
              <a:off x="3278336" y="4079944"/>
              <a:ext cx="486675" cy="476949"/>
              <a:chOff x="6225412" y="4377445"/>
              <a:chExt cx="486675" cy="476949"/>
            </a:xfrm>
          </p:grpSpPr>
          <p:sp>
            <p:nvSpPr>
              <p:cNvPr id="202" name="正方形/長方形 201">
                <a:extLst>
                  <a:ext uri="{FF2B5EF4-FFF2-40B4-BE49-F238E27FC236}">
                    <a16:creationId xmlns:a16="http://schemas.microsoft.com/office/drawing/2014/main" id="{BCFDCA71-9D4E-4131-B4F0-8009B3F6548A}"/>
                  </a:ext>
                </a:extLst>
              </p:cNvPr>
              <p:cNvSpPr/>
              <p:nvPr/>
            </p:nvSpPr>
            <p:spPr>
              <a:xfrm>
                <a:off x="6283778" y="4426085"/>
                <a:ext cx="379669" cy="3796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3" name="直線矢印コネクタ 202">
                <a:extLst>
                  <a:ext uri="{FF2B5EF4-FFF2-40B4-BE49-F238E27FC236}">
                    <a16:creationId xmlns:a16="http://schemas.microsoft.com/office/drawing/2014/main" id="{603C1647-990A-9006-9B57-6D96C73AD5DB}"/>
                  </a:ext>
                </a:extLst>
              </p:cNvPr>
              <p:cNvCxnSpPr>
                <a:cxnSpLocks/>
              </p:cNvCxnSpPr>
              <p:nvPr/>
            </p:nvCxnSpPr>
            <p:spPr>
              <a:xfrm>
                <a:off x="6283778" y="4377445"/>
                <a:ext cx="379669"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直線矢印コネクタ 203">
                <a:extLst>
                  <a:ext uri="{FF2B5EF4-FFF2-40B4-BE49-F238E27FC236}">
                    <a16:creationId xmlns:a16="http://schemas.microsoft.com/office/drawing/2014/main" id="{3ACFAD09-987F-F257-770A-5589A624AE74}"/>
                  </a:ext>
                </a:extLst>
              </p:cNvPr>
              <p:cNvCxnSpPr>
                <a:cxnSpLocks/>
              </p:cNvCxnSpPr>
              <p:nvPr/>
            </p:nvCxnSpPr>
            <p:spPr>
              <a:xfrm flipH="1">
                <a:off x="6283778" y="4854394"/>
                <a:ext cx="379669"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直線矢印コネクタ 204">
                <a:extLst>
                  <a:ext uri="{FF2B5EF4-FFF2-40B4-BE49-F238E27FC236}">
                    <a16:creationId xmlns:a16="http://schemas.microsoft.com/office/drawing/2014/main" id="{5B4B4224-EA00-B010-4265-A8850FD8935B}"/>
                  </a:ext>
                </a:extLst>
              </p:cNvPr>
              <p:cNvCxnSpPr>
                <a:cxnSpLocks/>
              </p:cNvCxnSpPr>
              <p:nvPr/>
            </p:nvCxnSpPr>
            <p:spPr>
              <a:xfrm>
                <a:off x="6712087" y="4426085"/>
                <a:ext cx="0" cy="37966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直線矢印コネクタ 205">
                <a:extLst>
                  <a:ext uri="{FF2B5EF4-FFF2-40B4-BE49-F238E27FC236}">
                    <a16:creationId xmlns:a16="http://schemas.microsoft.com/office/drawing/2014/main" id="{3EB96514-A818-CCEB-B479-6CB3F053B0CF}"/>
                  </a:ext>
                </a:extLst>
              </p:cNvPr>
              <p:cNvCxnSpPr>
                <a:cxnSpLocks/>
              </p:cNvCxnSpPr>
              <p:nvPr/>
            </p:nvCxnSpPr>
            <p:spPr>
              <a:xfrm flipV="1">
                <a:off x="6225412" y="4426085"/>
                <a:ext cx="0" cy="37966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211" name="テキスト ボックス 210">
              <a:extLst>
                <a:ext uri="{FF2B5EF4-FFF2-40B4-BE49-F238E27FC236}">
                  <a16:creationId xmlns:a16="http://schemas.microsoft.com/office/drawing/2014/main" id="{CD889B93-107D-01AD-0AAB-2760F7C7AFF7}"/>
                </a:ext>
              </a:extLst>
            </p:cNvPr>
            <p:cNvSpPr txBox="1"/>
            <p:nvPr/>
          </p:nvSpPr>
          <p:spPr>
            <a:xfrm>
              <a:off x="2985362" y="4575061"/>
              <a:ext cx="1082348" cy="246221"/>
            </a:xfrm>
            <a:prstGeom prst="rect">
              <a:avLst/>
            </a:prstGeom>
            <a:noFill/>
          </p:spPr>
          <p:txBody>
            <a:bodyPr wrap="none" rtlCol="0">
              <a:spAutoFit/>
            </a:bodyPr>
            <a:lstStyle/>
            <a:p>
              <a:r>
                <a:rPr kumimoji="1" lang="ja-JP" altLang="en-US" sz="1000"/>
                <a:t>ピクセルエッジ</a:t>
              </a:r>
            </a:p>
          </p:txBody>
        </p:sp>
      </p:grpSp>
    </p:spTree>
    <p:extLst>
      <p:ext uri="{BB962C8B-B14F-4D97-AF65-F5344CB8AC3E}">
        <p14:creationId xmlns:p14="http://schemas.microsoft.com/office/powerpoint/2010/main" val="3953632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グループ化 33">
            <a:extLst>
              <a:ext uri="{FF2B5EF4-FFF2-40B4-BE49-F238E27FC236}">
                <a16:creationId xmlns:a16="http://schemas.microsoft.com/office/drawing/2014/main" id="{3BA59B44-6296-C6AA-2307-E6738F09C28A}"/>
              </a:ext>
            </a:extLst>
          </p:cNvPr>
          <p:cNvGrpSpPr/>
          <p:nvPr/>
        </p:nvGrpSpPr>
        <p:grpSpPr>
          <a:xfrm>
            <a:off x="1021120" y="2821224"/>
            <a:ext cx="2665650" cy="1408828"/>
            <a:chOff x="0" y="3755800"/>
            <a:chExt cx="2665650" cy="1408828"/>
          </a:xfrm>
        </p:grpSpPr>
        <p:pic>
          <p:nvPicPr>
            <p:cNvPr id="35" name="図 34">
              <a:extLst>
                <a:ext uri="{FF2B5EF4-FFF2-40B4-BE49-F238E27FC236}">
                  <a16:creationId xmlns:a16="http://schemas.microsoft.com/office/drawing/2014/main" id="{9856AC1E-468D-3D9E-80DA-8D20FF28E475}"/>
                </a:ext>
              </a:extLst>
            </p:cNvPr>
            <p:cNvPicPr>
              <a:picLocks noChangeAspect="1"/>
            </p:cNvPicPr>
            <p:nvPr/>
          </p:nvPicPr>
          <p:blipFill>
            <a:blip r:embed="rId3"/>
            <a:stretch>
              <a:fillRect/>
            </a:stretch>
          </p:blipFill>
          <p:spPr>
            <a:xfrm>
              <a:off x="0" y="3755800"/>
              <a:ext cx="2665650" cy="1239490"/>
            </a:xfrm>
            <a:prstGeom prst="rect">
              <a:avLst/>
            </a:prstGeom>
          </p:spPr>
        </p:pic>
        <p:sp>
          <p:nvSpPr>
            <p:cNvPr id="36" name="テキスト ボックス 35">
              <a:extLst>
                <a:ext uri="{FF2B5EF4-FFF2-40B4-BE49-F238E27FC236}">
                  <a16:creationId xmlns:a16="http://schemas.microsoft.com/office/drawing/2014/main" id="{A8C2032D-6283-269E-88B1-E714CE405A46}"/>
                </a:ext>
              </a:extLst>
            </p:cNvPr>
            <p:cNvSpPr txBox="1"/>
            <p:nvPr/>
          </p:nvSpPr>
          <p:spPr>
            <a:xfrm>
              <a:off x="729185" y="4903018"/>
              <a:ext cx="1149674" cy="261610"/>
            </a:xfrm>
            <a:prstGeom prst="rect">
              <a:avLst/>
            </a:prstGeom>
            <a:noFill/>
          </p:spPr>
          <p:txBody>
            <a:bodyPr wrap="none" rtlCol="0">
              <a:spAutoFit/>
            </a:bodyPr>
            <a:lstStyle/>
            <a:p>
              <a:r>
                <a:rPr kumimoji="1" lang="en-US" altLang="ja-JP" sz="1100"/>
                <a:t>Portace</a:t>
              </a:r>
              <a:r>
                <a:rPr kumimoji="1" lang="ja-JP" altLang="en-US" sz="1100"/>
                <a:t> の図例</a:t>
              </a:r>
            </a:p>
          </p:txBody>
        </p:sp>
      </p:grpSp>
      <p:pic>
        <p:nvPicPr>
          <p:cNvPr id="5" name="図 4">
            <a:extLst>
              <a:ext uri="{FF2B5EF4-FFF2-40B4-BE49-F238E27FC236}">
                <a16:creationId xmlns:a16="http://schemas.microsoft.com/office/drawing/2014/main" id="{D45FBD36-5CE8-F1D4-D17A-CEE6766B6F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84651" y="2997236"/>
            <a:ext cx="3484080" cy="950079"/>
          </a:xfrm>
          <a:prstGeom prst="rect">
            <a:avLst/>
          </a:prstGeom>
        </p:spPr>
      </p:pic>
      <p:sp>
        <p:nvSpPr>
          <p:cNvPr id="9" name="タイトル 1">
            <a:extLst>
              <a:ext uri="{FF2B5EF4-FFF2-40B4-BE49-F238E27FC236}">
                <a16:creationId xmlns:a16="http://schemas.microsoft.com/office/drawing/2014/main" id="{46F3E3FD-1B7D-F5C4-3E28-674EEDE1544F}"/>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 </a:t>
            </a:r>
            <a:r>
              <a:rPr lang="en-US" altLang="ja-JP" sz="1600"/>
              <a:t>– </a:t>
            </a:r>
            <a:r>
              <a:rPr lang="ja-JP" altLang="en-US" sz="1600"/>
              <a:t>輪郭ピクセルのベクトル化</a:t>
            </a:r>
            <a:br>
              <a:rPr lang="en-US" altLang="ja-JP" sz="1600"/>
            </a:br>
            <a:r>
              <a:rPr lang="en-US" altLang="ja-JP" sz="3100"/>
              <a:t>Potrace</a:t>
            </a:r>
            <a:endParaRPr kumimoji="1" lang="ja-JP" altLang="en-US" sz="1600"/>
          </a:p>
        </p:txBody>
      </p:sp>
      <p:sp>
        <p:nvSpPr>
          <p:cNvPr id="10" name="コンテンツ プレースホルダー 4">
            <a:extLst>
              <a:ext uri="{FF2B5EF4-FFF2-40B4-BE49-F238E27FC236}">
                <a16:creationId xmlns:a16="http://schemas.microsoft.com/office/drawing/2014/main" id="{7566C3F7-6F7B-E78B-E400-1B9A10447E65}"/>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11" name="コンテンツ プレースホルダー 4">
            <a:extLst>
              <a:ext uri="{FF2B5EF4-FFF2-40B4-BE49-F238E27FC236}">
                <a16:creationId xmlns:a16="http://schemas.microsoft.com/office/drawing/2014/main" id="{96FC5F43-B8A4-E84F-2389-D54D6893D05E}"/>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grpSp>
        <p:nvGrpSpPr>
          <p:cNvPr id="13" name="グループ化 12">
            <a:extLst>
              <a:ext uri="{FF2B5EF4-FFF2-40B4-BE49-F238E27FC236}">
                <a16:creationId xmlns:a16="http://schemas.microsoft.com/office/drawing/2014/main" id="{17D2D98C-2E96-4F8F-812F-BA23D6B70F55}"/>
              </a:ext>
            </a:extLst>
          </p:cNvPr>
          <p:cNvGrpSpPr/>
          <p:nvPr/>
        </p:nvGrpSpPr>
        <p:grpSpPr>
          <a:xfrm>
            <a:off x="122755" y="689332"/>
            <a:ext cx="8854097" cy="264653"/>
            <a:chOff x="122755" y="1583812"/>
            <a:chExt cx="9820231" cy="987938"/>
          </a:xfrm>
        </p:grpSpPr>
        <p:sp>
          <p:nvSpPr>
            <p:cNvPr id="15" name="正方形/長方形 14">
              <a:extLst>
                <a:ext uri="{FF2B5EF4-FFF2-40B4-BE49-F238E27FC236}">
                  <a16:creationId xmlns:a16="http://schemas.microsoft.com/office/drawing/2014/main" id="{3CC546A0-7347-6794-6F2E-83D8448C9896}"/>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17" name="正方形/長方形 16">
              <a:extLst>
                <a:ext uri="{FF2B5EF4-FFF2-40B4-BE49-F238E27FC236}">
                  <a16:creationId xmlns:a16="http://schemas.microsoft.com/office/drawing/2014/main" id="{E0D52C57-D571-7FC1-8A1B-2DEF3B16BFAC}"/>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18" name="正方形/長方形 17">
              <a:extLst>
                <a:ext uri="{FF2B5EF4-FFF2-40B4-BE49-F238E27FC236}">
                  <a16:creationId xmlns:a16="http://schemas.microsoft.com/office/drawing/2014/main" id="{643292D7-12E6-7ACD-515F-FFEFCBFB8759}"/>
                </a:ext>
              </a:extLst>
            </p:cNvPr>
            <p:cNvSpPr/>
            <p:nvPr/>
          </p:nvSpPr>
          <p:spPr>
            <a:xfrm>
              <a:off x="4075665"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Vectorization</a:t>
              </a:r>
              <a:endParaRPr kumimoji="1" lang="en-US" altLang="ja-JP" sz="1000">
                <a:solidFill>
                  <a:schemeClr val="accent6">
                    <a:lumMod val="75000"/>
                  </a:schemeClr>
                </a:solidFill>
              </a:endParaRPr>
            </a:p>
          </p:txBody>
        </p:sp>
        <p:sp>
          <p:nvSpPr>
            <p:cNvPr id="22" name="正方形/長方形 21">
              <a:extLst>
                <a:ext uri="{FF2B5EF4-FFF2-40B4-BE49-F238E27FC236}">
                  <a16:creationId xmlns:a16="http://schemas.microsoft.com/office/drawing/2014/main" id="{2219820C-A4B2-4722-69BB-6F0D16BD32C3}"/>
                </a:ext>
              </a:extLst>
            </p:cNvPr>
            <p:cNvSpPr/>
            <p:nvPr/>
          </p:nvSpPr>
          <p:spPr>
            <a:xfrm>
              <a:off x="605212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Stroke Generation</a:t>
              </a:r>
              <a:endParaRPr kumimoji="1" lang="en-US" altLang="ja-JP" sz="1000">
                <a:solidFill>
                  <a:schemeClr val="accent6">
                    <a:lumMod val="60000"/>
                    <a:lumOff val="40000"/>
                  </a:schemeClr>
                </a:solidFill>
              </a:endParaRPr>
            </a:p>
          </p:txBody>
        </p:sp>
        <p:sp>
          <p:nvSpPr>
            <p:cNvPr id="23" name="正方形/長方形 22">
              <a:extLst>
                <a:ext uri="{FF2B5EF4-FFF2-40B4-BE49-F238E27FC236}">
                  <a16:creationId xmlns:a16="http://schemas.microsoft.com/office/drawing/2014/main" id="{FF098EC9-8912-8C54-620E-822544139F60}"/>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sp>
        <p:nvSpPr>
          <p:cNvPr id="2" name="テキスト ボックス 1">
            <a:extLst>
              <a:ext uri="{FF2B5EF4-FFF2-40B4-BE49-F238E27FC236}">
                <a16:creationId xmlns:a16="http://schemas.microsoft.com/office/drawing/2014/main" id="{B567D2C4-BF8E-62FE-6D5D-0A652A0AA639}"/>
              </a:ext>
            </a:extLst>
          </p:cNvPr>
          <p:cNvSpPr txBox="1"/>
          <p:nvPr/>
        </p:nvSpPr>
        <p:spPr>
          <a:xfrm>
            <a:off x="314761" y="1089460"/>
            <a:ext cx="7819769" cy="1323439"/>
          </a:xfrm>
          <a:prstGeom prst="rect">
            <a:avLst/>
          </a:prstGeom>
          <a:noFill/>
        </p:spPr>
        <p:txBody>
          <a:bodyPr wrap="none" rtlCol="0">
            <a:spAutoFit/>
          </a:bodyPr>
          <a:lstStyle/>
          <a:p>
            <a:r>
              <a:rPr kumimoji="1" lang="en-US" altLang="ja-JP" sz="1600" b="1" u="sng"/>
              <a:t>Potrace</a:t>
            </a:r>
            <a:endParaRPr kumimoji="1" lang="en-US" altLang="ja-JP" sz="1600" b="1">
              <a:solidFill>
                <a:schemeClr val="accent6">
                  <a:lumMod val="75000"/>
                </a:schemeClr>
              </a:solidFill>
            </a:endParaRPr>
          </a:p>
          <a:p>
            <a:r>
              <a:rPr lang="en-US" altLang="ja-JP" sz="1600" b="1">
                <a:solidFill>
                  <a:schemeClr val="accent6">
                    <a:lumMod val="75000"/>
                  </a:schemeClr>
                </a:solidFill>
              </a:rPr>
              <a:t>Potrace: a polygon-based tracing algorithm [Selinger 2003]</a:t>
            </a:r>
            <a:br>
              <a:rPr lang="en-US" altLang="ja-JP" sz="1600" b="1">
                <a:solidFill>
                  <a:schemeClr val="accent6">
                    <a:lumMod val="75000"/>
                  </a:schemeClr>
                </a:solidFill>
              </a:rPr>
            </a:br>
            <a:r>
              <a:rPr lang="en-US" altLang="ja-JP" sz="1600" b="1">
                <a:solidFill>
                  <a:schemeClr val="accent6">
                    <a:lumMod val="75000"/>
                  </a:schemeClr>
                </a:solidFill>
              </a:rPr>
              <a:t> </a:t>
            </a:r>
            <a:r>
              <a:rPr lang="en-US" altLang="ja-JP" sz="1600">
                <a:hlinkClick r:id="rId5"/>
              </a:rPr>
              <a:t>Potrace (sourceforge.net)</a:t>
            </a:r>
            <a:endParaRPr kumimoji="1" lang="en-US" altLang="ja-JP" sz="1600"/>
          </a:p>
          <a:p>
            <a:pPr marL="285750" indent="-285750">
              <a:buFont typeface="Arial" panose="020B0604020202020204" pitchFamily="34" charset="0"/>
              <a:buChar char="•"/>
            </a:pPr>
            <a:r>
              <a:rPr kumimoji="1" lang="ja-JP" altLang="en-US" sz="1600"/>
              <a:t>二値画像の境界をベクトル化するソフトウェア・手法</a:t>
            </a:r>
            <a:endParaRPr kumimoji="1" lang="en-US" altLang="ja-JP" sz="1600"/>
          </a:p>
          <a:p>
            <a:pPr marL="285750" indent="-285750">
              <a:buFont typeface="Arial" panose="020B0604020202020204" pitchFamily="34" charset="0"/>
              <a:buChar char="•"/>
            </a:pPr>
            <a:r>
              <a:rPr kumimoji="1" lang="en-US" altLang="ja-JP" sz="1600"/>
              <a:t>2x2</a:t>
            </a:r>
            <a:r>
              <a:rPr kumimoji="1" lang="ja-JP" altLang="en-US" sz="1600"/>
              <a:t>ピクセルのパターンに当てはめて近傍ピクセルエッジ同士の繋がりを求める</a:t>
            </a:r>
          </a:p>
        </p:txBody>
      </p:sp>
    </p:spTree>
    <p:extLst>
      <p:ext uri="{BB962C8B-B14F-4D97-AF65-F5344CB8AC3E}">
        <p14:creationId xmlns:p14="http://schemas.microsoft.com/office/powerpoint/2010/main" val="2715661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6F3E3FD-1B7D-F5C4-3E28-674EEDE1544F}"/>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 </a:t>
            </a:r>
            <a:r>
              <a:rPr lang="en-US" altLang="ja-JP" sz="1600"/>
              <a:t>– </a:t>
            </a:r>
            <a:r>
              <a:rPr lang="ja-JP" altLang="en-US" sz="1600"/>
              <a:t>輪郭ピクセルのベクトル化</a:t>
            </a:r>
            <a:br>
              <a:rPr lang="en-US" altLang="ja-JP" sz="1600"/>
            </a:br>
            <a:r>
              <a:rPr lang="ja-JP" altLang="en-US" sz="3100"/>
              <a:t>並列化 </a:t>
            </a:r>
            <a:r>
              <a:rPr lang="en-US" altLang="ja-JP" sz="3100"/>
              <a:t>Potrace</a:t>
            </a:r>
            <a:endParaRPr kumimoji="1" lang="ja-JP" altLang="en-US" sz="1600"/>
          </a:p>
        </p:txBody>
      </p:sp>
      <p:sp>
        <p:nvSpPr>
          <p:cNvPr id="10" name="コンテンツ プレースホルダー 4">
            <a:extLst>
              <a:ext uri="{FF2B5EF4-FFF2-40B4-BE49-F238E27FC236}">
                <a16:creationId xmlns:a16="http://schemas.microsoft.com/office/drawing/2014/main" id="{7566C3F7-6F7B-E78B-E400-1B9A10447E65}"/>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11" name="コンテンツ プレースホルダー 4">
            <a:extLst>
              <a:ext uri="{FF2B5EF4-FFF2-40B4-BE49-F238E27FC236}">
                <a16:creationId xmlns:a16="http://schemas.microsoft.com/office/drawing/2014/main" id="{96FC5F43-B8A4-E84F-2389-D54D6893D05E}"/>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grpSp>
        <p:nvGrpSpPr>
          <p:cNvPr id="13" name="グループ化 12">
            <a:extLst>
              <a:ext uri="{FF2B5EF4-FFF2-40B4-BE49-F238E27FC236}">
                <a16:creationId xmlns:a16="http://schemas.microsoft.com/office/drawing/2014/main" id="{17D2D98C-2E96-4F8F-812F-BA23D6B70F55}"/>
              </a:ext>
            </a:extLst>
          </p:cNvPr>
          <p:cNvGrpSpPr/>
          <p:nvPr/>
        </p:nvGrpSpPr>
        <p:grpSpPr>
          <a:xfrm>
            <a:off x="122755" y="689332"/>
            <a:ext cx="8854097" cy="264653"/>
            <a:chOff x="122755" y="1583812"/>
            <a:chExt cx="9820231" cy="987938"/>
          </a:xfrm>
        </p:grpSpPr>
        <p:sp>
          <p:nvSpPr>
            <p:cNvPr id="15" name="正方形/長方形 14">
              <a:extLst>
                <a:ext uri="{FF2B5EF4-FFF2-40B4-BE49-F238E27FC236}">
                  <a16:creationId xmlns:a16="http://schemas.microsoft.com/office/drawing/2014/main" id="{3CC546A0-7347-6794-6F2E-83D8448C9896}"/>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17" name="正方形/長方形 16">
              <a:extLst>
                <a:ext uri="{FF2B5EF4-FFF2-40B4-BE49-F238E27FC236}">
                  <a16:creationId xmlns:a16="http://schemas.microsoft.com/office/drawing/2014/main" id="{E0D52C57-D571-7FC1-8A1B-2DEF3B16BFAC}"/>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18" name="正方形/長方形 17">
              <a:extLst>
                <a:ext uri="{FF2B5EF4-FFF2-40B4-BE49-F238E27FC236}">
                  <a16:creationId xmlns:a16="http://schemas.microsoft.com/office/drawing/2014/main" id="{643292D7-12E6-7ACD-515F-FFEFCBFB8759}"/>
                </a:ext>
              </a:extLst>
            </p:cNvPr>
            <p:cNvSpPr/>
            <p:nvPr/>
          </p:nvSpPr>
          <p:spPr>
            <a:xfrm>
              <a:off x="4075665"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Vectorization</a:t>
              </a:r>
              <a:endParaRPr kumimoji="1" lang="en-US" altLang="ja-JP" sz="1000">
                <a:solidFill>
                  <a:schemeClr val="accent6">
                    <a:lumMod val="75000"/>
                  </a:schemeClr>
                </a:solidFill>
              </a:endParaRPr>
            </a:p>
          </p:txBody>
        </p:sp>
        <p:sp>
          <p:nvSpPr>
            <p:cNvPr id="22" name="正方形/長方形 21">
              <a:extLst>
                <a:ext uri="{FF2B5EF4-FFF2-40B4-BE49-F238E27FC236}">
                  <a16:creationId xmlns:a16="http://schemas.microsoft.com/office/drawing/2014/main" id="{2219820C-A4B2-4722-69BB-6F0D16BD32C3}"/>
                </a:ext>
              </a:extLst>
            </p:cNvPr>
            <p:cNvSpPr/>
            <p:nvPr/>
          </p:nvSpPr>
          <p:spPr>
            <a:xfrm>
              <a:off x="605212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Stroke Generation</a:t>
              </a:r>
              <a:endParaRPr kumimoji="1" lang="en-US" altLang="ja-JP" sz="1000">
                <a:solidFill>
                  <a:schemeClr val="accent6">
                    <a:lumMod val="60000"/>
                    <a:lumOff val="40000"/>
                  </a:schemeClr>
                </a:solidFill>
              </a:endParaRPr>
            </a:p>
          </p:txBody>
        </p:sp>
        <p:sp>
          <p:nvSpPr>
            <p:cNvPr id="23" name="正方形/長方形 22">
              <a:extLst>
                <a:ext uri="{FF2B5EF4-FFF2-40B4-BE49-F238E27FC236}">
                  <a16:creationId xmlns:a16="http://schemas.microsoft.com/office/drawing/2014/main" id="{FF098EC9-8912-8C54-620E-822544139F60}"/>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grpSp>
        <p:nvGrpSpPr>
          <p:cNvPr id="34" name="グループ化 33">
            <a:extLst>
              <a:ext uri="{FF2B5EF4-FFF2-40B4-BE49-F238E27FC236}">
                <a16:creationId xmlns:a16="http://schemas.microsoft.com/office/drawing/2014/main" id="{A93C5E1D-E38A-1A57-42B0-15AB4B4822CC}"/>
              </a:ext>
            </a:extLst>
          </p:cNvPr>
          <p:cNvGrpSpPr/>
          <p:nvPr/>
        </p:nvGrpSpPr>
        <p:grpSpPr>
          <a:xfrm>
            <a:off x="586250" y="2829407"/>
            <a:ext cx="1568346" cy="871303"/>
            <a:chOff x="-1948775" y="3696923"/>
            <a:chExt cx="1568346" cy="871303"/>
          </a:xfrm>
        </p:grpSpPr>
        <p:sp>
          <p:nvSpPr>
            <p:cNvPr id="7" name="正方形/長方形 6">
              <a:extLst>
                <a:ext uri="{FF2B5EF4-FFF2-40B4-BE49-F238E27FC236}">
                  <a16:creationId xmlns:a16="http://schemas.microsoft.com/office/drawing/2014/main" id="{48BD7504-ABEC-5101-828F-D99771EADDBE}"/>
                </a:ext>
              </a:extLst>
            </p:cNvPr>
            <p:cNvSpPr/>
            <p:nvPr/>
          </p:nvSpPr>
          <p:spPr>
            <a:xfrm>
              <a:off x="-1948775"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8A1225E-5755-F9F7-D063-57A3B380B137}"/>
                </a:ext>
              </a:extLst>
            </p:cNvPr>
            <p:cNvSpPr/>
            <p:nvPr/>
          </p:nvSpPr>
          <p:spPr>
            <a:xfrm>
              <a:off x="-1774515"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9C0AA054-8FDE-7095-B700-710944833324}"/>
                </a:ext>
              </a:extLst>
            </p:cNvPr>
            <p:cNvSpPr/>
            <p:nvPr/>
          </p:nvSpPr>
          <p:spPr>
            <a:xfrm>
              <a:off x="-1600254"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5D3960C-C794-8DDE-B56A-AE522D1C9FB4}"/>
                </a:ext>
              </a:extLst>
            </p:cNvPr>
            <p:cNvSpPr/>
            <p:nvPr/>
          </p:nvSpPr>
          <p:spPr>
            <a:xfrm>
              <a:off x="-1425993"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89D936EA-00D4-39AF-223D-A154E45878CC}"/>
                </a:ext>
              </a:extLst>
            </p:cNvPr>
            <p:cNvSpPr/>
            <p:nvPr/>
          </p:nvSpPr>
          <p:spPr>
            <a:xfrm>
              <a:off x="-1251733"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012FA3E-9E8D-B0CF-5B52-FC3B6A348EE9}"/>
                </a:ext>
              </a:extLst>
            </p:cNvPr>
            <p:cNvSpPr/>
            <p:nvPr/>
          </p:nvSpPr>
          <p:spPr>
            <a:xfrm>
              <a:off x="-1077472"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98B8B362-F1DA-3639-974E-5D5E07852D91}"/>
                </a:ext>
              </a:extLst>
            </p:cNvPr>
            <p:cNvSpPr/>
            <p:nvPr/>
          </p:nvSpPr>
          <p:spPr>
            <a:xfrm>
              <a:off x="-903211"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C23DC055-608B-71E2-D90A-5ADA9B6D5A87}"/>
                </a:ext>
              </a:extLst>
            </p:cNvPr>
            <p:cNvSpPr/>
            <p:nvPr/>
          </p:nvSpPr>
          <p:spPr>
            <a:xfrm>
              <a:off x="-728950"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02D422B9-2E62-4813-E439-6C295DBFDFBD}"/>
                </a:ext>
              </a:extLst>
            </p:cNvPr>
            <p:cNvSpPr/>
            <p:nvPr/>
          </p:nvSpPr>
          <p:spPr>
            <a:xfrm>
              <a:off x="-554690"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8E7A2012-9939-128E-1CF8-8D9472243DA6}"/>
                </a:ext>
              </a:extLst>
            </p:cNvPr>
            <p:cNvSpPr/>
            <p:nvPr/>
          </p:nvSpPr>
          <p:spPr>
            <a:xfrm>
              <a:off x="-1948775" y="387118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7D8AB907-7158-DCBA-9C6E-260F96C3B7A0}"/>
                </a:ext>
              </a:extLst>
            </p:cNvPr>
            <p:cNvSpPr/>
            <p:nvPr/>
          </p:nvSpPr>
          <p:spPr>
            <a:xfrm>
              <a:off x="-1774515" y="387118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C3F04A9-3554-925C-F9F9-ED60EDED1C0D}"/>
                </a:ext>
              </a:extLst>
            </p:cNvPr>
            <p:cNvSpPr/>
            <p:nvPr/>
          </p:nvSpPr>
          <p:spPr>
            <a:xfrm>
              <a:off x="-1600254" y="387118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52E8A4D4-DB3D-ADD6-725F-6DC949B469D9}"/>
                </a:ext>
              </a:extLst>
            </p:cNvPr>
            <p:cNvSpPr/>
            <p:nvPr/>
          </p:nvSpPr>
          <p:spPr>
            <a:xfrm>
              <a:off x="-1425993" y="3871183"/>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89F03ADA-E20A-FA0D-81FA-71C04DDBDAA7}"/>
                </a:ext>
              </a:extLst>
            </p:cNvPr>
            <p:cNvSpPr/>
            <p:nvPr/>
          </p:nvSpPr>
          <p:spPr>
            <a:xfrm>
              <a:off x="-1251733" y="3871183"/>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3F24003B-7330-968C-83DA-2042AD0B6387}"/>
                </a:ext>
              </a:extLst>
            </p:cNvPr>
            <p:cNvSpPr/>
            <p:nvPr/>
          </p:nvSpPr>
          <p:spPr>
            <a:xfrm>
              <a:off x="-1077472" y="387118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3B7A0F0E-8AAB-B0E7-B8D2-6CF429DE7A8C}"/>
                </a:ext>
              </a:extLst>
            </p:cNvPr>
            <p:cNvSpPr/>
            <p:nvPr/>
          </p:nvSpPr>
          <p:spPr>
            <a:xfrm>
              <a:off x="-903211" y="387118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FD9A0135-C24E-3EA7-841C-6CB96DADCA06}"/>
                </a:ext>
              </a:extLst>
            </p:cNvPr>
            <p:cNvSpPr/>
            <p:nvPr/>
          </p:nvSpPr>
          <p:spPr>
            <a:xfrm>
              <a:off x="-728950" y="387118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6233F740-4E3A-4431-B9EC-01085B5E13AA}"/>
                </a:ext>
              </a:extLst>
            </p:cNvPr>
            <p:cNvSpPr/>
            <p:nvPr/>
          </p:nvSpPr>
          <p:spPr>
            <a:xfrm>
              <a:off x="-554690" y="387118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E15CA8B6-4847-3D3A-E178-3F89706FD98E}"/>
                </a:ext>
              </a:extLst>
            </p:cNvPr>
            <p:cNvSpPr/>
            <p:nvPr/>
          </p:nvSpPr>
          <p:spPr>
            <a:xfrm>
              <a:off x="-1948775" y="404544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2B1C3526-B7D2-93CF-13EB-8F772817CB62}"/>
                </a:ext>
              </a:extLst>
            </p:cNvPr>
            <p:cNvSpPr/>
            <p:nvPr/>
          </p:nvSpPr>
          <p:spPr>
            <a:xfrm>
              <a:off x="-1774515" y="404544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471EEB3D-00AE-E475-FF7E-C4D6B59BCA06}"/>
                </a:ext>
              </a:extLst>
            </p:cNvPr>
            <p:cNvSpPr/>
            <p:nvPr/>
          </p:nvSpPr>
          <p:spPr>
            <a:xfrm>
              <a:off x="-1600254" y="4045444"/>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C989896E-B9AD-F126-E3E4-928BAAE6A0A8}"/>
                </a:ext>
              </a:extLst>
            </p:cNvPr>
            <p:cNvSpPr/>
            <p:nvPr/>
          </p:nvSpPr>
          <p:spPr>
            <a:xfrm>
              <a:off x="-1425993" y="404544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941EF4D6-F91D-952E-78DD-B63BF2C8653F}"/>
                </a:ext>
              </a:extLst>
            </p:cNvPr>
            <p:cNvSpPr/>
            <p:nvPr/>
          </p:nvSpPr>
          <p:spPr>
            <a:xfrm>
              <a:off x="-1251733" y="404544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7914EC49-CA6C-DE93-F478-EFD09E08F7CE}"/>
                </a:ext>
              </a:extLst>
            </p:cNvPr>
            <p:cNvSpPr/>
            <p:nvPr/>
          </p:nvSpPr>
          <p:spPr>
            <a:xfrm>
              <a:off x="-1077472" y="4045444"/>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EE24C131-04FA-A77C-9932-E8906B29074D}"/>
                </a:ext>
              </a:extLst>
            </p:cNvPr>
            <p:cNvSpPr/>
            <p:nvPr/>
          </p:nvSpPr>
          <p:spPr>
            <a:xfrm>
              <a:off x="-903211" y="404544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2FD09C7B-9E2C-AEE8-D5CD-2CA4CDDFA1C0}"/>
                </a:ext>
              </a:extLst>
            </p:cNvPr>
            <p:cNvSpPr/>
            <p:nvPr/>
          </p:nvSpPr>
          <p:spPr>
            <a:xfrm>
              <a:off x="-728950" y="404544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20C2F73C-AD51-BB77-2951-7528854C520C}"/>
                </a:ext>
              </a:extLst>
            </p:cNvPr>
            <p:cNvSpPr/>
            <p:nvPr/>
          </p:nvSpPr>
          <p:spPr>
            <a:xfrm>
              <a:off x="-554690" y="404544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27F1A38E-ECDA-1773-F6E7-7E3FD4379C1E}"/>
                </a:ext>
              </a:extLst>
            </p:cNvPr>
            <p:cNvSpPr/>
            <p:nvPr/>
          </p:nvSpPr>
          <p:spPr>
            <a:xfrm>
              <a:off x="-1948775" y="421970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D9899CEA-626E-B520-1FC5-D850E8B135E4}"/>
                </a:ext>
              </a:extLst>
            </p:cNvPr>
            <p:cNvSpPr/>
            <p:nvPr/>
          </p:nvSpPr>
          <p:spPr>
            <a:xfrm>
              <a:off x="-1774515" y="421970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746731F2-6A9D-B453-21BF-5870834A4359}"/>
                </a:ext>
              </a:extLst>
            </p:cNvPr>
            <p:cNvSpPr/>
            <p:nvPr/>
          </p:nvSpPr>
          <p:spPr>
            <a:xfrm>
              <a:off x="-1600254" y="421970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B3356D0B-FE8E-0BF7-E161-66F9B9D6204A}"/>
                </a:ext>
              </a:extLst>
            </p:cNvPr>
            <p:cNvSpPr/>
            <p:nvPr/>
          </p:nvSpPr>
          <p:spPr>
            <a:xfrm>
              <a:off x="-1425993" y="4219705"/>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283775F2-DD34-3592-C074-09E95CC3A4D3}"/>
                </a:ext>
              </a:extLst>
            </p:cNvPr>
            <p:cNvSpPr/>
            <p:nvPr/>
          </p:nvSpPr>
          <p:spPr>
            <a:xfrm>
              <a:off x="-1251733" y="4219705"/>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0E2C8C23-37AC-ACCF-B5AC-8E32C1B6F096}"/>
                </a:ext>
              </a:extLst>
            </p:cNvPr>
            <p:cNvSpPr/>
            <p:nvPr/>
          </p:nvSpPr>
          <p:spPr>
            <a:xfrm>
              <a:off x="-1077472" y="4219705"/>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D4E8A5E3-41E8-98AD-A465-A63584E40437}"/>
                </a:ext>
              </a:extLst>
            </p:cNvPr>
            <p:cNvSpPr/>
            <p:nvPr/>
          </p:nvSpPr>
          <p:spPr>
            <a:xfrm>
              <a:off x="-903211" y="4219705"/>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3FB68060-B8EF-AEC3-ABB0-37665FE1EF84}"/>
                </a:ext>
              </a:extLst>
            </p:cNvPr>
            <p:cNvSpPr/>
            <p:nvPr/>
          </p:nvSpPr>
          <p:spPr>
            <a:xfrm>
              <a:off x="-728950" y="421970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02C961A6-BD02-BE12-B4AE-37420AEB5011}"/>
                </a:ext>
              </a:extLst>
            </p:cNvPr>
            <p:cNvSpPr/>
            <p:nvPr/>
          </p:nvSpPr>
          <p:spPr>
            <a:xfrm>
              <a:off x="-554690" y="421970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A6981D72-3C7E-E31D-20DA-BF1A031C4890}"/>
                </a:ext>
              </a:extLst>
            </p:cNvPr>
            <p:cNvSpPr/>
            <p:nvPr/>
          </p:nvSpPr>
          <p:spPr>
            <a:xfrm>
              <a:off x="-1948775"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F97FDC19-444B-84A1-3658-5294FCA598B9}"/>
                </a:ext>
              </a:extLst>
            </p:cNvPr>
            <p:cNvSpPr/>
            <p:nvPr/>
          </p:nvSpPr>
          <p:spPr>
            <a:xfrm>
              <a:off x="-1774515"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500E4F73-4C6C-C407-A5FA-5FD288394F2B}"/>
                </a:ext>
              </a:extLst>
            </p:cNvPr>
            <p:cNvSpPr/>
            <p:nvPr/>
          </p:nvSpPr>
          <p:spPr>
            <a:xfrm>
              <a:off x="-1600254"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DF7493BC-6750-F316-04C3-76F364F60FDB}"/>
                </a:ext>
              </a:extLst>
            </p:cNvPr>
            <p:cNvSpPr/>
            <p:nvPr/>
          </p:nvSpPr>
          <p:spPr>
            <a:xfrm>
              <a:off x="-1425993"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1F6A433F-7BFD-B76C-8D63-1FA5D0AA874F}"/>
                </a:ext>
              </a:extLst>
            </p:cNvPr>
            <p:cNvSpPr/>
            <p:nvPr/>
          </p:nvSpPr>
          <p:spPr>
            <a:xfrm>
              <a:off x="-1251733"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B05D4372-6951-6528-8D28-22C5BBCBE96B}"/>
                </a:ext>
              </a:extLst>
            </p:cNvPr>
            <p:cNvSpPr/>
            <p:nvPr/>
          </p:nvSpPr>
          <p:spPr>
            <a:xfrm>
              <a:off x="-1077472"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7362C964-5FC6-28B4-92E6-1AFBA11A6602}"/>
                </a:ext>
              </a:extLst>
            </p:cNvPr>
            <p:cNvSpPr/>
            <p:nvPr/>
          </p:nvSpPr>
          <p:spPr>
            <a:xfrm>
              <a:off x="-903211"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D7BD7F52-0B73-99E9-180A-E7AE2B10A9F0}"/>
                </a:ext>
              </a:extLst>
            </p:cNvPr>
            <p:cNvSpPr/>
            <p:nvPr/>
          </p:nvSpPr>
          <p:spPr>
            <a:xfrm>
              <a:off x="-728950"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B8A1C09D-CE06-92F7-A28A-3E420057A6CD}"/>
                </a:ext>
              </a:extLst>
            </p:cNvPr>
            <p:cNvSpPr/>
            <p:nvPr/>
          </p:nvSpPr>
          <p:spPr>
            <a:xfrm>
              <a:off x="-554690"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9" name="楕円 418">
            <a:extLst>
              <a:ext uri="{FF2B5EF4-FFF2-40B4-BE49-F238E27FC236}">
                <a16:creationId xmlns:a16="http://schemas.microsoft.com/office/drawing/2014/main" id="{6A8DDDBC-94E1-42C9-ED53-105359DFD979}"/>
              </a:ext>
            </a:extLst>
          </p:cNvPr>
          <p:cNvSpPr/>
          <p:nvPr/>
        </p:nvSpPr>
        <p:spPr>
          <a:xfrm>
            <a:off x="874013" y="3137227"/>
            <a:ext cx="264653" cy="26465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nvGrpSpPr>
          <p:cNvPr id="434" name="グループ化 433">
            <a:extLst>
              <a:ext uri="{FF2B5EF4-FFF2-40B4-BE49-F238E27FC236}">
                <a16:creationId xmlns:a16="http://schemas.microsoft.com/office/drawing/2014/main" id="{3DB22298-4487-A705-EA3C-5D6F0D7F6A99}"/>
              </a:ext>
            </a:extLst>
          </p:cNvPr>
          <p:cNvGrpSpPr/>
          <p:nvPr/>
        </p:nvGrpSpPr>
        <p:grpSpPr>
          <a:xfrm>
            <a:off x="2672086" y="3522000"/>
            <a:ext cx="522783" cy="522783"/>
            <a:chOff x="310139" y="3438863"/>
            <a:chExt cx="522783" cy="522783"/>
          </a:xfrm>
        </p:grpSpPr>
        <p:sp>
          <p:nvSpPr>
            <p:cNvPr id="425" name="正方形/長方形 424">
              <a:extLst>
                <a:ext uri="{FF2B5EF4-FFF2-40B4-BE49-F238E27FC236}">
                  <a16:creationId xmlns:a16="http://schemas.microsoft.com/office/drawing/2014/main" id="{D3609185-4F85-3D2A-8639-EC82584FFB22}"/>
                </a:ext>
              </a:extLst>
            </p:cNvPr>
            <p:cNvSpPr/>
            <p:nvPr/>
          </p:nvSpPr>
          <p:spPr>
            <a:xfrm>
              <a:off x="310139" y="343886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6" name="正方形/長方形 425">
              <a:extLst>
                <a:ext uri="{FF2B5EF4-FFF2-40B4-BE49-F238E27FC236}">
                  <a16:creationId xmlns:a16="http://schemas.microsoft.com/office/drawing/2014/main" id="{F3C6550B-6CB8-4931-76DC-50179A8E4182}"/>
                </a:ext>
              </a:extLst>
            </p:cNvPr>
            <p:cNvSpPr/>
            <p:nvPr/>
          </p:nvSpPr>
          <p:spPr>
            <a:xfrm>
              <a:off x="484400" y="343886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7" name="正方形/長方形 426">
              <a:extLst>
                <a:ext uri="{FF2B5EF4-FFF2-40B4-BE49-F238E27FC236}">
                  <a16:creationId xmlns:a16="http://schemas.microsoft.com/office/drawing/2014/main" id="{490E6D4B-A0C1-F958-9C86-1ADBF5D52ED8}"/>
                </a:ext>
              </a:extLst>
            </p:cNvPr>
            <p:cNvSpPr/>
            <p:nvPr/>
          </p:nvSpPr>
          <p:spPr>
            <a:xfrm>
              <a:off x="658661" y="3438863"/>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8" name="正方形/長方形 427">
              <a:extLst>
                <a:ext uri="{FF2B5EF4-FFF2-40B4-BE49-F238E27FC236}">
                  <a16:creationId xmlns:a16="http://schemas.microsoft.com/office/drawing/2014/main" id="{7F09FE4F-D90A-21AE-C542-F5C889729D0F}"/>
                </a:ext>
              </a:extLst>
            </p:cNvPr>
            <p:cNvSpPr/>
            <p:nvPr/>
          </p:nvSpPr>
          <p:spPr>
            <a:xfrm>
              <a:off x="310139" y="361312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9" name="正方形/長方形 428">
              <a:extLst>
                <a:ext uri="{FF2B5EF4-FFF2-40B4-BE49-F238E27FC236}">
                  <a16:creationId xmlns:a16="http://schemas.microsoft.com/office/drawing/2014/main" id="{9F11B3CC-8576-D62C-57B3-14D97FBCED64}"/>
                </a:ext>
              </a:extLst>
            </p:cNvPr>
            <p:cNvSpPr/>
            <p:nvPr/>
          </p:nvSpPr>
          <p:spPr>
            <a:xfrm>
              <a:off x="484400" y="3613124"/>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0" name="正方形/長方形 429">
              <a:extLst>
                <a:ext uri="{FF2B5EF4-FFF2-40B4-BE49-F238E27FC236}">
                  <a16:creationId xmlns:a16="http://schemas.microsoft.com/office/drawing/2014/main" id="{885E4E89-4BAF-4933-5C3E-D6DD28BA85CB}"/>
                </a:ext>
              </a:extLst>
            </p:cNvPr>
            <p:cNvSpPr/>
            <p:nvPr/>
          </p:nvSpPr>
          <p:spPr>
            <a:xfrm>
              <a:off x="658661" y="361312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1" name="正方形/長方形 430">
              <a:extLst>
                <a:ext uri="{FF2B5EF4-FFF2-40B4-BE49-F238E27FC236}">
                  <a16:creationId xmlns:a16="http://schemas.microsoft.com/office/drawing/2014/main" id="{2994B183-F951-C56E-0B08-2A8BDE587EE9}"/>
                </a:ext>
              </a:extLst>
            </p:cNvPr>
            <p:cNvSpPr/>
            <p:nvPr/>
          </p:nvSpPr>
          <p:spPr>
            <a:xfrm>
              <a:off x="310139" y="378738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2" name="正方形/長方形 431">
              <a:extLst>
                <a:ext uri="{FF2B5EF4-FFF2-40B4-BE49-F238E27FC236}">
                  <a16:creationId xmlns:a16="http://schemas.microsoft.com/office/drawing/2014/main" id="{FBCCC532-125A-9FEF-3B33-EF5622CE9035}"/>
                </a:ext>
              </a:extLst>
            </p:cNvPr>
            <p:cNvSpPr/>
            <p:nvPr/>
          </p:nvSpPr>
          <p:spPr>
            <a:xfrm>
              <a:off x="484400" y="378738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3" name="正方形/長方形 432">
              <a:extLst>
                <a:ext uri="{FF2B5EF4-FFF2-40B4-BE49-F238E27FC236}">
                  <a16:creationId xmlns:a16="http://schemas.microsoft.com/office/drawing/2014/main" id="{33FE0574-42BB-DDE0-80FE-D76AA95971EF}"/>
                </a:ext>
              </a:extLst>
            </p:cNvPr>
            <p:cNvSpPr/>
            <p:nvPr/>
          </p:nvSpPr>
          <p:spPr>
            <a:xfrm>
              <a:off x="658661" y="3787385"/>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9" name="グループ化 438">
            <a:extLst>
              <a:ext uri="{FF2B5EF4-FFF2-40B4-BE49-F238E27FC236}">
                <a16:creationId xmlns:a16="http://schemas.microsoft.com/office/drawing/2014/main" id="{4FC68CD5-A359-F0F4-7F2E-FB5C3A376D15}"/>
              </a:ext>
            </a:extLst>
          </p:cNvPr>
          <p:cNvGrpSpPr/>
          <p:nvPr/>
        </p:nvGrpSpPr>
        <p:grpSpPr>
          <a:xfrm>
            <a:off x="3430589" y="3404255"/>
            <a:ext cx="799559" cy="805536"/>
            <a:chOff x="2158" y="3025793"/>
            <a:chExt cx="799559" cy="805536"/>
          </a:xfrm>
        </p:grpSpPr>
        <p:sp>
          <p:nvSpPr>
            <p:cNvPr id="444" name="正方形/長方形 443">
              <a:extLst>
                <a:ext uri="{FF2B5EF4-FFF2-40B4-BE49-F238E27FC236}">
                  <a16:creationId xmlns:a16="http://schemas.microsoft.com/office/drawing/2014/main" id="{21DD8EC6-2D1C-6E43-81E1-676B1E9A9E92}"/>
                </a:ext>
              </a:extLst>
            </p:cNvPr>
            <p:cNvSpPr/>
            <p:nvPr/>
          </p:nvSpPr>
          <p:spPr>
            <a:xfrm>
              <a:off x="453195" y="3482807"/>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5" name="正方形/長方形 444">
              <a:extLst>
                <a:ext uri="{FF2B5EF4-FFF2-40B4-BE49-F238E27FC236}">
                  <a16:creationId xmlns:a16="http://schemas.microsoft.com/office/drawing/2014/main" id="{5BB87BE7-D6CE-1F29-76FC-E4D6329E69E5}"/>
                </a:ext>
              </a:extLst>
            </p:cNvPr>
            <p:cNvSpPr/>
            <p:nvPr/>
          </p:nvSpPr>
          <p:spPr>
            <a:xfrm>
              <a:off x="627456" y="3482807"/>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7" name="正方形/長方形 446">
              <a:extLst>
                <a:ext uri="{FF2B5EF4-FFF2-40B4-BE49-F238E27FC236}">
                  <a16:creationId xmlns:a16="http://schemas.microsoft.com/office/drawing/2014/main" id="{D7884DDB-E031-2B2C-82EB-7F8B7456B0B2}"/>
                </a:ext>
              </a:extLst>
            </p:cNvPr>
            <p:cNvSpPr/>
            <p:nvPr/>
          </p:nvSpPr>
          <p:spPr>
            <a:xfrm>
              <a:off x="453195" y="3657068"/>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8" name="正方形/長方形 447">
              <a:extLst>
                <a:ext uri="{FF2B5EF4-FFF2-40B4-BE49-F238E27FC236}">
                  <a16:creationId xmlns:a16="http://schemas.microsoft.com/office/drawing/2014/main" id="{265CC877-1FB9-0545-4E64-2660084B4EE7}"/>
                </a:ext>
              </a:extLst>
            </p:cNvPr>
            <p:cNvSpPr/>
            <p:nvPr/>
          </p:nvSpPr>
          <p:spPr>
            <a:xfrm>
              <a:off x="627456" y="3657068"/>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3" name="正方形/長方形 452">
              <a:extLst>
                <a:ext uri="{FF2B5EF4-FFF2-40B4-BE49-F238E27FC236}">
                  <a16:creationId xmlns:a16="http://schemas.microsoft.com/office/drawing/2014/main" id="{33E0E5F7-BBA2-3ADA-4E54-A2324EED10CE}"/>
                </a:ext>
              </a:extLst>
            </p:cNvPr>
            <p:cNvSpPr/>
            <p:nvPr/>
          </p:nvSpPr>
          <p:spPr>
            <a:xfrm>
              <a:off x="2158" y="302579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4" name="正方形/長方形 453">
              <a:extLst>
                <a:ext uri="{FF2B5EF4-FFF2-40B4-BE49-F238E27FC236}">
                  <a16:creationId xmlns:a16="http://schemas.microsoft.com/office/drawing/2014/main" id="{832D1EE7-A5F9-2E1A-0FF8-88C297BAF2BD}"/>
                </a:ext>
              </a:extLst>
            </p:cNvPr>
            <p:cNvSpPr/>
            <p:nvPr/>
          </p:nvSpPr>
          <p:spPr>
            <a:xfrm>
              <a:off x="176419" y="302579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5" name="正方形/長方形 454">
              <a:extLst>
                <a:ext uri="{FF2B5EF4-FFF2-40B4-BE49-F238E27FC236}">
                  <a16:creationId xmlns:a16="http://schemas.microsoft.com/office/drawing/2014/main" id="{37C708A9-CF10-DD89-2CD1-26A614F9A44F}"/>
                </a:ext>
              </a:extLst>
            </p:cNvPr>
            <p:cNvSpPr/>
            <p:nvPr/>
          </p:nvSpPr>
          <p:spPr>
            <a:xfrm>
              <a:off x="2158" y="320005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6" name="正方形/長方形 455">
              <a:extLst>
                <a:ext uri="{FF2B5EF4-FFF2-40B4-BE49-F238E27FC236}">
                  <a16:creationId xmlns:a16="http://schemas.microsoft.com/office/drawing/2014/main" id="{6D498B2C-6E1E-175B-3327-8DD3B4C10C0B}"/>
                </a:ext>
              </a:extLst>
            </p:cNvPr>
            <p:cNvSpPr/>
            <p:nvPr/>
          </p:nvSpPr>
          <p:spPr>
            <a:xfrm>
              <a:off x="176419" y="3200055"/>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7" name="正方形/長方形 456">
              <a:extLst>
                <a:ext uri="{FF2B5EF4-FFF2-40B4-BE49-F238E27FC236}">
                  <a16:creationId xmlns:a16="http://schemas.microsoft.com/office/drawing/2014/main" id="{D9079B9E-BDDA-9C4C-59D6-D661E8A1CBFE}"/>
                </a:ext>
              </a:extLst>
            </p:cNvPr>
            <p:cNvSpPr/>
            <p:nvPr/>
          </p:nvSpPr>
          <p:spPr>
            <a:xfrm>
              <a:off x="453195" y="302579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8" name="正方形/長方形 457">
              <a:extLst>
                <a:ext uri="{FF2B5EF4-FFF2-40B4-BE49-F238E27FC236}">
                  <a16:creationId xmlns:a16="http://schemas.microsoft.com/office/drawing/2014/main" id="{71203F46-C718-612A-4BA1-C1E52571078F}"/>
                </a:ext>
              </a:extLst>
            </p:cNvPr>
            <p:cNvSpPr/>
            <p:nvPr/>
          </p:nvSpPr>
          <p:spPr>
            <a:xfrm>
              <a:off x="627456" y="3025793"/>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9" name="正方形/長方形 458">
              <a:extLst>
                <a:ext uri="{FF2B5EF4-FFF2-40B4-BE49-F238E27FC236}">
                  <a16:creationId xmlns:a16="http://schemas.microsoft.com/office/drawing/2014/main" id="{D0044F32-0DBC-64B1-E3F1-BF5BB068B306}"/>
                </a:ext>
              </a:extLst>
            </p:cNvPr>
            <p:cNvSpPr/>
            <p:nvPr/>
          </p:nvSpPr>
          <p:spPr>
            <a:xfrm>
              <a:off x="453195" y="3200054"/>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0" name="正方形/長方形 459">
              <a:extLst>
                <a:ext uri="{FF2B5EF4-FFF2-40B4-BE49-F238E27FC236}">
                  <a16:creationId xmlns:a16="http://schemas.microsoft.com/office/drawing/2014/main" id="{EF5733AF-3DEF-087A-2725-7EBD52941D8C}"/>
                </a:ext>
              </a:extLst>
            </p:cNvPr>
            <p:cNvSpPr/>
            <p:nvPr/>
          </p:nvSpPr>
          <p:spPr>
            <a:xfrm>
              <a:off x="627456" y="320005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1" name="正方形/長方形 460">
              <a:extLst>
                <a:ext uri="{FF2B5EF4-FFF2-40B4-BE49-F238E27FC236}">
                  <a16:creationId xmlns:a16="http://schemas.microsoft.com/office/drawing/2014/main" id="{08D8F616-7D05-DABA-C28A-6E838518B41C}"/>
                </a:ext>
              </a:extLst>
            </p:cNvPr>
            <p:cNvSpPr/>
            <p:nvPr/>
          </p:nvSpPr>
          <p:spPr>
            <a:xfrm>
              <a:off x="2158" y="3482807"/>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2" name="正方形/長方形 461">
              <a:extLst>
                <a:ext uri="{FF2B5EF4-FFF2-40B4-BE49-F238E27FC236}">
                  <a16:creationId xmlns:a16="http://schemas.microsoft.com/office/drawing/2014/main" id="{3F86CDAC-6F9A-632E-3264-69EE943444E9}"/>
                </a:ext>
              </a:extLst>
            </p:cNvPr>
            <p:cNvSpPr/>
            <p:nvPr/>
          </p:nvSpPr>
          <p:spPr>
            <a:xfrm>
              <a:off x="176419" y="3482807"/>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3" name="正方形/長方形 462">
              <a:extLst>
                <a:ext uri="{FF2B5EF4-FFF2-40B4-BE49-F238E27FC236}">
                  <a16:creationId xmlns:a16="http://schemas.microsoft.com/office/drawing/2014/main" id="{65FE4533-B342-1A5A-F5D7-0A451AC4DFD6}"/>
                </a:ext>
              </a:extLst>
            </p:cNvPr>
            <p:cNvSpPr/>
            <p:nvPr/>
          </p:nvSpPr>
          <p:spPr>
            <a:xfrm>
              <a:off x="2158" y="3657068"/>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4" name="正方形/長方形 463">
              <a:extLst>
                <a:ext uri="{FF2B5EF4-FFF2-40B4-BE49-F238E27FC236}">
                  <a16:creationId xmlns:a16="http://schemas.microsoft.com/office/drawing/2014/main" id="{F6EE4FDA-DF08-B75B-7D64-DA4A9E066E3F}"/>
                </a:ext>
              </a:extLst>
            </p:cNvPr>
            <p:cNvSpPr/>
            <p:nvPr/>
          </p:nvSpPr>
          <p:spPr>
            <a:xfrm>
              <a:off x="176419" y="3657068"/>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80" name="グループ化 679">
            <a:extLst>
              <a:ext uri="{FF2B5EF4-FFF2-40B4-BE49-F238E27FC236}">
                <a16:creationId xmlns:a16="http://schemas.microsoft.com/office/drawing/2014/main" id="{751C3BE0-D5A2-85D2-7D7F-F27E4E8D5B9E}"/>
              </a:ext>
            </a:extLst>
          </p:cNvPr>
          <p:cNvGrpSpPr/>
          <p:nvPr/>
        </p:nvGrpSpPr>
        <p:grpSpPr>
          <a:xfrm>
            <a:off x="6598929" y="2633278"/>
            <a:ext cx="2339102" cy="2081241"/>
            <a:chOff x="397555" y="2736743"/>
            <a:chExt cx="2339102" cy="2081241"/>
          </a:xfrm>
        </p:grpSpPr>
        <p:grpSp>
          <p:nvGrpSpPr>
            <p:cNvPr id="465" name="グループ化 464">
              <a:extLst>
                <a:ext uri="{FF2B5EF4-FFF2-40B4-BE49-F238E27FC236}">
                  <a16:creationId xmlns:a16="http://schemas.microsoft.com/office/drawing/2014/main" id="{245B52E7-618D-44D8-A659-302EC10720EF}"/>
                </a:ext>
              </a:extLst>
            </p:cNvPr>
            <p:cNvGrpSpPr/>
            <p:nvPr/>
          </p:nvGrpSpPr>
          <p:grpSpPr>
            <a:xfrm>
              <a:off x="643372" y="3095776"/>
              <a:ext cx="349159" cy="349159"/>
              <a:chOff x="3601123" y="3601161"/>
              <a:chExt cx="575318" cy="575318"/>
            </a:xfrm>
            <a:solidFill>
              <a:schemeClr val="bg1"/>
            </a:solidFill>
          </p:grpSpPr>
          <p:sp>
            <p:nvSpPr>
              <p:cNvPr id="466" name="正方形/長方形 465">
                <a:extLst>
                  <a:ext uri="{FF2B5EF4-FFF2-40B4-BE49-F238E27FC236}">
                    <a16:creationId xmlns:a16="http://schemas.microsoft.com/office/drawing/2014/main" id="{BBA5386E-346F-1117-C84B-5660F406A241}"/>
                  </a:ext>
                </a:extLst>
              </p:cNvPr>
              <p:cNvSpPr/>
              <p:nvPr/>
            </p:nvSpPr>
            <p:spPr>
              <a:xfrm>
                <a:off x="3601123"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7" name="正方形/長方形 466">
                <a:extLst>
                  <a:ext uri="{FF2B5EF4-FFF2-40B4-BE49-F238E27FC236}">
                    <a16:creationId xmlns:a16="http://schemas.microsoft.com/office/drawing/2014/main" id="{263B993A-70C0-65A0-A8AC-EEA5A37F5136}"/>
                  </a:ext>
                </a:extLst>
              </p:cNvPr>
              <p:cNvSpPr/>
              <p:nvPr/>
            </p:nvSpPr>
            <p:spPr>
              <a:xfrm>
                <a:off x="3888782"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8" name="正方形/長方形 467">
                <a:extLst>
                  <a:ext uri="{FF2B5EF4-FFF2-40B4-BE49-F238E27FC236}">
                    <a16:creationId xmlns:a16="http://schemas.microsoft.com/office/drawing/2014/main" id="{35679BFA-8D01-99D6-E9D8-499D2219E4BC}"/>
                  </a:ext>
                </a:extLst>
              </p:cNvPr>
              <p:cNvSpPr/>
              <p:nvPr/>
            </p:nvSpPr>
            <p:spPr>
              <a:xfrm>
                <a:off x="3601123"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9" name="正方形/長方形 468">
                <a:extLst>
                  <a:ext uri="{FF2B5EF4-FFF2-40B4-BE49-F238E27FC236}">
                    <a16:creationId xmlns:a16="http://schemas.microsoft.com/office/drawing/2014/main" id="{4613C08E-A716-47C7-B7F0-ECE04BF27B65}"/>
                  </a:ext>
                </a:extLst>
              </p:cNvPr>
              <p:cNvSpPr/>
              <p:nvPr/>
            </p:nvSpPr>
            <p:spPr>
              <a:xfrm>
                <a:off x="3888782"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0" name="グループ化 469">
              <a:extLst>
                <a:ext uri="{FF2B5EF4-FFF2-40B4-BE49-F238E27FC236}">
                  <a16:creationId xmlns:a16="http://schemas.microsoft.com/office/drawing/2014/main" id="{C03E4A64-D63D-F3A3-08FA-3D6CC7A5128E}"/>
                </a:ext>
              </a:extLst>
            </p:cNvPr>
            <p:cNvGrpSpPr/>
            <p:nvPr/>
          </p:nvGrpSpPr>
          <p:grpSpPr>
            <a:xfrm>
              <a:off x="635073" y="4468825"/>
              <a:ext cx="357454" cy="349159"/>
              <a:chOff x="8940622" y="2420799"/>
              <a:chExt cx="588988" cy="575318"/>
            </a:xfrm>
          </p:grpSpPr>
          <p:grpSp>
            <p:nvGrpSpPr>
              <p:cNvPr id="471" name="グループ化 470">
                <a:extLst>
                  <a:ext uri="{FF2B5EF4-FFF2-40B4-BE49-F238E27FC236}">
                    <a16:creationId xmlns:a16="http://schemas.microsoft.com/office/drawing/2014/main" id="{83A1F5FC-3837-3459-7F4B-67B660704C22}"/>
                  </a:ext>
                </a:extLst>
              </p:cNvPr>
              <p:cNvGrpSpPr/>
              <p:nvPr/>
            </p:nvGrpSpPr>
            <p:grpSpPr>
              <a:xfrm>
                <a:off x="8954292" y="2420799"/>
                <a:ext cx="575318" cy="575318"/>
                <a:chOff x="3601123" y="3601161"/>
                <a:chExt cx="575318" cy="575318"/>
              </a:xfrm>
              <a:solidFill>
                <a:schemeClr val="bg1"/>
              </a:solidFill>
            </p:grpSpPr>
            <p:sp>
              <p:nvSpPr>
                <p:cNvPr id="476" name="正方形/長方形 475">
                  <a:extLst>
                    <a:ext uri="{FF2B5EF4-FFF2-40B4-BE49-F238E27FC236}">
                      <a16:creationId xmlns:a16="http://schemas.microsoft.com/office/drawing/2014/main" id="{CD932536-458C-9E79-2F2A-F1D275134A08}"/>
                    </a:ext>
                  </a:extLst>
                </p:cNvPr>
                <p:cNvSpPr/>
                <p:nvPr/>
              </p:nvSpPr>
              <p:spPr>
                <a:xfrm>
                  <a:off x="3601123" y="3601161"/>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7" name="正方形/長方形 476">
                  <a:extLst>
                    <a:ext uri="{FF2B5EF4-FFF2-40B4-BE49-F238E27FC236}">
                      <a16:creationId xmlns:a16="http://schemas.microsoft.com/office/drawing/2014/main" id="{0AC4CD55-7638-4F56-4613-A589C7AFF8C7}"/>
                    </a:ext>
                  </a:extLst>
                </p:cNvPr>
                <p:cNvSpPr/>
                <p:nvPr/>
              </p:nvSpPr>
              <p:spPr>
                <a:xfrm>
                  <a:off x="3888782" y="3601161"/>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8" name="正方形/長方形 477">
                  <a:extLst>
                    <a:ext uri="{FF2B5EF4-FFF2-40B4-BE49-F238E27FC236}">
                      <a16:creationId xmlns:a16="http://schemas.microsoft.com/office/drawing/2014/main" id="{800CC2AF-A5AB-F9CA-1258-8C273967DED4}"/>
                    </a:ext>
                  </a:extLst>
                </p:cNvPr>
                <p:cNvSpPr/>
                <p:nvPr/>
              </p:nvSpPr>
              <p:spPr>
                <a:xfrm>
                  <a:off x="3601123"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9" name="正方形/長方形 478">
                  <a:extLst>
                    <a:ext uri="{FF2B5EF4-FFF2-40B4-BE49-F238E27FC236}">
                      <a16:creationId xmlns:a16="http://schemas.microsoft.com/office/drawing/2014/main" id="{75741178-BAE5-F936-3E59-8A156EBE33FC}"/>
                    </a:ext>
                  </a:extLst>
                </p:cNvPr>
                <p:cNvSpPr/>
                <p:nvPr/>
              </p:nvSpPr>
              <p:spPr>
                <a:xfrm>
                  <a:off x="3888782"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72" name="直線矢印コネクタ 471">
                <a:extLst>
                  <a:ext uri="{FF2B5EF4-FFF2-40B4-BE49-F238E27FC236}">
                    <a16:creationId xmlns:a16="http://schemas.microsoft.com/office/drawing/2014/main" id="{EA3FCFF8-D9F8-DECA-7BAE-B6B143930C23}"/>
                  </a:ext>
                </a:extLst>
              </p:cNvPr>
              <p:cNvCxnSpPr>
                <a:cxnSpLocks/>
              </p:cNvCxnSpPr>
              <p:nvPr/>
            </p:nvCxnSpPr>
            <p:spPr>
              <a:xfrm flipH="1">
                <a:off x="8940622" y="2708458"/>
                <a:ext cx="287659" cy="0"/>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73" name="直線矢印コネクタ 472">
                <a:extLst>
                  <a:ext uri="{FF2B5EF4-FFF2-40B4-BE49-F238E27FC236}">
                    <a16:creationId xmlns:a16="http://schemas.microsoft.com/office/drawing/2014/main" id="{1FAB5695-7AF5-A7C1-EE37-B899F73F71B3}"/>
                  </a:ext>
                </a:extLst>
              </p:cNvPr>
              <p:cNvCxnSpPr>
                <a:cxnSpLocks/>
              </p:cNvCxnSpPr>
              <p:nvPr/>
            </p:nvCxnSpPr>
            <p:spPr>
              <a:xfrm flipH="1">
                <a:off x="9241951" y="2708458"/>
                <a:ext cx="287659" cy="0"/>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481" name="グループ化 480">
              <a:extLst>
                <a:ext uri="{FF2B5EF4-FFF2-40B4-BE49-F238E27FC236}">
                  <a16:creationId xmlns:a16="http://schemas.microsoft.com/office/drawing/2014/main" id="{12FDADFF-7D69-53D3-0F43-44C14D5E16FE}"/>
                </a:ext>
              </a:extLst>
            </p:cNvPr>
            <p:cNvGrpSpPr/>
            <p:nvPr/>
          </p:nvGrpSpPr>
          <p:grpSpPr>
            <a:xfrm>
              <a:off x="2141483" y="4468825"/>
              <a:ext cx="349159" cy="349159"/>
              <a:chOff x="3601123" y="3601161"/>
              <a:chExt cx="575318" cy="575318"/>
            </a:xfrm>
            <a:solidFill>
              <a:schemeClr val="tx1">
                <a:lumMod val="50000"/>
                <a:lumOff val="50000"/>
              </a:schemeClr>
            </a:solidFill>
          </p:grpSpPr>
          <p:sp>
            <p:nvSpPr>
              <p:cNvPr id="486" name="正方形/長方形 485">
                <a:extLst>
                  <a:ext uri="{FF2B5EF4-FFF2-40B4-BE49-F238E27FC236}">
                    <a16:creationId xmlns:a16="http://schemas.microsoft.com/office/drawing/2014/main" id="{E1F0D176-4870-5437-0554-49E1A3C2056E}"/>
                  </a:ext>
                </a:extLst>
              </p:cNvPr>
              <p:cNvSpPr/>
              <p:nvPr/>
            </p:nvSpPr>
            <p:spPr>
              <a:xfrm>
                <a:off x="3601123"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7" name="正方形/長方形 486">
                <a:extLst>
                  <a:ext uri="{FF2B5EF4-FFF2-40B4-BE49-F238E27FC236}">
                    <a16:creationId xmlns:a16="http://schemas.microsoft.com/office/drawing/2014/main" id="{09888FB0-DBBA-2F39-686D-D91EE79EB4AE}"/>
                  </a:ext>
                </a:extLst>
              </p:cNvPr>
              <p:cNvSpPr/>
              <p:nvPr/>
            </p:nvSpPr>
            <p:spPr>
              <a:xfrm>
                <a:off x="3888782"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8" name="正方形/長方形 487">
                <a:extLst>
                  <a:ext uri="{FF2B5EF4-FFF2-40B4-BE49-F238E27FC236}">
                    <a16:creationId xmlns:a16="http://schemas.microsoft.com/office/drawing/2014/main" id="{9E5F3E6C-6B4F-5667-8FBF-0F3CBBE5314B}"/>
                  </a:ext>
                </a:extLst>
              </p:cNvPr>
              <p:cNvSpPr/>
              <p:nvPr/>
            </p:nvSpPr>
            <p:spPr>
              <a:xfrm>
                <a:off x="3601123"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9" name="正方形/長方形 488">
                <a:extLst>
                  <a:ext uri="{FF2B5EF4-FFF2-40B4-BE49-F238E27FC236}">
                    <a16:creationId xmlns:a16="http://schemas.microsoft.com/office/drawing/2014/main" id="{FC7AB20D-D15A-C403-C0C9-42507F448CAD}"/>
                  </a:ext>
                </a:extLst>
              </p:cNvPr>
              <p:cNvSpPr/>
              <p:nvPr/>
            </p:nvSpPr>
            <p:spPr>
              <a:xfrm>
                <a:off x="3888782"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0" name="グループ化 489">
              <a:extLst>
                <a:ext uri="{FF2B5EF4-FFF2-40B4-BE49-F238E27FC236}">
                  <a16:creationId xmlns:a16="http://schemas.microsoft.com/office/drawing/2014/main" id="{548CC82F-AE3E-12C5-F643-24CD283C9798}"/>
                </a:ext>
              </a:extLst>
            </p:cNvPr>
            <p:cNvGrpSpPr/>
            <p:nvPr/>
          </p:nvGrpSpPr>
          <p:grpSpPr>
            <a:xfrm>
              <a:off x="2141483" y="3553458"/>
              <a:ext cx="349159" cy="349159"/>
              <a:chOff x="11422773" y="912525"/>
              <a:chExt cx="575318" cy="575319"/>
            </a:xfrm>
          </p:grpSpPr>
          <p:grpSp>
            <p:nvGrpSpPr>
              <p:cNvPr id="491" name="グループ化 490">
                <a:extLst>
                  <a:ext uri="{FF2B5EF4-FFF2-40B4-BE49-F238E27FC236}">
                    <a16:creationId xmlns:a16="http://schemas.microsoft.com/office/drawing/2014/main" id="{38DFD62F-B9DE-7A76-0D13-6990A2256B06}"/>
                  </a:ext>
                </a:extLst>
              </p:cNvPr>
              <p:cNvGrpSpPr/>
              <p:nvPr/>
            </p:nvGrpSpPr>
            <p:grpSpPr>
              <a:xfrm>
                <a:off x="11422773" y="912526"/>
                <a:ext cx="575318" cy="575318"/>
                <a:chOff x="3601123" y="3601161"/>
                <a:chExt cx="575318" cy="575318"/>
              </a:xfrm>
              <a:solidFill>
                <a:schemeClr val="bg1"/>
              </a:solidFill>
            </p:grpSpPr>
            <p:sp>
              <p:nvSpPr>
                <p:cNvPr id="497" name="正方形/長方形 496">
                  <a:extLst>
                    <a:ext uri="{FF2B5EF4-FFF2-40B4-BE49-F238E27FC236}">
                      <a16:creationId xmlns:a16="http://schemas.microsoft.com/office/drawing/2014/main" id="{1D7780B3-C352-112B-06FA-D40ECF3FFBAF}"/>
                    </a:ext>
                  </a:extLst>
                </p:cNvPr>
                <p:cNvSpPr/>
                <p:nvPr/>
              </p:nvSpPr>
              <p:spPr>
                <a:xfrm>
                  <a:off x="3601123"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8" name="正方形/長方形 497">
                  <a:extLst>
                    <a:ext uri="{FF2B5EF4-FFF2-40B4-BE49-F238E27FC236}">
                      <a16:creationId xmlns:a16="http://schemas.microsoft.com/office/drawing/2014/main" id="{36076EDD-1B29-6211-B15E-7BA1317DA2BF}"/>
                    </a:ext>
                  </a:extLst>
                </p:cNvPr>
                <p:cNvSpPr/>
                <p:nvPr/>
              </p:nvSpPr>
              <p:spPr>
                <a:xfrm>
                  <a:off x="3888782" y="3601161"/>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9" name="正方形/長方形 498">
                  <a:extLst>
                    <a:ext uri="{FF2B5EF4-FFF2-40B4-BE49-F238E27FC236}">
                      <a16:creationId xmlns:a16="http://schemas.microsoft.com/office/drawing/2014/main" id="{A1162252-D756-02DB-3ABA-4CDEBE6E1EE5}"/>
                    </a:ext>
                  </a:extLst>
                </p:cNvPr>
                <p:cNvSpPr/>
                <p:nvPr/>
              </p:nvSpPr>
              <p:spPr>
                <a:xfrm>
                  <a:off x="3601123" y="3888820"/>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0" name="正方形/長方形 499">
                  <a:extLst>
                    <a:ext uri="{FF2B5EF4-FFF2-40B4-BE49-F238E27FC236}">
                      <a16:creationId xmlns:a16="http://schemas.microsoft.com/office/drawing/2014/main" id="{847CE877-C5D6-2FB3-3FF9-6DFA8D0A734C}"/>
                    </a:ext>
                  </a:extLst>
                </p:cNvPr>
                <p:cNvSpPr/>
                <p:nvPr/>
              </p:nvSpPr>
              <p:spPr>
                <a:xfrm>
                  <a:off x="3888782" y="3888820"/>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92" name="直線矢印コネクタ 491">
                <a:extLst>
                  <a:ext uri="{FF2B5EF4-FFF2-40B4-BE49-F238E27FC236}">
                    <a16:creationId xmlns:a16="http://schemas.microsoft.com/office/drawing/2014/main" id="{18F33620-2533-DC0C-C182-F9B955469D4E}"/>
                  </a:ext>
                </a:extLst>
              </p:cNvPr>
              <p:cNvCxnSpPr>
                <a:cxnSpLocks/>
              </p:cNvCxnSpPr>
              <p:nvPr/>
            </p:nvCxnSpPr>
            <p:spPr>
              <a:xfrm>
                <a:off x="11431318" y="1200185"/>
                <a:ext cx="287659" cy="0"/>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93" name="直線矢印コネクタ 492">
                <a:extLst>
                  <a:ext uri="{FF2B5EF4-FFF2-40B4-BE49-F238E27FC236}">
                    <a16:creationId xmlns:a16="http://schemas.microsoft.com/office/drawing/2014/main" id="{97D93E3D-BB53-FC70-3860-5867F5613B2D}"/>
                  </a:ext>
                </a:extLst>
              </p:cNvPr>
              <p:cNvCxnSpPr>
                <a:cxnSpLocks/>
              </p:cNvCxnSpPr>
              <p:nvPr/>
            </p:nvCxnSpPr>
            <p:spPr>
              <a:xfrm flipV="1">
                <a:off x="11710432" y="912525"/>
                <a:ext cx="0" cy="287659"/>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501" name="グループ化 500">
              <a:extLst>
                <a:ext uri="{FF2B5EF4-FFF2-40B4-BE49-F238E27FC236}">
                  <a16:creationId xmlns:a16="http://schemas.microsoft.com/office/drawing/2014/main" id="{444F4803-99B1-C0F3-F824-96B81A81CD96}"/>
                </a:ext>
              </a:extLst>
            </p:cNvPr>
            <p:cNvGrpSpPr/>
            <p:nvPr/>
          </p:nvGrpSpPr>
          <p:grpSpPr>
            <a:xfrm>
              <a:off x="2141483" y="3095776"/>
              <a:ext cx="357654" cy="349159"/>
              <a:chOff x="11422773" y="158390"/>
              <a:chExt cx="589316" cy="575318"/>
            </a:xfrm>
          </p:grpSpPr>
          <p:grpSp>
            <p:nvGrpSpPr>
              <p:cNvPr id="502" name="グループ化 501">
                <a:extLst>
                  <a:ext uri="{FF2B5EF4-FFF2-40B4-BE49-F238E27FC236}">
                    <a16:creationId xmlns:a16="http://schemas.microsoft.com/office/drawing/2014/main" id="{136265F3-9EE9-555A-FB0A-03148059D16A}"/>
                  </a:ext>
                </a:extLst>
              </p:cNvPr>
              <p:cNvGrpSpPr/>
              <p:nvPr/>
            </p:nvGrpSpPr>
            <p:grpSpPr>
              <a:xfrm>
                <a:off x="11422773" y="158390"/>
                <a:ext cx="575318" cy="575318"/>
                <a:chOff x="3601123" y="3601161"/>
                <a:chExt cx="575318" cy="575318"/>
              </a:xfrm>
              <a:solidFill>
                <a:schemeClr val="bg1"/>
              </a:solidFill>
            </p:grpSpPr>
            <p:sp>
              <p:nvSpPr>
                <p:cNvPr id="507" name="正方形/長方形 506">
                  <a:extLst>
                    <a:ext uri="{FF2B5EF4-FFF2-40B4-BE49-F238E27FC236}">
                      <a16:creationId xmlns:a16="http://schemas.microsoft.com/office/drawing/2014/main" id="{82649F2F-2577-DEEC-FF8F-BC10411176C3}"/>
                    </a:ext>
                  </a:extLst>
                </p:cNvPr>
                <p:cNvSpPr/>
                <p:nvPr/>
              </p:nvSpPr>
              <p:spPr>
                <a:xfrm>
                  <a:off x="3601123"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8" name="正方形/長方形 507">
                  <a:extLst>
                    <a:ext uri="{FF2B5EF4-FFF2-40B4-BE49-F238E27FC236}">
                      <a16:creationId xmlns:a16="http://schemas.microsoft.com/office/drawing/2014/main" id="{4FEB28D4-FE27-FCB0-84D0-FA53407C9978}"/>
                    </a:ext>
                  </a:extLst>
                </p:cNvPr>
                <p:cNvSpPr/>
                <p:nvPr/>
              </p:nvSpPr>
              <p:spPr>
                <a:xfrm>
                  <a:off x="3888782"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9" name="正方形/長方形 508">
                  <a:extLst>
                    <a:ext uri="{FF2B5EF4-FFF2-40B4-BE49-F238E27FC236}">
                      <a16:creationId xmlns:a16="http://schemas.microsoft.com/office/drawing/2014/main" id="{7DCA5579-CC7F-2D00-5190-CC732A3A8616}"/>
                    </a:ext>
                  </a:extLst>
                </p:cNvPr>
                <p:cNvSpPr/>
                <p:nvPr/>
              </p:nvSpPr>
              <p:spPr>
                <a:xfrm>
                  <a:off x="3601123" y="3888820"/>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0" name="正方形/長方形 509">
                  <a:extLst>
                    <a:ext uri="{FF2B5EF4-FFF2-40B4-BE49-F238E27FC236}">
                      <a16:creationId xmlns:a16="http://schemas.microsoft.com/office/drawing/2014/main" id="{D96E0263-3ADB-D278-7E5D-2DA8E3FD486D}"/>
                    </a:ext>
                  </a:extLst>
                </p:cNvPr>
                <p:cNvSpPr/>
                <p:nvPr/>
              </p:nvSpPr>
              <p:spPr>
                <a:xfrm>
                  <a:off x="3888782" y="3888820"/>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03" name="直線矢印コネクタ 502">
                <a:extLst>
                  <a:ext uri="{FF2B5EF4-FFF2-40B4-BE49-F238E27FC236}">
                    <a16:creationId xmlns:a16="http://schemas.microsoft.com/office/drawing/2014/main" id="{C95069E7-77D7-F02C-DFC9-B201B7D6ED5F}"/>
                  </a:ext>
                </a:extLst>
              </p:cNvPr>
              <p:cNvCxnSpPr>
                <a:cxnSpLocks/>
              </p:cNvCxnSpPr>
              <p:nvPr/>
            </p:nvCxnSpPr>
            <p:spPr>
              <a:xfrm>
                <a:off x="11423101" y="446049"/>
                <a:ext cx="287659" cy="0"/>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04" name="直線矢印コネクタ 503">
                <a:extLst>
                  <a:ext uri="{FF2B5EF4-FFF2-40B4-BE49-F238E27FC236}">
                    <a16:creationId xmlns:a16="http://schemas.microsoft.com/office/drawing/2014/main" id="{17E8D0A2-BF96-E6A9-5145-5E7730EE9354}"/>
                  </a:ext>
                </a:extLst>
              </p:cNvPr>
              <p:cNvCxnSpPr>
                <a:cxnSpLocks/>
              </p:cNvCxnSpPr>
              <p:nvPr/>
            </p:nvCxnSpPr>
            <p:spPr>
              <a:xfrm>
                <a:off x="11724430" y="446049"/>
                <a:ext cx="287659" cy="0"/>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511" name="グループ化 510">
              <a:extLst>
                <a:ext uri="{FF2B5EF4-FFF2-40B4-BE49-F238E27FC236}">
                  <a16:creationId xmlns:a16="http://schemas.microsoft.com/office/drawing/2014/main" id="{ED1D4C7A-0E7F-6056-A3FA-15FB9955FEB6}"/>
                </a:ext>
              </a:extLst>
            </p:cNvPr>
            <p:cNvGrpSpPr/>
            <p:nvPr/>
          </p:nvGrpSpPr>
          <p:grpSpPr>
            <a:xfrm>
              <a:off x="1142740" y="4468825"/>
              <a:ext cx="349159" cy="349159"/>
              <a:chOff x="9777119" y="2420799"/>
              <a:chExt cx="575318" cy="575318"/>
            </a:xfrm>
          </p:grpSpPr>
          <p:grpSp>
            <p:nvGrpSpPr>
              <p:cNvPr id="512" name="グループ化 511">
                <a:extLst>
                  <a:ext uri="{FF2B5EF4-FFF2-40B4-BE49-F238E27FC236}">
                    <a16:creationId xmlns:a16="http://schemas.microsoft.com/office/drawing/2014/main" id="{16854CC8-0ACB-709B-6AF8-7E0A3A39F38C}"/>
                  </a:ext>
                </a:extLst>
              </p:cNvPr>
              <p:cNvGrpSpPr/>
              <p:nvPr/>
            </p:nvGrpSpPr>
            <p:grpSpPr>
              <a:xfrm>
                <a:off x="9777119" y="2420799"/>
                <a:ext cx="575318" cy="575318"/>
                <a:chOff x="3601123" y="3601161"/>
                <a:chExt cx="575318" cy="575318"/>
              </a:xfrm>
              <a:solidFill>
                <a:schemeClr val="bg1"/>
              </a:solidFill>
            </p:grpSpPr>
            <p:sp>
              <p:nvSpPr>
                <p:cNvPr id="518" name="正方形/長方形 517">
                  <a:extLst>
                    <a:ext uri="{FF2B5EF4-FFF2-40B4-BE49-F238E27FC236}">
                      <a16:creationId xmlns:a16="http://schemas.microsoft.com/office/drawing/2014/main" id="{00B382D4-BEA3-BB54-39FA-1907EC58FA68}"/>
                    </a:ext>
                  </a:extLst>
                </p:cNvPr>
                <p:cNvSpPr/>
                <p:nvPr/>
              </p:nvSpPr>
              <p:spPr>
                <a:xfrm>
                  <a:off x="3601123" y="3601161"/>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9" name="正方形/長方形 518">
                  <a:extLst>
                    <a:ext uri="{FF2B5EF4-FFF2-40B4-BE49-F238E27FC236}">
                      <a16:creationId xmlns:a16="http://schemas.microsoft.com/office/drawing/2014/main" id="{02EE15B6-E1F1-397D-92E2-BD6183477383}"/>
                    </a:ext>
                  </a:extLst>
                </p:cNvPr>
                <p:cNvSpPr/>
                <p:nvPr/>
              </p:nvSpPr>
              <p:spPr>
                <a:xfrm>
                  <a:off x="3888782" y="3601161"/>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0" name="正方形/長方形 519">
                  <a:extLst>
                    <a:ext uri="{FF2B5EF4-FFF2-40B4-BE49-F238E27FC236}">
                      <a16:creationId xmlns:a16="http://schemas.microsoft.com/office/drawing/2014/main" id="{0EC43F07-7E28-654A-22C3-015508B14629}"/>
                    </a:ext>
                  </a:extLst>
                </p:cNvPr>
                <p:cNvSpPr/>
                <p:nvPr/>
              </p:nvSpPr>
              <p:spPr>
                <a:xfrm>
                  <a:off x="3601123"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1" name="正方形/長方形 520">
                  <a:extLst>
                    <a:ext uri="{FF2B5EF4-FFF2-40B4-BE49-F238E27FC236}">
                      <a16:creationId xmlns:a16="http://schemas.microsoft.com/office/drawing/2014/main" id="{7BCB88F2-EA63-27AB-E87D-2F32DCC3C1CC}"/>
                    </a:ext>
                  </a:extLst>
                </p:cNvPr>
                <p:cNvSpPr/>
                <p:nvPr/>
              </p:nvSpPr>
              <p:spPr>
                <a:xfrm>
                  <a:off x="3888782" y="3888820"/>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13" name="直線矢印コネクタ 512">
                <a:extLst>
                  <a:ext uri="{FF2B5EF4-FFF2-40B4-BE49-F238E27FC236}">
                    <a16:creationId xmlns:a16="http://schemas.microsoft.com/office/drawing/2014/main" id="{91BAB4AA-95EA-6076-208F-58E0897CA579}"/>
                  </a:ext>
                </a:extLst>
              </p:cNvPr>
              <p:cNvCxnSpPr>
                <a:cxnSpLocks/>
              </p:cNvCxnSpPr>
              <p:nvPr/>
            </p:nvCxnSpPr>
            <p:spPr>
              <a:xfrm flipV="1">
                <a:off x="10064778" y="2697647"/>
                <a:ext cx="0" cy="287659"/>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14" name="直線矢印コネクタ 513">
                <a:extLst>
                  <a:ext uri="{FF2B5EF4-FFF2-40B4-BE49-F238E27FC236}">
                    <a16:creationId xmlns:a16="http://schemas.microsoft.com/office/drawing/2014/main" id="{155B28C4-641E-5734-C8EA-BDA8387907E1}"/>
                  </a:ext>
                </a:extLst>
              </p:cNvPr>
              <p:cNvCxnSpPr>
                <a:cxnSpLocks/>
              </p:cNvCxnSpPr>
              <p:nvPr/>
            </p:nvCxnSpPr>
            <p:spPr>
              <a:xfrm flipH="1">
                <a:off x="9777638" y="2708458"/>
                <a:ext cx="287659" cy="0"/>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522" name="グループ化 521">
              <a:extLst>
                <a:ext uri="{FF2B5EF4-FFF2-40B4-BE49-F238E27FC236}">
                  <a16:creationId xmlns:a16="http://schemas.microsoft.com/office/drawing/2014/main" id="{8F38B972-1E89-54C7-24EB-4AAF23AAA5BD}"/>
                </a:ext>
              </a:extLst>
            </p:cNvPr>
            <p:cNvGrpSpPr/>
            <p:nvPr/>
          </p:nvGrpSpPr>
          <p:grpSpPr>
            <a:xfrm>
              <a:off x="1642111" y="4468825"/>
              <a:ext cx="349159" cy="349159"/>
              <a:chOff x="10599946" y="2420799"/>
              <a:chExt cx="575318" cy="575318"/>
            </a:xfrm>
          </p:grpSpPr>
          <p:grpSp>
            <p:nvGrpSpPr>
              <p:cNvPr id="523" name="グループ化 522">
                <a:extLst>
                  <a:ext uri="{FF2B5EF4-FFF2-40B4-BE49-F238E27FC236}">
                    <a16:creationId xmlns:a16="http://schemas.microsoft.com/office/drawing/2014/main" id="{ABD18576-39EF-C416-0088-DE9FF157808F}"/>
                  </a:ext>
                </a:extLst>
              </p:cNvPr>
              <p:cNvGrpSpPr/>
              <p:nvPr/>
            </p:nvGrpSpPr>
            <p:grpSpPr>
              <a:xfrm>
                <a:off x="10599946" y="2420799"/>
                <a:ext cx="575318" cy="575318"/>
                <a:chOff x="3601123" y="3601161"/>
                <a:chExt cx="575318" cy="575318"/>
              </a:xfrm>
              <a:solidFill>
                <a:schemeClr val="bg1"/>
              </a:solidFill>
            </p:grpSpPr>
            <p:sp>
              <p:nvSpPr>
                <p:cNvPr id="529" name="正方形/長方形 528">
                  <a:extLst>
                    <a:ext uri="{FF2B5EF4-FFF2-40B4-BE49-F238E27FC236}">
                      <a16:creationId xmlns:a16="http://schemas.microsoft.com/office/drawing/2014/main" id="{65144278-AE99-1EAA-A8F0-82FF5B744B65}"/>
                    </a:ext>
                  </a:extLst>
                </p:cNvPr>
                <p:cNvSpPr/>
                <p:nvPr/>
              </p:nvSpPr>
              <p:spPr>
                <a:xfrm>
                  <a:off x="3601123" y="3601161"/>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0" name="正方形/長方形 529">
                  <a:extLst>
                    <a:ext uri="{FF2B5EF4-FFF2-40B4-BE49-F238E27FC236}">
                      <a16:creationId xmlns:a16="http://schemas.microsoft.com/office/drawing/2014/main" id="{146310C3-8460-DDEC-9826-D217BC17B8C6}"/>
                    </a:ext>
                  </a:extLst>
                </p:cNvPr>
                <p:cNvSpPr/>
                <p:nvPr/>
              </p:nvSpPr>
              <p:spPr>
                <a:xfrm>
                  <a:off x="3888782" y="3601161"/>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1" name="正方形/長方形 530">
                  <a:extLst>
                    <a:ext uri="{FF2B5EF4-FFF2-40B4-BE49-F238E27FC236}">
                      <a16:creationId xmlns:a16="http://schemas.microsoft.com/office/drawing/2014/main" id="{AC89CC6C-AA0E-68BD-24B7-1A434BFF3B50}"/>
                    </a:ext>
                  </a:extLst>
                </p:cNvPr>
                <p:cNvSpPr/>
                <p:nvPr/>
              </p:nvSpPr>
              <p:spPr>
                <a:xfrm>
                  <a:off x="3601123" y="3888820"/>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2" name="正方形/長方形 531">
                  <a:extLst>
                    <a:ext uri="{FF2B5EF4-FFF2-40B4-BE49-F238E27FC236}">
                      <a16:creationId xmlns:a16="http://schemas.microsoft.com/office/drawing/2014/main" id="{971A44A6-722B-586A-95C4-4B7DCB132AB5}"/>
                    </a:ext>
                  </a:extLst>
                </p:cNvPr>
                <p:cNvSpPr/>
                <p:nvPr/>
              </p:nvSpPr>
              <p:spPr>
                <a:xfrm>
                  <a:off x="3888782"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24" name="直線矢印コネクタ 523">
                <a:extLst>
                  <a:ext uri="{FF2B5EF4-FFF2-40B4-BE49-F238E27FC236}">
                    <a16:creationId xmlns:a16="http://schemas.microsoft.com/office/drawing/2014/main" id="{ED86E511-8FA6-111F-4636-EECF8795D90D}"/>
                  </a:ext>
                </a:extLst>
              </p:cNvPr>
              <p:cNvCxnSpPr>
                <a:cxnSpLocks/>
              </p:cNvCxnSpPr>
              <p:nvPr/>
            </p:nvCxnSpPr>
            <p:spPr>
              <a:xfrm flipH="1">
                <a:off x="10887604" y="2708458"/>
                <a:ext cx="287659" cy="0"/>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25" name="直線矢印コネクタ 524">
                <a:extLst>
                  <a:ext uri="{FF2B5EF4-FFF2-40B4-BE49-F238E27FC236}">
                    <a16:creationId xmlns:a16="http://schemas.microsoft.com/office/drawing/2014/main" id="{918280EB-DE86-05CB-3C21-B856E039665C}"/>
                  </a:ext>
                </a:extLst>
              </p:cNvPr>
              <p:cNvCxnSpPr>
                <a:cxnSpLocks/>
              </p:cNvCxnSpPr>
              <p:nvPr/>
            </p:nvCxnSpPr>
            <p:spPr>
              <a:xfrm>
                <a:off x="10887605" y="2708458"/>
                <a:ext cx="0" cy="287659"/>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533" name="グループ化 532">
              <a:extLst>
                <a:ext uri="{FF2B5EF4-FFF2-40B4-BE49-F238E27FC236}">
                  <a16:creationId xmlns:a16="http://schemas.microsoft.com/office/drawing/2014/main" id="{9B25AB20-59A5-5404-8420-9E8408F607F9}"/>
                </a:ext>
              </a:extLst>
            </p:cNvPr>
            <p:cNvGrpSpPr/>
            <p:nvPr/>
          </p:nvGrpSpPr>
          <p:grpSpPr>
            <a:xfrm>
              <a:off x="1642111" y="4011142"/>
              <a:ext cx="349159" cy="350885"/>
              <a:chOff x="10599946" y="1666662"/>
              <a:chExt cx="575318" cy="578162"/>
            </a:xfrm>
          </p:grpSpPr>
          <p:grpSp>
            <p:nvGrpSpPr>
              <p:cNvPr id="534" name="グループ化 533">
                <a:extLst>
                  <a:ext uri="{FF2B5EF4-FFF2-40B4-BE49-F238E27FC236}">
                    <a16:creationId xmlns:a16="http://schemas.microsoft.com/office/drawing/2014/main" id="{C32C9AEA-FF48-01BA-7196-90590AFCC909}"/>
                  </a:ext>
                </a:extLst>
              </p:cNvPr>
              <p:cNvGrpSpPr/>
              <p:nvPr/>
            </p:nvGrpSpPr>
            <p:grpSpPr>
              <a:xfrm>
                <a:off x="10599946" y="1666662"/>
                <a:ext cx="575318" cy="575318"/>
                <a:chOff x="3601123" y="3601161"/>
                <a:chExt cx="575318" cy="575318"/>
              </a:xfrm>
              <a:solidFill>
                <a:schemeClr val="bg1"/>
              </a:solidFill>
            </p:grpSpPr>
            <p:sp>
              <p:nvSpPr>
                <p:cNvPr id="540" name="正方形/長方形 539">
                  <a:extLst>
                    <a:ext uri="{FF2B5EF4-FFF2-40B4-BE49-F238E27FC236}">
                      <a16:creationId xmlns:a16="http://schemas.microsoft.com/office/drawing/2014/main" id="{7559FB6D-3922-E84A-4166-22D3671B0B01}"/>
                    </a:ext>
                  </a:extLst>
                </p:cNvPr>
                <p:cNvSpPr/>
                <p:nvPr/>
              </p:nvSpPr>
              <p:spPr>
                <a:xfrm>
                  <a:off x="3601123" y="3601161"/>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1" name="正方形/長方形 540">
                  <a:extLst>
                    <a:ext uri="{FF2B5EF4-FFF2-40B4-BE49-F238E27FC236}">
                      <a16:creationId xmlns:a16="http://schemas.microsoft.com/office/drawing/2014/main" id="{AB558454-DD03-03E8-4B75-0658004ABE12}"/>
                    </a:ext>
                  </a:extLst>
                </p:cNvPr>
                <p:cNvSpPr/>
                <p:nvPr/>
              </p:nvSpPr>
              <p:spPr>
                <a:xfrm>
                  <a:off x="3888782"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2" name="正方形/長方形 541">
                  <a:extLst>
                    <a:ext uri="{FF2B5EF4-FFF2-40B4-BE49-F238E27FC236}">
                      <a16:creationId xmlns:a16="http://schemas.microsoft.com/office/drawing/2014/main" id="{E8DFA5F5-CD3B-B2E6-7702-72EFA3409DE4}"/>
                    </a:ext>
                  </a:extLst>
                </p:cNvPr>
                <p:cNvSpPr/>
                <p:nvPr/>
              </p:nvSpPr>
              <p:spPr>
                <a:xfrm>
                  <a:off x="3601123" y="3888820"/>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3" name="正方形/長方形 542">
                  <a:extLst>
                    <a:ext uri="{FF2B5EF4-FFF2-40B4-BE49-F238E27FC236}">
                      <a16:creationId xmlns:a16="http://schemas.microsoft.com/office/drawing/2014/main" id="{39DEE7EB-3B89-6A02-6E30-AC1EC31794C0}"/>
                    </a:ext>
                  </a:extLst>
                </p:cNvPr>
                <p:cNvSpPr/>
                <p:nvPr/>
              </p:nvSpPr>
              <p:spPr>
                <a:xfrm>
                  <a:off x="3888782"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35" name="直線矢印コネクタ 534">
                <a:extLst>
                  <a:ext uri="{FF2B5EF4-FFF2-40B4-BE49-F238E27FC236}">
                    <a16:creationId xmlns:a16="http://schemas.microsoft.com/office/drawing/2014/main" id="{ED8E01BD-A11D-576C-046D-BC13667F4CA4}"/>
                  </a:ext>
                </a:extLst>
              </p:cNvPr>
              <p:cNvCxnSpPr>
                <a:cxnSpLocks/>
              </p:cNvCxnSpPr>
              <p:nvPr/>
            </p:nvCxnSpPr>
            <p:spPr>
              <a:xfrm>
                <a:off x="10887605" y="1954320"/>
                <a:ext cx="0" cy="287659"/>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36" name="直線矢印コネクタ 535">
                <a:extLst>
                  <a:ext uri="{FF2B5EF4-FFF2-40B4-BE49-F238E27FC236}">
                    <a16:creationId xmlns:a16="http://schemas.microsoft.com/office/drawing/2014/main" id="{16161D32-63F0-0F44-0683-9A3CC2887A1F}"/>
                  </a:ext>
                </a:extLst>
              </p:cNvPr>
              <p:cNvCxnSpPr>
                <a:cxnSpLocks/>
              </p:cNvCxnSpPr>
              <p:nvPr/>
            </p:nvCxnSpPr>
            <p:spPr>
              <a:xfrm>
                <a:off x="10887605" y="1666663"/>
                <a:ext cx="0" cy="287659"/>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37" name="直線矢印コネクタ 536">
                <a:extLst>
                  <a:ext uri="{FF2B5EF4-FFF2-40B4-BE49-F238E27FC236}">
                    <a16:creationId xmlns:a16="http://schemas.microsoft.com/office/drawing/2014/main" id="{33209DB9-F584-7386-E6E5-4B795BDF7815}"/>
                  </a:ext>
                </a:extLst>
              </p:cNvPr>
              <p:cNvCxnSpPr>
                <a:cxnSpLocks/>
              </p:cNvCxnSpPr>
              <p:nvPr/>
            </p:nvCxnSpPr>
            <p:spPr>
              <a:xfrm>
                <a:off x="10887605" y="1957165"/>
                <a:ext cx="0" cy="287659"/>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544" name="グループ化 543">
              <a:extLst>
                <a:ext uri="{FF2B5EF4-FFF2-40B4-BE49-F238E27FC236}">
                  <a16:creationId xmlns:a16="http://schemas.microsoft.com/office/drawing/2014/main" id="{6544A799-5926-D858-6035-005784B00BDC}"/>
                </a:ext>
              </a:extLst>
            </p:cNvPr>
            <p:cNvGrpSpPr/>
            <p:nvPr/>
          </p:nvGrpSpPr>
          <p:grpSpPr>
            <a:xfrm>
              <a:off x="1142740" y="4011142"/>
              <a:ext cx="354660" cy="349159"/>
              <a:chOff x="9777119" y="1666662"/>
              <a:chExt cx="584383" cy="575318"/>
            </a:xfrm>
          </p:grpSpPr>
          <p:grpSp>
            <p:nvGrpSpPr>
              <p:cNvPr id="545" name="グループ化 544">
                <a:extLst>
                  <a:ext uri="{FF2B5EF4-FFF2-40B4-BE49-F238E27FC236}">
                    <a16:creationId xmlns:a16="http://schemas.microsoft.com/office/drawing/2014/main" id="{704D76E1-2284-10D3-7571-A494B5098856}"/>
                  </a:ext>
                </a:extLst>
              </p:cNvPr>
              <p:cNvGrpSpPr/>
              <p:nvPr/>
            </p:nvGrpSpPr>
            <p:grpSpPr>
              <a:xfrm>
                <a:off x="9777119" y="1666662"/>
                <a:ext cx="575318" cy="575318"/>
                <a:chOff x="3601123" y="3601161"/>
                <a:chExt cx="575318" cy="575318"/>
              </a:xfrm>
              <a:solidFill>
                <a:schemeClr val="bg1"/>
              </a:solidFill>
            </p:grpSpPr>
            <p:sp>
              <p:nvSpPr>
                <p:cNvPr id="552" name="正方形/長方形 551">
                  <a:extLst>
                    <a:ext uri="{FF2B5EF4-FFF2-40B4-BE49-F238E27FC236}">
                      <a16:creationId xmlns:a16="http://schemas.microsoft.com/office/drawing/2014/main" id="{B59E0470-C91B-C5C7-4FC0-F67506F1C837}"/>
                    </a:ext>
                  </a:extLst>
                </p:cNvPr>
                <p:cNvSpPr/>
                <p:nvPr/>
              </p:nvSpPr>
              <p:spPr>
                <a:xfrm>
                  <a:off x="3601123" y="3601161"/>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3" name="正方形/長方形 552">
                  <a:extLst>
                    <a:ext uri="{FF2B5EF4-FFF2-40B4-BE49-F238E27FC236}">
                      <a16:creationId xmlns:a16="http://schemas.microsoft.com/office/drawing/2014/main" id="{8369C366-6532-BA19-1CA5-FCD817444FD0}"/>
                    </a:ext>
                  </a:extLst>
                </p:cNvPr>
                <p:cNvSpPr/>
                <p:nvPr/>
              </p:nvSpPr>
              <p:spPr>
                <a:xfrm>
                  <a:off x="3888782"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4" name="正方形/長方形 553">
                  <a:extLst>
                    <a:ext uri="{FF2B5EF4-FFF2-40B4-BE49-F238E27FC236}">
                      <a16:creationId xmlns:a16="http://schemas.microsoft.com/office/drawing/2014/main" id="{4FEC6D61-A9E5-A010-D914-48C377D62DF8}"/>
                    </a:ext>
                  </a:extLst>
                </p:cNvPr>
                <p:cNvSpPr/>
                <p:nvPr/>
              </p:nvSpPr>
              <p:spPr>
                <a:xfrm>
                  <a:off x="3601123"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5" name="正方形/長方形 554">
                  <a:extLst>
                    <a:ext uri="{FF2B5EF4-FFF2-40B4-BE49-F238E27FC236}">
                      <a16:creationId xmlns:a16="http://schemas.microsoft.com/office/drawing/2014/main" id="{EE1CD10F-EBA9-D650-DD8F-C07D28ADE8EF}"/>
                    </a:ext>
                  </a:extLst>
                </p:cNvPr>
                <p:cNvSpPr/>
                <p:nvPr/>
              </p:nvSpPr>
              <p:spPr>
                <a:xfrm>
                  <a:off x="3888782" y="3888820"/>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46" name="直線矢印コネクタ 545">
                <a:extLst>
                  <a:ext uri="{FF2B5EF4-FFF2-40B4-BE49-F238E27FC236}">
                    <a16:creationId xmlns:a16="http://schemas.microsoft.com/office/drawing/2014/main" id="{13405BB6-77BE-5478-5200-C17FACD5F181}"/>
                  </a:ext>
                </a:extLst>
              </p:cNvPr>
              <p:cNvCxnSpPr>
                <a:cxnSpLocks/>
              </p:cNvCxnSpPr>
              <p:nvPr/>
            </p:nvCxnSpPr>
            <p:spPr>
              <a:xfrm flipH="1">
                <a:off x="9777638" y="1954321"/>
                <a:ext cx="287659" cy="0"/>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47" name="直線矢印コネクタ 546">
                <a:extLst>
                  <a:ext uri="{FF2B5EF4-FFF2-40B4-BE49-F238E27FC236}">
                    <a16:creationId xmlns:a16="http://schemas.microsoft.com/office/drawing/2014/main" id="{6B9351F2-4DB5-CF1A-AF63-49B6CF61B471}"/>
                  </a:ext>
                </a:extLst>
              </p:cNvPr>
              <p:cNvCxnSpPr>
                <a:cxnSpLocks/>
              </p:cNvCxnSpPr>
              <p:nvPr/>
            </p:nvCxnSpPr>
            <p:spPr>
              <a:xfrm>
                <a:off x="10073843" y="1954321"/>
                <a:ext cx="287659" cy="0"/>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48" name="直線矢印コネクタ 547">
                <a:extLst>
                  <a:ext uri="{FF2B5EF4-FFF2-40B4-BE49-F238E27FC236}">
                    <a16:creationId xmlns:a16="http://schemas.microsoft.com/office/drawing/2014/main" id="{7749F3DD-9E13-601E-851C-32E881A012B3}"/>
                  </a:ext>
                </a:extLst>
              </p:cNvPr>
              <p:cNvCxnSpPr>
                <a:cxnSpLocks/>
              </p:cNvCxnSpPr>
              <p:nvPr/>
            </p:nvCxnSpPr>
            <p:spPr>
              <a:xfrm flipV="1">
                <a:off x="10064778" y="1954321"/>
                <a:ext cx="0" cy="287659"/>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49" name="直線矢印コネクタ 548">
                <a:extLst>
                  <a:ext uri="{FF2B5EF4-FFF2-40B4-BE49-F238E27FC236}">
                    <a16:creationId xmlns:a16="http://schemas.microsoft.com/office/drawing/2014/main" id="{0912D73A-4163-AD4A-7C98-673092CF8AEB}"/>
                  </a:ext>
                </a:extLst>
              </p:cNvPr>
              <p:cNvCxnSpPr>
                <a:cxnSpLocks/>
              </p:cNvCxnSpPr>
              <p:nvPr/>
            </p:nvCxnSpPr>
            <p:spPr>
              <a:xfrm>
                <a:off x="10064778" y="1666663"/>
                <a:ext cx="0" cy="287659"/>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556" name="グループ化 555">
              <a:extLst>
                <a:ext uri="{FF2B5EF4-FFF2-40B4-BE49-F238E27FC236}">
                  <a16:creationId xmlns:a16="http://schemas.microsoft.com/office/drawing/2014/main" id="{4C6C5B57-FD9E-A60B-2978-8DBDA8123F3E}"/>
                </a:ext>
              </a:extLst>
            </p:cNvPr>
            <p:cNvGrpSpPr/>
            <p:nvPr/>
          </p:nvGrpSpPr>
          <p:grpSpPr>
            <a:xfrm>
              <a:off x="643369" y="4011142"/>
              <a:ext cx="349159" cy="349159"/>
              <a:chOff x="8954292" y="1666662"/>
              <a:chExt cx="575318" cy="575318"/>
            </a:xfrm>
          </p:grpSpPr>
          <p:grpSp>
            <p:nvGrpSpPr>
              <p:cNvPr id="557" name="グループ化 556">
                <a:extLst>
                  <a:ext uri="{FF2B5EF4-FFF2-40B4-BE49-F238E27FC236}">
                    <a16:creationId xmlns:a16="http://schemas.microsoft.com/office/drawing/2014/main" id="{10C149AA-ED13-A445-2EDD-FC595ABDA1D0}"/>
                  </a:ext>
                </a:extLst>
              </p:cNvPr>
              <p:cNvGrpSpPr/>
              <p:nvPr/>
            </p:nvGrpSpPr>
            <p:grpSpPr>
              <a:xfrm>
                <a:off x="8954292" y="1666662"/>
                <a:ext cx="575318" cy="575318"/>
                <a:chOff x="3601123" y="3601161"/>
                <a:chExt cx="575318" cy="575318"/>
              </a:xfrm>
              <a:solidFill>
                <a:schemeClr val="bg1"/>
              </a:solidFill>
            </p:grpSpPr>
            <p:sp>
              <p:nvSpPr>
                <p:cNvPr id="561" name="正方形/長方形 560">
                  <a:extLst>
                    <a:ext uri="{FF2B5EF4-FFF2-40B4-BE49-F238E27FC236}">
                      <a16:creationId xmlns:a16="http://schemas.microsoft.com/office/drawing/2014/main" id="{5DFC811E-E10B-9D44-055C-53543BB74472}"/>
                    </a:ext>
                  </a:extLst>
                </p:cNvPr>
                <p:cNvSpPr/>
                <p:nvPr/>
              </p:nvSpPr>
              <p:spPr>
                <a:xfrm>
                  <a:off x="3601123" y="3601161"/>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2" name="正方形/長方形 561">
                  <a:extLst>
                    <a:ext uri="{FF2B5EF4-FFF2-40B4-BE49-F238E27FC236}">
                      <a16:creationId xmlns:a16="http://schemas.microsoft.com/office/drawing/2014/main" id="{4B88AC91-78FC-8A31-2440-BB8F4A5BF0D5}"/>
                    </a:ext>
                  </a:extLst>
                </p:cNvPr>
                <p:cNvSpPr/>
                <p:nvPr/>
              </p:nvSpPr>
              <p:spPr>
                <a:xfrm>
                  <a:off x="3888782"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3" name="正方形/長方形 562">
                  <a:extLst>
                    <a:ext uri="{FF2B5EF4-FFF2-40B4-BE49-F238E27FC236}">
                      <a16:creationId xmlns:a16="http://schemas.microsoft.com/office/drawing/2014/main" id="{1699FFB9-F8AB-0ADE-7511-89EF37AA613F}"/>
                    </a:ext>
                  </a:extLst>
                </p:cNvPr>
                <p:cNvSpPr/>
                <p:nvPr/>
              </p:nvSpPr>
              <p:spPr>
                <a:xfrm>
                  <a:off x="3601123"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4" name="正方形/長方形 563">
                  <a:extLst>
                    <a:ext uri="{FF2B5EF4-FFF2-40B4-BE49-F238E27FC236}">
                      <a16:creationId xmlns:a16="http://schemas.microsoft.com/office/drawing/2014/main" id="{4036314A-EB34-378A-F12D-0C5A7CE1B8A7}"/>
                    </a:ext>
                  </a:extLst>
                </p:cNvPr>
                <p:cNvSpPr/>
                <p:nvPr/>
              </p:nvSpPr>
              <p:spPr>
                <a:xfrm>
                  <a:off x="3888782"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58" name="直線矢印コネクタ 557">
                <a:extLst>
                  <a:ext uri="{FF2B5EF4-FFF2-40B4-BE49-F238E27FC236}">
                    <a16:creationId xmlns:a16="http://schemas.microsoft.com/office/drawing/2014/main" id="{271EF657-D94C-9FBC-E423-6722D452747E}"/>
                  </a:ext>
                </a:extLst>
              </p:cNvPr>
              <p:cNvCxnSpPr>
                <a:cxnSpLocks/>
              </p:cNvCxnSpPr>
              <p:nvPr/>
            </p:nvCxnSpPr>
            <p:spPr>
              <a:xfrm flipH="1">
                <a:off x="8954292" y="1954321"/>
                <a:ext cx="287659" cy="0"/>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59" name="直線矢印コネクタ 558">
                <a:extLst>
                  <a:ext uri="{FF2B5EF4-FFF2-40B4-BE49-F238E27FC236}">
                    <a16:creationId xmlns:a16="http://schemas.microsoft.com/office/drawing/2014/main" id="{F6112176-E102-A110-F7F5-E4A0DF69B3FC}"/>
                  </a:ext>
                </a:extLst>
              </p:cNvPr>
              <p:cNvCxnSpPr>
                <a:cxnSpLocks/>
              </p:cNvCxnSpPr>
              <p:nvPr/>
            </p:nvCxnSpPr>
            <p:spPr>
              <a:xfrm>
                <a:off x="9241951" y="1666662"/>
                <a:ext cx="0" cy="287659"/>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565" name="グループ化 564">
              <a:extLst>
                <a:ext uri="{FF2B5EF4-FFF2-40B4-BE49-F238E27FC236}">
                  <a16:creationId xmlns:a16="http://schemas.microsoft.com/office/drawing/2014/main" id="{092FD2E1-4D50-6FDA-1361-0AF239E4B390}"/>
                </a:ext>
              </a:extLst>
            </p:cNvPr>
            <p:cNvGrpSpPr/>
            <p:nvPr/>
          </p:nvGrpSpPr>
          <p:grpSpPr>
            <a:xfrm>
              <a:off x="643370" y="3553459"/>
              <a:ext cx="349159" cy="349160"/>
              <a:chOff x="8954292" y="912524"/>
              <a:chExt cx="575318" cy="575320"/>
            </a:xfrm>
          </p:grpSpPr>
          <p:grpSp>
            <p:nvGrpSpPr>
              <p:cNvPr id="566" name="グループ化 565">
                <a:extLst>
                  <a:ext uri="{FF2B5EF4-FFF2-40B4-BE49-F238E27FC236}">
                    <a16:creationId xmlns:a16="http://schemas.microsoft.com/office/drawing/2014/main" id="{7B33495A-BE3B-BDB3-B106-DB8E2C0858F5}"/>
                  </a:ext>
                </a:extLst>
              </p:cNvPr>
              <p:cNvGrpSpPr/>
              <p:nvPr/>
            </p:nvGrpSpPr>
            <p:grpSpPr>
              <a:xfrm>
                <a:off x="8954292" y="912526"/>
                <a:ext cx="575318" cy="575318"/>
                <a:chOff x="3601123" y="3601161"/>
                <a:chExt cx="575318" cy="575318"/>
              </a:xfrm>
              <a:solidFill>
                <a:schemeClr val="bg1"/>
              </a:solidFill>
            </p:grpSpPr>
            <p:sp>
              <p:nvSpPr>
                <p:cNvPr id="570" name="正方形/長方形 569">
                  <a:extLst>
                    <a:ext uri="{FF2B5EF4-FFF2-40B4-BE49-F238E27FC236}">
                      <a16:creationId xmlns:a16="http://schemas.microsoft.com/office/drawing/2014/main" id="{50BA92E8-B1A3-CE22-FD03-79B1226F3CA4}"/>
                    </a:ext>
                  </a:extLst>
                </p:cNvPr>
                <p:cNvSpPr/>
                <p:nvPr/>
              </p:nvSpPr>
              <p:spPr>
                <a:xfrm>
                  <a:off x="3601123"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1" name="正方形/長方形 570">
                  <a:extLst>
                    <a:ext uri="{FF2B5EF4-FFF2-40B4-BE49-F238E27FC236}">
                      <a16:creationId xmlns:a16="http://schemas.microsoft.com/office/drawing/2014/main" id="{29E4A7BE-FC26-D899-4933-357F87C08C6A}"/>
                    </a:ext>
                  </a:extLst>
                </p:cNvPr>
                <p:cNvSpPr/>
                <p:nvPr/>
              </p:nvSpPr>
              <p:spPr>
                <a:xfrm>
                  <a:off x="3888782" y="3601161"/>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2" name="正方形/長方形 571">
                  <a:extLst>
                    <a:ext uri="{FF2B5EF4-FFF2-40B4-BE49-F238E27FC236}">
                      <a16:creationId xmlns:a16="http://schemas.microsoft.com/office/drawing/2014/main" id="{180533BF-AD65-7C8B-CE82-C5CFDC9D3F34}"/>
                    </a:ext>
                  </a:extLst>
                </p:cNvPr>
                <p:cNvSpPr/>
                <p:nvPr/>
              </p:nvSpPr>
              <p:spPr>
                <a:xfrm>
                  <a:off x="3601123"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3" name="正方形/長方形 572">
                  <a:extLst>
                    <a:ext uri="{FF2B5EF4-FFF2-40B4-BE49-F238E27FC236}">
                      <a16:creationId xmlns:a16="http://schemas.microsoft.com/office/drawing/2014/main" id="{1134D22A-2BC0-383A-E560-7AC26FB30BED}"/>
                    </a:ext>
                  </a:extLst>
                </p:cNvPr>
                <p:cNvSpPr/>
                <p:nvPr/>
              </p:nvSpPr>
              <p:spPr>
                <a:xfrm>
                  <a:off x="3888782"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67" name="直線矢印コネクタ 566">
                <a:extLst>
                  <a:ext uri="{FF2B5EF4-FFF2-40B4-BE49-F238E27FC236}">
                    <a16:creationId xmlns:a16="http://schemas.microsoft.com/office/drawing/2014/main" id="{26AB03D0-FAE6-AAEA-9AA6-1106A5DF782B}"/>
                  </a:ext>
                </a:extLst>
              </p:cNvPr>
              <p:cNvCxnSpPr>
                <a:cxnSpLocks/>
              </p:cNvCxnSpPr>
              <p:nvPr/>
            </p:nvCxnSpPr>
            <p:spPr>
              <a:xfrm flipH="1">
                <a:off x="9238609" y="1200185"/>
                <a:ext cx="287659" cy="0"/>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68" name="直線矢印コネクタ 567">
                <a:extLst>
                  <a:ext uri="{FF2B5EF4-FFF2-40B4-BE49-F238E27FC236}">
                    <a16:creationId xmlns:a16="http://schemas.microsoft.com/office/drawing/2014/main" id="{57D68AB6-F6EB-0A12-6B03-510228CC599A}"/>
                  </a:ext>
                </a:extLst>
              </p:cNvPr>
              <p:cNvCxnSpPr>
                <a:cxnSpLocks/>
              </p:cNvCxnSpPr>
              <p:nvPr/>
            </p:nvCxnSpPr>
            <p:spPr>
              <a:xfrm flipV="1">
                <a:off x="9241951" y="912524"/>
                <a:ext cx="0" cy="287659"/>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574" name="グループ化 573">
              <a:extLst>
                <a:ext uri="{FF2B5EF4-FFF2-40B4-BE49-F238E27FC236}">
                  <a16:creationId xmlns:a16="http://schemas.microsoft.com/office/drawing/2014/main" id="{00E7E11F-B46C-A3D4-A02D-002FF16E800B}"/>
                </a:ext>
              </a:extLst>
            </p:cNvPr>
            <p:cNvGrpSpPr/>
            <p:nvPr/>
          </p:nvGrpSpPr>
          <p:grpSpPr>
            <a:xfrm>
              <a:off x="1142739" y="3553459"/>
              <a:ext cx="349159" cy="349160"/>
              <a:chOff x="9777119" y="912524"/>
              <a:chExt cx="575318" cy="575320"/>
            </a:xfrm>
          </p:grpSpPr>
          <p:grpSp>
            <p:nvGrpSpPr>
              <p:cNvPr id="575" name="グループ化 574">
                <a:extLst>
                  <a:ext uri="{FF2B5EF4-FFF2-40B4-BE49-F238E27FC236}">
                    <a16:creationId xmlns:a16="http://schemas.microsoft.com/office/drawing/2014/main" id="{8B0A1A0A-6A39-5580-4F14-1A21EAFF5F78}"/>
                  </a:ext>
                </a:extLst>
              </p:cNvPr>
              <p:cNvGrpSpPr/>
              <p:nvPr/>
            </p:nvGrpSpPr>
            <p:grpSpPr>
              <a:xfrm>
                <a:off x="9777119" y="912526"/>
                <a:ext cx="575318" cy="575318"/>
                <a:chOff x="3601123" y="3601161"/>
                <a:chExt cx="575318" cy="575318"/>
              </a:xfrm>
              <a:solidFill>
                <a:schemeClr val="bg1"/>
              </a:solidFill>
            </p:grpSpPr>
            <p:sp>
              <p:nvSpPr>
                <p:cNvPr id="580" name="正方形/長方形 579">
                  <a:extLst>
                    <a:ext uri="{FF2B5EF4-FFF2-40B4-BE49-F238E27FC236}">
                      <a16:creationId xmlns:a16="http://schemas.microsoft.com/office/drawing/2014/main" id="{F39C38D3-7AD3-8AA2-980F-C735C6D2BA9C}"/>
                    </a:ext>
                  </a:extLst>
                </p:cNvPr>
                <p:cNvSpPr/>
                <p:nvPr/>
              </p:nvSpPr>
              <p:spPr>
                <a:xfrm>
                  <a:off x="3601123"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1" name="正方形/長方形 580">
                  <a:extLst>
                    <a:ext uri="{FF2B5EF4-FFF2-40B4-BE49-F238E27FC236}">
                      <a16:creationId xmlns:a16="http://schemas.microsoft.com/office/drawing/2014/main" id="{05BDF105-AC66-C4AB-5988-180E8D63A5F4}"/>
                    </a:ext>
                  </a:extLst>
                </p:cNvPr>
                <p:cNvSpPr/>
                <p:nvPr/>
              </p:nvSpPr>
              <p:spPr>
                <a:xfrm>
                  <a:off x="3888782" y="3601161"/>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2" name="正方形/長方形 581">
                  <a:extLst>
                    <a:ext uri="{FF2B5EF4-FFF2-40B4-BE49-F238E27FC236}">
                      <a16:creationId xmlns:a16="http://schemas.microsoft.com/office/drawing/2014/main" id="{7773EFF1-F5D1-A615-95C6-3DC66D15418B}"/>
                    </a:ext>
                  </a:extLst>
                </p:cNvPr>
                <p:cNvSpPr/>
                <p:nvPr/>
              </p:nvSpPr>
              <p:spPr>
                <a:xfrm>
                  <a:off x="3601123"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3" name="正方形/長方形 582">
                  <a:extLst>
                    <a:ext uri="{FF2B5EF4-FFF2-40B4-BE49-F238E27FC236}">
                      <a16:creationId xmlns:a16="http://schemas.microsoft.com/office/drawing/2014/main" id="{609EDBAD-594F-F5C5-4071-55E378E43E1C}"/>
                    </a:ext>
                  </a:extLst>
                </p:cNvPr>
                <p:cNvSpPr/>
                <p:nvPr/>
              </p:nvSpPr>
              <p:spPr>
                <a:xfrm>
                  <a:off x="3888782" y="3888820"/>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76" name="直線矢印コネクタ 575">
                <a:extLst>
                  <a:ext uri="{FF2B5EF4-FFF2-40B4-BE49-F238E27FC236}">
                    <a16:creationId xmlns:a16="http://schemas.microsoft.com/office/drawing/2014/main" id="{C117AF66-D39E-2FB3-16DA-E04EFC28E4B6}"/>
                  </a:ext>
                </a:extLst>
              </p:cNvPr>
              <p:cNvCxnSpPr>
                <a:cxnSpLocks/>
              </p:cNvCxnSpPr>
              <p:nvPr/>
            </p:nvCxnSpPr>
            <p:spPr>
              <a:xfrm flipV="1">
                <a:off x="10064778" y="1195596"/>
                <a:ext cx="0" cy="287659"/>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77" name="直線矢印コネクタ 576">
                <a:extLst>
                  <a:ext uri="{FF2B5EF4-FFF2-40B4-BE49-F238E27FC236}">
                    <a16:creationId xmlns:a16="http://schemas.microsoft.com/office/drawing/2014/main" id="{31CEF5CF-E90C-20AE-A175-0F0334E61324}"/>
                  </a:ext>
                </a:extLst>
              </p:cNvPr>
              <p:cNvCxnSpPr>
                <a:cxnSpLocks/>
              </p:cNvCxnSpPr>
              <p:nvPr/>
            </p:nvCxnSpPr>
            <p:spPr>
              <a:xfrm flipV="1">
                <a:off x="10064778" y="912524"/>
                <a:ext cx="0" cy="287659"/>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584" name="グループ化 583">
              <a:extLst>
                <a:ext uri="{FF2B5EF4-FFF2-40B4-BE49-F238E27FC236}">
                  <a16:creationId xmlns:a16="http://schemas.microsoft.com/office/drawing/2014/main" id="{25B72E85-6D35-B5DF-9E70-3F7D2DBDFE64}"/>
                </a:ext>
              </a:extLst>
            </p:cNvPr>
            <p:cNvGrpSpPr/>
            <p:nvPr/>
          </p:nvGrpSpPr>
          <p:grpSpPr>
            <a:xfrm>
              <a:off x="1142740" y="3095776"/>
              <a:ext cx="353122" cy="349159"/>
              <a:chOff x="9777119" y="158390"/>
              <a:chExt cx="581849" cy="575318"/>
            </a:xfrm>
          </p:grpSpPr>
          <p:grpSp>
            <p:nvGrpSpPr>
              <p:cNvPr id="585" name="グループ化 584">
                <a:extLst>
                  <a:ext uri="{FF2B5EF4-FFF2-40B4-BE49-F238E27FC236}">
                    <a16:creationId xmlns:a16="http://schemas.microsoft.com/office/drawing/2014/main" id="{317EE601-E1F8-FAB8-DED7-DCDF5518B7FD}"/>
                  </a:ext>
                </a:extLst>
              </p:cNvPr>
              <p:cNvGrpSpPr/>
              <p:nvPr/>
            </p:nvGrpSpPr>
            <p:grpSpPr>
              <a:xfrm>
                <a:off x="9777119" y="158390"/>
                <a:ext cx="575318" cy="575318"/>
                <a:chOff x="3601123" y="3601161"/>
                <a:chExt cx="575318" cy="575318"/>
              </a:xfrm>
              <a:solidFill>
                <a:schemeClr val="bg1"/>
              </a:solidFill>
            </p:grpSpPr>
            <p:sp>
              <p:nvSpPr>
                <p:cNvPr id="589" name="正方形/長方形 588">
                  <a:extLst>
                    <a:ext uri="{FF2B5EF4-FFF2-40B4-BE49-F238E27FC236}">
                      <a16:creationId xmlns:a16="http://schemas.microsoft.com/office/drawing/2014/main" id="{E969F132-7F7D-71FA-20E8-6193C16E2ABB}"/>
                    </a:ext>
                  </a:extLst>
                </p:cNvPr>
                <p:cNvSpPr/>
                <p:nvPr/>
              </p:nvSpPr>
              <p:spPr>
                <a:xfrm>
                  <a:off x="3601123"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0" name="正方形/長方形 589">
                  <a:extLst>
                    <a:ext uri="{FF2B5EF4-FFF2-40B4-BE49-F238E27FC236}">
                      <a16:creationId xmlns:a16="http://schemas.microsoft.com/office/drawing/2014/main" id="{0488979C-4B5D-4AF1-E020-1CB18ACC70C2}"/>
                    </a:ext>
                  </a:extLst>
                </p:cNvPr>
                <p:cNvSpPr/>
                <p:nvPr/>
              </p:nvSpPr>
              <p:spPr>
                <a:xfrm>
                  <a:off x="3888782"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1" name="正方形/長方形 590">
                  <a:extLst>
                    <a:ext uri="{FF2B5EF4-FFF2-40B4-BE49-F238E27FC236}">
                      <a16:creationId xmlns:a16="http://schemas.microsoft.com/office/drawing/2014/main" id="{2B1A4560-F9EF-0E6C-8CCF-E18666E63251}"/>
                    </a:ext>
                  </a:extLst>
                </p:cNvPr>
                <p:cNvSpPr/>
                <p:nvPr/>
              </p:nvSpPr>
              <p:spPr>
                <a:xfrm>
                  <a:off x="3601123"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2" name="正方形/長方形 591">
                  <a:extLst>
                    <a:ext uri="{FF2B5EF4-FFF2-40B4-BE49-F238E27FC236}">
                      <a16:creationId xmlns:a16="http://schemas.microsoft.com/office/drawing/2014/main" id="{F5E8808F-CA4F-31EB-F1EA-217F4F73E439}"/>
                    </a:ext>
                  </a:extLst>
                </p:cNvPr>
                <p:cNvSpPr/>
                <p:nvPr/>
              </p:nvSpPr>
              <p:spPr>
                <a:xfrm>
                  <a:off x="3888782" y="3888820"/>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86" name="直線矢印コネクタ 585">
                <a:extLst>
                  <a:ext uri="{FF2B5EF4-FFF2-40B4-BE49-F238E27FC236}">
                    <a16:creationId xmlns:a16="http://schemas.microsoft.com/office/drawing/2014/main" id="{FA7F4F27-18ED-5623-962D-0AAEF50A5116}"/>
                  </a:ext>
                </a:extLst>
              </p:cNvPr>
              <p:cNvCxnSpPr>
                <a:cxnSpLocks/>
              </p:cNvCxnSpPr>
              <p:nvPr/>
            </p:nvCxnSpPr>
            <p:spPr>
              <a:xfrm>
                <a:off x="10071309" y="446049"/>
                <a:ext cx="287659" cy="0"/>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87" name="直線矢印コネクタ 586">
                <a:extLst>
                  <a:ext uri="{FF2B5EF4-FFF2-40B4-BE49-F238E27FC236}">
                    <a16:creationId xmlns:a16="http://schemas.microsoft.com/office/drawing/2014/main" id="{5D2684FC-EF92-CA8E-2FCA-5D838DCBA354}"/>
                  </a:ext>
                </a:extLst>
              </p:cNvPr>
              <p:cNvCxnSpPr>
                <a:cxnSpLocks/>
              </p:cNvCxnSpPr>
              <p:nvPr/>
            </p:nvCxnSpPr>
            <p:spPr>
              <a:xfrm flipV="1">
                <a:off x="10064778" y="446049"/>
                <a:ext cx="0" cy="287659"/>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593" name="グループ化 592">
              <a:extLst>
                <a:ext uri="{FF2B5EF4-FFF2-40B4-BE49-F238E27FC236}">
                  <a16:creationId xmlns:a16="http://schemas.microsoft.com/office/drawing/2014/main" id="{9E6EBBA3-B20A-0820-8247-BCC0156FE818}"/>
                </a:ext>
              </a:extLst>
            </p:cNvPr>
            <p:cNvGrpSpPr/>
            <p:nvPr/>
          </p:nvGrpSpPr>
          <p:grpSpPr>
            <a:xfrm>
              <a:off x="1642110" y="3095776"/>
              <a:ext cx="349159" cy="350684"/>
              <a:chOff x="10599946" y="158390"/>
              <a:chExt cx="575318" cy="577830"/>
            </a:xfrm>
          </p:grpSpPr>
          <p:grpSp>
            <p:nvGrpSpPr>
              <p:cNvPr id="594" name="グループ化 593">
                <a:extLst>
                  <a:ext uri="{FF2B5EF4-FFF2-40B4-BE49-F238E27FC236}">
                    <a16:creationId xmlns:a16="http://schemas.microsoft.com/office/drawing/2014/main" id="{D47DFC31-4CBC-E496-5DC5-B7BD1A90ED6D}"/>
                  </a:ext>
                </a:extLst>
              </p:cNvPr>
              <p:cNvGrpSpPr/>
              <p:nvPr/>
            </p:nvGrpSpPr>
            <p:grpSpPr>
              <a:xfrm>
                <a:off x="10599946" y="158390"/>
                <a:ext cx="575318" cy="575318"/>
                <a:chOff x="3601123" y="3601161"/>
                <a:chExt cx="575318" cy="575318"/>
              </a:xfrm>
              <a:solidFill>
                <a:schemeClr val="bg1"/>
              </a:solidFill>
            </p:grpSpPr>
            <p:sp>
              <p:nvSpPr>
                <p:cNvPr id="598" name="正方形/長方形 597">
                  <a:extLst>
                    <a:ext uri="{FF2B5EF4-FFF2-40B4-BE49-F238E27FC236}">
                      <a16:creationId xmlns:a16="http://schemas.microsoft.com/office/drawing/2014/main" id="{684205C4-03BF-77C2-AD3A-FB94717A9EFD}"/>
                    </a:ext>
                  </a:extLst>
                </p:cNvPr>
                <p:cNvSpPr/>
                <p:nvPr/>
              </p:nvSpPr>
              <p:spPr>
                <a:xfrm>
                  <a:off x="3601123"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9" name="正方形/長方形 598">
                  <a:extLst>
                    <a:ext uri="{FF2B5EF4-FFF2-40B4-BE49-F238E27FC236}">
                      <a16:creationId xmlns:a16="http://schemas.microsoft.com/office/drawing/2014/main" id="{436F8E4C-F47F-0623-AA2A-879C0186267A}"/>
                    </a:ext>
                  </a:extLst>
                </p:cNvPr>
                <p:cNvSpPr/>
                <p:nvPr/>
              </p:nvSpPr>
              <p:spPr>
                <a:xfrm>
                  <a:off x="3888782"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0" name="正方形/長方形 599">
                  <a:extLst>
                    <a:ext uri="{FF2B5EF4-FFF2-40B4-BE49-F238E27FC236}">
                      <a16:creationId xmlns:a16="http://schemas.microsoft.com/office/drawing/2014/main" id="{9455B613-A0E6-3D4D-5918-2FD2E9170F3A}"/>
                    </a:ext>
                  </a:extLst>
                </p:cNvPr>
                <p:cNvSpPr/>
                <p:nvPr/>
              </p:nvSpPr>
              <p:spPr>
                <a:xfrm>
                  <a:off x="3601123" y="3888820"/>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1" name="正方形/長方形 600">
                  <a:extLst>
                    <a:ext uri="{FF2B5EF4-FFF2-40B4-BE49-F238E27FC236}">
                      <a16:creationId xmlns:a16="http://schemas.microsoft.com/office/drawing/2014/main" id="{B689C552-AC80-C1E4-504F-E9E4C4727879}"/>
                    </a:ext>
                  </a:extLst>
                </p:cNvPr>
                <p:cNvSpPr/>
                <p:nvPr/>
              </p:nvSpPr>
              <p:spPr>
                <a:xfrm>
                  <a:off x="3888782"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95" name="直線矢印コネクタ 594">
                <a:extLst>
                  <a:ext uri="{FF2B5EF4-FFF2-40B4-BE49-F238E27FC236}">
                    <a16:creationId xmlns:a16="http://schemas.microsoft.com/office/drawing/2014/main" id="{8391AF7A-5AD5-7F0C-AE6C-4B90A5EE0A32}"/>
                  </a:ext>
                </a:extLst>
              </p:cNvPr>
              <p:cNvCxnSpPr>
                <a:cxnSpLocks/>
              </p:cNvCxnSpPr>
              <p:nvPr/>
            </p:nvCxnSpPr>
            <p:spPr>
              <a:xfrm>
                <a:off x="10608492" y="446049"/>
                <a:ext cx="287659" cy="0"/>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96" name="直線矢印コネクタ 595">
                <a:extLst>
                  <a:ext uri="{FF2B5EF4-FFF2-40B4-BE49-F238E27FC236}">
                    <a16:creationId xmlns:a16="http://schemas.microsoft.com/office/drawing/2014/main" id="{3E246B53-F709-978A-1CA1-163E245B4CDE}"/>
                  </a:ext>
                </a:extLst>
              </p:cNvPr>
              <p:cNvCxnSpPr>
                <a:cxnSpLocks/>
              </p:cNvCxnSpPr>
              <p:nvPr/>
            </p:nvCxnSpPr>
            <p:spPr>
              <a:xfrm>
                <a:off x="10887605" y="448561"/>
                <a:ext cx="0" cy="287659"/>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602" name="グループ化 601">
              <a:extLst>
                <a:ext uri="{FF2B5EF4-FFF2-40B4-BE49-F238E27FC236}">
                  <a16:creationId xmlns:a16="http://schemas.microsoft.com/office/drawing/2014/main" id="{068653A5-6D84-8AFD-3273-3B7BE64B097C}"/>
                </a:ext>
              </a:extLst>
            </p:cNvPr>
            <p:cNvGrpSpPr/>
            <p:nvPr/>
          </p:nvGrpSpPr>
          <p:grpSpPr>
            <a:xfrm>
              <a:off x="1642110" y="3550674"/>
              <a:ext cx="349161" cy="351943"/>
              <a:chOff x="10599944" y="907938"/>
              <a:chExt cx="575320" cy="579906"/>
            </a:xfrm>
          </p:grpSpPr>
          <p:grpSp>
            <p:nvGrpSpPr>
              <p:cNvPr id="603" name="グループ化 602">
                <a:extLst>
                  <a:ext uri="{FF2B5EF4-FFF2-40B4-BE49-F238E27FC236}">
                    <a16:creationId xmlns:a16="http://schemas.microsoft.com/office/drawing/2014/main" id="{B024D8E3-259E-417E-D534-BDFFEBBBAA73}"/>
                  </a:ext>
                </a:extLst>
              </p:cNvPr>
              <p:cNvGrpSpPr/>
              <p:nvPr/>
            </p:nvGrpSpPr>
            <p:grpSpPr>
              <a:xfrm>
                <a:off x="10599946" y="912526"/>
                <a:ext cx="575318" cy="575318"/>
                <a:chOff x="3601123" y="3601161"/>
                <a:chExt cx="575318" cy="575318"/>
              </a:xfrm>
              <a:solidFill>
                <a:schemeClr val="bg1"/>
              </a:solidFill>
            </p:grpSpPr>
            <p:sp>
              <p:nvSpPr>
                <p:cNvPr id="610" name="正方形/長方形 609">
                  <a:extLst>
                    <a:ext uri="{FF2B5EF4-FFF2-40B4-BE49-F238E27FC236}">
                      <a16:creationId xmlns:a16="http://schemas.microsoft.com/office/drawing/2014/main" id="{9BCB675C-54D2-467C-DC4F-1D90AE3116FE}"/>
                    </a:ext>
                  </a:extLst>
                </p:cNvPr>
                <p:cNvSpPr/>
                <p:nvPr/>
              </p:nvSpPr>
              <p:spPr>
                <a:xfrm>
                  <a:off x="3601123"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1" name="正方形/長方形 610">
                  <a:extLst>
                    <a:ext uri="{FF2B5EF4-FFF2-40B4-BE49-F238E27FC236}">
                      <a16:creationId xmlns:a16="http://schemas.microsoft.com/office/drawing/2014/main" id="{ACF49AA1-231B-3C17-E3D3-7B86C671572C}"/>
                    </a:ext>
                  </a:extLst>
                </p:cNvPr>
                <p:cNvSpPr/>
                <p:nvPr/>
              </p:nvSpPr>
              <p:spPr>
                <a:xfrm>
                  <a:off x="3888782" y="3601161"/>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2" name="正方形/長方形 611">
                  <a:extLst>
                    <a:ext uri="{FF2B5EF4-FFF2-40B4-BE49-F238E27FC236}">
                      <a16:creationId xmlns:a16="http://schemas.microsoft.com/office/drawing/2014/main" id="{FB9B085C-46E5-80ED-EA85-E8C1D2BE9653}"/>
                    </a:ext>
                  </a:extLst>
                </p:cNvPr>
                <p:cNvSpPr/>
                <p:nvPr/>
              </p:nvSpPr>
              <p:spPr>
                <a:xfrm>
                  <a:off x="3601123" y="3888820"/>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3" name="正方形/長方形 612">
                  <a:extLst>
                    <a:ext uri="{FF2B5EF4-FFF2-40B4-BE49-F238E27FC236}">
                      <a16:creationId xmlns:a16="http://schemas.microsoft.com/office/drawing/2014/main" id="{4F47DDE8-FEE7-1DDC-92C6-789031D65252}"/>
                    </a:ext>
                  </a:extLst>
                </p:cNvPr>
                <p:cNvSpPr/>
                <p:nvPr/>
              </p:nvSpPr>
              <p:spPr>
                <a:xfrm>
                  <a:off x="3888782"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04" name="直線矢印コネクタ 603">
                <a:extLst>
                  <a:ext uri="{FF2B5EF4-FFF2-40B4-BE49-F238E27FC236}">
                    <a16:creationId xmlns:a16="http://schemas.microsoft.com/office/drawing/2014/main" id="{18D72AE5-5C71-17E6-D18D-595304DB5655}"/>
                  </a:ext>
                </a:extLst>
              </p:cNvPr>
              <p:cNvCxnSpPr>
                <a:cxnSpLocks/>
              </p:cNvCxnSpPr>
              <p:nvPr/>
            </p:nvCxnSpPr>
            <p:spPr>
              <a:xfrm flipH="1">
                <a:off x="10887604" y="1200185"/>
                <a:ext cx="287659" cy="0"/>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05" name="直線矢印コネクタ 604">
                <a:extLst>
                  <a:ext uri="{FF2B5EF4-FFF2-40B4-BE49-F238E27FC236}">
                    <a16:creationId xmlns:a16="http://schemas.microsoft.com/office/drawing/2014/main" id="{F0A0EF94-FC38-DDC6-C694-C28F519BD46D}"/>
                  </a:ext>
                </a:extLst>
              </p:cNvPr>
              <p:cNvCxnSpPr>
                <a:cxnSpLocks/>
              </p:cNvCxnSpPr>
              <p:nvPr/>
            </p:nvCxnSpPr>
            <p:spPr>
              <a:xfrm>
                <a:off x="10599944" y="1200185"/>
                <a:ext cx="287659" cy="0"/>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06" name="直線矢印コネクタ 605">
                <a:extLst>
                  <a:ext uri="{FF2B5EF4-FFF2-40B4-BE49-F238E27FC236}">
                    <a16:creationId xmlns:a16="http://schemas.microsoft.com/office/drawing/2014/main" id="{6B261D93-45E2-A24D-B218-DA9DBBEA4B3E}"/>
                  </a:ext>
                </a:extLst>
              </p:cNvPr>
              <p:cNvCxnSpPr>
                <a:cxnSpLocks/>
              </p:cNvCxnSpPr>
              <p:nvPr/>
            </p:nvCxnSpPr>
            <p:spPr>
              <a:xfrm flipV="1">
                <a:off x="10887605" y="907938"/>
                <a:ext cx="0" cy="287659"/>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07" name="直線矢印コネクタ 606">
                <a:extLst>
                  <a:ext uri="{FF2B5EF4-FFF2-40B4-BE49-F238E27FC236}">
                    <a16:creationId xmlns:a16="http://schemas.microsoft.com/office/drawing/2014/main" id="{3CE867AA-5122-82A8-F254-9BC477577B35}"/>
                  </a:ext>
                </a:extLst>
              </p:cNvPr>
              <p:cNvCxnSpPr>
                <a:cxnSpLocks/>
              </p:cNvCxnSpPr>
              <p:nvPr/>
            </p:nvCxnSpPr>
            <p:spPr>
              <a:xfrm>
                <a:off x="10887605" y="1195597"/>
                <a:ext cx="0" cy="287659"/>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614" name="グループ化 613">
              <a:extLst>
                <a:ext uri="{FF2B5EF4-FFF2-40B4-BE49-F238E27FC236}">
                  <a16:creationId xmlns:a16="http://schemas.microsoft.com/office/drawing/2014/main" id="{88774B3A-33FA-BEB4-F164-53E3B70ECE08}"/>
                </a:ext>
              </a:extLst>
            </p:cNvPr>
            <p:cNvGrpSpPr/>
            <p:nvPr/>
          </p:nvGrpSpPr>
          <p:grpSpPr>
            <a:xfrm>
              <a:off x="2141476" y="4011143"/>
              <a:ext cx="354345" cy="349159"/>
              <a:chOff x="11422773" y="1666662"/>
              <a:chExt cx="583863" cy="575318"/>
            </a:xfrm>
          </p:grpSpPr>
          <p:grpSp>
            <p:nvGrpSpPr>
              <p:cNvPr id="615" name="グループ化 614">
                <a:extLst>
                  <a:ext uri="{FF2B5EF4-FFF2-40B4-BE49-F238E27FC236}">
                    <a16:creationId xmlns:a16="http://schemas.microsoft.com/office/drawing/2014/main" id="{7CF6DDB1-A7A0-9239-74DC-F716842BFE7B}"/>
                  </a:ext>
                </a:extLst>
              </p:cNvPr>
              <p:cNvGrpSpPr/>
              <p:nvPr/>
            </p:nvGrpSpPr>
            <p:grpSpPr>
              <a:xfrm>
                <a:off x="11422773" y="1666662"/>
                <a:ext cx="575318" cy="575318"/>
                <a:chOff x="3601123" y="3601161"/>
                <a:chExt cx="575318" cy="575318"/>
              </a:xfrm>
              <a:solidFill>
                <a:schemeClr val="bg1"/>
              </a:solidFill>
            </p:grpSpPr>
            <p:sp>
              <p:nvSpPr>
                <p:cNvPr id="621" name="正方形/長方形 620">
                  <a:extLst>
                    <a:ext uri="{FF2B5EF4-FFF2-40B4-BE49-F238E27FC236}">
                      <a16:creationId xmlns:a16="http://schemas.microsoft.com/office/drawing/2014/main" id="{B5CAAE97-5512-C8D2-6AAD-152138D99176}"/>
                    </a:ext>
                  </a:extLst>
                </p:cNvPr>
                <p:cNvSpPr/>
                <p:nvPr/>
              </p:nvSpPr>
              <p:spPr>
                <a:xfrm>
                  <a:off x="3601123" y="3601161"/>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2" name="正方形/長方形 621">
                  <a:extLst>
                    <a:ext uri="{FF2B5EF4-FFF2-40B4-BE49-F238E27FC236}">
                      <a16:creationId xmlns:a16="http://schemas.microsoft.com/office/drawing/2014/main" id="{3FBCD2C1-437B-C587-4786-6F697411D47C}"/>
                    </a:ext>
                  </a:extLst>
                </p:cNvPr>
                <p:cNvSpPr/>
                <p:nvPr/>
              </p:nvSpPr>
              <p:spPr>
                <a:xfrm>
                  <a:off x="3888782"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3" name="正方形/長方形 622">
                  <a:extLst>
                    <a:ext uri="{FF2B5EF4-FFF2-40B4-BE49-F238E27FC236}">
                      <a16:creationId xmlns:a16="http://schemas.microsoft.com/office/drawing/2014/main" id="{D1146189-AA6B-ED34-B1FC-8539490CBD74}"/>
                    </a:ext>
                  </a:extLst>
                </p:cNvPr>
                <p:cNvSpPr/>
                <p:nvPr/>
              </p:nvSpPr>
              <p:spPr>
                <a:xfrm>
                  <a:off x="3601123" y="3888820"/>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4" name="正方形/長方形 623">
                  <a:extLst>
                    <a:ext uri="{FF2B5EF4-FFF2-40B4-BE49-F238E27FC236}">
                      <a16:creationId xmlns:a16="http://schemas.microsoft.com/office/drawing/2014/main" id="{A4C65B35-7FEB-B9C6-F17E-B6AC4154B87B}"/>
                    </a:ext>
                  </a:extLst>
                </p:cNvPr>
                <p:cNvSpPr/>
                <p:nvPr/>
              </p:nvSpPr>
              <p:spPr>
                <a:xfrm>
                  <a:off x="3888782" y="3888820"/>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16" name="直線矢印コネクタ 615">
                <a:extLst>
                  <a:ext uri="{FF2B5EF4-FFF2-40B4-BE49-F238E27FC236}">
                    <a16:creationId xmlns:a16="http://schemas.microsoft.com/office/drawing/2014/main" id="{B5DDA1EB-C1A3-C419-BE7E-B6E65F9D9159}"/>
                  </a:ext>
                </a:extLst>
              </p:cNvPr>
              <p:cNvCxnSpPr>
                <a:cxnSpLocks/>
              </p:cNvCxnSpPr>
              <p:nvPr/>
            </p:nvCxnSpPr>
            <p:spPr>
              <a:xfrm>
                <a:off x="11718977" y="1954321"/>
                <a:ext cx="287659" cy="0"/>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17" name="直線矢印コネクタ 616">
                <a:extLst>
                  <a:ext uri="{FF2B5EF4-FFF2-40B4-BE49-F238E27FC236}">
                    <a16:creationId xmlns:a16="http://schemas.microsoft.com/office/drawing/2014/main" id="{C34FBC5A-5C9C-FD48-4140-6EE77580F155}"/>
                  </a:ext>
                </a:extLst>
              </p:cNvPr>
              <p:cNvCxnSpPr>
                <a:cxnSpLocks/>
              </p:cNvCxnSpPr>
              <p:nvPr/>
            </p:nvCxnSpPr>
            <p:spPr>
              <a:xfrm>
                <a:off x="11710432" y="1666663"/>
                <a:ext cx="0" cy="287659"/>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grpSp>
        <p:sp>
          <p:nvSpPr>
            <p:cNvPr id="626" name="テキスト ボックス 625">
              <a:extLst>
                <a:ext uri="{FF2B5EF4-FFF2-40B4-BE49-F238E27FC236}">
                  <a16:creationId xmlns:a16="http://schemas.microsoft.com/office/drawing/2014/main" id="{E1F018F3-7EB9-73E9-9D3A-6C4E4750E9B6}"/>
                </a:ext>
              </a:extLst>
            </p:cNvPr>
            <p:cNvSpPr txBox="1"/>
            <p:nvPr/>
          </p:nvSpPr>
          <p:spPr>
            <a:xfrm>
              <a:off x="397555" y="2736743"/>
              <a:ext cx="2339102" cy="415498"/>
            </a:xfrm>
            <a:prstGeom prst="rect">
              <a:avLst/>
            </a:prstGeom>
            <a:noFill/>
          </p:spPr>
          <p:txBody>
            <a:bodyPr wrap="square" rtlCol="0">
              <a:spAutoFit/>
            </a:bodyPr>
            <a:lstStyle/>
            <a:p>
              <a:pPr algn="ctr"/>
              <a:r>
                <a:rPr lang="en-US" altLang="ja-JP" sz="1050"/>
                <a:t>2x2</a:t>
              </a:r>
              <a:r>
                <a:rPr lang="ja-JP" altLang="en-US" sz="1050"/>
                <a:t>のピクセルエッジパターン</a:t>
              </a:r>
              <a:endParaRPr lang="en-US" altLang="ja-JP" sz="1050"/>
            </a:p>
            <a:p>
              <a:pPr algn="ctr"/>
              <a:r>
                <a:rPr lang="ja-JP" altLang="en-US" sz="1050"/>
                <a:t>（</a:t>
              </a:r>
              <a:r>
                <a:rPr lang="en-US" altLang="ja-JP" sz="1050"/>
                <a:t>16</a:t>
              </a:r>
              <a:r>
                <a:rPr lang="ja-JP" altLang="en-US" sz="1050"/>
                <a:t>種）</a:t>
              </a:r>
              <a:endParaRPr kumimoji="1" lang="ja-JP" altLang="en-US" sz="1050"/>
            </a:p>
          </p:txBody>
        </p:sp>
      </p:grpSp>
      <p:grpSp>
        <p:nvGrpSpPr>
          <p:cNvPr id="681" name="グループ化 680">
            <a:extLst>
              <a:ext uri="{FF2B5EF4-FFF2-40B4-BE49-F238E27FC236}">
                <a16:creationId xmlns:a16="http://schemas.microsoft.com/office/drawing/2014/main" id="{51340588-3145-A0ED-EAF5-2F666FFAE837}"/>
              </a:ext>
            </a:extLst>
          </p:cNvPr>
          <p:cNvGrpSpPr/>
          <p:nvPr/>
        </p:nvGrpSpPr>
        <p:grpSpPr>
          <a:xfrm>
            <a:off x="4465868" y="3404256"/>
            <a:ext cx="816646" cy="807955"/>
            <a:chOff x="4367144" y="1771986"/>
            <a:chExt cx="816646" cy="807955"/>
          </a:xfrm>
        </p:grpSpPr>
        <p:grpSp>
          <p:nvGrpSpPr>
            <p:cNvPr id="644" name="グループ化 643">
              <a:extLst>
                <a:ext uri="{FF2B5EF4-FFF2-40B4-BE49-F238E27FC236}">
                  <a16:creationId xmlns:a16="http://schemas.microsoft.com/office/drawing/2014/main" id="{DEAD6EDA-E8F4-059D-AC5A-F118DBF67BD1}"/>
                </a:ext>
              </a:extLst>
            </p:cNvPr>
            <p:cNvGrpSpPr/>
            <p:nvPr/>
          </p:nvGrpSpPr>
          <p:grpSpPr>
            <a:xfrm>
              <a:off x="4829130" y="2230782"/>
              <a:ext cx="354660" cy="349159"/>
              <a:chOff x="9777119" y="1666662"/>
              <a:chExt cx="584383" cy="575318"/>
            </a:xfrm>
          </p:grpSpPr>
          <p:grpSp>
            <p:nvGrpSpPr>
              <p:cNvPr id="645" name="グループ化 644">
                <a:extLst>
                  <a:ext uri="{FF2B5EF4-FFF2-40B4-BE49-F238E27FC236}">
                    <a16:creationId xmlns:a16="http://schemas.microsoft.com/office/drawing/2014/main" id="{AD4D1161-1F8B-5F13-03C6-E76D9E51823B}"/>
                  </a:ext>
                </a:extLst>
              </p:cNvPr>
              <p:cNvGrpSpPr/>
              <p:nvPr/>
            </p:nvGrpSpPr>
            <p:grpSpPr>
              <a:xfrm>
                <a:off x="9777119" y="1666662"/>
                <a:ext cx="575318" cy="575318"/>
                <a:chOff x="3601123" y="3601161"/>
                <a:chExt cx="575318" cy="575318"/>
              </a:xfrm>
              <a:solidFill>
                <a:schemeClr val="bg1"/>
              </a:solidFill>
            </p:grpSpPr>
            <p:sp>
              <p:nvSpPr>
                <p:cNvPr id="650" name="正方形/長方形 649">
                  <a:extLst>
                    <a:ext uri="{FF2B5EF4-FFF2-40B4-BE49-F238E27FC236}">
                      <a16:creationId xmlns:a16="http://schemas.microsoft.com/office/drawing/2014/main" id="{7C87678A-0D0A-3843-BBB9-F577859E4F1F}"/>
                    </a:ext>
                  </a:extLst>
                </p:cNvPr>
                <p:cNvSpPr/>
                <p:nvPr/>
              </p:nvSpPr>
              <p:spPr>
                <a:xfrm>
                  <a:off x="3601123" y="3601161"/>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1" name="正方形/長方形 650">
                  <a:extLst>
                    <a:ext uri="{FF2B5EF4-FFF2-40B4-BE49-F238E27FC236}">
                      <a16:creationId xmlns:a16="http://schemas.microsoft.com/office/drawing/2014/main" id="{4644FB80-3E15-EE36-8DAC-586CCC5AC77A}"/>
                    </a:ext>
                  </a:extLst>
                </p:cNvPr>
                <p:cNvSpPr/>
                <p:nvPr/>
              </p:nvSpPr>
              <p:spPr>
                <a:xfrm>
                  <a:off x="3888782"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2" name="正方形/長方形 651">
                  <a:extLst>
                    <a:ext uri="{FF2B5EF4-FFF2-40B4-BE49-F238E27FC236}">
                      <a16:creationId xmlns:a16="http://schemas.microsoft.com/office/drawing/2014/main" id="{B0E5465C-7CD6-FA81-DC51-3EA9BFC7ADC1}"/>
                    </a:ext>
                  </a:extLst>
                </p:cNvPr>
                <p:cNvSpPr/>
                <p:nvPr/>
              </p:nvSpPr>
              <p:spPr>
                <a:xfrm>
                  <a:off x="3601123"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3" name="正方形/長方形 652">
                  <a:extLst>
                    <a:ext uri="{FF2B5EF4-FFF2-40B4-BE49-F238E27FC236}">
                      <a16:creationId xmlns:a16="http://schemas.microsoft.com/office/drawing/2014/main" id="{EFE3F8D2-2D39-0B77-13BC-A07D81896EB3}"/>
                    </a:ext>
                  </a:extLst>
                </p:cNvPr>
                <p:cNvSpPr/>
                <p:nvPr/>
              </p:nvSpPr>
              <p:spPr>
                <a:xfrm>
                  <a:off x="3888782" y="3888820"/>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46" name="直線矢印コネクタ 645">
                <a:extLst>
                  <a:ext uri="{FF2B5EF4-FFF2-40B4-BE49-F238E27FC236}">
                    <a16:creationId xmlns:a16="http://schemas.microsoft.com/office/drawing/2014/main" id="{37E8D1A2-F20A-CA46-985C-B7B8F0AA5E7A}"/>
                  </a:ext>
                </a:extLst>
              </p:cNvPr>
              <p:cNvCxnSpPr>
                <a:cxnSpLocks/>
              </p:cNvCxnSpPr>
              <p:nvPr/>
            </p:nvCxnSpPr>
            <p:spPr>
              <a:xfrm flipH="1">
                <a:off x="9777638" y="1954321"/>
                <a:ext cx="287659" cy="0"/>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47" name="直線矢印コネクタ 646">
                <a:extLst>
                  <a:ext uri="{FF2B5EF4-FFF2-40B4-BE49-F238E27FC236}">
                    <a16:creationId xmlns:a16="http://schemas.microsoft.com/office/drawing/2014/main" id="{12766D9C-4C9F-157C-4D86-16CF43032302}"/>
                  </a:ext>
                </a:extLst>
              </p:cNvPr>
              <p:cNvCxnSpPr>
                <a:cxnSpLocks/>
              </p:cNvCxnSpPr>
              <p:nvPr/>
            </p:nvCxnSpPr>
            <p:spPr>
              <a:xfrm>
                <a:off x="10073843" y="1954321"/>
                <a:ext cx="287659" cy="0"/>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48" name="直線矢印コネクタ 647">
                <a:extLst>
                  <a:ext uri="{FF2B5EF4-FFF2-40B4-BE49-F238E27FC236}">
                    <a16:creationId xmlns:a16="http://schemas.microsoft.com/office/drawing/2014/main" id="{E5941927-C2C5-9080-DE63-A33372032513}"/>
                  </a:ext>
                </a:extLst>
              </p:cNvPr>
              <p:cNvCxnSpPr>
                <a:cxnSpLocks/>
              </p:cNvCxnSpPr>
              <p:nvPr/>
            </p:nvCxnSpPr>
            <p:spPr>
              <a:xfrm flipV="1">
                <a:off x="10064778" y="1954321"/>
                <a:ext cx="0" cy="287659"/>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49" name="直線矢印コネクタ 648">
                <a:extLst>
                  <a:ext uri="{FF2B5EF4-FFF2-40B4-BE49-F238E27FC236}">
                    <a16:creationId xmlns:a16="http://schemas.microsoft.com/office/drawing/2014/main" id="{52A6B83B-9E39-763D-B422-0B3017898A0E}"/>
                  </a:ext>
                </a:extLst>
              </p:cNvPr>
              <p:cNvCxnSpPr>
                <a:cxnSpLocks/>
              </p:cNvCxnSpPr>
              <p:nvPr/>
            </p:nvCxnSpPr>
            <p:spPr>
              <a:xfrm>
                <a:off x="10064778" y="1666663"/>
                <a:ext cx="0" cy="287659"/>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654" name="グループ化 653">
              <a:extLst>
                <a:ext uri="{FF2B5EF4-FFF2-40B4-BE49-F238E27FC236}">
                  <a16:creationId xmlns:a16="http://schemas.microsoft.com/office/drawing/2014/main" id="{1FD5A3BC-2E07-0762-3A03-4CF176EE2FC0}"/>
                </a:ext>
              </a:extLst>
            </p:cNvPr>
            <p:cNvGrpSpPr/>
            <p:nvPr/>
          </p:nvGrpSpPr>
          <p:grpSpPr>
            <a:xfrm>
              <a:off x="4369125" y="2230780"/>
              <a:ext cx="349159" cy="349160"/>
              <a:chOff x="8954292" y="912524"/>
              <a:chExt cx="575318" cy="575320"/>
            </a:xfrm>
          </p:grpSpPr>
          <p:grpSp>
            <p:nvGrpSpPr>
              <p:cNvPr id="655" name="グループ化 654">
                <a:extLst>
                  <a:ext uri="{FF2B5EF4-FFF2-40B4-BE49-F238E27FC236}">
                    <a16:creationId xmlns:a16="http://schemas.microsoft.com/office/drawing/2014/main" id="{E257F67F-A9C7-16CD-246C-A4B3D6C751B0}"/>
                  </a:ext>
                </a:extLst>
              </p:cNvPr>
              <p:cNvGrpSpPr/>
              <p:nvPr/>
            </p:nvGrpSpPr>
            <p:grpSpPr>
              <a:xfrm>
                <a:off x="8954292" y="912526"/>
                <a:ext cx="575318" cy="575318"/>
                <a:chOff x="3601123" y="3601161"/>
                <a:chExt cx="575318" cy="575318"/>
              </a:xfrm>
              <a:solidFill>
                <a:schemeClr val="bg1"/>
              </a:solidFill>
            </p:grpSpPr>
            <p:sp>
              <p:nvSpPr>
                <p:cNvPr id="658" name="正方形/長方形 657">
                  <a:extLst>
                    <a:ext uri="{FF2B5EF4-FFF2-40B4-BE49-F238E27FC236}">
                      <a16:creationId xmlns:a16="http://schemas.microsoft.com/office/drawing/2014/main" id="{BB021DE8-2DF6-5D19-DFD3-1A71999ED8CC}"/>
                    </a:ext>
                  </a:extLst>
                </p:cNvPr>
                <p:cNvSpPr/>
                <p:nvPr/>
              </p:nvSpPr>
              <p:spPr>
                <a:xfrm>
                  <a:off x="3601123"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9" name="正方形/長方形 658">
                  <a:extLst>
                    <a:ext uri="{FF2B5EF4-FFF2-40B4-BE49-F238E27FC236}">
                      <a16:creationId xmlns:a16="http://schemas.microsoft.com/office/drawing/2014/main" id="{7FFAA7AB-7C87-B049-99DC-C469A7E5C215}"/>
                    </a:ext>
                  </a:extLst>
                </p:cNvPr>
                <p:cNvSpPr/>
                <p:nvPr/>
              </p:nvSpPr>
              <p:spPr>
                <a:xfrm>
                  <a:off x="3888782" y="3601161"/>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0" name="正方形/長方形 659">
                  <a:extLst>
                    <a:ext uri="{FF2B5EF4-FFF2-40B4-BE49-F238E27FC236}">
                      <a16:creationId xmlns:a16="http://schemas.microsoft.com/office/drawing/2014/main" id="{CC1F3C7F-C8EA-9196-EB5A-5EF3EB1377F0}"/>
                    </a:ext>
                  </a:extLst>
                </p:cNvPr>
                <p:cNvSpPr/>
                <p:nvPr/>
              </p:nvSpPr>
              <p:spPr>
                <a:xfrm>
                  <a:off x="3601123"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1" name="正方形/長方形 660">
                  <a:extLst>
                    <a:ext uri="{FF2B5EF4-FFF2-40B4-BE49-F238E27FC236}">
                      <a16:creationId xmlns:a16="http://schemas.microsoft.com/office/drawing/2014/main" id="{F55F1455-4E1D-2F03-9730-BB3F83325E60}"/>
                    </a:ext>
                  </a:extLst>
                </p:cNvPr>
                <p:cNvSpPr/>
                <p:nvPr/>
              </p:nvSpPr>
              <p:spPr>
                <a:xfrm>
                  <a:off x="3888782"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56" name="直線矢印コネクタ 655">
                <a:extLst>
                  <a:ext uri="{FF2B5EF4-FFF2-40B4-BE49-F238E27FC236}">
                    <a16:creationId xmlns:a16="http://schemas.microsoft.com/office/drawing/2014/main" id="{9A4F0B84-DE41-334C-81A7-9A001F2D9BD9}"/>
                  </a:ext>
                </a:extLst>
              </p:cNvPr>
              <p:cNvCxnSpPr>
                <a:cxnSpLocks/>
              </p:cNvCxnSpPr>
              <p:nvPr/>
            </p:nvCxnSpPr>
            <p:spPr>
              <a:xfrm flipH="1">
                <a:off x="9238609" y="1200185"/>
                <a:ext cx="287659" cy="0"/>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57" name="直線矢印コネクタ 656">
                <a:extLst>
                  <a:ext uri="{FF2B5EF4-FFF2-40B4-BE49-F238E27FC236}">
                    <a16:creationId xmlns:a16="http://schemas.microsoft.com/office/drawing/2014/main" id="{22C0D6FA-78D8-BEFB-B7D7-919DEE377D7E}"/>
                  </a:ext>
                </a:extLst>
              </p:cNvPr>
              <p:cNvCxnSpPr>
                <a:cxnSpLocks/>
              </p:cNvCxnSpPr>
              <p:nvPr/>
            </p:nvCxnSpPr>
            <p:spPr>
              <a:xfrm flipV="1">
                <a:off x="9241951" y="912524"/>
                <a:ext cx="0" cy="287659"/>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662" name="グループ化 661">
              <a:extLst>
                <a:ext uri="{FF2B5EF4-FFF2-40B4-BE49-F238E27FC236}">
                  <a16:creationId xmlns:a16="http://schemas.microsoft.com/office/drawing/2014/main" id="{39A48C03-2FD8-16B8-8B7D-0ECBDCE2BA2A}"/>
                </a:ext>
              </a:extLst>
            </p:cNvPr>
            <p:cNvGrpSpPr/>
            <p:nvPr/>
          </p:nvGrpSpPr>
          <p:grpSpPr>
            <a:xfrm>
              <a:off x="4367144" y="1771986"/>
              <a:ext cx="353122" cy="349159"/>
              <a:chOff x="9777119" y="158390"/>
              <a:chExt cx="581849" cy="575318"/>
            </a:xfrm>
          </p:grpSpPr>
          <p:grpSp>
            <p:nvGrpSpPr>
              <p:cNvPr id="663" name="グループ化 662">
                <a:extLst>
                  <a:ext uri="{FF2B5EF4-FFF2-40B4-BE49-F238E27FC236}">
                    <a16:creationId xmlns:a16="http://schemas.microsoft.com/office/drawing/2014/main" id="{EEA6B950-7C9B-94E5-4834-4228B2A1FDA3}"/>
                  </a:ext>
                </a:extLst>
              </p:cNvPr>
              <p:cNvGrpSpPr/>
              <p:nvPr/>
            </p:nvGrpSpPr>
            <p:grpSpPr>
              <a:xfrm>
                <a:off x="9777119" y="158390"/>
                <a:ext cx="575318" cy="575318"/>
                <a:chOff x="3601123" y="3601161"/>
                <a:chExt cx="575318" cy="575318"/>
              </a:xfrm>
              <a:solidFill>
                <a:schemeClr val="bg1"/>
              </a:solidFill>
            </p:grpSpPr>
            <p:sp>
              <p:nvSpPr>
                <p:cNvPr id="666" name="正方形/長方形 665">
                  <a:extLst>
                    <a:ext uri="{FF2B5EF4-FFF2-40B4-BE49-F238E27FC236}">
                      <a16:creationId xmlns:a16="http://schemas.microsoft.com/office/drawing/2014/main" id="{CC40A41F-DD96-43EF-3925-0E7BD37650EE}"/>
                    </a:ext>
                  </a:extLst>
                </p:cNvPr>
                <p:cNvSpPr/>
                <p:nvPr/>
              </p:nvSpPr>
              <p:spPr>
                <a:xfrm>
                  <a:off x="3601123"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7" name="正方形/長方形 666">
                  <a:extLst>
                    <a:ext uri="{FF2B5EF4-FFF2-40B4-BE49-F238E27FC236}">
                      <a16:creationId xmlns:a16="http://schemas.microsoft.com/office/drawing/2014/main" id="{9640B6DE-1263-0588-1766-19C78ED40B86}"/>
                    </a:ext>
                  </a:extLst>
                </p:cNvPr>
                <p:cNvSpPr/>
                <p:nvPr/>
              </p:nvSpPr>
              <p:spPr>
                <a:xfrm>
                  <a:off x="3888782"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8" name="正方形/長方形 667">
                  <a:extLst>
                    <a:ext uri="{FF2B5EF4-FFF2-40B4-BE49-F238E27FC236}">
                      <a16:creationId xmlns:a16="http://schemas.microsoft.com/office/drawing/2014/main" id="{BCB8BCF4-8747-A24F-D4FA-EF9F3F291328}"/>
                    </a:ext>
                  </a:extLst>
                </p:cNvPr>
                <p:cNvSpPr/>
                <p:nvPr/>
              </p:nvSpPr>
              <p:spPr>
                <a:xfrm>
                  <a:off x="3601123"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9" name="正方形/長方形 668">
                  <a:extLst>
                    <a:ext uri="{FF2B5EF4-FFF2-40B4-BE49-F238E27FC236}">
                      <a16:creationId xmlns:a16="http://schemas.microsoft.com/office/drawing/2014/main" id="{57A88761-D935-D7CE-B42C-70FF26EF6311}"/>
                    </a:ext>
                  </a:extLst>
                </p:cNvPr>
                <p:cNvSpPr/>
                <p:nvPr/>
              </p:nvSpPr>
              <p:spPr>
                <a:xfrm>
                  <a:off x="3888782" y="3888820"/>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64" name="直線矢印コネクタ 663">
                <a:extLst>
                  <a:ext uri="{FF2B5EF4-FFF2-40B4-BE49-F238E27FC236}">
                    <a16:creationId xmlns:a16="http://schemas.microsoft.com/office/drawing/2014/main" id="{160E56CD-D2CD-B35C-D304-44AC34517F3D}"/>
                  </a:ext>
                </a:extLst>
              </p:cNvPr>
              <p:cNvCxnSpPr>
                <a:cxnSpLocks/>
              </p:cNvCxnSpPr>
              <p:nvPr/>
            </p:nvCxnSpPr>
            <p:spPr>
              <a:xfrm>
                <a:off x="10071309" y="446049"/>
                <a:ext cx="287659" cy="0"/>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65" name="直線矢印コネクタ 664">
                <a:extLst>
                  <a:ext uri="{FF2B5EF4-FFF2-40B4-BE49-F238E27FC236}">
                    <a16:creationId xmlns:a16="http://schemas.microsoft.com/office/drawing/2014/main" id="{05546CD0-D174-D663-A712-8D5BE1A37343}"/>
                  </a:ext>
                </a:extLst>
              </p:cNvPr>
              <p:cNvCxnSpPr>
                <a:cxnSpLocks/>
              </p:cNvCxnSpPr>
              <p:nvPr/>
            </p:nvCxnSpPr>
            <p:spPr>
              <a:xfrm flipV="1">
                <a:off x="10064778" y="446049"/>
                <a:ext cx="0" cy="287659"/>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grpSp>
        <p:grpSp>
          <p:nvGrpSpPr>
            <p:cNvPr id="670" name="グループ化 669">
              <a:extLst>
                <a:ext uri="{FF2B5EF4-FFF2-40B4-BE49-F238E27FC236}">
                  <a16:creationId xmlns:a16="http://schemas.microsoft.com/office/drawing/2014/main" id="{627B1400-53BA-4EAB-9BA9-0065E2BF32A8}"/>
                </a:ext>
              </a:extLst>
            </p:cNvPr>
            <p:cNvGrpSpPr/>
            <p:nvPr/>
          </p:nvGrpSpPr>
          <p:grpSpPr>
            <a:xfrm>
              <a:off x="4822960" y="1784625"/>
              <a:ext cx="349161" cy="351943"/>
              <a:chOff x="10599944" y="907938"/>
              <a:chExt cx="575320" cy="579906"/>
            </a:xfrm>
          </p:grpSpPr>
          <p:grpSp>
            <p:nvGrpSpPr>
              <p:cNvPr id="671" name="グループ化 670">
                <a:extLst>
                  <a:ext uri="{FF2B5EF4-FFF2-40B4-BE49-F238E27FC236}">
                    <a16:creationId xmlns:a16="http://schemas.microsoft.com/office/drawing/2014/main" id="{090D5071-16E4-FAF9-6F51-64A909C214F5}"/>
                  </a:ext>
                </a:extLst>
              </p:cNvPr>
              <p:cNvGrpSpPr/>
              <p:nvPr/>
            </p:nvGrpSpPr>
            <p:grpSpPr>
              <a:xfrm>
                <a:off x="10599946" y="912526"/>
                <a:ext cx="575318" cy="575318"/>
                <a:chOff x="3601123" y="3601161"/>
                <a:chExt cx="575318" cy="575318"/>
              </a:xfrm>
              <a:solidFill>
                <a:schemeClr val="bg1"/>
              </a:solidFill>
            </p:grpSpPr>
            <p:sp>
              <p:nvSpPr>
                <p:cNvPr id="676" name="正方形/長方形 675">
                  <a:extLst>
                    <a:ext uri="{FF2B5EF4-FFF2-40B4-BE49-F238E27FC236}">
                      <a16:creationId xmlns:a16="http://schemas.microsoft.com/office/drawing/2014/main" id="{44B7AB6E-ED7C-C8C1-0C50-E670EAA5D256}"/>
                    </a:ext>
                  </a:extLst>
                </p:cNvPr>
                <p:cNvSpPr/>
                <p:nvPr/>
              </p:nvSpPr>
              <p:spPr>
                <a:xfrm>
                  <a:off x="3601123" y="3601161"/>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7" name="正方形/長方形 676">
                  <a:extLst>
                    <a:ext uri="{FF2B5EF4-FFF2-40B4-BE49-F238E27FC236}">
                      <a16:creationId xmlns:a16="http://schemas.microsoft.com/office/drawing/2014/main" id="{1C8A006B-22BB-78E1-431A-7EAA18A303D6}"/>
                    </a:ext>
                  </a:extLst>
                </p:cNvPr>
                <p:cNvSpPr/>
                <p:nvPr/>
              </p:nvSpPr>
              <p:spPr>
                <a:xfrm>
                  <a:off x="3888782" y="3601161"/>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8" name="正方形/長方形 677">
                  <a:extLst>
                    <a:ext uri="{FF2B5EF4-FFF2-40B4-BE49-F238E27FC236}">
                      <a16:creationId xmlns:a16="http://schemas.microsoft.com/office/drawing/2014/main" id="{283A00E5-6454-73F6-40C5-39059345D8A3}"/>
                    </a:ext>
                  </a:extLst>
                </p:cNvPr>
                <p:cNvSpPr/>
                <p:nvPr/>
              </p:nvSpPr>
              <p:spPr>
                <a:xfrm>
                  <a:off x="3601123" y="3888820"/>
                  <a:ext cx="287659" cy="287659"/>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9" name="正方形/長方形 678">
                  <a:extLst>
                    <a:ext uri="{FF2B5EF4-FFF2-40B4-BE49-F238E27FC236}">
                      <a16:creationId xmlns:a16="http://schemas.microsoft.com/office/drawing/2014/main" id="{E1D70712-55EB-D498-02CE-216DF2204575}"/>
                    </a:ext>
                  </a:extLst>
                </p:cNvPr>
                <p:cNvSpPr/>
                <p:nvPr/>
              </p:nvSpPr>
              <p:spPr>
                <a:xfrm>
                  <a:off x="3888782" y="3888820"/>
                  <a:ext cx="287659" cy="287659"/>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72" name="直線矢印コネクタ 671">
                <a:extLst>
                  <a:ext uri="{FF2B5EF4-FFF2-40B4-BE49-F238E27FC236}">
                    <a16:creationId xmlns:a16="http://schemas.microsoft.com/office/drawing/2014/main" id="{A9F41191-B621-6743-E1FE-6C995C3F9E94}"/>
                  </a:ext>
                </a:extLst>
              </p:cNvPr>
              <p:cNvCxnSpPr>
                <a:cxnSpLocks/>
              </p:cNvCxnSpPr>
              <p:nvPr/>
            </p:nvCxnSpPr>
            <p:spPr>
              <a:xfrm flipH="1">
                <a:off x="10887604" y="1200185"/>
                <a:ext cx="287659" cy="0"/>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73" name="直線矢印コネクタ 672">
                <a:extLst>
                  <a:ext uri="{FF2B5EF4-FFF2-40B4-BE49-F238E27FC236}">
                    <a16:creationId xmlns:a16="http://schemas.microsoft.com/office/drawing/2014/main" id="{2F7EADF0-C476-6F36-0F97-D768F6DD7AD3}"/>
                  </a:ext>
                </a:extLst>
              </p:cNvPr>
              <p:cNvCxnSpPr>
                <a:cxnSpLocks/>
              </p:cNvCxnSpPr>
              <p:nvPr/>
            </p:nvCxnSpPr>
            <p:spPr>
              <a:xfrm>
                <a:off x="10599944" y="1200185"/>
                <a:ext cx="287659" cy="0"/>
              </a:xfrm>
              <a:prstGeom prst="straightConnector1">
                <a:avLst/>
              </a:prstGeom>
              <a:ln w="28575">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74" name="直線矢印コネクタ 673">
                <a:extLst>
                  <a:ext uri="{FF2B5EF4-FFF2-40B4-BE49-F238E27FC236}">
                    <a16:creationId xmlns:a16="http://schemas.microsoft.com/office/drawing/2014/main" id="{740DBE8F-8DE8-12CF-502C-EEEEAE9ACAA4}"/>
                  </a:ext>
                </a:extLst>
              </p:cNvPr>
              <p:cNvCxnSpPr>
                <a:cxnSpLocks/>
              </p:cNvCxnSpPr>
              <p:nvPr/>
            </p:nvCxnSpPr>
            <p:spPr>
              <a:xfrm flipV="1">
                <a:off x="10887605" y="907938"/>
                <a:ext cx="0" cy="287659"/>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75" name="直線矢印コネクタ 674">
                <a:extLst>
                  <a:ext uri="{FF2B5EF4-FFF2-40B4-BE49-F238E27FC236}">
                    <a16:creationId xmlns:a16="http://schemas.microsoft.com/office/drawing/2014/main" id="{12B14F03-894B-37B0-5A40-EA81352597AC}"/>
                  </a:ext>
                </a:extLst>
              </p:cNvPr>
              <p:cNvCxnSpPr>
                <a:cxnSpLocks/>
              </p:cNvCxnSpPr>
              <p:nvPr/>
            </p:nvCxnSpPr>
            <p:spPr>
              <a:xfrm>
                <a:off x="10887605" y="1195597"/>
                <a:ext cx="0" cy="287659"/>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grpSp>
      </p:grpSp>
      <p:grpSp>
        <p:nvGrpSpPr>
          <p:cNvPr id="705" name="グループ化 704">
            <a:extLst>
              <a:ext uri="{FF2B5EF4-FFF2-40B4-BE49-F238E27FC236}">
                <a16:creationId xmlns:a16="http://schemas.microsoft.com/office/drawing/2014/main" id="{43AAC37E-DCE4-704B-6F27-33CD0BB5DCC7}"/>
              </a:ext>
            </a:extLst>
          </p:cNvPr>
          <p:cNvGrpSpPr/>
          <p:nvPr/>
        </p:nvGrpSpPr>
        <p:grpSpPr>
          <a:xfrm>
            <a:off x="5518235" y="3375802"/>
            <a:ext cx="801014" cy="918334"/>
            <a:chOff x="3358348" y="2732800"/>
            <a:chExt cx="801014" cy="918334"/>
          </a:xfrm>
        </p:grpSpPr>
        <p:grpSp>
          <p:nvGrpSpPr>
            <p:cNvPr id="630" name="グループ化 629">
              <a:extLst>
                <a:ext uri="{FF2B5EF4-FFF2-40B4-BE49-F238E27FC236}">
                  <a16:creationId xmlns:a16="http://schemas.microsoft.com/office/drawing/2014/main" id="{C28AAE78-0B5E-9017-3230-F730CAD824C2}"/>
                </a:ext>
              </a:extLst>
            </p:cNvPr>
            <p:cNvGrpSpPr/>
            <p:nvPr/>
          </p:nvGrpSpPr>
          <p:grpSpPr>
            <a:xfrm>
              <a:off x="3358348" y="2795679"/>
              <a:ext cx="801014" cy="801014"/>
              <a:chOff x="310139" y="3438863"/>
              <a:chExt cx="522783" cy="522783"/>
            </a:xfrm>
          </p:grpSpPr>
          <p:sp>
            <p:nvSpPr>
              <p:cNvPr id="631" name="正方形/長方形 630">
                <a:extLst>
                  <a:ext uri="{FF2B5EF4-FFF2-40B4-BE49-F238E27FC236}">
                    <a16:creationId xmlns:a16="http://schemas.microsoft.com/office/drawing/2014/main" id="{D27D7E72-A560-B4FB-6D97-5EE9E4D23223}"/>
                  </a:ext>
                </a:extLst>
              </p:cNvPr>
              <p:cNvSpPr/>
              <p:nvPr/>
            </p:nvSpPr>
            <p:spPr>
              <a:xfrm>
                <a:off x="310139" y="3438863"/>
                <a:ext cx="174261" cy="174261"/>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2" name="正方形/長方形 631">
                <a:extLst>
                  <a:ext uri="{FF2B5EF4-FFF2-40B4-BE49-F238E27FC236}">
                    <a16:creationId xmlns:a16="http://schemas.microsoft.com/office/drawing/2014/main" id="{9508E567-EEFD-ED9C-C063-3FA191ED5D0D}"/>
                  </a:ext>
                </a:extLst>
              </p:cNvPr>
              <p:cNvSpPr/>
              <p:nvPr/>
            </p:nvSpPr>
            <p:spPr>
              <a:xfrm>
                <a:off x="484400" y="3438863"/>
                <a:ext cx="174261" cy="174261"/>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3" name="正方形/長方形 632">
                <a:extLst>
                  <a:ext uri="{FF2B5EF4-FFF2-40B4-BE49-F238E27FC236}">
                    <a16:creationId xmlns:a16="http://schemas.microsoft.com/office/drawing/2014/main" id="{D2B4CAA9-38E8-482B-2862-EEDA910B086B}"/>
                  </a:ext>
                </a:extLst>
              </p:cNvPr>
              <p:cNvSpPr/>
              <p:nvPr/>
            </p:nvSpPr>
            <p:spPr>
              <a:xfrm>
                <a:off x="658661" y="3438863"/>
                <a:ext cx="174261" cy="174261"/>
              </a:xfrm>
              <a:prstGeom prst="rect">
                <a:avLst/>
              </a:prstGeom>
              <a:solidFill>
                <a:schemeClr val="accent6">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4" name="正方形/長方形 633">
                <a:extLst>
                  <a:ext uri="{FF2B5EF4-FFF2-40B4-BE49-F238E27FC236}">
                    <a16:creationId xmlns:a16="http://schemas.microsoft.com/office/drawing/2014/main" id="{AC3DA46A-6D58-F2B2-FAC5-EE55269BB3D9}"/>
                  </a:ext>
                </a:extLst>
              </p:cNvPr>
              <p:cNvSpPr/>
              <p:nvPr/>
            </p:nvSpPr>
            <p:spPr>
              <a:xfrm>
                <a:off x="310139" y="3613124"/>
                <a:ext cx="174261" cy="174261"/>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5" name="正方形/長方形 634">
                <a:extLst>
                  <a:ext uri="{FF2B5EF4-FFF2-40B4-BE49-F238E27FC236}">
                    <a16:creationId xmlns:a16="http://schemas.microsoft.com/office/drawing/2014/main" id="{E1C19C95-B1F5-0505-1CF6-065128D3759D}"/>
                  </a:ext>
                </a:extLst>
              </p:cNvPr>
              <p:cNvSpPr/>
              <p:nvPr/>
            </p:nvSpPr>
            <p:spPr>
              <a:xfrm>
                <a:off x="484400" y="3613124"/>
                <a:ext cx="174261" cy="174261"/>
              </a:xfrm>
              <a:prstGeom prst="rect">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6" name="正方形/長方形 635">
                <a:extLst>
                  <a:ext uri="{FF2B5EF4-FFF2-40B4-BE49-F238E27FC236}">
                    <a16:creationId xmlns:a16="http://schemas.microsoft.com/office/drawing/2014/main" id="{CA1CB77E-4E05-C78A-A0AA-7C720060842F}"/>
                  </a:ext>
                </a:extLst>
              </p:cNvPr>
              <p:cNvSpPr/>
              <p:nvPr/>
            </p:nvSpPr>
            <p:spPr>
              <a:xfrm>
                <a:off x="658661" y="3613124"/>
                <a:ext cx="174261" cy="174261"/>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7" name="正方形/長方形 636">
                <a:extLst>
                  <a:ext uri="{FF2B5EF4-FFF2-40B4-BE49-F238E27FC236}">
                    <a16:creationId xmlns:a16="http://schemas.microsoft.com/office/drawing/2014/main" id="{5AD8B999-5053-85E9-808E-A7896ADAD7BF}"/>
                  </a:ext>
                </a:extLst>
              </p:cNvPr>
              <p:cNvSpPr/>
              <p:nvPr/>
            </p:nvSpPr>
            <p:spPr>
              <a:xfrm>
                <a:off x="310139" y="3787385"/>
                <a:ext cx="174261" cy="174261"/>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8" name="正方形/長方形 637">
                <a:extLst>
                  <a:ext uri="{FF2B5EF4-FFF2-40B4-BE49-F238E27FC236}">
                    <a16:creationId xmlns:a16="http://schemas.microsoft.com/office/drawing/2014/main" id="{4C521D66-2527-C536-596B-FDF769710964}"/>
                  </a:ext>
                </a:extLst>
              </p:cNvPr>
              <p:cNvSpPr/>
              <p:nvPr/>
            </p:nvSpPr>
            <p:spPr>
              <a:xfrm>
                <a:off x="484400" y="3787385"/>
                <a:ext cx="174261" cy="174261"/>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9" name="正方形/長方形 638">
                <a:extLst>
                  <a:ext uri="{FF2B5EF4-FFF2-40B4-BE49-F238E27FC236}">
                    <a16:creationId xmlns:a16="http://schemas.microsoft.com/office/drawing/2014/main" id="{E5814812-CE5D-E0D8-B7CE-E3A5D54F014D}"/>
                  </a:ext>
                </a:extLst>
              </p:cNvPr>
              <p:cNvSpPr/>
              <p:nvPr/>
            </p:nvSpPr>
            <p:spPr>
              <a:xfrm>
                <a:off x="658661" y="3787385"/>
                <a:ext cx="174261" cy="174261"/>
              </a:xfrm>
              <a:prstGeom prst="rect">
                <a:avLst/>
              </a:prstGeom>
              <a:solidFill>
                <a:schemeClr val="accent6">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92" name="グループ化 691">
              <a:extLst>
                <a:ext uri="{FF2B5EF4-FFF2-40B4-BE49-F238E27FC236}">
                  <a16:creationId xmlns:a16="http://schemas.microsoft.com/office/drawing/2014/main" id="{E09CE7FB-281A-02DC-C7EE-14C87C084DD7}"/>
                </a:ext>
              </a:extLst>
            </p:cNvPr>
            <p:cNvGrpSpPr/>
            <p:nvPr/>
          </p:nvGrpSpPr>
          <p:grpSpPr>
            <a:xfrm>
              <a:off x="3417635" y="3046742"/>
              <a:ext cx="185487" cy="267005"/>
              <a:chOff x="3625353" y="3877639"/>
              <a:chExt cx="284837" cy="267005"/>
            </a:xfrm>
          </p:grpSpPr>
          <p:cxnSp>
            <p:nvCxnSpPr>
              <p:cNvPr id="683" name="直線コネクタ 682">
                <a:extLst>
                  <a:ext uri="{FF2B5EF4-FFF2-40B4-BE49-F238E27FC236}">
                    <a16:creationId xmlns:a16="http://schemas.microsoft.com/office/drawing/2014/main" id="{F067536A-7913-EA0F-7B91-F6D5A3DCC2FE}"/>
                  </a:ext>
                </a:extLst>
              </p:cNvPr>
              <p:cNvCxnSpPr>
                <a:cxnSpLocks/>
              </p:cNvCxnSpPr>
              <p:nvPr/>
            </p:nvCxnSpPr>
            <p:spPr>
              <a:xfrm flipH="1">
                <a:off x="3625353" y="4140669"/>
                <a:ext cx="267004" cy="0"/>
              </a:xfrm>
              <a:prstGeom prst="line">
                <a:avLst/>
              </a:prstGeom>
              <a:ln>
                <a:solidFill>
                  <a:srgbClr val="D16C7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4" name="直線コネクタ 683">
                <a:extLst>
                  <a:ext uri="{FF2B5EF4-FFF2-40B4-BE49-F238E27FC236}">
                    <a16:creationId xmlns:a16="http://schemas.microsoft.com/office/drawing/2014/main" id="{7F931A48-DCD9-94DA-D175-DD8C60BB5CA7}"/>
                  </a:ext>
                </a:extLst>
              </p:cNvPr>
              <p:cNvCxnSpPr>
                <a:cxnSpLocks/>
              </p:cNvCxnSpPr>
              <p:nvPr/>
            </p:nvCxnSpPr>
            <p:spPr>
              <a:xfrm flipV="1">
                <a:off x="3643185" y="3877639"/>
                <a:ext cx="0" cy="267005"/>
              </a:xfrm>
              <a:prstGeom prst="line">
                <a:avLst/>
              </a:prstGeom>
              <a:ln w="412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8" name="直線コネクタ 687">
                <a:extLst>
                  <a:ext uri="{FF2B5EF4-FFF2-40B4-BE49-F238E27FC236}">
                    <a16:creationId xmlns:a16="http://schemas.microsoft.com/office/drawing/2014/main" id="{B3D83F2F-0D77-AAD8-1D01-D6519578E62F}"/>
                  </a:ext>
                </a:extLst>
              </p:cNvPr>
              <p:cNvCxnSpPr>
                <a:cxnSpLocks/>
              </p:cNvCxnSpPr>
              <p:nvPr/>
            </p:nvCxnSpPr>
            <p:spPr>
              <a:xfrm>
                <a:off x="3643185" y="3899834"/>
                <a:ext cx="267005" cy="0"/>
              </a:xfrm>
              <a:prstGeom prst="line">
                <a:avLst/>
              </a:prstGeom>
              <a:ln>
                <a:solidFill>
                  <a:srgbClr val="D16C7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93" name="グループ化 692">
              <a:extLst>
                <a:ext uri="{FF2B5EF4-FFF2-40B4-BE49-F238E27FC236}">
                  <a16:creationId xmlns:a16="http://schemas.microsoft.com/office/drawing/2014/main" id="{741EF649-6164-F49B-8A3C-7C481C971ED6}"/>
                </a:ext>
              </a:extLst>
            </p:cNvPr>
            <p:cNvGrpSpPr/>
            <p:nvPr/>
          </p:nvGrpSpPr>
          <p:grpSpPr>
            <a:xfrm rot="5400000">
              <a:off x="3602207" y="2761558"/>
              <a:ext cx="324522" cy="267005"/>
              <a:chOff x="3394015" y="3877639"/>
              <a:chExt cx="498342" cy="267005"/>
            </a:xfrm>
          </p:grpSpPr>
          <p:cxnSp>
            <p:nvCxnSpPr>
              <p:cNvPr id="694" name="直線コネクタ 693">
                <a:extLst>
                  <a:ext uri="{FF2B5EF4-FFF2-40B4-BE49-F238E27FC236}">
                    <a16:creationId xmlns:a16="http://schemas.microsoft.com/office/drawing/2014/main" id="{C0B03AC2-E289-6729-A2D6-F0A4AE46D3C5}"/>
                  </a:ext>
                </a:extLst>
              </p:cNvPr>
              <p:cNvCxnSpPr>
                <a:cxnSpLocks/>
              </p:cNvCxnSpPr>
              <p:nvPr/>
            </p:nvCxnSpPr>
            <p:spPr>
              <a:xfrm flipH="1">
                <a:off x="3625353" y="4140669"/>
                <a:ext cx="267004" cy="0"/>
              </a:xfrm>
              <a:prstGeom prst="line">
                <a:avLst/>
              </a:prstGeom>
              <a:ln>
                <a:solidFill>
                  <a:srgbClr val="D16C7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5" name="直線コネクタ 694">
                <a:extLst>
                  <a:ext uri="{FF2B5EF4-FFF2-40B4-BE49-F238E27FC236}">
                    <a16:creationId xmlns:a16="http://schemas.microsoft.com/office/drawing/2014/main" id="{47F6AE3B-D663-BA58-8194-9FC8899F1248}"/>
                  </a:ext>
                </a:extLst>
              </p:cNvPr>
              <p:cNvCxnSpPr>
                <a:cxnSpLocks/>
              </p:cNvCxnSpPr>
              <p:nvPr/>
            </p:nvCxnSpPr>
            <p:spPr>
              <a:xfrm flipV="1">
                <a:off x="3643185" y="3877639"/>
                <a:ext cx="0" cy="267005"/>
              </a:xfrm>
              <a:prstGeom prst="line">
                <a:avLst/>
              </a:prstGeom>
              <a:ln w="412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6" name="直線コネクタ 695">
                <a:extLst>
                  <a:ext uri="{FF2B5EF4-FFF2-40B4-BE49-F238E27FC236}">
                    <a16:creationId xmlns:a16="http://schemas.microsoft.com/office/drawing/2014/main" id="{7BA677E3-6B0E-7259-8EC0-EF2EB6A513C4}"/>
                  </a:ext>
                </a:extLst>
              </p:cNvPr>
              <p:cNvCxnSpPr>
                <a:cxnSpLocks/>
              </p:cNvCxnSpPr>
              <p:nvPr/>
            </p:nvCxnSpPr>
            <p:spPr>
              <a:xfrm rot="10800000" flipV="1">
                <a:off x="3394015" y="3899834"/>
                <a:ext cx="267006" cy="0"/>
              </a:xfrm>
              <a:prstGeom prst="line">
                <a:avLst/>
              </a:prstGeom>
              <a:ln>
                <a:solidFill>
                  <a:srgbClr val="D16C7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97" name="グループ化 696">
              <a:extLst>
                <a:ext uri="{FF2B5EF4-FFF2-40B4-BE49-F238E27FC236}">
                  <a16:creationId xmlns:a16="http://schemas.microsoft.com/office/drawing/2014/main" id="{8F3FC23C-A2CB-0046-0068-35A9FB20456B}"/>
                </a:ext>
              </a:extLst>
            </p:cNvPr>
            <p:cNvGrpSpPr/>
            <p:nvPr/>
          </p:nvGrpSpPr>
          <p:grpSpPr>
            <a:xfrm rot="16200000" flipV="1">
              <a:off x="3602207" y="3355370"/>
              <a:ext cx="324523" cy="267005"/>
              <a:chOff x="3394015" y="3877639"/>
              <a:chExt cx="498343" cy="267005"/>
            </a:xfrm>
          </p:grpSpPr>
          <p:cxnSp>
            <p:nvCxnSpPr>
              <p:cNvPr id="698" name="直線コネクタ 697">
                <a:extLst>
                  <a:ext uri="{FF2B5EF4-FFF2-40B4-BE49-F238E27FC236}">
                    <a16:creationId xmlns:a16="http://schemas.microsoft.com/office/drawing/2014/main" id="{03C54953-335A-FDD1-3D49-241367AE9FAF}"/>
                  </a:ext>
                </a:extLst>
              </p:cNvPr>
              <p:cNvCxnSpPr>
                <a:cxnSpLocks/>
              </p:cNvCxnSpPr>
              <p:nvPr/>
            </p:nvCxnSpPr>
            <p:spPr>
              <a:xfrm rot="10800000" flipH="1" flipV="1">
                <a:off x="3625354" y="4140668"/>
                <a:ext cx="267004" cy="0"/>
              </a:xfrm>
              <a:prstGeom prst="line">
                <a:avLst/>
              </a:prstGeom>
              <a:ln>
                <a:solidFill>
                  <a:srgbClr val="D16C7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9" name="直線コネクタ 698">
                <a:extLst>
                  <a:ext uri="{FF2B5EF4-FFF2-40B4-BE49-F238E27FC236}">
                    <a16:creationId xmlns:a16="http://schemas.microsoft.com/office/drawing/2014/main" id="{33DEBF5C-81AB-190E-B4DE-2FBD6F735D92}"/>
                  </a:ext>
                </a:extLst>
              </p:cNvPr>
              <p:cNvCxnSpPr>
                <a:cxnSpLocks/>
              </p:cNvCxnSpPr>
              <p:nvPr/>
            </p:nvCxnSpPr>
            <p:spPr>
              <a:xfrm rot="10800000" flipH="1" flipV="1">
                <a:off x="3643184" y="3877639"/>
                <a:ext cx="0" cy="267005"/>
              </a:xfrm>
              <a:prstGeom prst="line">
                <a:avLst/>
              </a:prstGeom>
              <a:ln w="412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0" name="直線コネクタ 699">
                <a:extLst>
                  <a:ext uri="{FF2B5EF4-FFF2-40B4-BE49-F238E27FC236}">
                    <a16:creationId xmlns:a16="http://schemas.microsoft.com/office/drawing/2014/main" id="{8B5F0F4C-1160-ABE8-2C6A-EFECCE950729}"/>
                  </a:ext>
                </a:extLst>
              </p:cNvPr>
              <p:cNvCxnSpPr>
                <a:cxnSpLocks/>
              </p:cNvCxnSpPr>
              <p:nvPr/>
            </p:nvCxnSpPr>
            <p:spPr>
              <a:xfrm>
                <a:off x="3394015" y="3899834"/>
                <a:ext cx="267006" cy="0"/>
              </a:xfrm>
              <a:prstGeom prst="line">
                <a:avLst/>
              </a:prstGeom>
              <a:ln>
                <a:solidFill>
                  <a:srgbClr val="D16C7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01" name="グループ化 700">
              <a:extLst>
                <a:ext uri="{FF2B5EF4-FFF2-40B4-BE49-F238E27FC236}">
                  <a16:creationId xmlns:a16="http://schemas.microsoft.com/office/drawing/2014/main" id="{C5EAEC7A-AC49-BB33-1B74-905557011694}"/>
                </a:ext>
              </a:extLst>
            </p:cNvPr>
            <p:cNvGrpSpPr/>
            <p:nvPr/>
          </p:nvGrpSpPr>
          <p:grpSpPr>
            <a:xfrm>
              <a:off x="3948051" y="3046742"/>
              <a:ext cx="185487" cy="267005"/>
              <a:chOff x="3625353" y="3877639"/>
              <a:chExt cx="284837" cy="267005"/>
            </a:xfrm>
          </p:grpSpPr>
          <p:cxnSp>
            <p:nvCxnSpPr>
              <p:cNvPr id="702" name="直線コネクタ 701">
                <a:extLst>
                  <a:ext uri="{FF2B5EF4-FFF2-40B4-BE49-F238E27FC236}">
                    <a16:creationId xmlns:a16="http://schemas.microsoft.com/office/drawing/2014/main" id="{605C8224-706C-24CF-C4C1-8058D8A07405}"/>
                  </a:ext>
                </a:extLst>
              </p:cNvPr>
              <p:cNvCxnSpPr>
                <a:cxnSpLocks/>
              </p:cNvCxnSpPr>
              <p:nvPr/>
            </p:nvCxnSpPr>
            <p:spPr>
              <a:xfrm flipH="1">
                <a:off x="3625353" y="4140669"/>
                <a:ext cx="267004" cy="0"/>
              </a:xfrm>
              <a:prstGeom prst="line">
                <a:avLst/>
              </a:prstGeom>
              <a:ln>
                <a:solidFill>
                  <a:srgbClr val="D16C7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3" name="直線コネクタ 702">
                <a:extLst>
                  <a:ext uri="{FF2B5EF4-FFF2-40B4-BE49-F238E27FC236}">
                    <a16:creationId xmlns:a16="http://schemas.microsoft.com/office/drawing/2014/main" id="{F5EF8A28-3DD2-9F60-FF7B-414617178E4C}"/>
                  </a:ext>
                </a:extLst>
              </p:cNvPr>
              <p:cNvCxnSpPr>
                <a:cxnSpLocks/>
              </p:cNvCxnSpPr>
              <p:nvPr/>
            </p:nvCxnSpPr>
            <p:spPr>
              <a:xfrm flipV="1">
                <a:off x="3643185" y="3877639"/>
                <a:ext cx="0" cy="267005"/>
              </a:xfrm>
              <a:prstGeom prst="line">
                <a:avLst/>
              </a:prstGeom>
              <a:ln w="412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4" name="直線コネクタ 703">
                <a:extLst>
                  <a:ext uri="{FF2B5EF4-FFF2-40B4-BE49-F238E27FC236}">
                    <a16:creationId xmlns:a16="http://schemas.microsoft.com/office/drawing/2014/main" id="{C2EB7C4A-564D-ED34-268C-CFF2F144BDD3}"/>
                  </a:ext>
                </a:extLst>
              </p:cNvPr>
              <p:cNvCxnSpPr>
                <a:cxnSpLocks/>
              </p:cNvCxnSpPr>
              <p:nvPr/>
            </p:nvCxnSpPr>
            <p:spPr>
              <a:xfrm>
                <a:off x="3643185" y="3899834"/>
                <a:ext cx="267005" cy="0"/>
              </a:xfrm>
              <a:prstGeom prst="line">
                <a:avLst/>
              </a:prstGeom>
              <a:ln>
                <a:solidFill>
                  <a:srgbClr val="D16C70"/>
                </a:solidFill>
                <a:tailEnd type="triangle"/>
              </a:ln>
              <a:effectLst/>
            </p:spPr>
            <p:style>
              <a:lnRef idx="2">
                <a:schemeClr val="accent1"/>
              </a:lnRef>
              <a:fillRef idx="0">
                <a:schemeClr val="accent1"/>
              </a:fillRef>
              <a:effectRef idx="1">
                <a:schemeClr val="accent1"/>
              </a:effectRef>
              <a:fontRef idx="minor">
                <a:schemeClr val="tx1"/>
              </a:fontRef>
            </p:style>
          </p:cxnSp>
        </p:grpSp>
      </p:grpSp>
      <p:sp>
        <p:nvSpPr>
          <p:cNvPr id="707" name="二等辺三角形 706">
            <a:extLst>
              <a:ext uri="{FF2B5EF4-FFF2-40B4-BE49-F238E27FC236}">
                <a16:creationId xmlns:a16="http://schemas.microsoft.com/office/drawing/2014/main" id="{3250FD27-650A-9DD6-48BB-C9BA4B56FEA6}"/>
              </a:ext>
            </a:extLst>
          </p:cNvPr>
          <p:cNvSpPr/>
          <p:nvPr/>
        </p:nvSpPr>
        <p:spPr>
          <a:xfrm rot="5400000">
            <a:off x="3241373" y="3763806"/>
            <a:ext cx="151695" cy="58460"/>
          </a:xfrm>
          <a:prstGeom prst="triangle">
            <a:avLst/>
          </a:prstGeom>
          <a:solidFill>
            <a:srgbClr val="D16C7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708" name="二等辺三角形 707">
            <a:extLst>
              <a:ext uri="{FF2B5EF4-FFF2-40B4-BE49-F238E27FC236}">
                <a16:creationId xmlns:a16="http://schemas.microsoft.com/office/drawing/2014/main" id="{18502C88-EBF3-30FB-EB71-4AC8DE4B4BC3}"/>
              </a:ext>
            </a:extLst>
          </p:cNvPr>
          <p:cNvSpPr/>
          <p:nvPr/>
        </p:nvSpPr>
        <p:spPr>
          <a:xfrm rot="5400000">
            <a:off x="4274768" y="3763807"/>
            <a:ext cx="151695" cy="58460"/>
          </a:xfrm>
          <a:prstGeom prst="triangle">
            <a:avLst/>
          </a:prstGeom>
          <a:solidFill>
            <a:srgbClr val="D16C7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709" name="二等辺三角形 708">
            <a:extLst>
              <a:ext uri="{FF2B5EF4-FFF2-40B4-BE49-F238E27FC236}">
                <a16:creationId xmlns:a16="http://schemas.microsoft.com/office/drawing/2014/main" id="{0FF85D3D-CAC4-BCC8-C370-B4CB1D73ADC7}"/>
              </a:ext>
            </a:extLst>
          </p:cNvPr>
          <p:cNvSpPr/>
          <p:nvPr/>
        </p:nvSpPr>
        <p:spPr>
          <a:xfrm rot="5400000">
            <a:off x="5321919" y="3763808"/>
            <a:ext cx="151695" cy="58460"/>
          </a:xfrm>
          <a:prstGeom prst="triangle">
            <a:avLst/>
          </a:prstGeom>
          <a:solidFill>
            <a:srgbClr val="D16C7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6" name="テキスト ボックス 5">
            <a:extLst>
              <a:ext uri="{FF2B5EF4-FFF2-40B4-BE49-F238E27FC236}">
                <a16:creationId xmlns:a16="http://schemas.microsoft.com/office/drawing/2014/main" id="{602357F4-D46B-B5FA-0CB5-C039A376598A}"/>
              </a:ext>
            </a:extLst>
          </p:cNvPr>
          <p:cNvSpPr txBox="1"/>
          <p:nvPr/>
        </p:nvSpPr>
        <p:spPr>
          <a:xfrm>
            <a:off x="314761" y="1089460"/>
            <a:ext cx="8351197" cy="1508105"/>
          </a:xfrm>
          <a:prstGeom prst="rect">
            <a:avLst/>
          </a:prstGeom>
          <a:noFill/>
        </p:spPr>
        <p:txBody>
          <a:bodyPr wrap="none" rtlCol="0">
            <a:spAutoFit/>
          </a:bodyPr>
          <a:lstStyle/>
          <a:p>
            <a:r>
              <a:rPr kumimoji="1" lang="ja-JP" altLang="en-US" sz="1600" b="1" u="sng"/>
              <a:t>並列化 </a:t>
            </a:r>
            <a:r>
              <a:rPr kumimoji="1" lang="en-US" altLang="ja-JP" sz="1600" b="1" u="sng"/>
              <a:t>Potrace</a:t>
            </a:r>
            <a:r>
              <a:rPr kumimoji="1" lang="ja-JP" altLang="en-US" sz="1600" u="sng"/>
              <a:t>（この論文が提案する手法）</a:t>
            </a:r>
            <a:endParaRPr kumimoji="1" lang="en-US" altLang="ja-JP" sz="1600" u="sng"/>
          </a:p>
          <a:p>
            <a:pPr marL="285750" indent="-285750">
              <a:buFont typeface="Arial" panose="020B0604020202020204" pitchFamily="34" charset="0"/>
              <a:buChar char="•"/>
            </a:pPr>
            <a:r>
              <a:rPr kumimoji="1" lang="ja-JP" altLang="en-US" sz="1600"/>
              <a:t>個々の輪郭ピクセルを並列に </a:t>
            </a:r>
            <a:r>
              <a:rPr kumimoji="1" lang="en-US" altLang="ja-JP" sz="1600"/>
              <a:t>3x3</a:t>
            </a:r>
            <a:r>
              <a:rPr kumimoji="1" lang="ja-JP" altLang="en-US" sz="1600"/>
              <a:t>（</a:t>
            </a:r>
            <a:r>
              <a:rPr kumimoji="1" lang="en-US" altLang="ja-JP" sz="1600"/>
              <a:t>2x2 </a:t>
            </a:r>
            <a:r>
              <a:rPr kumimoji="1" lang="ja-JP" altLang="en-US" sz="1600"/>
              <a:t>を四つ）範囲を見て処理する</a:t>
            </a:r>
            <a:endParaRPr kumimoji="1" lang="en-US" altLang="ja-JP" sz="1600"/>
          </a:p>
          <a:p>
            <a:pPr marL="285750" indent="-285750">
              <a:buFont typeface="Arial" panose="020B0604020202020204" pitchFamily="34" charset="0"/>
              <a:buChar char="•"/>
            </a:pPr>
            <a:r>
              <a:rPr kumimoji="1" lang="ja-JP" altLang="en-US" sz="1600"/>
              <a:t>最終的にすべてのピクセルエッジについてその前後の接続情報が得られる</a:t>
            </a:r>
            <a:endParaRPr kumimoji="1" lang="en-US" altLang="ja-JP" sz="1600"/>
          </a:p>
          <a:p>
            <a:pPr marL="742950" lvl="1" indent="-285750">
              <a:buFont typeface="Arial" panose="020B0604020202020204" pitchFamily="34" charset="0"/>
              <a:buChar char="•"/>
            </a:pPr>
            <a:r>
              <a:rPr kumimoji="1" lang="ja-JP" altLang="en-US" sz="1600"/>
              <a:t>繋がりを辿るとループになっている（</a:t>
            </a:r>
            <a:r>
              <a:rPr kumimoji="1" lang="ja-JP" altLang="en-US" sz="1600" b="1">
                <a:solidFill>
                  <a:schemeClr val="accent6">
                    <a:lumMod val="75000"/>
                  </a:schemeClr>
                </a:solidFill>
              </a:rPr>
              <a:t>ピクセルエッジループ</a:t>
            </a:r>
            <a:r>
              <a:rPr kumimoji="1" lang="ja-JP" altLang="en-US" sz="1600"/>
              <a:t>）</a:t>
            </a:r>
            <a:endParaRPr kumimoji="1" lang="en-US" altLang="ja-JP" sz="1600"/>
          </a:p>
          <a:p>
            <a:pPr marL="742950" lvl="1" indent="-285750">
              <a:buFont typeface="Arial" panose="020B0604020202020204" pitchFamily="34" charset="0"/>
              <a:buChar char="•"/>
            </a:pPr>
            <a:r>
              <a:rPr kumimoji="1" lang="ja-JP" altLang="en-US" sz="1600"/>
              <a:t>ピクセルのリスト→エッジのリスト</a:t>
            </a:r>
            <a:endParaRPr kumimoji="1" lang="en-US" altLang="ja-JP" sz="1600"/>
          </a:p>
          <a:p>
            <a:pPr marL="285750" indent="-285750">
              <a:buFont typeface="Arial" panose="020B0604020202020204" pitchFamily="34" charset="0"/>
              <a:buChar char="•"/>
            </a:pPr>
            <a:r>
              <a:rPr kumimoji="1" lang="ja-JP" altLang="en-US" sz="1200"/>
              <a:t>元々の </a:t>
            </a:r>
            <a:r>
              <a:rPr kumimoji="1" lang="en-US" altLang="ja-JP" sz="1200"/>
              <a:t>Potrace </a:t>
            </a:r>
            <a:r>
              <a:rPr kumimoji="1" lang="ja-JP" altLang="en-US" sz="1200"/>
              <a:t>はカーブフィッティングなども含むが、</a:t>
            </a:r>
            <a:r>
              <a:rPr kumimoji="1" lang="en-US" altLang="ja-JP" sz="1200"/>
              <a:t>StrokeGen </a:t>
            </a:r>
            <a:r>
              <a:rPr kumimoji="1" lang="ja-JP" altLang="en-US" sz="1200"/>
              <a:t>はあくまで </a:t>
            </a:r>
            <a:r>
              <a:rPr kumimoji="1" lang="en-US" altLang="ja-JP" sz="1200"/>
              <a:t>inspired </a:t>
            </a:r>
            <a:r>
              <a:rPr kumimoji="1" lang="ja-JP" altLang="en-US" sz="1200"/>
              <a:t>としてループの作成まで</a:t>
            </a:r>
            <a:endParaRPr kumimoji="1" lang="en-US" altLang="ja-JP" sz="1400"/>
          </a:p>
        </p:txBody>
      </p:sp>
      <p:grpSp>
        <p:nvGrpSpPr>
          <p:cNvPr id="794" name="グループ化 793">
            <a:extLst>
              <a:ext uri="{FF2B5EF4-FFF2-40B4-BE49-F238E27FC236}">
                <a16:creationId xmlns:a16="http://schemas.microsoft.com/office/drawing/2014/main" id="{0D11458B-F2BF-AE6E-D988-5FA06222DA70}"/>
              </a:ext>
            </a:extLst>
          </p:cNvPr>
          <p:cNvGrpSpPr/>
          <p:nvPr/>
        </p:nvGrpSpPr>
        <p:grpSpPr>
          <a:xfrm>
            <a:off x="586250" y="3881780"/>
            <a:ext cx="1568346" cy="871303"/>
            <a:chOff x="586250" y="3881780"/>
            <a:chExt cx="1568346" cy="871303"/>
          </a:xfrm>
        </p:grpSpPr>
        <p:grpSp>
          <p:nvGrpSpPr>
            <p:cNvPr id="738" name="グループ化 737">
              <a:extLst>
                <a:ext uri="{FF2B5EF4-FFF2-40B4-BE49-F238E27FC236}">
                  <a16:creationId xmlns:a16="http://schemas.microsoft.com/office/drawing/2014/main" id="{FAA1A915-39BF-3F31-93E4-4C1F6BD51331}"/>
                </a:ext>
              </a:extLst>
            </p:cNvPr>
            <p:cNvGrpSpPr/>
            <p:nvPr/>
          </p:nvGrpSpPr>
          <p:grpSpPr>
            <a:xfrm>
              <a:off x="586250" y="3881780"/>
              <a:ext cx="1568346" cy="871303"/>
              <a:chOff x="-1948775" y="3696923"/>
              <a:chExt cx="1568346" cy="871303"/>
            </a:xfrm>
          </p:grpSpPr>
          <p:sp>
            <p:nvSpPr>
              <p:cNvPr id="739" name="正方形/長方形 738">
                <a:extLst>
                  <a:ext uri="{FF2B5EF4-FFF2-40B4-BE49-F238E27FC236}">
                    <a16:creationId xmlns:a16="http://schemas.microsoft.com/office/drawing/2014/main" id="{EDCB5C87-0B79-4D2E-48BD-FDEC02EB76EA}"/>
                  </a:ext>
                </a:extLst>
              </p:cNvPr>
              <p:cNvSpPr/>
              <p:nvPr/>
            </p:nvSpPr>
            <p:spPr>
              <a:xfrm>
                <a:off x="-1948775"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0" name="正方形/長方形 739">
                <a:extLst>
                  <a:ext uri="{FF2B5EF4-FFF2-40B4-BE49-F238E27FC236}">
                    <a16:creationId xmlns:a16="http://schemas.microsoft.com/office/drawing/2014/main" id="{C0BE3BB4-CF35-A481-7D35-A18EE1FBEBC5}"/>
                  </a:ext>
                </a:extLst>
              </p:cNvPr>
              <p:cNvSpPr/>
              <p:nvPr/>
            </p:nvSpPr>
            <p:spPr>
              <a:xfrm>
                <a:off x="-1774515"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1" name="正方形/長方形 740">
                <a:extLst>
                  <a:ext uri="{FF2B5EF4-FFF2-40B4-BE49-F238E27FC236}">
                    <a16:creationId xmlns:a16="http://schemas.microsoft.com/office/drawing/2014/main" id="{A64EBFCE-6409-0FED-052D-0CDD82D740FA}"/>
                  </a:ext>
                </a:extLst>
              </p:cNvPr>
              <p:cNvSpPr/>
              <p:nvPr/>
            </p:nvSpPr>
            <p:spPr>
              <a:xfrm>
                <a:off x="-1600254"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2" name="正方形/長方形 741">
                <a:extLst>
                  <a:ext uri="{FF2B5EF4-FFF2-40B4-BE49-F238E27FC236}">
                    <a16:creationId xmlns:a16="http://schemas.microsoft.com/office/drawing/2014/main" id="{7F3FF3BB-BB37-0A77-A6C0-18A6B2BFCF81}"/>
                  </a:ext>
                </a:extLst>
              </p:cNvPr>
              <p:cNvSpPr/>
              <p:nvPr/>
            </p:nvSpPr>
            <p:spPr>
              <a:xfrm>
                <a:off x="-1425993"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3" name="正方形/長方形 742">
                <a:extLst>
                  <a:ext uri="{FF2B5EF4-FFF2-40B4-BE49-F238E27FC236}">
                    <a16:creationId xmlns:a16="http://schemas.microsoft.com/office/drawing/2014/main" id="{B3833BDD-9BC0-AB49-F681-08202A8F6AFC}"/>
                  </a:ext>
                </a:extLst>
              </p:cNvPr>
              <p:cNvSpPr/>
              <p:nvPr/>
            </p:nvSpPr>
            <p:spPr>
              <a:xfrm>
                <a:off x="-1251733"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4" name="正方形/長方形 743">
                <a:extLst>
                  <a:ext uri="{FF2B5EF4-FFF2-40B4-BE49-F238E27FC236}">
                    <a16:creationId xmlns:a16="http://schemas.microsoft.com/office/drawing/2014/main" id="{BEC79451-0A76-C038-A58B-0CF6E02DD4C4}"/>
                  </a:ext>
                </a:extLst>
              </p:cNvPr>
              <p:cNvSpPr/>
              <p:nvPr/>
            </p:nvSpPr>
            <p:spPr>
              <a:xfrm>
                <a:off x="-1077472"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5" name="正方形/長方形 744">
                <a:extLst>
                  <a:ext uri="{FF2B5EF4-FFF2-40B4-BE49-F238E27FC236}">
                    <a16:creationId xmlns:a16="http://schemas.microsoft.com/office/drawing/2014/main" id="{0CA09F6D-6CFC-47FD-9FD9-5BEA38B3FAB6}"/>
                  </a:ext>
                </a:extLst>
              </p:cNvPr>
              <p:cNvSpPr/>
              <p:nvPr/>
            </p:nvSpPr>
            <p:spPr>
              <a:xfrm>
                <a:off x="-903211"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6" name="正方形/長方形 745">
                <a:extLst>
                  <a:ext uri="{FF2B5EF4-FFF2-40B4-BE49-F238E27FC236}">
                    <a16:creationId xmlns:a16="http://schemas.microsoft.com/office/drawing/2014/main" id="{DCE5D7BE-236F-3E22-5C51-2DD8491B1A46}"/>
                  </a:ext>
                </a:extLst>
              </p:cNvPr>
              <p:cNvSpPr/>
              <p:nvPr/>
            </p:nvSpPr>
            <p:spPr>
              <a:xfrm>
                <a:off x="-728950"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7" name="正方形/長方形 746">
                <a:extLst>
                  <a:ext uri="{FF2B5EF4-FFF2-40B4-BE49-F238E27FC236}">
                    <a16:creationId xmlns:a16="http://schemas.microsoft.com/office/drawing/2014/main" id="{7620D08B-F771-5FE8-486A-29B52536BDAF}"/>
                  </a:ext>
                </a:extLst>
              </p:cNvPr>
              <p:cNvSpPr/>
              <p:nvPr/>
            </p:nvSpPr>
            <p:spPr>
              <a:xfrm>
                <a:off x="-554690" y="369692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8" name="正方形/長方形 747">
                <a:extLst>
                  <a:ext uri="{FF2B5EF4-FFF2-40B4-BE49-F238E27FC236}">
                    <a16:creationId xmlns:a16="http://schemas.microsoft.com/office/drawing/2014/main" id="{E6223E99-441E-63E8-5FAC-C904E891A66F}"/>
                  </a:ext>
                </a:extLst>
              </p:cNvPr>
              <p:cNvSpPr/>
              <p:nvPr/>
            </p:nvSpPr>
            <p:spPr>
              <a:xfrm>
                <a:off x="-1948775" y="387118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9" name="正方形/長方形 748">
                <a:extLst>
                  <a:ext uri="{FF2B5EF4-FFF2-40B4-BE49-F238E27FC236}">
                    <a16:creationId xmlns:a16="http://schemas.microsoft.com/office/drawing/2014/main" id="{7CF3898E-1798-6939-C1EE-72E26A295D41}"/>
                  </a:ext>
                </a:extLst>
              </p:cNvPr>
              <p:cNvSpPr/>
              <p:nvPr/>
            </p:nvSpPr>
            <p:spPr>
              <a:xfrm>
                <a:off x="-1774515" y="387118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0" name="正方形/長方形 749">
                <a:extLst>
                  <a:ext uri="{FF2B5EF4-FFF2-40B4-BE49-F238E27FC236}">
                    <a16:creationId xmlns:a16="http://schemas.microsoft.com/office/drawing/2014/main" id="{0061E5B2-99E4-22BC-C7D2-15889588331B}"/>
                  </a:ext>
                </a:extLst>
              </p:cNvPr>
              <p:cNvSpPr/>
              <p:nvPr/>
            </p:nvSpPr>
            <p:spPr>
              <a:xfrm>
                <a:off x="-1600254" y="387118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1" name="正方形/長方形 750">
                <a:extLst>
                  <a:ext uri="{FF2B5EF4-FFF2-40B4-BE49-F238E27FC236}">
                    <a16:creationId xmlns:a16="http://schemas.microsoft.com/office/drawing/2014/main" id="{17D406DD-E9FF-C535-954E-4D82259877EC}"/>
                  </a:ext>
                </a:extLst>
              </p:cNvPr>
              <p:cNvSpPr/>
              <p:nvPr/>
            </p:nvSpPr>
            <p:spPr>
              <a:xfrm>
                <a:off x="-1425993" y="3871183"/>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2" name="正方形/長方形 751">
                <a:extLst>
                  <a:ext uri="{FF2B5EF4-FFF2-40B4-BE49-F238E27FC236}">
                    <a16:creationId xmlns:a16="http://schemas.microsoft.com/office/drawing/2014/main" id="{036C63A3-BD49-FBE9-8387-935A7612B36B}"/>
                  </a:ext>
                </a:extLst>
              </p:cNvPr>
              <p:cNvSpPr/>
              <p:nvPr/>
            </p:nvSpPr>
            <p:spPr>
              <a:xfrm>
                <a:off x="-1251733" y="3871183"/>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3" name="正方形/長方形 752">
                <a:extLst>
                  <a:ext uri="{FF2B5EF4-FFF2-40B4-BE49-F238E27FC236}">
                    <a16:creationId xmlns:a16="http://schemas.microsoft.com/office/drawing/2014/main" id="{C7378E09-BADB-9786-D45D-B41F94083DF3}"/>
                  </a:ext>
                </a:extLst>
              </p:cNvPr>
              <p:cNvSpPr/>
              <p:nvPr/>
            </p:nvSpPr>
            <p:spPr>
              <a:xfrm>
                <a:off x="-1077472" y="387118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4" name="正方形/長方形 753">
                <a:extLst>
                  <a:ext uri="{FF2B5EF4-FFF2-40B4-BE49-F238E27FC236}">
                    <a16:creationId xmlns:a16="http://schemas.microsoft.com/office/drawing/2014/main" id="{B2631F4C-558F-516F-6D3A-7E7A98CADE95}"/>
                  </a:ext>
                </a:extLst>
              </p:cNvPr>
              <p:cNvSpPr/>
              <p:nvPr/>
            </p:nvSpPr>
            <p:spPr>
              <a:xfrm>
                <a:off x="-903211" y="387118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5" name="正方形/長方形 754">
                <a:extLst>
                  <a:ext uri="{FF2B5EF4-FFF2-40B4-BE49-F238E27FC236}">
                    <a16:creationId xmlns:a16="http://schemas.microsoft.com/office/drawing/2014/main" id="{EE3FBFEE-99A0-5E43-48EC-7FCC62EAC173}"/>
                  </a:ext>
                </a:extLst>
              </p:cNvPr>
              <p:cNvSpPr/>
              <p:nvPr/>
            </p:nvSpPr>
            <p:spPr>
              <a:xfrm>
                <a:off x="-728950" y="387118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6" name="正方形/長方形 755">
                <a:extLst>
                  <a:ext uri="{FF2B5EF4-FFF2-40B4-BE49-F238E27FC236}">
                    <a16:creationId xmlns:a16="http://schemas.microsoft.com/office/drawing/2014/main" id="{E264005C-764A-AE81-2097-300D7F9941CE}"/>
                  </a:ext>
                </a:extLst>
              </p:cNvPr>
              <p:cNvSpPr/>
              <p:nvPr/>
            </p:nvSpPr>
            <p:spPr>
              <a:xfrm>
                <a:off x="-554690" y="3871183"/>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7" name="正方形/長方形 756">
                <a:extLst>
                  <a:ext uri="{FF2B5EF4-FFF2-40B4-BE49-F238E27FC236}">
                    <a16:creationId xmlns:a16="http://schemas.microsoft.com/office/drawing/2014/main" id="{566810D9-9987-8576-06C0-F8311D944FBA}"/>
                  </a:ext>
                </a:extLst>
              </p:cNvPr>
              <p:cNvSpPr/>
              <p:nvPr/>
            </p:nvSpPr>
            <p:spPr>
              <a:xfrm>
                <a:off x="-1948775" y="404544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8" name="正方形/長方形 757">
                <a:extLst>
                  <a:ext uri="{FF2B5EF4-FFF2-40B4-BE49-F238E27FC236}">
                    <a16:creationId xmlns:a16="http://schemas.microsoft.com/office/drawing/2014/main" id="{855B1F06-80AC-DE3E-EBAF-9F9DFCAFDA7D}"/>
                  </a:ext>
                </a:extLst>
              </p:cNvPr>
              <p:cNvSpPr/>
              <p:nvPr/>
            </p:nvSpPr>
            <p:spPr>
              <a:xfrm>
                <a:off x="-1774515" y="404544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9" name="正方形/長方形 758">
                <a:extLst>
                  <a:ext uri="{FF2B5EF4-FFF2-40B4-BE49-F238E27FC236}">
                    <a16:creationId xmlns:a16="http://schemas.microsoft.com/office/drawing/2014/main" id="{F17D1E39-A229-5A85-808E-55F447AE7AAC}"/>
                  </a:ext>
                </a:extLst>
              </p:cNvPr>
              <p:cNvSpPr/>
              <p:nvPr/>
            </p:nvSpPr>
            <p:spPr>
              <a:xfrm>
                <a:off x="-1600254" y="4045444"/>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0" name="正方形/長方形 759">
                <a:extLst>
                  <a:ext uri="{FF2B5EF4-FFF2-40B4-BE49-F238E27FC236}">
                    <a16:creationId xmlns:a16="http://schemas.microsoft.com/office/drawing/2014/main" id="{7FDE48BA-717D-E88B-B720-7F875D8B4A1E}"/>
                  </a:ext>
                </a:extLst>
              </p:cNvPr>
              <p:cNvSpPr/>
              <p:nvPr/>
            </p:nvSpPr>
            <p:spPr>
              <a:xfrm>
                <a:off x="-1425993" y="404544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1" name="正方形/長方形 760">
                <a:extLst>
                  <a:ext uri="{FF2B5EF4-FFF2-40B4-BE49-F238E27FC236}">
                    <a16:creationId xmlns:a16="http://schemas.microsoft.com/office/drawing/2014/main" id="{2901BCE0-34B7-222C-0C6E-D4A2BCDA95C6}"/>
                  </a:ext>
                </a:extLst>
              </p:cNvPr>
              <p:cNvSpPr/>
              <p:nvPr/>
            </p:nvSpPr>
            <p:spPr>
              <a:xfrm>
                <a:off x="-1251733" y="404544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2" name="正方形/長方形 761">
                <a:extLst>
                  <a:ext uri="{FF2B5EF4-FFF2-40B4-BE49-F238E27FC236}">
                    <a16:creationId xmlns:a16="http://schemas.microsoft.com/office/drawing/2014/main" id="{2B562234-99BD-A3B2-18AA-5A9623B572A5}"/>
                  </a:ext>
                </a:extLst>
              </p:cNvPr>
              <p:cNvSpPr/>
              <p:nvPr/>
            </p:nvSpPr>
            <p:spPr>
              <a:xfrm>
                <a:off x="-1077472" y="4045444"/>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3" name="正方形/長方形 762">
                <a:extLst>
                  <a:ext uri="{FF2B5EF4-FFF2-40B4-BE49-F238E27FC236}">
                    <a16:creationId xmlns:a16="http://schemas.microsoft.com/office/drawing/2014/main" id="{43C18A11-308B-A19D-CC4C-19AE53D1B104}"/>
                  </a:ext>
                </a:extLst>
              </p:cNvPr>
              <p:cNvSpPr/>
              <p:nvPr/>
            </p:nvSpPr>
            <p:spPr>
              <a:xfrm>
                <a:off x="-903211" y="404544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4" name="正方形/長方形 763">
                <a:extLst>
                  <a:ext uri="{FF2B5EF4-FFF2-40B4-BE49-F238E27FC236}">
                    <a16:creationId xmlns:a16="http://schemas.microsoft.com/office/drawing/2014/main" id="{E40F04EF-9853-3293-0555-631CE7141BCD}"/>
                  </a:ext>
                </a:extLst>
              </p:cNvPr>
              <p:cNvSpPr/>
              <p:nvPr/>
            </p:nvSpPr>
            <p:spPr>
              <a:xfrm>
                <a:off x="-728950" y="404544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5" name="正方形/長方形 764">
                <a:extLst>
                  <a:ext uri="{FF2B5EF4-FFF2-40B4-BE49-F238E27FC236}">
                    <a16:creationId xmlns:a16="http://schemas.microsoft.com/office/drawing/2014/main" id="{D7B482C9-A9DC-8488-EDAD-01483543C685}"/>
                  </a:ext>
                </a:extLst>
              </p:cNvPr>
              <p:cNvSpPr/>
              <p:nvPr/>
            </p:nvSpPr>
            <p:spPr>
              <a:xfrm>
                <a:off x="-554690" y="4045444"/>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6" name="正方形/長方形 765">
                <a:extLst>
                  <a:ext uri="{FF2B5EF4-FFF2-40B4-BE49-F238E27FC236}">
                    <a16:creationId xmlns:a16="http://schemas.microsoft.com/office/drawing/2014/main" id="{88AD4D4E-7486-CF99-9325-93679ABF1AD1}"/>
                  </a:ext>
                </a:extLst>
              </p:cNvPr>
              <p:cNvSpPr/>
              <p:nvPr/>
            </p:nvSpPr>
            <p:spPr>
              <a:xfrm>
                <a:off x="-1948775" y="421970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7" name="正方形/長方形 766">
                <a:extLst>
                  <a:ext uri="{FF2B5EF4-FFF2-40B4-BE49-F238E27FC236}">
                    <a16:creationId xmlns:a16="http://schemas.microsoft.com/office/drawing/2014/main" id="{81614042-29C2-0EA0-A400-F50801CB63C1}"/>
                  </a:ext>
                </a:extLst>
              </p:cNvPr>
              <p:cNvSpPr/>
              <p:nvPr/>
            </p:nvSpPr>
            <p:spPr>
              <a:xfrm>
                <a:off x="-1774515" y="421970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5" name="正方形/長方形 414">
                <a:extLst>
                  <a:ext uri="{FF2B5EF4-FFF2-40B4-BE49-F238E27FC236}">
                    <a16:creationId xmlns:a16="http://schemas.microsoft.com/office/drawing/2014/main" id="{9584E7FB-AA19-D6C1-813A-81596DDD44B1}"/>
                  </a:ext>
                </a:extLst>
              </p:cNvPr>
              <p:cNvSpPr/>
              <p:nvPr/>
            </p:nvSpPr>
            <p:spPr>
              <a:xfrm>
                <a:off x="-1600254" y="421970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6" name="正方形/長方形 415">
                <a:extLst>
                  <a:ext uri="{FF2B5EF4-FFF2-40B4-BE49-F238E27FC236}">
                    <a16:creationId xmlns:a16="http://schemas.microsoft.com/office/drawing/2014/main" id="{C61AF79A-7D56-119C-665B-AA2CD30D28BA}"/>
                  </a:ext>
                </a:extLst>
              </p:cNvPr>
              <p:cNvSpPr/>
              <p:nvPr/>
            </p:nvSpPr>
            <p:spPr>
              <a:xfrm>
                <a:off x="-1425993" y="4219705"/>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7" name="正方形/長方形 416">
                <a:extLst>
                  <a:ext uri="{FF2B5EF4-FFF2-40B4-BE49-F238E27FC236}">
                    <a16:creationId xmlns:a16="http://schemas.microsoft.com/office/drawing/2014/main" id="{EA72C52A-D180-78DB-B7A4-A8676A0B72EE}"/>
                  </a:ext>
                </a:extLst>
              </p:cNvPr>
              <p:cNvSpPr/>
              <p:nvPr/>
            </p:nvSpPr>
            <p:spPr>
              <a:xfrm>
                <a:off x="-1251733" y="4219705"/>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8" name="正方形/長方形 417">
                <a:extLst>
                  <a:ext uri="{FF2B5EF4-FFF2-40B4-BE49-F238E27FC236}">
                    <a16:creationId xmlns:a16="http://schemas.microsoft.com/office/drawing/2014/main" id="{D97C17A1-F263-8D45-A0B9-F530C0D8EDD0}"/>
                  </a:ext>
                </a:extLst>
              </p:cNvPr>
              <p:cNvSpPr/>
              <p:nvPr/>
            </p:nvSpPr>
            <p:spPr>
              <a:xfrm>
                <a:off x="-1077472" y="4219705"/>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0" name="正方形/長方形 419">
                <a:extLst>
                  <a:ext uri="{FF2B5EF4-FFF2-40B4-BE49-F238E27FC236}">
                    <a16:creationId xmlns:a16="http://schemas.microsoft.com/office/drawing/2014/main" id="{C09DD819-2C9E-1A37-C880-BE464B43E295}"/>
                  </a:ext>
                </a:extLst>
              </p:cNvPr>
              <p:cNvSpPr/>
              <p:nvPr/>
            </p:nvSpPr>
            <p:spPr>
              <a:xfrm>
                <a:off x="-903211" y="4219705"/>
                <a:ext cx="174261" cy="174261"/>
              </a:xfrm>
              <a:prstGeom prst="rect">
                <a:avLst/>
              </a:prstGeom>
              <a:solidFill>
                <a:schemeClr val="accent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3" name="正方形/長方形 422">
                <a:extLst>
                  <a:ext uri="{FF2B5EF4-FFF2-40B4-BE49-F238E27FC236}">
                    <a16:creationId xmlns:a16="http://schemas.microsoft.com/office/drawing/2014/main" id="{175AE720-A44A-A3CE-F492-70A9C151CE84}"/>
                  </a:ext>
                </a:extLst>
              </p:cNvPr>
              <p:cNvSpPr/>
              <p:nvPr/>
            </p:nvSpPr>
            <p:spPr>
              <a:xfrm>
                <a:off x="-728950" y="421970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4" name="正方形/長方形 423">
                <a:extLst>
                  <a:ext uri="{FF2B5EF4-FFF2-40B4-BE49-F238E27FC236}">
                    <a16:creationId xmlns:a16="http://schemas.microsoft.com/office/drawing/2014/main" id="{9835962A-FB9D-1AEB-CA1B-6B707865EBDD}"/>
                  </a:ext>
                </a:extLst>
              </p:cNvPr>
              <p:cNvSpPr/>
              <p:nvPr/>
            </p:nvSpPr>
            <p:spPr>
              <a:xfrm>
                <a:off x="-554690" y="421970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5" name="正方形/長方形 434">
                <a:extLst>
                  <a:ext uri="{FF2B5EF4-FFF2-40B4-BE49-F238E27FC236}">
                    <a16:creationId xmlns:a16="http://schemas.microsoft.com/office/drawing/2014/main" id="{61567D7C-0B0B-99D8-4F11-D92262AFAEE1}"/>
                  </a:ext>
                </a:extLst>
              </p:cNvPr>
              <p:cNvSpPr/>
              <p:nvPr/>
            </p:nvSpPr>
            <p:spPr>
              <a:xfrm>
                <a:off x="-1948775"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6" name="正方形/長方形 435">
                <a:extLst>
                  <a:ext uri="{FF2B5EF4-FFF2-40B4-BE49-F238E27FC236}">
                    <a16:creationId xmlns:a16="http://schemas.microsoft.com/office/drawing/2014/main" id="{6AF1C7E1-9D23-9DB6-6D43-9EE1A28E9C02}"/>
                  </a:ext>
                </a:extLst>
              </p:cNvPr>
              <p:cNvSpPr/>
              <p:nvPr/>
            </p:nvSpPr>
            <p:spPr>
              <a:xfrm>
                <a:off x="-1774515"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7" name="正方形/長方形 436">
                <a:extLst>
                  <a:ext uri="{FF2B5EF4-FFF2-40B4-BE49-F238E27FC236}">
                    <a16:creationId xmlns:a16="http://schemas.microsoft.com/office/drawing/2014/main" id="{878501E4-E136-1969-C957-A3876B86D57F}"/>
                  </a:ext>
                </a:extLst>
              </p:cNvPr>
              <p:cNvSpPr/>
              <p:nvPr/>
            </p:nvSpPr>
            <p:spPr>
              <a:xfrm>
                <a:off x="-1600254"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8" name="正方形/長方形 437">
                <a:extLst>
                  <a:ext uri="{FF2B5EF4-FFF2-40B4-BE49-F238E27FC236}">
                    <a16:creationId xmlns:a16="http://schemas.microsoft.com/office/drawing/2014/main" id="{539F5C2E-96DF-3324-BB88-6063B9B3CD45}"/>
                  </a:ext>
                </a:extLst>
              </p:cNvPr>
              <p:cNvSpPr/>
              <p:nvPr/>
            </p:nvSpPr>
            <p:spPr>
              <a:xfrm>
                <a:off x="-1425993"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0" name="正方形/長方形 439">
                <a:extLst>
                  <a:ext uri="{FF2B5EF4-FFF2-40B4-BE49-F238E27FC236}">
                    <a16:creationId xmlns:a16="http://schemas.microsoft.com/office/drawing/2014/main" id="{01A28C9C-CF87-5C3B-85C5-B223AC8CE58D}"/>
                  </a:ext>
                </a:extLst>
              </p:cNvPr>
              <p:cNvSpPr/>
              <p:nvPr/>
            </p:nvSpPr>
            <p:spPr>
              <a:xfrm>
                <a:off x="-1251733"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1" name="正方形/長方形 440">
                <a:extLst>
                  <a:ext uri="{FF2B5EF4-FFF2-40B4-BE49-F238E27FC236}">
                    <a16:creationId xmlns:a16="http://schemas.microsoft.com/office/drawing/2014/main" id="{78B18A03-2C17-6E64-5D9D-DE032063B6D1}"/>
                  </a:ext>
                </a:extLst>
              </p:cNvPr>
              <p:cNvSpPr/>
              <p:nvPr/>
            </p:nvSpPr>
            <p:spPr>
              <a:xfrm>
                <a:off x="-1077472"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2" name="正方形/長方形 441">
                <a:extLst>
                  <a:ext uri="{FF2B5EF4-FFF2-40B4-BE49-F238E27FC236}">
                    <a16:creationId xmlns:a16="http://schemas.microsoft.com/office/drawing/2014/main" id="{946F2F28-89B9-7CA6-2491-68F1E961C1A6}"/>
                  </a:ext>
                </a:extLst>
              </p:cNvPr>
              <p:cNvSpPr/>
              <p:nvPr/>
            </p:nvSpPr>
            <p:spPr>
              <a:xfrm>
                <a:off x="-903211"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3" name="正方形/長方形 442">
                <a:extLst>
                  <a:ext uri="{FF2B5EF4-FFF2-40B4-BE49-F238E27FC236}">
                    <a16:creationId xmlns:a16="http://schemas.microsoft.com/office/drawing/2014/main" id="{F49AC3B5-350E-F2E2-CBB8-3A2D7DE1C0B3}"/>
                  </a:ext>
                </a:extLst>
              </p:cNvPr>
              <p:cNvSpPr/>
              <p:nvPr/>
            </p:nvSpPr>
            <p:spPr>
              <a:xfrm>
                <a:off x="-728950"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6" name="正方形/長方形 445">
                <a:extLst>
                  <a:ext uri="{FF2B5EF4-FFF2-40B4-BE49-F238E27FC236}">
                    <a16:creationId xmlns:a16="http://schemas.microsoft.com/office/drawing/2014/main" id="{AF5DA338-49C1-1442-23F1-064AF5DC0AE2}"/>
                  </a:ext>
                </a:extLst>
              </p:cNvPr>
              <p:cNvSpPr/>
              <p:nvPr/>
            </p:nvSpPr>
            <p:spPr>
              <a:xfrm>
                <a:off x="-554690" y="4393965"/>
                <a:ext cx="174261" cy="17426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768" name="直線矢印コネクタ 767">
              <a:extLst>
                <a:ext uri="{FF2B5EF4-FFF2-40B4-BE49-F238E27FC236}">
                  <a16:creationId xmlns:a16="http://schemas.microsoft.com/office/drawing/2014/main" id="{F1C0DE16-3717-CA42-5CA8-AC802D99D27B}"/>
                </a:ext>
              </a:extLst>
            </p:cNvPr>
            <p:cNvCxnSpPr>
              <a:cxnSpLocks/>
            </p:cNvCxnSpPr>
            <p:nvPr/>
          </p:nvCxnSpPr>
          <p:spPr>
            <a:xfrm flipV="1">
              <a:off x="1456150" y="4217282"/>
              <a:ext cx="0" cy="174580"/>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69" name="直線矢印コネクタ 768">
              <a:extLst>
                <a:ext uri="{FF2B5EF4-FFF2-40B4-BE49-F238E27FC236}">
                  <a16:creationId xmlns:a16="http://schemas.microsoft.com/office/drawing/2014/main" id="{03298D9F-3817-4C9E-BE18-64C0D3FE04D5}"/>
                </a:ext>
              </a:extLst>
            </p:cNvPr>
            <p:cNvCxnSpPr>
              <a:cxnSpLocks/>
            </p:cNvCxnSpPr>
            <p:nvPr/>
          </p:nvCxnSpPr>
          <p:spPr>
            <a:xfrm>
              <a:off x="1102682" y="4223632"/>
              <a:ext cx="0" cy="174580"/>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70" name="直線矢印コネクタ 769">
              <a:extLst>
                <a:ext uri="{FF2B5EF4-FFF2-40B4-BE49-F238E27FC236}">
                  <a16:creationId xmlns:a16="http://schemas.microsoft.com/office/drawing/2014/main" id="{1618C97A-9D5E-AE02-8283-292F63834BBA}"/>
                </a:ext>
              </a:extLst>
            </p:cNvPr>
            <p:cNvCxnSpPr>
              <a:cxnSpLocks/>
            </p:cNvCxnSpPr>
            <p:nvPr/>
          </p:nvCxnSpPr>
          <p:spPr>
            <a:xfrm flipH="1">
              <a:off x="1109032" y="4232071"/>
              <a:ext cx="348521" cy="0"/>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73" name="直線矢印コネクタ 772">
              <a:extLst>
                <a:ext uri="{FF2B5EF4-FFF2-40B4-BE49-F238E27FC236}">
                  <a16:creationId xmlns:a16="http://schemas.microsoft.com/office/drawing/2014/main" id="{BAC0A37A-600A-E716-E0EF-CB159C0C240A}"/>
                </a:ext>
              </a:extLst>
            </p:cNvPr>
            <p:cNvCxnSpPr>
              <a:cxnSpLocks/>
            </p:cNvCxnSpPr>
            <p:nvPr/>
          </p:nvCxnSpPr>
          <p:spPr>
            <a:xfrm>
              <a:off x="1109032" y="4401475"/>
              <a:ext cx="348521" cy="0"/>
            </a:xfrm>
            <a:prstGeom prst="straightConnector1">
              <a:avLst/>
            </a:prstGeom>
            <a:ln w="2857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74" name="直線矢印コネクタ 773">
              <a:extLst>
                <a:ext uri="{FF2B5EF4-FFF2-40B4-BE49-F238E27FC236}">
                  <a16:creationId xmlns:a16="http://schemas.microsoft.com/office/drawing/2014/main" id="{5B699A61-222A-0A36-CCF7-AF9B6229C0C3}"/>
                </a:ext>
              </a:extLst>
            </p:cNvPr>
            <p:cNvCxnSpPr>
              <a:cxnSpLocks/>
            </p:cNvCxnSpPr>
            <p:nvPr/>
          </p:nvCxnSpPr>
          <p:spPr>
            <a:xfrm flipV="1">
              <a:off x="930421" y="4217282"/>
              <a:ext cx="0" cy="174580"/>
            </a:xfrm>
            <a:prstGeom prst="straightConnector1">
              <a:avLst/>
            </a:prstGeom>
            <a:ln w="28575">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75" name="直線矢印コネクタ 774">
              <a:extLst>
                <a:ext uri="{FF2B5EF4-FFF2-40B4-BE49-F238E27FC236}">
                  <a16:creationId xmlns:a16="http://schemas.microsoft.com/office/drawing/2014/main" id="{4E2B78C6-F001-D96D-B8A7-B25B8EE27813}"/>
                </a:ext>
              </a:extLst>
            </p:cNvPr>
            <p:cNvCxnSpPr>
              <a:cxnSpLocks/>
            </p:cNvCxnSpPr>
            <p:nvPr/>
          </p:nvCxnSpPr>
          <p:spPr>
            <a:xfrm>
              <a:off x="1629596" y="4223632"/>
              <a:ext cx="0" cy="174580"/>
            </a:xfrm>
            <a:prstGeom prst="straightConnector1">
              <a:avLst/>
            </a:prstGeom>
            <a:ln w="28575">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76" name="直線矢印コネクタ 775">
              <a:extLst>
                <a:ext uri="{FF2B5EF4-FFF2-40B4-BE49-F238E27FC236}">
                  <a16:creationId xmlns:a16="http://schemas.microsoft.com/office/drawing/2014/main" id="{CFA7E4C3-A82C-5E5D-CD92-C2C245ED1F5B}"/>
                </a:ext>
              </a:extLst>
            </p:cNvPr>
            <p:cNvCxnSpPr>
              <a:cxnSpLocks/>
            </p:cNvCxnSpPr>
            <p:nvPr/>
          </p:nvCxnSpPr>
          <p:spPr>
            <a:xfrm flipH="1">
              <a:off x="1109032" y="4580593"/>
              <a:ext cx="697043" cy="0"/>
            </a:xfrm>
            <a:prstGeom prst="straightConnector1">
              <a:avLst/>
            </a:prstGeom>
            <a:ln w="28575">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79" name="直線矢印コネクタ 778">
              <a:extLst>
                <a:ext uri="{FF2B5EF4-FFF2-40B4-BE49-F238E27FC236}">
                  <a16:creationId xmlns:a16="http://schemas.microsoft.com/office/drawing/2014/main" id="{FC58324F-3E1E-9F10-49D9-17130FE9CF2A}"/>
                </a:ext>
              </a:extLst>
            </p:cNvPr>
            <p:cNvCxnSpPr>
              <a:cxnSpLocks/>
            </p:cNvCxnSpPr>
            <p:nvPr/>
          </p:nvCxnSpPr>
          <p:spPr>
            <a:xfrm flipV="1">
              <a:off x="1106916" y="4406013"/>
              <a:ext cx="0" cy="174580"/>
            </a:xfrm>
            <a:prstGeom prst="straightConnector1">
              <a:avLst/>
            </a:prstGeom>
            <a:ln w="28575">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80" name="直線矢印コネクタ 779">
              <a:extLst>
                <a:ext uri="{FF2B5EF4-FFF2-40B4-BE49-F238E27FC236}">
                  <a16:creationId xmlns:a16="http://schemas.microsoft.com/office/drawing/2014/main" id="{954FEAB6-ADBF-91FB-72D9-D23B9CADE460}"/>
                </a:ext>
              </a:extLst>
            </p:cNvPr>
            <p:cNvCxnSpPr>
              <a:cxnSpLocks/>
            </p:cNvCxnSpPr>
            <p:nvPr/>
          </p:nvCxnSpPr>
          <p:spPr>
            <a:xfrm>
              <a:off x="1806075" y="4400114"/>
              <a:ext cx="0" cy="174580"/>
            </a:xfrm>
            <a:prstGeom prst="straightConnector1">
              <a:avLst/>
            </a:prstGeom>
            <a:ln w="28575">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81" name="直線矢印コネクタ 780">
              <a:extLst>
                <a:ext uri="{FF2B5EF4-FFF2-40B4-BE49-F238E27FC236}">
                  <a16:creationId xmlns:a16="http://schemas.microsoft.com/office/drawing/2014/main" id="{00779327-8E5F-62E7-CDA5-FFE84D1C4B46}"/>
                </a:ext>
              </a:extLst>
            </p:cNvPr>
            <p:cNvCxnSpPr>
              <a:cxnSpLocks/>
            </p:cNvCxnSpPr>
            <p:nvPr/>
          </p:nvCxnSpPr>
          <p:spPr>
            <a:xfrm>
              <a:off x="1109032" y="4056041"/>
              <a:ext cx="348521" cy="0"/>
            </a:xfrm>
            <a:prstGeom prst="straightConnector1">
              <a:avLst/>
            </a:prstGeom>
            <a:ln w="28575">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82" name="直線矢印コネクタ 781">
              <a:extLst>
                <a:ext uri="{FF2B5EF4-FFF2-40B4-BE49-F238E27FC236}">
                  <a16:creationId xmlns:a16="http://schemas.microsoft.com/office/drawing/2014/main" id="{45339084-814F-7532-FD5E-BD6531F71853}"/>
                </a:ext>
              </a:extLst>
            </p:cNvPr>
            <p:cNvCxnSpPr>
              <a:cxnSpLocks/>
            </p:cNvCxnSpPr>
            <p:nvPr/>
          </p:nvCxnSpPr>
          <p:spPr>
            <a:xfrm>
              <a:off x="934771" y="4225721"/>
              <a:ext cx="174261" cy="0"/>
            </a:xfrm>
            <a:prstGeom prst="straightConnector1">
              <a:avLst/>
            </a:prstGeom>
            <a:ln w="28575">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85" name="直線矢印コネクタ 784">
              <a:extLst>
                <a:ext uri="{FF2B5EF4-FFF2-40B4-BE49-F238E27FC236}">
                  <a16:creationId xmlns:a16="http://schemas.microsoft.com/office/drawing/2014/main" id="{25A3AFDC-380C-48CE-C31D-73BEC468AB5D}"/>
                </a:ext>
              </a:extLst>
            </p:cNvPr>
            <p:cNvCxnSpPr>
              <a:cxnSpLocks/>
            </p:cNvCxnSpPr>
            <p:nvPr/>
          </p:nvCxnSpPr>
          <p:spPr>
            <a:xfrm>
              <a:off x="1457553" y="4225721"/>
              <a:ext cx="174261" cy="0"/>
            </a:xfrm>
            <a:prstGeom prst="straightConnector1">
              <a:avLst/>
            </a:prstGeom>
            <a:ln w="28575">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87" name="直線矢印コネクタ 786">
              <a:extLst>
                <a:ext uri="{FF2B5EF4-FFF2-40B4-BE49-F238E27FC236}">
                  <a16:creationId xmlns:a16="http://schemas.microsoft.com/office/drawing/2014/main" id="{F60ACCBA-6C7E-3E40-10F7-86C91DE9B5BB}"/>
                </a:ext>
              </a:extLst>
            </p:cNvPr>
            <p:cNvCxnSpPr>
              <a:cxnSpLocks/>
            </p:cNvCxnSpPr>
            <p:nvPr/>
          </p:nvCxnSpPr>
          <p:spPr>
            <a:xfrm flipV="1">
              <a:off x="1102682" y="4046065"/>
              <a:ext cx="0" cy="174580"/>
            </a:xfrm>
            <a:prstGeom prst="straightConnector1">
              <a:avLst/>
            </a:prstGeom>
            <a:ln w="28575">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89" name="直線矢印コネクタ 788">
              <a:extLst>
                <a:ext uri="{FF2B5EF4-FFF2-40B4-BE49-F238E27FC236}">
                  <a16:creationId xmlns:a16="http://schemas.microsoft.com/office/drawing/2014/main" id="{B49C2D16-C793-B2FA-62A9-96A6B1120D7D}"/>
                </a:ext>
              </a:extLst>
            </p:cNvPr>
            <p:cNvCxnSpPr>
              <a:cxnSpLocks/>
            </p:cNvCxnSpPr>
            <p:nvPr/>
          </p:nvCxnSpPr>
          <p:spPr>
            <a:xfrm>
              <a:off x="1451660" y="4065482"/>
              <a:ext cx="0" cy="174580"/>
            </a:xfrm>
            <a:prstGeom prst="straightConnector1">
              <a:avLst/>
            </a:prstGeom>
            <a:ln w="28575">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90" name="直線矢印コネクタ 789">
              <a:extLst>
                <a:ext uri="{FF2B5EF4-FFF2-40B4-BE49-F238E27FC236}">
                  <a16:creationId xmlns:a16="http://schemas.microsoft.com/office/drawing/2014/main" id="{DBAD3D9F-9200-CDF2-EC17-72822FF1752D}"/>
                </a:ext>
              </a:extLst>
            </p:cNvPr>
            <p:cNvCxnSpPr>
              <a:cxnSpLocks/>
            </p:cNvCxnSpPr>
            <p:nvPr/>
          </p:nvCxnSpPr>
          <p:spPr>
            <a:xfrm>
              <a:off x="1642296" y="4398812"/>
              <a:ext cx="174261" cy="0"/>
            </a:xfrm>
            <a:prstGeom prst="straightConnector1">
              <a:avLst/>
            </a:prstGeom>
            <a:ln w="28575">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91" name="直線矢印コネクタ 790">
              <a:extLst>
                <a:ext uri="{FF2B5EF4-FFF2-40B4-BE49-F238E27FC236}">
                  <a16:creationId xmlns:a16="http://schemas.microsoft.com/office/drawing/2014/main" id="{A88A7467-0D7F-EB0E-A124-12392323111F}"/>
                </a:ext>
              </a:extLst>
            </p:cNvPr>
            <p:cNvCxnSpPr>
              <a:cxnSpLocks/>
            </p:cNvCxnSpPr>
            <p:nvPr/>
          </p:nvCxnSpPr>
          <p:spPr>
            <a:xfrm flipH="1">
              <a:off x="934771" y="4406332"/>
              <a:ext cx="174261" cy="0"/>
            </a:xfrm>
            <a:prstGeom prst="straightConnector1">
              <a:avLst/>
            </a:prstGeom>
            <a:ln w="28575">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sp>
        <p:nvSpPr>
          <p:cNvPr id="797" name="二等辺三角形 796">
            <a:extLst>
              <a:ext uri="{FF2B5EF4-FFF2-40B4-BE49-F238E27FC236}">
                <a16:creationId xmlns:a16="http://schemas.microsoft.com/office/drawing/2014/main" id="{6504C267-13DD-6117-57C9-348BF960EA8A}"/>
              </a:ext>
            </a:extLst>
          </p:cNvPr>
          <p:cNvSpPr/>
          <p:nvPr/>
        </p:nvSpPr>
        <p:spPr>
          <a:xfrm rot="8100000">
            <a:off x="2376070" y="3272270"/>
            <a:ext cx="151695" cy="58460"/>
          </a:xfrm>
          <a:prstGeom prst="triangle">
            <a:avLst/>
          </a:prstGeom>
          <a:solidFill>
            <a:srgbClr val="D16C7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798" name="二等辺三角形 797">
            <a:extLst>
              <a:ext uri="{FF2B5EF4-FFF2-40B4-BE49-F238E27FC236}">
                <a16:creationId xmlns:a16="http://schemas.microsoft.com/office/drawing/2014/main" id="{47EE8C62-D3D2-AF5B-E319-3B91FE3545BE}"/>
              </a:ext>
            </a:extLst>
          </p:cNvPr>
          <p:cNvSpPr/>
          <p:nvPr/>
        </p:nvSpPr>
        <p:spPr>
          <a:xfrm rot="13500000" flipH="1">
            <a:off x="2376071" y="4383872"/>
            <a:ext cx="151695" cy="58460"/>
          </a:xfrm>
          <a:prstGeom prst="triangle">
            <a:avLst/>
          </a:prstGeom>
          <a:solidFill>
            <a:srgbClr val="D16C7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Tree>
    <p:extLst>
      <p:ext uri="{BB962C8B-B14F-4D97-AF65-F5344CB8AC3E}">
        <p14:creationId xmlns:p14="http://schemas.microsoft.com/office/powerpoint/2010/main" val="3803482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F0C4FA5-70AB-BB2C-B6D1-659B8A7320B9}"/>
              </a:ext>
            </a:extLst>
          </p:cNvPr>
          <p:cNvSpPr txBox="1"/>
          <p:nvPr/>
        </p:nvSpPr>
        <p:spPr>
          <a:xfrm>
            <a:off x="116270" y="81043"/>
            <a:ext cx="4628190" cy="1384995"/>
          </a:xfrm>
          <a:prstGeom prst="rect">
            <a:avLst/>
          </a:prstGeom>
          <a:noFill/>
        </p:spPr>
        <p:txBody>
          <a:bodyPr wrap="none" rtlCol="0">
            <a:spAutoFit/>
          </a:bodyPr>
          <a:lstStyle/>
          <a:p>
            <a:r>
              <a:rPr lang="ja-JP" altLang="en-US" sz="1050" b="1" u="sng"/>
              <a:t>実装ではフラグメント毎にその周囲</a:t>
            </a:r>
            <a:r>
              <a:rPr lang="en-US" altLang="ja-JP" sz="1050" b="1" u="sng"/>
              <a:t>3x3</a:t>
            </a:r>
            <a:r>
              <a:rPr lang="ja-JP" altLang="en-US" sz="1050" b="1" u="sng"/>
              <a:t>からピクセルエッジを作っている</a:t>
            </a:r>
            <a:endParaRPr lang="en-US" altLang="ja-JP" sz="1050"/>
          </a:p>
          <a:p>
            <a:r>
              <a:rPr lang="en-US" altLang="ja-JP" sz="1050"/>
              <a:t>see. StampToPixelEdges_StampToEdges</a:t>
            </a:r>
          </a:p>
          <a:p>
            <a:r>
              <a:rPr lang="en-US" altLang="ja-JP" sz="1050"/>
              <a:t>_PerPixelSpinLockTex </a:t>
            </a:r>
            <a:r>
              <a:rPr lang="ja-JP" altLang="en-US" sz="1050"/>
              <a:t>→ </a:t>
            </a:r>
            <a:r>
              <a:rPr lang="en-US" altLang="ja-JP" sz="1050"/>
              <a:t>3x3 box samples </a:t>
            </a:r>
            <a:r>
              <a:rPr lang="ja-JP" altLang="en-US" sz="1050"/>
              <a:t>→ </a:t>
            </a:r>
            <a:r>
              <a:rPr lang="en-US" altLang="ja-JP" sz="1050"/>
              <a:t>binary code</a:t>
            </a:r>
          </a:p>
          <a:p>
            <a:r>
              <a:rPr lang="en-US" altLang="ja-JP" sz="1050"/>
              <a:t>binary code </a:t>
            </a:r>
            <a:r>
              <a:rPr lang="ja-JP" altLang="en-US" sz="1050"/>
              <a:t>の順番（</a:t>
            </a:r>
            <a:r>
              <a:rPr lang="en-US" altLang="ja-JP" sz="1050"/>
              <a:t>ExtractNeighborBinaryCode_Box3X3_R_U32</a:t>
            </a:r>
            <a:r>
              <a:rPr lang="ja-JP" altLang="en-US" sz="1050"/>
              <a:t>）</a:t>
            </a:r>
            <a:endParaRPr lang="en-US" altLang="ja-JP" sz="1050"/>
          </a:p>
          <a:p>
            <a:r>
              <a:rPr lang="ja-JP" altLang="en-US" sz="1050"/>
              <a:t>：</a:t>
            </a:r>
            <a:r>
              <a:rPr lang="en-US" altLang="ja-JP" sz="1050"/>
              <a:t> TC TR CR BR BC BL CL TL</a:t>
            </a:r>
          </a:p>
          <a:p>
            <a:r>
              <a:rPr lang="en-US" altLang="ja-JP" sz="1050"/>
              <a:t>center-center </a:t>
            </a:r>
            <a:r>
              <a:rPr lang="ja-JP" altLang="en-US" sz="1050"/>
              <a:t>が無いとき（ありえる？）は </a:t>
            </a:r>
            <a:r>
              <a:rPr lang="en-US" altLang="ja-JP" sz="1050"/>
              <a:t>deleted stamp</a:t>
            </a:r>
          </a:p>
          <a:p>
            <a:r>
              <a:rPr lang="en-US" altLang="ja-JP" sz="1050"/>
              <a:t>8bit </a:t>
            </a:r>
            <a:r>
              <a:rPr lang="ja-JP" altLang="en-US" sz="1050"/>
              <a:t>を 繰り返して </a:t>
            </a:r>
            <a:r>
              <a:rPr lang="en-US" altLang="ja-JP" sz="1050"/>
              <a:t>modular </a:t>
            </a:r>
            <a:r>
              <a:rPr lang="ja-JP" altLang="en-US" sz="1050"/>
              <a:t>化して </a:t>
            </a:r>
            <a:r>
              <a:rPr lang="en-US" altLang="ja-JP" sz="1050"/>
              <a:t>01 </a:t>
            </a:r>
            <a:r>
              <a:rPr lang="ja-JP" altLang="en-US" sz="1050"/>
              <a:t>を </a:t>
            </a:r>
            <a:r>
              <a:rPr lang="en-US" altLang="ja-JP" sz="1050"/>
              <a:t>flip </a:t>
            </a:r>
            <a:r>
              <a:rPr lang="ja-JP" altLang="en-US" sz="1050"/>
              <a:t>する</a:t>
            </a:r>
            <a:endParaRPr lang="en-US" altLang="ja-JP" sz="1050"/>
          </a:p>
          <a:p>
            <a:r>
              <a:rPr lang="ja-JP" altLang="en-US" sz="1050"/>
              <a:t>→ </a:t>
            </a:r>
            <a:r>
              <a:rPr lang="en-US" altLang="ja-JP" sz="1050"/>
              <a:t>ComputeStampEdgeDataX4 </a:t>
            </a:r>
            <a:r>
              <a:rPr lang="ja-JP" altLang="en-US" sz="1050"/>
              <a:t>→ </a:t>
            </a:r>
            <a:r>
              <a:rPr lang="en-US" altLang="ja-JP" sz="1050"/>
              <a:t>ComputeStampEdgeData</a:t>
            </a:r>
          </a:p>
        </p:txBody>
      </p:sp>
      <p:grpSp>
        <p:nvGrpSpPr>
          <p:cNvPr id="3" name="グループ化 2">
            <a:extLst>
              <a:ext uri="{FF2B5EF4-FFF2-40B4-BE49-F238E27FC236}">
                <a16:creationId xmlns:a16="http://schemas.microsoft.com/office/drawing/2014/main" id="{B2A4A361-B7FD-01F4-17C3-C349D01AFA03}"/>
              </a:ext>
            </a:extLst>
          </p:cNvPr>
          <p:cNvGrpSpPr/>
          <p:nvPr/>
        </p:nvGrpSpPr>
        <p:grpSpPr>
          <a:xfrm>
            <a:off x="166407" y="1925023"/>
            <a:ext cx="4495507" cy="681704"/>
            <a:chOff x="397886" y="1817067"/>
            <a:chExt cx="4495507" cy="681704"/>
          </a:xfrm>
        </p:grpSpPr>
        <p:sp>
          <p:nvSpPr>
            <p:cNvPr id="106" name="テキスト ボックス 105">
              <a:extLst>
                <a:ext uri="{FF2B5EF4-FFF2-40B4-BE49-F238E27FC236}">
                  <a16:creationId xmlns:a16="http://schemas.microsoft.com/office/drawing/2014/main" id="{9E7DC9B4-D07F-0198-410C-26184F16CFD1}"/>
                </a:ext>
              </a:extLst>
            </p:cNvPr>
            <p:cNvSpPr txBox="1"/>
            <p:nvPr/>
          </p:nvSpPr>
          <p:spPr>
            <a:xfrm>
              <a:off x="756085" y="1817067"/>
              <a:ext cx="381562" cy="507831"/>
            </a:xfrm>
            <a:prstGeom prst="rect">
              <a:avLst/>
            </a:prstGeom>
            <a:noFill/>
          </p:spPr>
          <p:txBody>
            <a:bodyPr wrap="square" rtlCol="0">
              <a:spAutoFit/>
            </a:bodyPr>
            <a:lstStyle/>
            <a:p>
              <a:r>
                <a:rPr kumimoji="1" lang="en-US" altLang="ja-JP" sz="900">
                  <a:latin typeface="ＭＳ ゴシック" panose="020B0609070205080204" pitchFamily="49" charset="-128"/>
                  <a:ea typeface="ＭＳ ゴシック" panose="020B0609070205080204" pitchFamily="49" charset="-128"/>
                </a:rPr>
                <a:t>000</a:t>
              </a:r>
            </a:p>
            <a:p>
              <a:r>
                <a:rPr lang="en-US" altLang="ja-JP" sz="900">
                  <a:latin typeface="ＭＳ ゴシック" panose="020B0609070205080204" pitchFamily="49" charset="-128"/>
                  <a:ea typeface="ＭＳ ゴシック" panose="020B0609070205080204" pitchFamily="49" charset="-128"/>
                </a:rPr>
                <a:t>010</a:t>
              </a:r>
            </a:p>
            <a:p>
              <a:r>
                <a:rPr lang="en-US" altLang="ja-JP" sz="900">
                  <a:latin typeface="ＭＳ ゴシック" panose="020B0609070205080204" pitchFamily="49" charset="-128"/>
                  <a:ea typeface="ＭＳ ゴシック" panose="020B0609070205080204" pitchFamily="49" charset="-128"/>
                </a:rPr>
                <a:t>000</a:t>
              </a:r>
            </a:p>
          </p:txBody>
        </p:sp>
        <p:grpSp>
          <p:nvGrpSpPr>
            <p:cNvPr id="105" name="グループ化 104">
              <a:extLst>
                <a:ext uri="{FF2B5EF4-FFF2-40B4-BE49-F238E27FC236}">
                  <a16:creationId xmlns:a16="http://schemas.microsoft.com/office/drawing/2014/main" id="{F122B172-BBB3-2C95-D55E-88C0B7B48D26}"/>
                </a:ext>
              </a:extLst>
            </p:cNvPr>
            <p:cNvGrpSpPr/>
            <p:nvPr/>
          </p:nvGrpSpPr>
          <p:grpSpPr>
            <a:xfrm>
              <a:off x="397886" y="1908742"/>
              <a:ext cx="301399" cy="301399"/>
              <a:chOff x="957129" y="4037672"/>
              <a:chExt cx="401865" cy="401865"/>
            </a:xfrm>
          </p:grpSpPr>
          <p:sp>
            <p:nvSpPr>
              <p:cNvPr id="54" name="正方形/長方形 53">
                <a:extLst>
                  <a:ext uri="{FF2B5EF4-FFF2-40B4-BE49-F238E27FC236}">
                    <a16:creationId xmlns:a16="http://schemas.microsoft.com/office/drawing/2014/main" id="{6341E256-6CE4-BEE0-63A5-7492E57BAE3B}"/>
                  </a:ext>
                </a:extLst>
              </p:cNvPr>
              <p:cNvSpPr/>
              <p:nvPr/>
            </p:nvSpPr>
            <p:spPr>
              <a:xfrm>
                <a:off x="957129" y="403767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55" name="正方形/長方形 54">
                <a:extLst>
                  <a:ext uri="{FF2B5EF4-FFF2-40B4-BE49-F238E27FC236}">
                    <a16:creationId xmlns:a16="http://schemas.microsoft.com/office/drawing/2014/main" id="{C93AF718-7E3B-5B6F-E021-05BF26E3714B}"/>
                  </a:ext>
                </a:extLst>
              </p:cNvPr>
              <p:cNvSpPr/>
              <p:nvPr/>
            </p:nvSpPr>
            <p:spPr>
              <a:xfrm>
                <a:off x="1091084" y="403767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56" name="正方形/長方形 55">
                <a:extLst>
                  <a:ext uri="{FF2B5EF4-FFF2-40B4-BE49-F238E27FC236}">
                    <a16:creationId xmlns:a16="http://schemas.microsoft.com/office/drawing/2014/main" id="{E1AD92D7-0052-D83B-D386-64F286BEAD17}"/>
                  </a:ext>
                </a:extLst>
              </p:cNvPr>
              <p:cNvSpPr/>
              <p:nvPr/>
            </p:nvSpPr>
            <p:spPr>
              <a:xfrm>
                <a:off x="1225039" y="403767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64" name="正方形/長方形 63">
                <a:extLst>
                  <a:ext uri="{FF2B5EF4-FFF2-40B4-BE49-F238E27FC236}">
                    <a16:creationId xmlns:a16="http://schemas.microsoft.com/office/drawing/2014/main" id="{2B95B755-D844-494E-323E-D1D6B2FCE40C}"/>
                  </a:ext>
                </a:extLst>
              </p:cNvPr>
              <p:cNvSpPr/>
              <p:nvPr/>
            </p:nvSpPr>
            <p:spPr>
              <a:xfrm>
                <a:off x="957129" y="4171627"/>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65" name="正方形/長方形 64">
                <a:extLst>
                  <a:ext uri="{FF2B5EF4-FFF2-40B4-BE49-F238E27FC236}">
                    <a16:creationId xmlns:a16="http://schemas.microsoft.com/office/drawing/2014/main" id="{4C34840E-D214-17AB-B0AF-480068EAC2AD}"/>
                  </a:ext>
                </a:extLst>
              </p:cNvPr>
              <p:cNvSpPr/>
              <p:nvPr/>
            </p:nvSpPr>
            <p:spPr>
              <a:xfrm>
                <a:off x="1091084" y="4171627"/>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66" name="正方形/長方形 65">
                <a:extLst>
                  <a:ext uri="{FF2B5EF4-FFF2-40B4-BE49-F238E27FC236}">
                    <a16:creationId xmlns:a16="http://schemas.microsoft.com/office/drawing/2014/main" id="{9B70B20F-99D1-99CF-30D2-DCA3F7F336D5}"/>
                  </a:ext>
                </a:extLst>
              </p:cNvPr>
              <p:cNvSpPr/>
              <p:nvPr/>
            </p:nvSpPr>
            <p:spPr>
              <a:xfrm>
                <a:off x="1225039" y="4171627"/>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74" name="正方形/長方形 73">
                <a:extLst>
                  <a:ext uri="{FF2B5EF4-FFF2-40B4-BE49-F238E27FC236}">
                    <a16:creationId xmlns:a16="http://schemas.microsoft.com/office/drawing/2014/main" id="{A9EBEFDB-A65F-3BDC-606C-09E5C93B65DA}"/>
                  </a:ext>
                </a:extLst>
              </p:cNvPr>
              <p:cNvSpPr/>
              <p:nvPr/>
            </p:nvSpPr>
            <p:spPr>
              <a:xfrm>
                <a:off x="957129" y="430558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75" name="正方形/長方形 74">
                <a:extLst>
                  <a:ext uri="{FF2B5EF4-FFF2-40B4-BE49-F238E27FC236}">
                    <a16:creationId xmlns:a16="http://schemas.microsoft.com/office/drawing/2014/main" id="{3111BDA9-62F7-C019-171C-7718972612FA}"/>
                  </a:ext>
                </a:extLst>
              </p:cNvPr>
              <p:cNvSpPr/>
              <p:nvPr/>
            </p:nvSpPr>
            <p:spPr>
              <a:xfrm>
                <a:off x="1091084" y="430558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76" name="正方形/長方形 75">
                <a:extLst>
                  <a:ext uri="{FF2B5EF4-FFF2-40B4-BE49-F238E27FC236}">
                    <a16:creationId xmlns:a16="http://schemas.microsoft.com/office/drawing/2014/main" id="{470E162A-4931-9E00-3CAE-6A3D172B1263}"/>
                  </a:ext>
                </a:extLst>
              </p:cNvPr>
              <p:cNvSpPr/>
              <p:nvPr/>
            </p:nvSpPr>
            <p:spPr>
              <a:xfrm>
                <a:off x="1225039" y="430558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grpSp>
        <p:sp>
          <p:nvSpPr>
            <p:cNvPr id="107" name="テキスト ボックス 106">
              <a:extLst>
                <a:ext uri="{FF2B5EF4-FFF2-40B4-BE49-F238E27FC236}">
                  <a16:creationId xmlns:a16="http://schemas.microsoft.com/office/drawing/2014/main" id="{BF413B50-87CC-C2DE-BEC0-DA819F7C80B1}"/>
                </a:ext>
              </a:extLst>
            </p:cNvPr>
            <p:cNvSpPr txBox="1"/>
            <p:nvPr/>
          </p:nvSpPr>
          <p:spPr>
            <a:xfrm>
              <a:off x="1026243" y="1955567"/>
              <a:ext cx="880846" cy="230832"/>
            </a:xfrm>
            <a:prstGeom prst="rect">
              <a:avLst/>
            </a:prstGeom>
            <a:noFill/>
          </p:spPr>
          <p:txBody>
            <a:bodyPr wrap="square" rtlCol="0">
              <a:spAutoFit/>
            </a:bodyPr>
            <a:lstStyle/>
            <a:p>
              <a:pPr algn="ctr"/>
              <a:r>
                <a:rPr lang="en-US" altLang="ja-JP" sz="900">
                  <a:latin typeface="ＭＳ ゴシック" panose="020B0609070205080204" pitchFamily="49" charset="-128"/>
                  <a:ea typeface="ＭＳ ゴシック" panose="020B0609070205080204" pitchFamily="49" charset="-128"/>
                </a:rPr>
                <a:t>-&gt;00000000-&gt;</a:t>
              </a:r>
            </a:p>
          </p:txBody>
        </p:sp>
        <p:sp>
          <p:nvSpPr>
            <p:cNvPr id="125" name="テキスト ボックス 124">
              <a:extLst>
                <a:ext uri="{FF2B5EF4-FFF2-40B4-BE49-F238E27FC236}">
                  <a16:creationId xmlns:a16="http://schemas.microsoft.com/office/drawing/2014/main" id="{247230A8-FBCE-B8B6-7CD5-F377F0429D92}"/>
                </a:ext>
              </a:extLst>
            </p:cNvPr>
            <p:cNvSpPr txBox="1"/>
            <p:nvPr/>
          </p:nvSpPr>
          <p:spPr>
            <a:xfrm>
              <a:off x="1904816" y="1955567"/>
              <a:ext cx="2616458" cy="230832"/>
            </a:xfrm>
            <a:prstGeom prst="rect">
              <a:avLst/>
            </a:prstGeom>
            <a:noFill/>
          </p:spPr>
          <p:txBody>
            <a:bodyPr wrap="square" rtlCol="0">
              <a:spAutoFit/>
            </a:bodyPr>
            <a:lstStyle/>
            <a:p>
              <a:pPr algn="ctr"/>
              <a:r>
                <a:rPr lang="en-US" altLang="ja-JP" sz="900" u="sng">
                  <a:solidFill>
                    <a:schemeClr val="accent6"/>
                  </a:solidFill>
                  <a:latin typeface="ＭＳ ゴシック" panose="020B0609070205080204" pitchFamily="49" charset="-128"/>
                  <a:ea typeface="ＭＳ ゴシック" panose="020B0609070205080204" pitchFamily="49" charset="-128"/>
                </a:rPr>
                <a:t>11</a:t>
              </a:r>
              <a:r>
                <a:rPr lang="en-US" altLang="ja-JP" sz="900" u="sng">
                  <a:latin typeface="ＭＳ ゴシック" panose="020B0609070205080204" pitchFamily="49" charset="-128"/>
                  <a:ea typeface="ＭＳ ゴシック" panose="020B0609070205080204" pitchFamily="49" charset="-128"/>
                </a:rPr>
                <a:t>11 1</a:t>
              </a:r>
              <a:r>
                <a:rPr lang="en-US" altLang="ja-JP" sz="900" u="sng">
                  <a:solidFill>
                    <a:srgbClr val="00B0F0"/>
                  </a:solidFill>
                  <a:latin typeface="ＭＳ ゴシック" panose="020B0609070205080204" pitchFamily="49" charset="-128"/>
                  <a:ea typeface="ＭＳ ゴシック" panose="020B0609070205080204" pitchFamily="49" charset="-128"/>
                </a:rPr>
                <a:t>11</a:t>
              </a:r>
              <a:r>
                <a:rPr lang="en-US" altLang="ja-JP" sz="900" u="sng">
                  <a:solidFill>
                    <a:srgbClr val="FF0000"/>
                  </a:solidFill>
                  <a:latin typeface="ＭＳ ゴシック" panose="020B0609070205080204" pitchFamily="49" charset="-128"/>
                  <a:ea typeface="ＭＳ ゴシック" panose="020B0609070205080204" pitchFamily="49" charset="-128"/>
                </a:rPr>
                <a:t>1</a:t>
              </a:r>
              <a:r>
                <a:rPr lang="en-US" altLang="ja-JP" sz="900">
                  <a:latin typeface="ＭＳ ゴシック" panose="020B0609070205080204" pitchFamily="49" charset="-128"/>
                  <a:ea typeface="ＭＳ ゴシック" panose="020B0609070205080204" pitchFamily="49" charset="-128"/>
                </a:rPr>
                <a:t> </a:t>
              </a:r>
              <a:r>
                <a:rPr lang="en-US" altLang="ja-JP" sz="900" u="sng">
                  <a:latin typeface="ＭＳ ゴシック" panose="020B0609070205080204" pitchFamily="49" charset="-128"/>
                  <a:ea typeface="ＭＳ ゴシック" panose="020B0609070205080204" pitchFamily="49" charset="-128"/>
                </a:rPr>
                <a:t>111</a:t>
              </a:r>
              <a:r>
                <a:rPr lang="en-US" altLang="ja-JP" sz="900" u="sng">
                  <a:solidFill>
                    <a:srgbClr val="00B0F0"/>
                  </a:solidFill>
                  <a:latin typeface="ＭＳ ゴシック" panose="020B0609070205080204" pitchFamily="49" charset="-128"/>
                  <a:ea typeface="ＭＳ ゴシック" panose="020B0609070205080204" pitchFamily="49" charset="-128"/>
                </a:rPr>
                <a:t>1 1</a:t>
              </a:r>
              <a:r>
                <a:rPr lang="en-US" altLang="ja-JP" sz="900" u="sng">
                  <a:solidFill>
                    <a:srgbClr val="FF0000"/>
                  </a:solidFill>
                  <a:latin typeface="ＭＳ ゴシック" panose="020B0609070205080204" pitchFamily="49" charset="-128"/>
                  <a:ea typeface="ＭＳ ゴシック" panose="020B0609070205080204" pitchFamily="49" charset="-128"/>
                </a:rPr>
                <a:t>1</a:t>
              </a:r>
              <a:r>
                <a:rPr lang="en-US" altLang="ja-JP" sz="900" u="sng">
                  <a:solidFill>
                    <a:schemeClr val="accent6"/>
                  </a:solidFill>
                  <a:latin typeface="ＭＳ ゴシック" panose="020B0609070205080204" pitchFamily="49" charset="-128"/>
                  <a:ea typeface="ＭＳ ゴシック" panose="020B0609070205080204" pitchFamily="49" charset="-128"/>
                </a:rPr>
                <a:t>11</a:t>
              </a:r>
              <a:r>
                <a:rPr lang="en-US" altLang="ja-JP" sz="900">
                  <a:latin typeface="ＭＳ ゴシック" panose="020B0609070205080204" pitchFamily="49" charset="-128"/>
                  <a:ea typeface="ＭＳ ゴシック" panose="020B0609070205080204" pitchFamily="49" charset="-128"/>
                </a:rPr>
                <a:t> </a:t>
              </a:r>
              <a:r>
                <a:rPr lang="en-US" altLang="ja-JP" sz="900" u="sng">
                  <a:latin typeface="ＭＳ ゴシック" panose="020B0609070205080204" pitchFamily="49" charset="-128"/>
                  <a:ea typeface="ＭＳ ゴシック" panose="020B0609070205080204" pitchFamily="49" charset="-128"/>
                </a:rPr>
                <a:t>1</a:t>
              </a:r>
              <a:r>
                <a:rPr lang="en-US" altLang="ja-JP" sz="900" u="sng">
                  <a:solidFill>
                    <a:srgbClr val="00B0F0"/>
                  </a:solidFill>
                  <a:latin typeface="ＭＳ ゴシック" panose="020B0609070205080204" pitchFamily="49" charset="-128"/>
                  <a:ea typeface="ＭＳ ゴシック" panose="020B0609070205080204" pitchFamily="49" charset="-128"/>
                </a:rPr>
                <a:t>11</a:t>
              </a:r>
              <a:r>
                <a:rPr lang="en-US" altLang="ja-JP" sz="900" u="sng">
                  <a:solidFill>
                    <a:srgbClr val="FF0000"/>
                  </a:solidFill>
                  <a:latin typeface="ＭＳ ゴシック" panose="020B0609070205080204" pitchFamily="49" charset="-128"/>
                  <a:ea typeface="ＭＳ ゴシック" panose="020B0609070205080204" pitchFamily="49" charset="-128"/>
                </a:rPr>
                <a:t>1</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11</a:t>
              </a:r>
              <a:r>
                <a:rPr lang="en-US" altLang="ja-JP" sz="900" u="sng">
                  <a:latin typeface="ＭＳ ゴシック" panose="020B0609070205080204" pitchFamily="49" charset="-128"/>
                  <a:ea typeface="ＭＳ ゴシック" panose="020B0609070205080204" pitchFamily="49" charset="-128"/>
                </a:rPr>
                <a:t>11</a:t>
              </a:r>
              <a:r>
                <a:rPr lang="en-US" altLang="ja-JP" sz="900">
                  <a:latin typeface="ＭＳ ゴシック" panose="020B0609070205080204" pitchFamily="49" charset="-128"/>
                  <a:ea typeface="ＭＳ ゴシック" panose="020B0609070205080204" pitchFamily="49" charset="-128"/>
                </a:rPr>
                <a:t> </a:t>
              </a:r>
              <a:r>
                <a:rPr lang="en-US" altLang="ja-JP" sz="900" u="sng">
                  <a:solidFill>
                    <a:srgbClr val="00B0F0"/>
                  </a:solidFill>
                  <a:latin typeface="ＭＳ ゴシック" panose="020B0609070205080204" pitchFamily="49" charset="-128"/>
                  <a:ea typeface="ＭＳ ゴシック" panose="020B0609070205080204" pitchFamily="49" charset="-128"/>
                </a:rPr>
                <a:t>1</a:t>
              </a:r>
              <a:r>
                <a:rPr lang="en-US" altLang="ja-JP" sz="900" u="sng">
                  <a:solidFill>
                    <a:srgbClr val="FF0000"/>
                  </a:solidFill>
                  <a:latin typeface="ＭＳ ゴシック" panose="020B0609070205080204" pitchFamily="49" charset="-128"/>
                  <a:ea typeface="ＭＳ ゴシック" panose="020B0609070205080204" pitchFamily="49" charset="-128"/>
                </a:rPr>
                <a:t>1</a:t>
              </a:r>
              <a:r>
                <a:rPr lang="en-US" altLang="ja-JP" sz="900" u="sng">
                  <a:solidFill>
                    <a:schemeClr val="accent6"/>
                  </a:solidFill>
                  <a:latin typeface="ＭＳ ゴシック" panose="020B0609070205080204" pitchFamily="49" charset="-128"/>
                  <a:ea typeface="ＭＳ ゴシック" panose="020B0609070205080204" pitchFamily="49" charset="-128"/>
                </a:rPr>
                <a:t>11</a:t>
              </a:r>
              <a:r>
                <a:rPr lang="en-US" altLang="ja-JP" sz="900" u="sng">
                  <a:latin typeface="ＭＳ ゴシック" panose="020B0609070205080204" pitchFamily="49" charset="-128"/>
                  <a:ea typeface="ＭＳ ゴシック" panose="020B0609070205080204" pitchFamily="49" charset="-128"/>
                </a:rPr>
                <a:t> 111</a:t>
              </a:r>
              <a:r>
                <a:rPr lang="en-US" altLang="ja-JP" sz="900" u="sng">
                  <a:solidFill>
                    <a:srgbClr val="00B0F0"/>
                  </a:solidFill>
                  <a:latin typeface="ＭＳ ゴシック" panose="020B0609070205080204" pitchFamily="49" charset="-128"/>
                  <a:ea typeface="ＭＳ ゴシック" panose="020B0609070205080204" pitchFamily="49" charset="-128"/>
                </a:rPr>
                <a:t>1</a:t>
              </a:r>
            </a:p>
          </p:txBody>
        </p:sp>
        <p:sp>
          <p:nvSpPr>
            <p:cNvPr id="236" name="テキスト ボックス 235">
              <a:extLst>
                <a:ext uri="{FF2B5EF4-FFF2-40B4-BE49-F238E27FC236}">
                  <a16:creationId xmlns:a16="http://schemas.microsoft.com/office/drawing/2014/main" id="{74F31A62-4C85-5751-D1AB-3743BBAE098E}"/>
                </a:ext>
              </a:extLst>
            </p:cNvPr>
            <p:cNvSpPr txBox="1"/>
            <p:nvPr/>
          </p:nvSpPr>
          <p:spPr>
            <a:xfrm>
              <a:off x="1904816" y="2129439"/>
              <a:ext cx="2988577" cy="369332"/>
            </a:xfrm>
            <a:prstGeom prst="rect">
              <a:avLst/>
            </a:prstGeom>
            <a:noFill/>
          </p:spPr>
          <p:txBody>
            <a:bodyPr wrap="square" rtlCol="0">
              <a:spAutoFit/>
            </a:bodyPr>
            <a:lstStyle/>
            <a:p>
              <a:r>
                <a:rPr lang="en-US" altLang="ja-JP" sz="900">
                  <a:latin typeface="ＭＳ ゴシック" panose="020B0609070205080204" pitchFamily="49" charset="-128"/>
                  <a:ea typeface="ＭＳ ゴシック" panose="020B0609070205080204" pitchFamily="49" charset="-128"/>
                </a:rPr>
                <a:t>edgedata = {</a:t>
              </a:r>
              <a:r>
                <a:rPr lang="ja-JP" altLang="en-US" sz="900">
                  <a:solidFill>
                    <a:schemeClr val="accent6"/>
                  </a:solidFill>
                  <a:latin typeface="ＭＳ ゴシック" panose="020B0609070205080204" pitchFamily="49" charset="-128"/>
                  <a:ea typeface="ＭＳ ゴシック" panose="020B0609070205080204" pitchFamily="49" charset="-128"/>
                </a:rPr>
                <a:t>↑</a:t>
              </a:r>
              <a:r>
                <a:rPr lang="ja-JP" altLang="en-US" sz="900">
                  <a:solidFill>
                    <a:srgbClr val="00B0F0"/>
                  </a:solidFill>
                  <a:latin typeface="ＭＳ ゴシック" panose="020B0609070205080204" pitchFamily="49" charset="-128"/>
                  <a:ea typeface="ＭＳ ゴシック" panose="020B0609070205080204" pitchFamily="49" charset="-128"/>
                </a:rPr>
                <a:t>↓</a:t>
              </a:r>
              <a:r>
                <a:rPr lang="ja-JP" altLang="en-US" sz="900">
                  <a:solidFill>
                    <a:srgbClr val="FF0000"/>
                  </a:solidFill>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ja-JP" altLang="en-US" sz="900">
                  <a:solidFill>
                    <a:schemeClr val="accent6"/>
                  </a:solidFill>
                  <a:latin typeface="ＭＳ ゴシック" panose="020B0609070205080204" pitchFamily="49" charset="-128"/>
                  <a:ea typeface="ＭＳ ゴシック" panose="020B0609070205080204" pitchFamily="49" charset="-128"/>
                </a:rPr>
                <a:t>→</a:t>
              </a:r>
              <a:r>
                <a:rPr lang="ja-JP" altLang="en-US" sz="900">
                  <a:solidFill>
                    <a:srgbClr val="00B0F0"/>
                  </a:solidFill>
                  <a:latin typeface="ＭＳ ゴシック" panose="020B0609070205080204" pitchFamily="49" charset="-128"/>
                  <a:ea typeface="ＭＳ ゴシック" panose="020B0609070205080204" pitchFamily="49" charset="-128"/>
                </a:rPr>
                <a:t>←</a:t>
              </a:r>
              <a:r>
                <a:rPr lang="ja-JP" altLang="en-US" sz="900">
                  <a:solidFill>
                    <a:srgbClr val="FF0000"/>
                  </a:solidFill>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ja-JP" altLang="en-US" sz="900">
                  <a:solidFill>
                    <a:schemeClr val="accent6"/>
                  </a:solidFill>
                  <a:latin typeface="ＭＳ ゴシック" panose="020B0609070205080204" pitchFamily="49" charset="-128"/>
                  <a:ea typeface="ＭＳ ゴシック" panose="020B0609070205080204" pitchFamily="49" charset="-128"/>
                </a:rPr>
                <a:t>↓</a:t>
              </a:r>
              <a:r>
                <a:rPr lang="ja-JP" altLang="en-US" sz="900">
                  <a:solidFill>
                    <a:srgbClr val="00B0F0"/>
                  </a:solidFill>
                  <a:latin typeface="ＭＳ ゴシック" panose="020B0609070205080204" pitchFamily="49" charset="-128"/>
                  <a:ea typeface="ＭＳ ゴシック" panose="020B0609070205080204" pitchFamily="49" charset="-128"/>
                </a:rPr>
                <a:t>↑</a:t>
              </a:r>
              <a:r>
                <a:rPr lang="ja-JP" altLang="en-US" sz="900">
                  <a:solidFill>
                    <a:srgbClr val="FF0000"/>
                  </a:solidFill>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ja-JP" altLang="en-US" sz="900">
                  <a:solidFill>
                    <a:schemeClr val="accent6"/>
                  </a:solidFill>
                  <a:latin typeface="ＭＳ ゴシック" panose="020B0609070205080204" pitchFamily="49" charset="-128"/>
                  <a:ea typeface="ＭＳ ゴシック" panose="020B0609070205080204" pitchFamily="49" charset="-128"/>
                </a:rPr>
                <a:t>←</a:t>
              </a:r>
              <a:r>
                <a:rPr lang="ja-JP" altLang="en-US" sz="900">
                  <a:solidFill>
                    <a:srgbClr val="00B0F0"/>
                  </a:solidFill>
                  <a:latin typeface="ＭＳ ゴシック" panose="020B0609070205080204" pitchFamily="49" charset="-128"/>
                  <a:ea typeface="ＭＳ ゴシック" panose="020B0609070205080204" pitchFamily="49" charset="-128"/>
                </a:rPr>
                <a:t>→</a:t>
              </a:r>
              <a:r>
                <a:rPr lang="ja-JP" altLang="en-US" sz="900">
                  <a:solidFill>
                    <a:srgbClr val="FF0000"/>
                  </a:solidFill>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p>
            <a:p>
              <a:r>
                <a:rPr lang="en-US" altLang="ja-JP" sz="900">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11</a:t>
              </a:r>
              <a:r>
                <a:rPr lang="en-US" altLang="ja-JP" sz="900" u="sng">
                  <a:solidFill>
                    <a:srgbClr val="00B0F0"/>
                  </a:solidFill>
                  <a:latin typeface="ＭＳ ゴシック" panose="020B0609070205080204" pitchFamily="49" charset="-128"/>
                  <a:ea typeface="ＭＳ ゴシック" panose="020B0609070205080204" pitchFamily="49" charset="-128"/>
                </a:rPr>
                <a:t>01</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00</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en-US" altLang="ja-JP" sz="900">
                  <a:solidFill>
                    <a:srgbClr val="FF0000"/>
                  </a:solidFill>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00</a:t>
              </a:r>
              <a:r>
                <a:rPr lang="en-US" altLang="ja-JP" sz="900" u="sng">
                  <a:solidFill>
                    <a:srgbClr val="00B0F0"/>
                  </a:solidFill>
                  <a:latin typeface="ＭＳ ゴシック" panose="020B0609070205080204" pitchFamily="49" charset="-128"/>
                  <a:ea typeface="ＭＳ ゴシック" panose="020B0609070205080204" pitchFamily="49" charset="-128"/>
                </a:rPr>
                <a:t>10</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01</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en-US" altLang="ja-JP" sz="900">
                  <a:solidFill>
                    <a:srgbClr val="FF0000"/>
                  </a:solidFill>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01</a:t>
              </a:r>
              <a:r>
                <a:rPr lang="en-US" altLang="ja-JP" sz="900" u="sng">
                  <a:solidFill>
                    <a:srgbClr val="00B0F0"/>
                  </a:solidFill>
                  <a:latin typeface="ＭＳ ゴシック" panose="020B0609070205080204" pitchFamily="49" charset="-128"/>
                  <a:ea typeface="ＭＳ ゴシック" panose="020B0609070205080204" pitchFamily="49" charset="-128"/>
                </a:rPr>
                <a:t>11</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10</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en-US" altLang="ja-JP" sz="900">
                  <a:solidFill>
                    <a:srgbClr val="FF0000"/>
                  </a:solidFill>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10</a:t>
              </a:r>
              <a:r>
                <a:rPr lang="en-US" altLang="ja-JP" sz="900" u="sng">
                  <a:solidFill>
                    <a:srgbClr val="00B0F0"/>
                  </a:solidFill>
                  <a:latin typeface="ＭＳ ゴシック" panose="020B0609070205080204" pitchFamily="49" charset="-128"/>
                  <a:ea typeface="ＭＳ ゴシック" panose="020B0609070205080204" pitchFamily="49" charset="-128"/>
                </a:rPr>
                <a:t>00</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11</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p>
          </p:txBody>
        </p:sp>
      </p:grpSp>
      <p:sp>
        <p:nvSpPr>
          <p:cNvPr id="123" name="テキスト ボックス 122">
            <a:extLst>
              <a:ext uri="{FF2B5EF4-FFF2-40B4-BE49-F238E27FC236}">
                <a16:creationId xmlns:a16="http://schemas.microsoft.com/office/drawing/2014/main" id="{FEDD0805-F71C-3490-6446-7D8BDB6B8469}"/>
              </a:ext>
            </a:extLst>
          </p:cNvPr>
          <p:cNvSpPr txBox="1"/>
          <p:nvPr/>
        </p:nvSpPr>
        <p:spPr>
          <a:xfrm>
            <a:off x="30143" y="1483065"/>
            <a:ext cx="4655442" cy="615553"/>
          </a:xfrm>
          <a:prstGeom prst="rect">
            <a:avLst/>
          </a:prstGeom>
          <a:noFill/>
        </p:spPr>
        <p:txBody>
          <a:bodyPr wrap="none" rtlCol="0">
            <a:spAutoFit/>
          </a:bodyPr>
          <a:lstStyle/>
          <a:p>
            <a:r>
              <a:rPr lang="en-US" altLang="ja-JP" sz="900" b="1" u="sng"/>
              <a:t>e.g.,</a:t>
            </a:r>
          </a:p>
          <a:p>
            <a:r>
              <a:rPr lang="en-US" altLang="ja-JP" sz="800"/>
              <a:t>3x3</a:t>
            </a:r>
            <a:r>
              <a:rPr lang="ja-JP" altLang="en-US" sz="800"/>
              <a:t>→中心を除いた</a:t>
            </a:r>
            <a:r>
              <a:rPr lang="en-US" altLang="ja-JP" sz="800"/>
              <a:t>8bit</a:t>
            </a:r>
            <a:r>
              <a:rPr lang="ja-JP" altLang="en-US" sz="800"/>
              <a:t>パターン→</a:t>
            </a:r>
            <a:r>
              <a:rPr lang="en-US" altLang="ja-JP" sz="800"/>
              <a:t>1</a:t>
            </a:r>
            <a:r>
              <a:rPr lang="ja-JP" altLang="en-US" sz="800"/>
              <a:t>ピクセル</a:t>
            </a:r>
            <a:r>
              <a:rPr lang="en-US" altLang="ja-JP" sz="800"/>
              <a:t>4</a:t>
            </a:r>
            <a:r>
              <a:rPr lang="ja-JP" altLang="en-US" sz="800"/>
              <a:t>エッジなので</a:t>
            </a:r>
            <a:r>
              <a:rPr lang="en-US" altLang="ja-JP" sz="800"/>
              <a:t>32bit</a:t>
            </a:r>
            <a:r>
              <a:rPr lang="ja-JP" altLang="en-US" sz="800"/>
              <a:t> （</a:t>
            </a:r>
            <a:r>
              <a:rPr lang="en-US" altLang="ja-JP" sz="800"/>
              <a:t>Modular </a:t>
            </a:r>
            <a:r>
              <a:rPr lang="ja-JP" altLang="en-US" sz="800"/>
              <a:t>で </a:t>
            </a:r>
            <a:r>
              <a:rPr lang="en-US" altLang="ja-JP" sz="800"/>
              <a:t>8bit </a:t>
            </a:r>
            <a:r>
              <a:rPr lang="ja-JP" altLang="en-US" sz="800"/>
              <a:t>ループ）</a:t>
            </a:r>
            <a:endParaRPr lang="en-US" altLang="ja-JP" sz="800"/>
          </a:p>
          <a:p>
            <a:r>
              <a:rPr lang="en-US" altLang="ja-JP" sz="800"/>
              <a:t>8bit </a:t>
            </a:r>
            <a:r>
              <a:rPr lang="ja-JP" altLang="en-US" sz="800"/>
              <a:t>毎に上位から右下左上エッジの判定（赤：自身</a:t>
            </a:r>
            <a:r>
              <a:rPr lang="en-US" altLang="ja-JP" sz="800"/>
              <a:t>, </a:t>
            </a:r>
            <a:r>
              <a:rPr lang="ja-JP" altLang="en-US" sz="800"/>
              <a:t>青：次のエッジ向き</a:t>
            </a:r>
            <a:r>
              <a:rPr lang="en-US" altLang="ja-JP" sz="800"/>
              <a:t>,</a:t>
            </a:r>
            <a:r>
              <a:rPr lang="ja-JP" altLang="en-US" sz="800"/>
              <a:t> 緑：前のエッジ向き）</a:t>
            </a:r>
            <a:endParaRPr lang="en-US" altLang="ja-JP" sz="800"/>
          </a:p>
          <a:p>
            <a:endParaRPr kumimoji="1" lang="ja-JP" altLang="en-US" sz="900" b="1" u="sng"/>
          </a:p>
        </p:txBody>
      </p:sp>
      <p:grpSp>
        <p:nvGrpSpPr>
          <p:cNvPr id="168" name="グループ化 167">
            <a:extLst>
              <a:ext uri="{FF2B5EF4-FFF2-40B4-BE49-F238E27FC236}">
                <a16:creationId xmlns:a16="http://schemas.microsoft.com/office/drawing/2014/main" id="{1A2B16F8-87A2-8490-B58F-258D270F4BD1}"/>
              </a:ext>
            </a:extLst>
          </p:cNvPr>
          <p:cNvGrpSpPr/>
          <p:nvPr/>
        </p:nvGrpSpPr>
        <p:grpSpPr>
          <a:xfrm>
            <a:off x="4014645" y="771591"/>
            <a:ext cx="647269" cy="605338"/>
            <a:chOff x="5964143" y="4139455"/>
            <a:chExt cx="1018941" cy="952931"/>
          </a:xfrm>
        </p:grpSpPr>
        <p:sp>
          <p:nvSpPr>
            <p:cNvPr id="169" name="正方形/長方形 168">
              <a:extLst>
                <a:ext uri="{FF2B5EF4-FFF2-40B4-BE49-F238E27FC236}">
                  <a16:creationId xmlns:a16="http://schemas.microsoft.com/office/drawing/2014/main" id="{2DEED1B2-A3EB-D8FB-C2A4-0C60A4767CC2}"/>
                </a:ext>
              </a:extLst>
            </p:cNvPr>
            <p:cNvSpPr/>
            <p:nvPr/>
          </p:nvSpPr>
          <p:spPr>
            <a:xfrm>
              <a:off x="6283778" y="4426085"/>
              <a:ext cx="379669" cy="37966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cxnSp>
          <p:nvCxnSpPr>
            <p:cNvPr id="170" name="直線矢印コネクタ 169">
              <a:extLst>
                <a:ext uri="{FF2B5EF4-FFF2-40B4-BE49-F238E27FC236}">
                  <a16:creationId xmlns:a16="http://schemas.microsoft.com/office/drawing/2014/main" id="{BA0C351B-0A91-09F3-B75E-BC835985BB08}"/>
                </a:ext>
              </a:extLst>
            </p:cNvPr>
            <p:cNvCxnSpPr>
              <a:cxnSpLocks/>
            </p:cNvCxnSpPr>
            <p:nvPr/>
          </p:nvCxnSpPr>
          <p:spPr>
            <a:xfrm>
              <a:off x="6283778" y="4377445"/>
              <a:ext cx="3796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1" name="直線矢印コネクタ 170">
              <a:extLst>
                <a:ext uri="{FF2B5EF4-FFF2-40B4-BE49-F238E27FC236}">
                  <a16:creationId xmlns:a16="http://schemas.microsoft.com/office/drawing/2014/main" id="{EEE378BD-38F9-A0D8-39FE-DA1D981E0E2E}"/>
                </a:ext>
              </a:extLst>
            </p:cNvPr>
            <p:cNvCxnSpPr>
              <a:cxnSpLocks/>
            </p:cNvCxnSpPr>
            <p:nvPr/>
          </p:nvCxnSpPr>
          <p:spPr>
            <a:xfrm flipH="1">
              <a:off x="6283778" y="4854394"/>
              <a:ext cx="3796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2" name="直線矢印コネクタ 171">
              <a:extLst>
                <a:ext uri="{FF2B5EF4-FFF2-40B4-BE49-F238E27FC236}">
                  <a16:creationId xmlns:a16="http://schemas.microsoft.com/office/drawing/2014/main" id="{7396D251-BD54-A134-A368-EFF681C00901}"/>
                </a:ext>
              </a:extLst>
            </p:cNvPr>
            <p:cNvCxnSpPr>
              <a:cxnSpLocks/>
            </p:cNvCxnSpPr>
            <p:nvPr/>
          </p:nvCxnSpPr>
          <p:spPr>
            <a:xfrm>
              <a:off x="6712087" y="4426085"/>
              <a:ext cx="0" cy="379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3" name="直線矢印コネクタ 172">
              <a:extLst>
                <a:ext uri="{FF2B5EF4-FFF2-40B4-BE49-F238E27FC236}">
                  <a16:creationId xmlns:a16="http://schemas.microsoft.com/office/drawing/2014/main" id="{14AEB6A7-AFEB-B1A8-ECCC-8B537B03687F}"/>
                </a:ext>
              </a:extLst>
            </p:cNvPr>
            <p:cNvCxnSpPr>
              <a:cxnSpLocks/>
            </p:cNvCxnSpPr>
            <p:nvPr/>
          </p:nvCxnSpPr>
          <p:spPr>
            <a:xfrm flipV="1">
              <a:off x="6225412" y="4426085"/>
              <a:ext cx="0" cy="379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4" name="テキスト ボックス 173">
              <a:extLst>
                <a:ext uri="{FF2B5EF4-FFF2-40B4-BE49-F238E27FC236}">
                  <a16:creationId xmlns:a16="http://schemas.microsoft.com/office/drawing/2014/main" id="{6755A1D3-C3D5-7EDA-E1F0-B8792EC78606}"/>
                </a:ext>
              </a:extLst>
            </p:cNvPr>
            <p:cNvSpPr txBox="1"/>
            <p:nvPr/>
          </p:nvSpPr>
          <p:spPr>
            <a:xfrm>
              <a:off x="6281576" y="4139455"/>
              <a:ext cx="384074" cy="327041"/>
            </a:xfrm>
            <a:prstGeom prst="rect">
              <a:avLst/>
            </a:prstGeom>
            <a:noFill/>
          </p:spPr>
          <p:txBody>
            <a:bodyPr wrap="none" rtlCol="0" anchor="ctr">
              <a:spAutoFit/>
            </a:bodyPr>
            <a:lstStyle/>
            <a:p>
              <a:pPr algn="ctr"/>
              <a:r>
                <a:rPr kumimoji="1" lang="en-US" altLang="ja-JP" sz="750"/>
                <a:t>0</a:t>
              </a:r>
              <a:endParaRPr kumimoji="1" lang="ja-JP" altLang="en-US" sz="1350"/>
            </a:p>
          </p:txBody>
        </p:sp>
        <p:sp>
          <p:nvSpPr>
            <p:cNvPr id="175" name="テキスト ボックス 174">
              <a:extLst>
                <a:ext uri="{FF2B5EF4-FFF2-40B4-BE49-F238E27FC236}">
                  <a16:creationId xmlns:a16="http://schemas.microsoft.com/office/drawing/2014/main" id="{E8D0A7FE-15C6-3FC2-8392-D5E65A0879A8}"/>
                </a:ext>
              </a:extLst>
            </p:cNvPr>
            <p:cNvSpPr txBox="1"/>
            <p:nvPr/>
          </p:nvSpPr>
          <p:spPr>
            <a:xfrm>
              <a:off x="6599010" y="4447231"/>
              <a:ext cx="384074" cy="327041"/>
            </a:xfrm>
            <a:prstGeom prst="rect">
              <a:avLst/>
            </a:prstGeom>
            <a:noFill/>
          </p:spPr>
          <p:txBody>
            <a:bodyPr wrap="none" rtlCol="0" anchor="ctr">
              <a:spAutoFit/>
            </a:bodyPr>
            <a:lstStyle/>
            <a:p>
              <a:pPr algn="ctr"/>
              <a:r>
                <a:rPr kumimoji="1" lang="en-US" altLang="ja-JP" sz="750"/>
                <a:t>1</a:t>
              </a:r>
              <a:endParaRPr kumimoji="1" lang="ja-JP" altLang="en-US" sz="1350"/>
            </a:p>
          </p:txBody>
        </p:sp>
        <p:sp>
          <p:nvSpPr>
            <p:cNvPr id="176" name="テキスト ボックス 175">
              <a:extLst>
                <a:ext uri="{FF2B5EF4-FFF2-40B4-BE49-F238E27FC236}">
                  <a16:creationId xmlns:a16="http://schemas.microsoft.com/office/drawing/2014/main" id="{1C6CF228-3BBA-614F-FF8E-4224FEC44F5A}"/>
                </a:ext>
              </a:extLst>
            </p:cNvPr>
            <p:cNvSpPr txBox="1"/>
            <p:nvPr/>
          </p:nvSpPr>
          <p:spPr>
            <a:xfrm>
              <a:off x="6281577" y="4765345"/>
              <a:ext cx="384074" cy="327041"/>
            </a:xfrm>
            <a:prstGeom prst="rect">
              <a:avLst/>
            </a:prstGeom>
            <a:noFill/>
          </p:spPr>
          <p:txBody>
            <a:bodyPr wrap="none" rtlCol="0" anchor="ctr">
              <a:spAutoFit/>
            </a:bodyPr>
            <a:lstStyle/>
            <a:p>
              <a:pPr algn="ctr"/>
              <a:r>
                <a:rPr kumimoji="1" lang="en-US" altLang="ja-JP" sz="750"/>
                <a:t>2</a:t>
              </a:r>
              <a:endParaRPr kumimoji="1" lang="ja-JP" altLang="en-US" sz="1350"/>
            </a:p>
          </p:txBody>
        </p:sp>
        <p:sp>
          <p:nvSpPr>
            <p:cNvPr id="177" name="テキスト ボックス 176">
              <a:extLst>
                <a:ext uri="{FF2B5EF4-FFF2-40B4-BE49-F238E27FC236}">
                  <a16:creationId xmlns:a16="http://schemas.microsoft.com/office/drawing/2014/main" id="{A3897C77-759F-C1F3-8B57-90B6CF09D8C5}"/>
                </a:ext>
              </a:extLst>
            </p:cNvPr>
            <p:cNvSpPr txBox="1"/>
            <p:nvPr/>
          </p:nvSpPr>
          <p:spPr>
            <a:xfrm>
              <a:off x="5964143" y="4447229"/>
              <a:ext cx="384074" cy="327041"/>
            </a:xfrm>
            <a:prstGeom prst="rect">
              <a:avLst/>
            </a:prstGeom>
            <a:noFill/>
          </p:spPr>
          <p:txBody>
            <a:bodyPr wrap="none" rtlCol="0" anchor="ctr">
              <a:spAutoFit/>
            </a:bodyPr>
            <a:lstStyle/>
            <a:p>
              <a:pPr algn="ctr"/>
              <a:r>
                <a:rPr kumimoji="1" lang="en-US" altLang="ja-JP" sz="750"/>
                <a:t>3</a:t>
              </a:r>
              <a:endParaRPr kumimoji="1" lang="ja-JP" altLang="en-US" sz="1350"/>
            </a:p>
          </p:txBody>
        </p:sp>
      </p:grpSp>
      <p:sp>
        <p:nvSpPr>
          <p:cNvPr id="178" name="テキスト ボックス 177">
            <a:extLst>
              <a:ext uri="{FF2B5EF4-FFF2-40B4-BE49-F238E27FC236}">
                <a16:creationId xmlns:a16="http://schemas.microsoft.com/office/drawing/2014/main" id="{E6110953-D396-C5E4-4754-5D03F8E6F814}"/>
              </a:ext>
            </a:extLst>
          </p:cNvPr>
          <p:cNvSpPr txBox="1"/>
          <p:nvPr/>
        </p:nvSpPr>
        <p:spPr>
          <a:xfrm>
            <a:off x="4710725" y="300480"/>
            <a:ext cx="3993401" cy="738664"/>
          </a:xfrm>
          <a:prstGeom prst="rect">
            <a:avLst/>
          </a:prstGeom>
          <a:noFill/>
        </p:spPr>
        <p:txBody>
          <a:bodyPr wrap="none" rtlCol="0">
            <a:spAutoFit/>
          </a:bodyPr>
          <a:lstStyle/>
          <a:p>
            <a:r>
              <a:rPr lang="ja-JP" altLang="en-US" sz="1050" b="1" u="sng"/>
              <a:t>ピクセルエッジがあるかの判定（</a:t>
            </a:r>
            <a:r>
              <a:rPr lang="en-US" altLang="ja-JP" sz="1050" b="1" u="sng"/>
              <a:t>HasPixelEdge</a:t>
            </a:r>
            <a:r>
              <a:rPr lang="ja-JP" altLang="en-US" sz="1050" b="1" u="sng"/>
              <a:t>）</a:t>
            </a:r>
            <a:endParaRPr lang="en-US" altLang="ja-JP" sz="1050"/>
          </a:p>
          <a:p>
            <a:r>
              <a:rPr lang="ja-JP" altLang="en-US" sz="1050"/>
              <a:t>エッジ向きコードの示す位置（</a:t>
            </a:r>
            <a:r>
              <a:rPr lang="en-US" altLang="ja-JP" sz="1050"/>
              <a:t>edgeDir &lt;&lt; 1 </a:t>
            </a:r>
            <a:r>
              <a:rPr lang="ja-JP" altLang="en-US" sz="1050"/>
              <a:t>目）の</a:t>
            </a:r>
            <a:r>
              <a:rPr lang="en-US" altLang="ja-JP" sz="1050"/>
              <a:t>bit</a:t>
            </a:r>
            <a:r>
              <a:rPr lang="ja-JP" altLang="en-US" sz="1050"/>
              <a:t>で判定</a:t>
            </a:r>
            <a:endParaRPr lang="en-US" altLang="ja-JP" sz="1050"/>
          </a:p>
          <a:p>
            <a:r>
              <a:rPr lang="ja-JP" altLang="en-US" sz="1050"/>
              <a:t>その位置にピクセルがなければピクセルエッジがある</a:t>
            </a:r>
            <a:endParaRPr lang="en-US" altLang="ja-JP" sz="1050"/>
          </a:p>
          <a:p>
            <a:r>
              <a:rPr lang="ja-JP" altLang="en-US" sz="1050"/>
              <a:t>以降は中心とエッジのあるピクセルを入れた</a:t>
            </a:r>
            <a:r>
              <a:rPr lang="en-US" altLang="ja-JP" sz="1050"/>
              <a:t>2x2</a:t>
            </a:r>
            <a:r>
              <a:rPr lang="ja-JP" altLang="en-US" sz="1050"/>
              <a:t>ごとに処理</a:t>
            </a:r>
            <a:endParaRPr lang="en-US" altLang="ja-JP" sz="1050"/>
          </a:p>
        </p:txBody>
      </p:sp>
      <p:grpSp>
        <p:nvGrpSpPr>
          <p:cNvPr id="211" name="グループ化 210">
            <a:extLst>
              <a:ext uri="{FF2B5EF4-FFF2-40B4-BE49-F238E27FC236}">
                <a16:creationId xmlns:a16="http://schemas.microsoft.com/office/drawing/2014/main" id="{666DCE6F-03DB-45A3-D7BB-D5380BD5AF3F}"/>
              </a:ext>
            </a:extLst>
          </p:cNvPr>
          <p:cNvGrpSpPr/>
          <p:nvPr/>
        </p:nvGrpSpPr>
        <p:grpSpPr>
          <a:xfrm>
            <a:off x="4660493" y="1108703"/>
            <a:ext cx="4169927" cy="1546577"/>
            <a:chOff x="7152843" y="2291975"/>
            <a:chExt cx="5559902" cy="2062102"/>
          </a:xfrm>
        </p:grpSpPr>
        <p:sp>
          <p:nvSpPr>
            <p:cNvPr id="180" name="テキスト ボックス 179">
              <a:extLst>
                <a:ext uri="{FF2B5EF4-FFF2-40B4-BE49-F238E27FC236}">
                  <a16:creationId xmlns:a16="http://schemas.microsoft.com/office/drawing/2014/main" id="{4F04ED49-7E8B-ACB3-554D-26C692A3F0C8}"/>
                </a:ext>
              </a:extLst>
            </p:cNvPr>
            <p:cNvSpPr txBox="1"/>
            <p:nvPr/>
          </p:nvSpPr>
          <p:spPr>
            <a:xfrm>
              <a:off x="7230048" y="2291975"/>
              <a:ext cx="5482697" cy="2062102"/>
            </a:xfrm>
            <a:prstGeom prst="rect">
              <a:avLst/>
            </a:prstGeom>
            <a:noFill/>
          </p:spPr>
          <p:txBody>
            <a:bodyPr wrap="none" rtlCol="0">
              <a:spAutoFit/>
            </a:bodyPr>
            <a:lstStyle/>
            <a:p>
              <a:r>
                <a:rPr lang="ja-JP" altLang="en-US" sz="1050" b="1" u="sng"/>
                <a:t>次のエッジ向き判定（</a:t>
              </a:r>
              <a:r>
                <a:rPr lang="en-US" altLang="ja-JP" sz="1050" b="1" u="sng"/>
                <a:t>FindNextEdgeDir</a:t>
              </a:r>
              <a:r>
                <a:rPr lang="ja-JP" altLang="en-US" sz="1050" b="1" u="sng"/>
                <a:t>）</a:t>
              </a:r>
              <a:endParaRPr lang="en-US" altLang="ja-JP" sz="1050"/>
            </a:p>
            <a:p>
              <a:r>
                <a:rPr lang="ja-JP" altLang="en-US" sz="1050"/>
                <a:t>ピクセルエッジがあるとき：</a:t>
              </a:r>
              <a:endParaRPr lang="en-US" altLang="ja-JP" sz="1050"/>
            </a:p>
            <a:p>
              <a:r>
                <a:rPr lang="ja-JP" altLang="en-US" sz="1050"/>
                <a:t>　エッジ向きコードの示す位置の上位</a:t>
              </a:r>
              <a:r>
                <a:rPr lang="en-US" altLang="ja-JP" sz="1050"/>
                <a:t>2bit</a:t>
              </a:r>
              <a:r>
                <a:rPr lang="ja-JP" altLang="en-US" sz="1050"/>
                <a:t>を使って判定</a:t>
              </a:r>
              <a:endParaRPr lang="en-US" altLang="ja-JP" sz="1050"/>
            </a:p>
            <a:p>
              <a:r>
                <a:rPr lang="ja-JP" altLang="en-US" sz="1050"/>
                <a:t>　</a:t>
              </a:r>
              <a:r>
                <a:rPr lang="en-US" altLang="ja-JP" sz="1050"/>
                <a:t>2bit </a:t>
              </a:r>
              <a:r>
                <a:rPr lang="ja-JP" altLang="en-US" sz="1050"/>
                <a:t>の下位が </a:t>
              </a:r>
              <a:r>
                <a:rPr lang="en-US" altLang="ja-JP" sz="1050"/>
                <a:t>0</a:t>
              </a:r>
              <a:r>
                <a:rPr lang="ja-JP" altLang="en-US" sz="1050"/>
                <a:t>（エッジのある位置の次にピクセルがある）：</a:t>
              </a:r>
              <a:endParaRPr lang="en-US" altLang="ja-JP" sz="1050"/>
            </a:p>
            <a:p>
              <a:r>
                <a:rPr lang="ja-JP" altLang="en-US" sz="1050"/>
                <a:t>　　</a:t>
              </a:r>
              <a:r>
                <a:rPr lang="en-US" altLang="ja-JP" sz="1050"/>
                <a:t>TurnLeft</a:t>
              </a:r>
              <a:r>
                <a:rPr lang="ja-JP" altLang="en-US" sz="1050"/>
                <a:t>（</a:t>
              </a:r>
              <a:r>
                <a:rPr lang="en-US" altLang="ja-JP" sz="1050"/>
                <a:t>(edgeDir+3)%4</a:t>
              </a:r>
              <a:r>
                <a:rPr lang="ja-JP" altLang="en-US" sz="1050"/>
                <a:t>）した向きを採用</a:t>
              </a:r>
              <a:endParaRPr lang="en-US" altLang="ja-JP" sz="1050"/>
            </a:p>
            <a:p>
              <a:r>
                <a:rPr lang="ja-JP" altLang="en-US" sz="1050"/>
                <a:t>　</a:t>
              </a:r>
              <a:r>
                <a:rPr lang="en-US" altLang="ja-JP" sz="1050"/>
                <a:t>2bit </a:t>
              </a:r>
              <a:r>
                <a:rPr lang="ja-JP" altLang="en-US" sz="1050"/>
                <a:t>が </a:t>
              </a:r>
              <a:r>
                <a:rPr lang="en-US" altLang="ja-JP" sz="1050"/>
                <a:t>3</a:t>
              </a:r>
              <a:r>
                <a:rPr lang="ja-JP" altLang="en-US" sz="1050"/>
                <a:t>（次</a:t>
              </a:r>
              <a:r>
                <a:rPr lang="en-US" altLang="ja-JP" sz="1050"/>
                <a:t>2</a:t>
              </a:r>
              <a:r>
                <a:rPr lang="ja-JP" altLang="en-US" sz="1050"/>
                <a:t>つのピクセルがない）：</a:t>
              </a:r>
              <a:endParaRPr lang="en-US" altLang="ja-JP" sz="1050"/>
            </a:p>
            <a:p>
              <a:r>
                <a:rPr lang="ja-JP" altLang="en-US" sz="1050"/>
                <a:t>　　</a:t>
              </a:r>
              <a:r>
                <a:rPr lang="en-US" altLang="ja-JP" sz="1050"/>
                <a:t>TurnRight</a:t>
              </a:r>
              <a:r>
                <a:rPr lang="ja-JP" altLang="en-US" sz="1050"/>
                <a:t>（</a:t>
              </a:r>
              <a:r>
                <a:rPr lang="en-US" altLang="ja-JP" sz="1050"/>
                <a:t>(edgeDir+1)%4</a:t>
              </a:r>
              <a:r>
                <a:rPr lang="ja-JP" altLang="en-US" sz="1050"/>
                <a:t>）した向きを採用</a:t>
              </a:r>
              <a:endParaRPr lang="en-US" altLang="ja-JP" sz="1050"/>
            </a:p>
            <a:p>
              <a:r>
                <a:rPr lang="ja-JP" altLang="en-US" sz="1050"/>
                <a:t>　</a:t>
              </a:r>
              <a:r>
                <a:rPr lang="en-US" altLang="ja-JP" sz="1050"/>
                <a:t>2bit </a:t>
              </a:r>
              <a:r>
                <a:rPr lang="ja-JP" altLang="en-US" sz="1050"/>
                <a:t>が </a:t>
              </a:r>
              <a:r>
                <a:rPr lang="en-US" altLang="ja-JP" sz="1050"/>
                <a:t>1</a:t>
              </a:r>
              <a:r>
                <a:rPr lang="ja-JP" altLang="en-US" sz="1050"/>
                <a:t>（</a:t>
              </a:r>
              <a:r>
                <a:rPr lang="en-US" altLang="ja-JP" sz="1050"/>
                <a:t>2</a:t>
              </a:r>
              <a:r>
                <a:rPr lang="ja-JP" altLang="en-US" sz="1050"/>
                <a:t>個先にピクセルがある）：</a:t>
              </a:r>
              <a:endParaRPr lang="en-US" altLang="ja-JP" sz="1050"/>
            </a:p>
            <a:p>
              <a:r>
                <a:rPr lang="ja-JP" altLang="en-US" sz="1050"/>
                <a:t>　　そのままの向きを採用</a:t>
              </a:r>
              <a:endParaRPr lang="en-US" altLang="ja-JP" sz="1050"/>
            </a:p>
          </p:txBody>
        </p:sp>
        <p:grpSp>
          <p:nvGrpSpPr>
            <p:cNvPr id="195" name="グループ化 194">
              <a:extLst>
                <a:ext uri="{FF2B5EF4-FFF2-40B4-BE49-F238E27FC236}">
                  <a16:creationId xmlns:a16="http://schemas.microsoft.com/office/drawing/2014/main" id="{CF5E929C-7001-E5D9-E906-2B525F7E41FC}"/>
                </a:ext>
              </a:extLst>
            </p:cNvPr>
            <p:cNvGrpSpPr/>
            <p:nvPr/>
          </p:nvGrpSpPr>
          <p:grpSpPr>
            <a:xfrm>
              <a:off x="7152843" y="3071351"/>
              <a:ext cx="267910" cy="267910"/>
              <a:chOff x="7356949" y="6131064"/>
              <a:chExt cx="267910" cy="267910"/>
            </a:xfrm>
          </p:grpSpPr>
          <p:sp>
            <p:nvSpPr>
              <p:cNvPr id="181" name="正方形/長方形 180">
                <a:extLst>
                  <a:ext uri="{FF2B5EF4-FFF2-40B4-BE49-F238E27FC236}">
                    <a16:creationId xmlns:a16="http://schemas.microsoft.com/office/drawing/2014/main" id="{DB3CE79E-D3B2-3A18-343F-4100EC8C8464}"/>
                  </a:ext>
                </a:extLst>
              </p:cNvPr>
              <p:cNvSpPr/>
              <p:nvPr/>
            </p:nvSpPr>
            <p:spPr>
              <a:xfrm>
                <a:off x="7356949" y="6131064"/>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82" name="正方形/長方形 181">
                <a:extLst>
                  <a:ext uri="{FF2B5EF4-FFF2-40B4-BE49-F238E27FC236}">
                    <a16:creationId xmlns:a16="http://schemas.microsoft.com/office/drawing/2014/main" id="{A59E700E-48E5-88D2-947D-6BAFA3FCAF29}"/>
                  </a:ext>
                </a:extLst>
              </p:cNvPr>
              <p:cNvSpPr/>
              <p:nvPr/>
            </p:nvSpPr>
            <p:spPr>
              <a:xfrm>
                <a:off x="7490904" y="6131064"/>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83" name="正方形/長方形 182">
                <a:extLst>
                  <a:ext uri="{FF2B5EF4-FFF2-40B4-BE49-F238E27FC236}">
                    <a16:creationId xmlns:a16="http://schemas.microsoft.com/office/drawing/2014/main" id="{A17C5FA4-4507-D6D4-8923-2C6058187C01}"/>
                  </a:ext>
                </a:extLst>
              </p:cNvPr>
              <p:cNvSpPr/>
              <p:nvPr/>
            </p:nvSpPr>
            <p:spPr>
              <a:xfrm>
                <a:off x="7356949" y="6265019"/>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84" name="正方形/長方形 183">
                <a:extLst>
                  <a:ext uri="{FF2B5EF4-FFF2-40B4-BE49-F238E27FC236}">
                    <a16:creationId xmlns:a16="http://schemas.microsoft.com/office/drawing/2014/main" id="{B2D9B536-834B-0888-F278-996633EA0909}"/>
                  </a:ext>
                </a:extLst>
              </p:cNvPr>
              <p:cNvSpPr/>
              <p:nvPr/>
            </p:nvSpPr>
            <p:spPr>
              <a:xfrm>
                <a:off x="7490904" y="6265019"/>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88">
                    <a:solidFill>
                      <a:schemeClr val="tx1"/>
                    </a:solidFill>
                  </a:rPr>
                  <a:t>?</a:t>
                </a:r>
                <a:endParaRPr kumimoji="1" lang="ja-JP" altLang="en-US" sz="1350">
                  <a:solidFill>
                    <a:schemeClr val="tx1"/>
                  </a:solidFill>
                </a:endParaRPr>
              </a:p>
            </p:txBody>
          </p:sp>
          <p:cxnSp>
            <p:nvCxnSpPr>
              <p:cNvPr id="187" name="直線コネクタ 186">
                <a:extLst>
                  <a:ext uri="{FF2B5EF4-FFF2-40B4-BE49-F238E27FC236}">
                    <a16:creationId xmlns:a16="http://schemas.microsoft.com/office/drawing/2014/main" id="{210B304E-A67C-3328-9C05-698BA2100BCB}"/>
                  </a:ext>
                </a:extLst>
              </p:cNvPr>
              <p:cNvCxnSpPr>
                <a:cxnSpLocks/>
              </p:cNvCxnSpPr>
              <p:nvPr/>
            </p:nvCxnSpPr>
            <p:spPr>
              <a:xfrm>
                <a:off x="7356949" y="6250355"/>
                <a:ext cx="1339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a:extLst>
                  <a:ext uri="{FF2B5EF4-FFF2-40B4-BE49-F238E27FC236}">
                    <a16:creationId xmlns:a16="http://schemas.microsoft.com/office/drawing/2014/main" id="{6D5AAB45-C3EC-9849-8A1F-CF43B41BC342}"/>
                  </a:ext>
                </a:extLst>
              </p:cNvPr>
              <p:cNvCxnSpPr>
                <a:cxnSpLocks/>
              </p:cNvCxnSpPr>
              <p:nvPr/>
            </p:nvCxnSpPr>
            <p:spPr>
              <a:xfrm>
                <a:off x="7484405" y="6131064"/>
                <a:ext cx="0" cy="13395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96" name="グループ化 195">
              <a:extLst>
                <a:ext uri="{FF2B5EF4-FFF2-40B4-BE49-F238E27FC236}">
                  <a16:creationId xmlns:a16="http://schemas.microsoft.com/office/drawing/2014/main" id="{BEF59A9B-2BAF-103C-8A6D-4B24187EE617}"/>
                </a:ext>
              </a:extLst>
            </p:cNvPr>
            <p:cNvGrpSpPr/>
            <p:nvPr/>
          </p:nvGrpSpPr>
          <p:grpSpPr>
            <a:xfrm>
              <a:off x="7152843" y="3492570"/>
              <a:ext cx="267910" cy="267910"/>
              <a:chOff x="7356949" y="6131064"/>
              <a:chExt cx="267910" cy="267910"/>
            </a:xfrm>
          </p:grpSpPr>
          <p:sp>
            <p:nvSpPr>
              <p:cNvPr id="197" name="正方形/長方形 196">
                <a:extLst>
                  <a:ext uri="{FF2B5EF4-FFF2-40B4-BE49-F238E27FC236}">
                    <a16:creationId xmlns:a16="http://schemas.microsoft.com/office/drawing/2014/main" id="{4FA62FEC-D824-560F-0EF5-6E7618085F5F}"/>
                  </a:ext>
                </a:extLst>
              </p:cNvPr>
              <p:cNvSpPr/>
              <p:nvPr/>
            </p:nvSpPr>
            <p:spPr>
              <a:xfrm>
                <a:off x="7356949" y="6131064"/>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98" name="正方形/長方形 197">
                <a:extLst>
                  <a:ext uri="{FF2B5EF4-FFF2-40B4-BE49-F238E27FC236}">
                    <a16:creationId xmlns:a16="http://schemas.microsoft.com/office/drawing/2014/main" id="{5706420D-1D89-5ADC-C804-947D13E02257}"/>
                  </a:ext>
                </a:extLst>
              </p:cNvPr>
              <p:cNvSpPr/>
              <p:nvPr/>
            </p:nvSpPr>
            <p:spPr>
              <a:xfrm>
                <a:off x="7490904" y="6131064"/>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99" name="正方形/長方形 198">
                <a:extLst>
                  <a:ext uri="{FF2B5EF4-FFF2-40B4-BE49-F238E27FC236}">
                    <a16:creationId xmlns:a16="http://schemas.microsoft.com/office/drawing/2014/main" id="{DE88A573-7888-EDC5-4AD8-BFEEEDEB78BD}"/>
                  </a:ext>
                </a:extLst>
              </p:cNvPr>
              <p:cNvSpPr/>
              <p:nvPr/>
            </p:nvSpPr>
            <p:spPr>
              <a:xfrm>
                <a:off x="7356949" y="6265019"/>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00" name="正方形/長方形 199">
                <a:extLst>
                  <a:ext uri="{FF2B5EF4-FFF2-40B4-BE49-F238E27FC236}">
                    <a16:creationId xmlns:a16="http://schemas.microsoft.com/office/drawing/2014/main" id="{024D663B-A199-ECEC-D199-BD3179AD138E}"/>
                  </a:ext>
                </a:extLst>
              </p:cNvPr>
              <p:cNvSpPr/>
              <p:nvPr/>
            </p:nvSpPr>
            <p:spPr>
              <a:xfrm>
                <a:off x="7490904" y="6265019"/>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endParaRPr>
              </a:p>
            </p:txBody>
          </p:sp>
          <p:cxnSp>
            <p:nvCxnSpPr>
              <p:cNvPr id="201" name="直線コネクタ 200">
                <a:extLst>
                  <a:ext uri="{FF2B5EF4-FFF2-40B4-BE49-F238E27FC236}">
                    <a16:creationId xmlns:a16="http://schemas.microsoft.com/office/drawing/2014/main" id="{EC3EAD2B-4706-AB64-8B36-DB1D6DC89D07}"/>
                  </a:ext>
                </a:extLst>
              </p:cNvPr>
              <p:cNvCxnSpPr>
                <a:cxnSpLocks/>
              </p:cNvCxnSpPr>
              <p:nvPr/>
            </p:nvCxnSpPr>
            <p:spPr>
              <a:xfrm>
                <a:off x="7356949" y="6250355"/>
                <a:ext cx="1339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a:extLst>
                  <a:ext uri="{FF2B5EF4-FFF2-40B4-BE49-F238E27FC236}">
                    <a16:creationId xmlns:a16="http://schemas.microsoft.com/office/drawing/2014/main" id="{0E1AE670-D1DC-D073-1668-E95E7F95A88E}"/>
                  </a:ext>
                </a:extLst>
              </p:cNvPr>
              <p:cNvCxnSpPr>
                <a:cxnSpLocks/>
              </p:cNvCxnSpPr>
              <p:nvPr/>
            </p:nvCxnSpPr>
            <p:spPr>
              <a:xfrm>
                <a:off x="7484405" y="6253527"/>
                <a:ext cx="0" cy="13395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03" name="グループ化 202">
              <a:extLst>
                <a:ext uri="{FF2B5EF4-FFF2-40B4-BE49-F238E27FC236}">
                  <a16:creationId xmlns:a16="http://schemas.microsoft.com/office/drawing/2014/main" id="{8A244653-C8B6-97C2-6C5D-C5B52308A524}"/>
                </a:ext>
              </a:extLst>
            </p:cNvPr>
            <p:cNvGrpSpPr/>
            <p:nvPr/>
          </p:nvGrpSpPr>
          <p:grpSpPr>
            <a:xfrm>
              <a:off x="7152843" y="3961702"/>
              <a:ext cx="267910" cy="267910"/>
              <a:chOff x="7356949" y="6131064"/>
              <a:chExt cx="267910" cy="267910"/>
            </a:xfrm>
          </p:grpSpPr>
          <p:sp>
            <p:nvSpPr>
              <p:cNvPr id="204" name="正方形/長方形 203">
                <a:extLst>
                  <a:ext uri="{FF2B5EF4-FFF2-40B4-BE49-F238E27FC236}">
                    <a16:creationId xmlns:a16="http://schemas.microsoft.com/office/drawing/2014/main" id="{C3FCE40D-7656-D655-2809-666708C7D917}"/>
                  </a:ext>
                </a:extLst>
              </p:cNvPr>
              <p:cNvSpPr/>
              <p:nvPr/>
            </p:nvSpPr>
            <p:spPr>
              <a:xfrm>
                <a:off x="7356949" y="6131064"/>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05" name="正方形/長方形 204">
                <a:extLst>
                  <a:ext uri="{FF2B5EF4-FFF2-40B4-BE49-F238E27FC236}">
                    <a16:creationId xmlns:a16="http://schemas.microsoft.com/office/drawing/2014/main" id="{6C168A5A-B509-BE95-7945-5260ACF62308}"/>
                  </a:ext>
                </a:extLst>
              </p:cNvPr>
              <p:cNvSpPr/>
              <p:nvPr/>
            </p:nvSpPr>
            <p:spPr>
              <a:xfrm>
                <a:off x="7490904" y="6131064"/>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06" name="正方形/長方形 205">
                <a:extLst>
                  <a:ext uri="{FF2B5EF4-FFF2-40B4-BE49-F238E27FC236}">
                    <a16:creationId xmlns:a16="http://schemas.microsoft.com/office/drawing/2014/main" id="{E7ED9C75-5CE8-7242-0AB4-AA96B79067BC}"/>
                  </a:ext>
                </a:extLst>
              </p:cNvPr>
              <p:cNvSpPr/>
              <p:nvPr/>
            </p:nvSpPr>
            <p:spPr>
              <a:xfrm>
                <a:off x="7356949" y="6265019"/>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07" name="正方形/長方形 206">
                <a:extLst>
                  <a:ext uri="{FF2B5EF4-FFF2-40B4-BE49-F238E27FC236}">
                    <a16:creationId xmlns:a16="http://schemas.microsoft.com/office/drawing/2014/main" id="{7B9B327A-67A7-AEDD-3C3D-EAD746980DC6}"/>
                  </a:ext>
                </a:extLst>
              </p:cNvPr>
              <p:cNvSpPr/>
              <p:nvPr/>
            </p:nvSpPr>
            <p:spPr>
              <a:xfrm>
                <a:off x="7490904" y="6265019"/>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endParaRPr>
              </a:p>
            </p:txBody>
          </p:sp>
          <p:cxnSp>
            <p:nvCxnSpPr>
              <p:cNvPr id="208" name="直線コネクタ 207">
                <a:extLst>
                  <a:ext uri="{FF2B5EF4-FFF2-40B4-BE49-F238E27FC236}">
                    <a16:creationId xmlns:a16="http://schemas.microsoft.com/office/drawing/2014/main" id="{98F20335-CFB3-E631-C691-1BAF4B3AB339}"/>
                  </a:ext>
                </a:extLst>
              </p:cNvPr>
              <p:cNvCxnSpPr>
                <a:cxnSpLocks/>
              </p:cNvCxnSpPr>
              <p:nvPr/>
            </p:nvCxnSpPr>
            <p:spPr>
              <a:xfrm>
                <a:off x="7356949" y="6250355"/>
                <a:ext cx="1339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34714EEB-CCA7-DE20-52AA-67D05E1459D6}"/>
                  </a:ext>
                </a:extLst>
              </p:cNvPr>
              <p:cNvCxnSpPr>
                <a:cxnSpLocks/>
              </p:cNvCxnSpPr>
              <p:nvPr/>
            </p:nvCxnSpPr>
            <p:spPr>
              <a:xfrm>
                <a:off x="7482740" y="6248691"/>
                <a:ext cx="133955"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grpSp>
        <p:nvGrpSpPr>
          <p:cNvPr id="212" name="グループ化 211">
            <a:extLst>
              <a:ext uri="{FF2B5EF4-FFF2-40B4-BE49-F238E27FC236}">
                <a16:creationId xmlns:a16="http://schemas.microsoft.com/office/drawing/2014/main" id="{65B43F6E-37F5-C2F2-71B4-55866DF3BA70}"/>
              </a:ext>
            </a:extLst>
          </p:cNvPr>
          <p:cNvGrpSpPr/>
          <p:nvPr/>
        </p:nvGrpSpPr>
        <p:grpSpPr>
          <a:xfrm>
            <a:off x="4660493" y="2724839"/>
            <a:ext cx="4169927" cy="1546577"/>
            <a:chOff x="7152843" y="2291975"/>
            <a:chExt cx="5559902" cy="2062102"/>
          </a:xfrm>
        </p:grpSpPr>
        <p:sp>
          <p:nvSpPr>
            <p:cNvPr id="213" name="テキスト ボックス 212">
              <a:extLst>
                <a:ext uri="{FF2B5EF4-FFF2-40B4-BE49-F238E27FC236}">
                  <a16:creationId xmlns:a16="http://schemas.microsoft.com/office/drawing/2014/main" id="{8913022A-746C-02A5-F00A-0B0BA7640582}"/>
                </a:ext>
              </a:extLst>
            </p:cNvPr>
            <p:cNvSpPr txBox="1"/>
            <p:nvPr/>
          </p:nvSpPr>
          <p:spPr>
            <a:xfrm>
              <a:off x="7230048" y="2291975"/>
              <a:ext cx="5482697" cy="2062102"/>
            </a:xfrm>
            <a:prstGeom prst="rect">
              <a:avLst/>
            </a:prstGeom>
            <a:noFill/>
          </p:spPr>
          <p:txBody>
            <a:bodyPr wrap="none" rtlCol="0">
              <a:spAutoFit/>
            </a:bodyPr>
            <a:lstStyle/>
            <a:p>
              <a:r>
                <a:rPr lang="ja-JP" altLang="en-US" sz="1050" b="1" u="sng"/>
                <a:t>前のエッジ向き判定（</a:t>
              </a:r>
              <a:r>
                <a:rPr lang="en-US" altLang="ja-JP" sz="1050" b="1" u="sng"/>
                <a:t>FindPrevEdgeDir</a:t>
              </a:r>
              <a:r>
                <a:rPr lang="ja-JP" altLang="en-US" sz="1050" b="1" u="sng"/>
                <a:t>）</a:t>
              </a:r>
              <a:endParaRPr lang="en-US" altLang="ja-JP" sz="1050"/>
            </a:p>
            <a:p>
              <a:r>
                <a:rPr lang="ja-JP" altLang="en-US" sz="1050"/>
                <a:t>ピクセルエッジがあるとき：</a:t>
              </a:r>
              <a:endParaRPr lang="en-US" altLang="ja-JP" sz="1050"/>
            </a:p>
            <a:p>
              <a:r>
                <a:rPr lang="ja-JP" altLang="en-US" sz="1050"/>
                <a:t>　エッジ向きコードの示す位置の下位</a:t>
              </a:r>
              <a:r>
                <a:rPr lang="en-US" altLang="ja-JP" sz="1050"/>
                <a:t>2bit</a:t>
              </a:r>
              <a:r>
                <a:rPr lang="ja-JP" altLang="en-US" sz="1050"/>
                <a:t>を使って判定</a:t>
              </a:r>
              <a:endParaRPr lang="en-US" altLang="ja-JP" sz="1050"/>
            </a:p>
            <a:p>
              <a:r>
                <a:rPr lang="ja-JP" altLang="en-US" sz="1050"/>
                <a:t>　</a:t>
              </a:r>
              <a:r>
                <a:rPr lang="en-US" altLang="ja-JP" sz="1050"/>
                <a:t>2bit </a:t>
              </a:r>
              <a:r>
                <a:rPr lang="ja-JP" altLang="en-US" sz="1050"/>
                <a:t>の上位が </a:t>
              </a:r>
              <a:r>
                <a:rPr lang="en-US" altLang="ja-JP" sz="1050"/>
                <a:t>0</a:t>
              </a:r>
              <a:r>
                <a:rPr lang="ja-JP" altLang="en-US" sz="1050"/>
                <a:t>（エッジのある位置の前にピクセルがある）：</a:t>
              </a:r>
              <a:endParaRPr lang="en-US" altLang="ja-JP" sz="1050"/>
            </a:p>
            <a:p>
              <a:r>
                <a:rPr lang="ja-JP" altLang="en-US" sz="1050"/>
                <a:t>　　</a:t>
              </a:r>
              <a:r>
                <a:rPr lang="en-US" altLang="ja-JP" sz="1050"/>
                <a:t>TurnRight </a:t>
              </a:r>
              <a:r>
                <a:rPr lang="ja-JP" altLang="en-US" sz="1050"/>
                <a:t>した向きを採用</a:t>
              </a:r>
              <a:endParaRPr lang="en-US" altLang="ja-JP" sz="1050"/>
            </a:p>
            <a:p>
              <a:r>
                <a:rPr lang="ja-JP" altLang="en-US" sz="1050"/>
                <a:t>　</a:t>
              </a:r>
              <a:r>
                <a:rPr lang="en-US" altLang="ja-JP" sz="1050"/>
                <a:t>2bit </a:t>
              </a:r>
              <a:r>
                <a:rPr lang="ja-JP" altLang="en-US" sz="1050"/>
                <a:t>が </a:t>
              </a:r>
              <a:r>
                <a:rPr lang="en-US" altLang="ja-JP" sz="1050"/>
                <a:t>3</a:t>
              </a:r>
              <a:r>
                <a:rPr lang="ja-JP" altLang="en-US" sz="1050"/>
                <a:t>（前</a:t>
              </a:r>
              <a:r>
                <a:rPr lang="en-US" altLang="ja-JP" sz="1050"/>
                <a:t>2</a:t>
              </a:r>
              <a:r>
                <a:rPr lang="ja-JP" altLang="en-US" sz="1050"/>
                <a:t>つのピクセルがない）：</a:t>
              </a:r>
              <a:endParaRPr lang="en-US" altLang="ja-JP" sz="1050"/>
            </a:p>
            <a:p>
              <a:r>
                <a:rPr lang="ja-JP" altLang="en-US" sz="1050"/>
                <a:t>　　</a:t>
              </a:r>
              <a:r>
                <a:rPr lang="en-US" altLang="ja-JP" sz="1050"/>
                <a:t>TurnLeft </a:t>
              </a:r>
              <a:r>
                <a:rPr lang="ja-JP" altLang="en-US" sz="1050"/>
                <a:t>した向きを採用</a:t>
              </a:r>
              <a:endParaRPr lang="en-US" altLang="ja-JP" sz="1050"/>
            </a:p>
            <a:p>
              <a:r>
                <a:rPr lang="ja-JP" altLang="en-US" sz="1050"/>
                <a:t>　</a:t>
              </a:r>
              <a:r>
                <a:rPr lang="en-US" altLang="ja-JP" sz="1050"/>
                <a:t>2bit </a:t>
              </a:r>
              <a:r>
                <a:rPr lang="ja-JP" altLang="en-US" sz="1050"/>
                <a:t>が </a:t>
              </a:r>
              <a:r>
                <a:rPr lang="en-US" altLang="ja-JP" sz="1050"/>
                <a:t>2</a:t>
              </a:r>
              <a:r>
                <a:rPr lang="ja-JP" altLang="en-US" sz="1050"/>
                <a:t>（</a:t>
              </a:r>
              <a:r>
                <a:rPr lang="en-US" altLang="ja-JP" sz="1050"/>
                <a:t>2</a:t>
              </a:r>
              <a:r>
                <a:rPr lang="ja-JP" altLang="en-US" sz="1050"/>
                <a:t>個前にピクセルがある）：</a:t>
              </a:r>
              <a:endParaRPr lang="en-US" altLang="ja-JP" sz="1050"/>
            </a:p>
            <a:p>
              <a:r>
                <a:rPr lang="ja-JP" altLang="en-US" sz="1050"/>
                <a:t>　　そのままの向きを採用</a:t>
              </a:r>
              <a:endParaRPr lang="en-US" altLang="ja-JP" sz="1050"/>
            </a:p>
          </p:txBody>
        </p:sp>
        <p:grpSp>
          <p:nvGrpSpPr>
            <p:cNvPr id="214" name="グループ化 213">
              <a:extLst>
                <a:ext uri="{FF2B5EF4-FFF2-40B4-BE49-F238E27FC236}">
                  <a16:creationId xmlns:a16="http://schemas.microsoft.com/office/drawing/2014/main" id="{10102D00-B151-5A1D-C7EB-B8E0B27E613A}"/>
                </a:ext>
              </a:extLst>
            </p:cNvPr>
            <p:cNvGrpSpPr/>
            <p:nvPr/>
          </p:nvGrpSpPr>
          <p:grpSpPr>
            <a:xfrm>
              <a:off x="7152843" y="3071351"/>
              <a:ext cx="267910" cy="267910"/>
              <a:chOff x="7356949" y="6131064"/>
              <a:chExt cx="267910" cy="267910"/>
            </a:xfrm>
          </p:grpSpPr>
          <p:sp>
            <p:nvSpPr>
              <p:cNvPr id="229" name="正方形/長方形 228">
                <a:extLst>
                  <a:ext uri="{FF2B5EF4-FFF2-40B4-BE49-F238E27FC236}">
                    <a16:creationId xmlns:a16="http://schemas.microsoft.com/office/drawing/2014/main" id="{DA44E310-2867-59FE-74E4-7092273FEFF8}"/>
                  </a:ext>
                </a:extLst>
              </p:cNvPr>
              <p:cNvSpPr/>
              <p:nvPr/>
            </p:nvSpPr>
            <p:spPr>
              <a:xfrm>
                <a:off x="7356949" y="6131064"/>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30" name="正方形/長方形 229">
                <a:extLst>
                  <a:ext uri="{FF2B5EF4-FFF2-40B4-BE49-F238E27FC236}">
                    <a16:creationId xmlns:a16="http://schemas.microsoft.com/office/drawing/2014/main" id="{F967F7AB-553A-48FB-0E8C-A90490B005AC}"/>
                  </a:ext>
                </a:extLst>
              </p:cNvPr>
              <p:cNvSpPr/>
              <p:nvPr/>
            </p:nvSpPr>
            <p:spPr>
              <a:xfrm>
                <a:off x="7490904" y="6131064"/>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31" name="正方形/長方形 230">
                <a:extLst>
                  <a:ext uri="{FF2B5EF4-FFF2-40B4-BE49-F238E27FC236}">
                    <a16:creationId xmlns:a16="http://schemas.microsoft.com/office/drawing/2014/main" id="{D7E771F6-1272-517E-7C57-4E5468C43300}"/>
                  </a:ext>
                </a:extLst>
              </p:cNvPr>
              <p:cNvSpPr/>
              <p:nvPr/>
            </p:nvSpPr>
            <p:spPr>
              <a:xfrm>
                <a:off x="7356949" y="6265019"/>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88">
                    <a:solidFill>
                      <a:schemeClr val="tx1"/>
                    </a:solidFill>
                  </a:rPr>
                  <a:t>?</a:t>
                </a:r>
                <a:endParaRPr lang="ja-JP" altLang="en-US" sz="788">
                  <a:solidFill>
                    <a:schemeClr val="tx1"/>
                  </a:solidFill>
                </a:endParaRPr>
              </a:p>
            </p:txBody>
          </p:sp>
          <p:sp>
            <p:nvSpPr>
              <p:cNvPr id="232" name="正方形/長方形 231">
                <a:extLst>
                  <a:ext uri="{FF2B5EF4-FFF2-40B4-BE49-F238E27FC236}">
                    <a16:creationId xmlns:a16="http://schemas.microsoft.com/office/drawing/2014/main" id="{D8C7B411-D4C3-439A-C958-BE2FB8E25D6C}"/>
                  </a:ext>
                </a:extLst>
              </p:cNvPr>
              <p:cNvSpPr/>
              <p:nvPr/>
            </p:nvSpPr>
            <p:spPr>
              <a:xfrm>
                <a:off x="7490904" y="6265019"/>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788">
                  <a:solidFill>
                    <a:schemeClr val="tx1"/>
                  </a:solidFill>
                </a:endParaRPr>
              </a:p>
            </p:txBody>
          </p:sp>
          <p:cxnSp>
            <p:nvCxnSpPr>
              <p:cNvPr id="233" name="直線コネクタ 232">
                <a:extLst>
                  <a:ext uri="{FF2B5EF4-FFF2-40B4-BE49-F238E27FC236}">
                    <a16:creationId xmlns:a16="http://schemas.microsoft.com/office/drawing/2014/main" id="{27DDF983-60F6-AB28-108B-4D27B157F9D1}"/>
                  </a:ext>
                </a:extLst>
              </p:cNvPr>
              <p:cNvCxnSpPr>
                <a:cxnSpLocks/>
              </p:cNvCxnSpPr>
              <p:nvPr/>
            </p:nvCxnSpPr>
            <p:spPr>
              <a:xfrm>
                <a:off x="7471251" y="6250355"/>
                <a:ext cx="1339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4" name="直線コネクタ 233">
                <a:extLst>
                  <a:ext uri="{FF2B5EF4-FFF2-40B4-BE49-F238E27FC236}">
                    <a16:creationId xmlns:a16="http://schemas.microsoft.com/office/drawing/2014/main" id="{6DC9B22F-939E-56DC-87E2-9C71CE90540F}"/>
                  </a:ext>
                </a:extLst>
              </p:cNvPr>
              <p:cNvCxnSpPr>
                <a:cxnSpLocks/>
              </p:cNvCxnSpPr>
              <p:nvPr/>
            </p:nvCxnSpPr>
            <p:spPr>
              <a:xfrm>
                <a:off x="7484405" y="6131064"/>
                <a:ext cx="0" cy="13395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15" name="グループ化 214">
              <a:extLst>
                <a:ext uri="{FF2B5EF4-FFF2-40B4-BE49-F238E27FC236}">
                  <a16:creationId xmlns:a16="http://schemas.microsoft.com/office/drawing/2014/main" id="{3BF552DA-5D8C-9803-AF24-A34E23E5548E}"/>
                </a:ext>
              </a:extLst>
            </p:cNvPr>
            <p:cNvGrpSpPr/>
            <p:nvPr/>
          </p:nvGrpSpPr>
          <p:grpSpPr>
            <a:xfrm>
              <a:off x="7152843" y="3492570"/>
              <a:ext cx="267910" cy="267910"/>
              <a:chOff x="7356949" y="6131064"/>
              <a:chExt cx="267910" cy="267910"/>
            </a:xfrm>
          </p:grpSpPr>
          <p:sp>
            <p:nvSpPr>
              <p:cNvPr id="223" name="正方形/長方形 222">
                <a:extLst>
                  <a:ext uri="{FF2B5EF4-FFF2-40B4-BE49-F238E27FC236}">
                    <a16:creationId xmlns:a16="http://schemas.microsoft.com/office/drawing/2014/main" id="{7FFCED7B-23BE-AC68-D585-A5A00804C5B6}"/>
                  </a:ext>
                </a:extLst>
              </p:cNvPr>
              <p:cNvSpPr/>
              <p:nvPr/>
            </p:nvSpPr>
            <p:spPr>
              <a:xfrm>
                <a:off x="7356949" y="6131064"/>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24" name="正方形/長方形 223">
                <a:extLst>
                  <a:ext uri="{FF2B5EF4-FFF2-40B4-BE49-F238E27FC236}">
                    <a16:creationId xmlns:a16="http://schemas.microsoft.com/office/drawing/2014/main" id="{27CF77E9-6CDC-D5CE-C8B2-2C69FA219B29}"/>
                  </a:ext>
                </a:extLst>
              </p:cNvPr>
              <p:cNvSpPr/>
              <p:nvPr/>
            </p:nvSpPr>
            <p:spPr>
              <a:xfrm>
                <a:off x="7490904" y="6131064"/>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25" name="正方形/長方形 224">
                <a:extLst>
                  <a:ext uri="{FF2B5EF4-FFF2-40B4-BE49-F238E27FC236}">
                    <a16:creationId xmlns:a16="http://schemas.microsoft.com/office/drawing/2014/main" id="{75753863-214E-A171-86C8-AC2B36C1BBB3}"/>
                  </a:ext>
                </a:extLst>
              </p:cNvPr>
              <p:cNvSpPr/>
              <p:nvPr/>
            </p:nvSpPr>
            <p:spPr>
              <a:xfrm>
                <a:off x="7356949" y="6265019"/>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26" name="正方形/長方形 225">
                <a:extLst>
                  <a:ext uri="{FF2B5EF4-FFF2-40B4-BE49-F238E27FC236}">
                    <a16:creationId xmlns:a16="http://schemas.microsoft.com/office/drawing/2014/main" id="{E9009252-508B-FD70-DC2D-DEC4F21CA624}"/>
                  </a:ext>
                </a:extLst>
              </p:cNvPr>
              <p:cNvSpPr/>
              <p:nvPr/>
            </p:nvSpPr>
            <p:spPr>
              <a:xfrm>
                <a:off x="7490904" y="6265019"/>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endParaRPr>
              </a:p>
            </p:txBody>
          </p:sp>
          <p:cxnSp>
            <p:nvCxnSpPr>
              <p:cNvPr id="227" name="直線コネクタ 226">
                <a:extLst>
                  <a:ext uri="{FF2B5EF4-FFF2-40B4-BE49-F238E27FC236}">
                    <a16:creationId xmlns:a16="http://schemas.microsoft.com/office/drawing/2014/main" id="{D85FA425-841B-9724-843A-D239D9E878B6}"/>
                  </a:ext>
                </a:extLst>
              </p:cNvPr>
              <p:cNvCxnSpPr>
                <a:cxnSpLocks/>
              </p:cNvCxnSpPr>
              <p:nvPr/>
            </p:nvCxnSpPr>
            <p:spPr>
              <a:xfrm>
                <a:off x="7487578" y="6250355"/>
                <a:ext cx="1339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8" name="直線コネクタ 227">
                <a:extLst>
                  <a:ext uri="{FF2B5EF4-FFF2-40B4-BE49-F238E27FC236}">
                    <a16:creationId xmlns:a16="http://schemas.microsoft.com/office/drawing/2014/main" id="{1D81E12A-68BC-55BC-358C-3F84A9158FA8}"/>
                  </a:ext>
                </a:extLst>
              </p:cNvPr>
              <p:cNvCxnSpPr>
                <a:cxnSpLocks/>
              </p:cNvCxnSpPr>
              <p:nvPr/>
            </p:nvCxnSpPr>
            <p:spPr>
              <a:xfrm>
                <a:off x="7484405" y="6253527"/>
                <a:ext cx="0" cy="13395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16" name="グループ化 215">
              <a:extLst>
                <a:ext uri="{FF2B5EF4-FFF2-40B4-BE49-F238E27FC236}">
                  <a16:creationId xmlns:a16="http://schemas.microsoft.com/office/drawing/2014/main" id="{CF433411-DEBA-A4CD-38CB-C5B5B554AEDF}"/>
                </a:ext>
              </a:extLst>
            </p:cNvPr>
            <p:cNvGrpSpPr/>
            <p:nvPr/>
          </p:nvGrpSpPr>
          <p:grpSpPr>
            <a:xfrm>
              <a:off x="7152843" y="3961702"/>
              <a:ext cx="267910" cy="267910"/>
              <a:chOff x="7356949" y="6131064"/>
              <a:chExt cx="267910" cy="267910"/>
            </a:xfrm>
          </p:grpSpPr>
          <p:sp>
            <p:nvSpPr>
              <p:cNvPr id="217" name="正方形/長方形 216">
                <a:extLst>
                  <a:ext uri="{FF2B5EF4-FFF2-40B4-BE49-F238E27FC236}">
                    <a16:creationId xmlns:a16="http://schemas.microsoft.com/office/drawing/2014/main" id="{88F5BA37-3096-A816-C10D-58E3DA40D6C2}"/>
                  </a:ext>
                </a:extLst>
              </p:cNvPr>
              <p:cNvSpPr/>
              <p:nvPr/>
            </p:nvSpPr>
            <p:spPr>
              <a:xfrm>
                <a:off x="7356949" y="6131064"/>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18" name="正方形/長方形 217">
                <a:extLst>
                  <a:ext uri="{FF2B5EF4-FFF2-40B4-BE49-F238E27FC236}">
                    <a16:creationId xmlns:a16="http://schemas.microsoft.com/office/drawing/2014/main" id="{282F7BED-20CC-52D8-C60F-D72D12130F9E}"/>
                  </a:ext>
                </a:extLst>
              </p:cNvPr>
              <p:cNvSpPr/>
              <p:nvPr/>
            </p:nvSpPr>
            <p:spPr>
              <a:xfrm>
                <a:off x="7490904" y="6131064"/>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19" name="正方形/長方形 218">
                <a:extLst>
                  <a:ext uri="{FF2B5EF4-FFF2-40B4-BE49-F238E27FC236}">
                    <a16:creationId xmlns:a16="http://schemas.microsoft.com/office/drawing/2014/main" id="{EEAF108B-6A60-56DA-06AC-87E48B6C6570}"/>
                  </a:ext>
                </a:extLst>
              </p:cNvPr>
              <p:cNvSpPr/>
              <p:nvPr/>
            </p:nvSpPr>
            <p:spPr>
              <a:xfrm>
                <a:off x="7356949" y="6265019"/>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20" name="正方形/長方形 219">
                <a:extLst>
                  <a:ext uri="{FF2B5EF4-FFF2-40B4-BE49-F238E27FC236}">
                    <a16:creationId xmlns:a16="http://schemas.microsoft.com/office/drawing/2014/main" id="{645061FA-3F74-0F93-934E-CD959AC1CB3A}"/>
                  </a:ext>
                </a:extLst>
              </p:cNvPr>
              <p:cNvSpPr/>
              <p:nvPr/>
            </p:nvSpPr>
            <p:spPr>
              <a:xfrm>
                <a:off x="7490904" y="6265019"/>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endParaRPr>
              </a:p>
            </p:txBody>
          </p:sp>
          <p:cxnSp>
            <p:nvCxnSpPr>
              <p:cNvPr id="221" name="直線コネクタ 220">
                <a:extLst>
                  <a:ext uri="{FF2B5EF4-FFF2-40B4-BE49-F238E27FC236}">
                    <a16:creationId xmlns:a16="http://schemas.microsoft.com/office/drawing/2014/main" id="{EB90FC73-0EF4-B4A0-E37A-C8ED4953F1E2}"/>
                  </a:ext>
                </a:extLst>
              </p:cNvPr>
              <p:cNvCxnSpPr>
                <a:cxnSpLocks/>
              </p:cNvCxnSpPr>
              <p:nvPr/>
            </p:nvCxnSpPr>
            <p:spPr>
              <a:xfrm>
                <a:off x="7356949" y="6250355"/>
                <a:ext cx="133955"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2" name="直線コネクタ 221">
                <a:extLst>
                  <a:ext uri="{FF2B5EF4-FFF2-40B4-BE49-F238E27FC236}">
                    <a16:creationId xmlns:a16="http://schemas.microsoft.com/office/drawing/2014/main" id="{51F79571-1C54-641E-B566-114F01DEAE0F}"/>
                  </a:ext>
                </a:extLst>
              </p:cNvPr>
              <p:cNvCxnSpPr>
                <a:cxnSpLocks/>
              </p:cNvCxnSpPr>
              <p:nvPr/>
            </p:nvCxnSpPr>
            <p:spPr>
              <a:xfrm>
                <a:off x="7482740" y="6248691"/>
                <a:ext cx="1339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35" name="テキスト ボックス 234">
            <a:extLst>
              <a:ext uri="{FF2B5EF4-FFF2-40B4-BE49-F238E27FC236}">
                <a16:creationId xmlns:a16="http://schemas.microsoft.com/office/drawing/2014/main" id="{E65E806E-F426-4A05-05A3-3D99F14D16F8}"/>
              </a:ext>
            </a:extLst>
          </p:cNvPr>
          <p:cNvSpPr txBox="1"/>
          <p:nvPr/>
        </p:nvSpPr>
        <p:spPr>
          <a:xfrm>
            <a:off x="4710724" y="4340974"/>
            <a:ext cx="4416594" cy="738664"/>
          </a:xfrm>
          <a:prstGeom prst="rect">
            <a:avLst/>
          </a:prstGeom>
          <a:noFill/>
        </p:spPr>
        <p:txBody>
          <a:bodyPr wrap="none" rtlCol="0">
            <a:spAutoFit/>
          </a:bodyPr>
          <a:lstStyle/>
          <a:p>
            <a:r>
              <a:rPr lang="ja-JP" altLang="en-US" sz="1050" b="1" u="sng"/>
              <a:t>ピクセルエッジのエンコード（</a:t>
            </a:r>
            <a:r>
              <a:rPr lang="en-US" altLang="ja-JP" sz="1050" b="1" u="sng"/>
              <a:t>EncodeStampEdgeData</a:t>
            </a:r>
            <a:r>
              <a:rPr lang="ja-JP" altLang="en-US" sz="1050" b="1" u="sng"/>
              <a:t>）</a:t>
            </a:r>
          </a:p>
          <a:p>
            <a:r>
              <a:rPr lang="en-US" altLang="ja-JP" sz="1050"/>
              <a:t>1</a:t>
            </a:r>
            <a:r>
              <a:rPr lang="ja-JP" altLang="en-US" sz="1050"/>
              <a:t>ピクセルあたり</a:t>
            </a:r>
            <a:r>
              <a:rPr lang="en-US" altLang="ja-JP" sz="1050"/>
              <a:t>4</a:t>
            </a:r>
            <a:r>
              <a:rPr lang="ja-JP" altLang="en-US" sz="1050"/>
              <a:t>つのエッジデータにエンコード</a:t>
            </a:r>
            <a:endParaRPr lang="en-US" altLang="ja-JP" sz="1050"/>
          </a:p>
          <a:p>
            <a:r>
              <a:rPr lang="en-US" altLang="ja-JP" sz="1050"/>
              <a:t>prevDir (2bit) | nextDir (2bit) | edgeDir (2bit) | StampId (24bit)</a:t>
            </a:r>
          </a:p>
          <a:p>
            <a:r>
              <a:rPr lang="ja-JP" altLang="en-US" sz="1050"/>
              <a:t>ピクセルエッジがないときは </a:t>
            </a:r>
            <a:r>
              <a:rPr lang="en-US" altLang="ja-JP" sz="1050"/>
              <a:t>Invaid </a:t>
            </a:r>
            <a:r>
              <a:rPr lang="ja-JP" altLang="en-US" sz="1050"/>
              <a:t>データを埋め込む</a:t>
            </a:r>
            <a:endParaRPr lang="en-US" altLang="ja-JP" sz="1050"/>
          </a:p>
        </p:txBody>
      </p:sp>
      <p:grpSp>
        <p:nvGrpSpPr>
          <p:cNvPr id="4" name="グループ化 3">
            <a:extLst>
              <a:ext uri="{FF2B5EF4-FFF2-40B4-BE49-F238E27FC236}">
                <a16:creationId xmlns:a16="http://schemas.microsoft.com/office/drawing/2014/main" id="{42D0F4CD-0EF3-37FE-047C-A60E68FE0BC9}"/>
              </a:ext>
            </a:extLst>
          </p:cNvPr>
          <p:cNvGrpSpPr/>
          <p:nvPr/>
        </p:nvGrpSpPr>
        <p:grpSpPr>
          <a:xfrm>
            <a:off x="166407" y="2548826"/>
            <a:ext cx="4495507" cy="678918"/>
            <a:chOff x="397886" y="2440870"/>
            <a:chExt cx="4495507" cy="678918"/>
          </a:xfrm>
        </p:grpSpPr>
        <p:grpSp>
          <p:nvGrpSpPr>
            <p:cNvPr id="127" name="グループ化 126">
              <a:extLst>
                <a:ext uri="{FF2B5EF4-FFF2-40B4-BE49-F238E27FC236}">
                  <a16:creationId xmlns:a16="http://schemas.microsoft.com/office/drawing/2014/main" id="{385B823C-D5B7-FC04-771A-C5A8E9C04A76}"/>
                </a:ext>
              </a:extLst>
            </p:cNvPr>
            <p:cNvGrpSpPr/>
            <p:nvPr/>
          </p:nvGrpSpPr>
          <p:grpSpPr>
            <a:xfrm>
              <a:off x="397886" y="2532545"/>
              <a:ext cx="301399" cy="301399"/>
              <a:chOff x="957129" y="4037672"/>
              <a:chExt cx="401865" cy="401865"/>
            </a:xfrm>
          </p:grpSpPr>
          <p:sp>
            <p:nvSpPr>
              <p:cNvPr id="131" name="正方形/長方形 130">
                <a:extLst>
                  <a:ext uri="{FF2B5EF4-FFF2-40B4-BE49-F238E27FC236}">
                    <a16:creationId xmlns:a16="http://schemas.microsoft.com/office/drawing/2014/main" id="{92EAFFC0-B702-E987-FFAB-A61FDA917CAC}"/>
                  </a:ext>
                </a:extLst>
              </p:cNvPr>
              <p:cNvSpPr/>
              <p:nvPr/>
            </p:nvSpPr>
            <p:spPr>
              <a:xfrm>
                <a:off x="957129" y="4037672"/>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32" name="正方形/長方形 131">
                <a:extLst>
                  <a:ext uri="{FF2B5EF4-FFF2-40B4-BE49-F238E27FC236}">
                    <a16:creationId xmlns:a16="http://schemas.microsoft.com/office/drawing/2014/main" id="{46174964-6789-9962-E7A3-8D5A3DCA608C}"/>
                  </a:ext>
                </a:extLst>
              </p:cNvPr>
              <p:cNvSpPr/>
              <p:nvPr/>
            </p:nvSpPr>
            <p:spPr>
              <a:xfrm>
                <a:off x="1091084" y="403767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33" name="正方形/長方形 132">
                <a:extLst>
                  <a:ext uri="{FF2B5EF4-FFF2-40B4-BE49-F238E27FC236}">
                    <a16:creationId xmlns:a16="http://schemas.microsoft.com/office/drawing/2014/main" id="{0D28FC2C-E0C5-94BF-8B4B-0527A2EED4F5}"/>
                  </a:ext>
                </a:extLst>
              </p:cNvPr>
              <p:cNvSpPr/>
              <p:nvPr/>
            </p:nvSpPr>
            <p:spPr>
              <a:xfrm>
                <a:off x="1225039" y="403767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34" name="正方形/長方形 133">
                <a:extLst>
                  <a:ext uri="{FF2B5EF4-FFF2-40B4-BE49-F238E27FC236}">
                    <a16:creationId xmlns:a16="http://schemas.microsoft.com/office/drawing/2014/main" id="{5B071BCC-C282-2B30-E249-59CE1C62A88F}"/>
                  </a:ext>
                </a:extLst>
              </p:cNvPr>
              <p:cNvSpPr/>
              <p:nvPr/>
            </p:nvSpPr>
            <p:spPr>
              <a:xfrm>
                <a:off x="957129" y="4171627"/>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35" name="正方形/長方形 134">
                <a:extLst>
                  <a:ext uri="{FF2B5EF4-FFF2-40B4-BE49-F238E27FC236}">
                    <a16:creationId xmlns:a16="http://schemas.microsoft.com/office/drawing/2014/main" id="{C96B6F5A-B88C-7B4B-E14B-68C553778D3C}"/>
                  </a:ext>
                </a:extLst>
              </p:cNvPr>
              <p:cNvSpPr/>
              <p:nvPr/>
            </p:nvSpPr>
            <p:spPr>
              <a:xfrm>
                <a:off x="1091084" y="4171627"/>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36" name="正方形/長方形 135">
                <a:extLst>
                  <a:ext uri="{FF2B5EF4-FFF2-40B4-BE49-F238E27FC236}">
                    <a16:creationId xmlns:a16="http://schemas.microsoft.com/office/drawing/2014/main" id="{23936A9C-9519-0AEC-EF74-F5B7A04920A8}"/>
                  </a:ext>
                </a:extLst>
              </p:cNvPr>
              <p:cNvSpPr/>
              <p:nvPr/>
            </p:nvSpPr>
            <p:spPr>
              <a:xfrm>
                <a:off x="1225039" y="4171627"/>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37" name="正方形/長方形 136">
                <a:extLst>
                  <a:ext uri="{FF2B5EF4-FFF2-40B4-BE49-F238E27FC236}">
                    <a16:creationId xmlns:a16="http://schemas.microsoft.com/office/drawing/2014/main" id="{0AD72609-41C2-EE7B-DE42-70E5CDB60AA7}"/>
                  </a:ext>
                </a:extLst>
              </p:cNvPr>
              <p:cNvSpPr/>
              <p:nvPr/>
            </p:nvSpPr>
            <p:spPr>
              <a:xfrm>
                <a:off x="957129" y="430558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38" name="正方形/長方形 137">
                <a:extLst>
                  <a:ext uri="{FF2B5EF4-FFF2-40B4-BE49-F238E27FC236}">
                    <a16:creationId xmlns:a16="http://schemas.microsoft.com/office/drawing/2014/main" id="{7210A0CE-2F2A-73B6-2FEF-9AB7E399ACA6}"/>
                  </a:ext>
                </a:extLst>
              </p:cNvPr>
              <p:cNvSpPr/>
              <p:nvPr/>
            </p:nvSpPr>
            <p:spPr>
              <a:xfrm>
                <a:off x="1091084" y="430558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39" name="正方形/長方形 138">
                <a:extLst>
                  <a:ext uri="{FF2B5EF4-FFF2-40B4-BE49-F238E27FC236}">
                    <a16:creationId xmlns:a16="http://schemas.microsoft.com/office/drawing/2014/main" id="{35BC4BD9-DAB1-CFBA-21E3-4BD1DD10C658}"/>
                  </a:ext>
                </a:extLst>
              </p:cNvPr>
              <p:cNvSpPr/>
              <p:nvPr/>
            </p:nvSpPr>
            <p:spPr>
              <a:xfrm>
                <a:off x="1225039" y="430558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grpSp>
        <p:sp>
          <p:nvSpPr>
            <p:cNvPr id="128" name="テキスト ボックス 127">
              <a:extLst>
                <a:ext uri="{FF2B5EF4-FFF2-40B4-BE49-F238E27FC236}">
                  <a16:creationId xmlns:a16="http://schemas.microsoft.com/office/drawing/2014/main" id="{C0C5FA37-6468-7F61-D275-CDA119145896}"/>
                </a:ext>
              </a:extLst>
            </p:cNvPr>
            <p:cNvSpPr txBox="1"/>
            <p:nvPr/>
          </p:nvSpPr>
          <p:spPr>
            <a:xfrm>
              <a:off x="756085" y="2440870"/>
              <a:ext cx="381562" cy="507831"/>
            </a:xfrm>
            <a:prstGeom prst="rect">
              <a:avLst/>
            </a:prstGeom>
            <a:noFill/>
          </p:spPr>
          <p:txBody>
            <a:bodyPr wrap="square" rtlCol="0">
              <a:spAutoFit/>
            </a:bodyPr>
            <a:lstStyle/>
            <a:p>
              <a:r>
                <a:rPr kumimoji="1" lang="en-US" altLang="ja-JP" sz="900">
                  <a:latin typeface="ＭＳ ゴシック" panose="020B0609070205080204" pitchFamily="49" charset="-128"/>
                  <a:ea typeface="ＭＳ ゴシック" panose="020B0609070205080204" pitchFamily="49" charset="-128"/>
                </a:rPr>
                <a:t>100</a:t>
              </a:r>
            </a:p>
            <a:p>
              <a:r>
                <a:rPr lang="en-US" altLang="ja-JP" sz="900">
                  <a:latin typeface="ＭＳ ゴシック" panose="020B0609070205080204" pitchFamily="49" charset="-128"/>
                  <a:ea typeface="ＭＳ ゴシック" panose="020B0609070205080204" pitchFamily="49" charset="-128"/>
                </a:rPr>
                <a:t>010</a:t>
              </a:r>
            </a:p>
            <a:p>
              <a:r>
                <a:rPr lang="en-US" altLang="ja-JP" sz="900">
                  <a:latin typeface="ＭＳ ゴシック" panose="020B0609070205080204" pitchFamily="49" charset="-128"/>
                  <a:ea typeface="ＭＳ ゴシック" panose="020B0609070205080204" pitchFamily="49" charset="-128"/>
                </a:rPr>
                <a:t>000</a:t>
              </a:r>
            </a:p>
          </p:txBody>
        </p:sp>
        <p:sp>
          <p:nvSpPr>
            <p:cNvPr id="129" name="テキスト ボックス 128">
              <a:extLst>
                <a:ext uri="{FF2B5EF4-FFF2-40B4-BE49-F238E27FC236}">
                  <a16:creationId xmlns:a16="http://schemas.microsoft.com/office/drawing/2014/main" id="{00E79776-085A-9CAB-F05A-4B61CDC2C284}"/>
                </a:ext>
              </a:extLst>
            </p:cNvPr>
            <p:cNvSpPr txBox="1"/>
            <p:nvPr/>
          </p:nvSpPr>
          <p:spPr>
            <a:xfrm>
              <a:off x="1026243" y="2579370"/>
              <a:ext cx="880846" cy="230832"/>
            </a:xfrm>
            <a:prstGeom prst="rect">
              <a:avLst/>
            </a:prstGeom>
            <a:noFill/>
          </p:spPr>
          <p:txBody>
            <a:bodyPr wrap="square" rtlCol="0">
              <a:spAutoFit/>
            </a:bodyPr>
            <a:lstStyle/>
            <a:p>
              <a:pPr algn="ctr"/>
              <a:r>
                <a:rPr lang="en-US" altLang="ja-JP" sz="900">
                  <a:latin typeface="ＭＳ ゴシック" panose="020B0609070205080204" pitchFamily="49" charset="-128"/>
                  <a:ea typeface="ＭＳ ゴシック" panose="020B0609070205080204" pitchFamily="49" charset="-128"/>
                </a:rPr>
                <a:t>-&gt;10000000-&gt;</a:t>
              </a:r>
            </a:p>
          </p:txBody>
        </p:sp>
        <p:sp>
          <p:nvSpPr>
            <p:cNvPr id="130" name="テキスト ボックス 129">
              <a:extLst>
                <a:ext uri="{FF2B5EF4-FFF2-40B4-BE49-F238E27FC236}">
                  <a16:creationId xmlns:a16="http://schemas.microsoft.com/office/drawing/2014/main" id="{95A49090-FD63-3FD8-ACBF-B3E0C5EA549E}"/>
                </a:ext>
              </a:extLst>
            </p:cNvPr>
            <p:cNvSpPr txBox="1"/>
            <p:nvPr/>
          </p:nvSpPr>
          <p:spPr>
            <a:xfrm>
              <a:off x="1904816" y="2579370"/>
              <a:ext cx="2616458" cy="230832"/>
            </a:xfrm>
            <a:prstGeom prst="rect">
              <a:avLst/>
            </a:prstGeom>
            <a:noFill/>
          </p:spPr>
          <p:txBody>
            <a:bodyPr wrap="square" rtlCol="0">
              <a:spAutoFit/>
            </a:bodyPr>
            <a:lstStyle/>
            <a:p>
              <a:pPr algn="ctr"/>
              <a:r>
                <a:rPr lang="en-US" altLang="ja-JP" sz="900" u="sng">
                  <a:solidFill>
                    <a:schemeClr val="accent6"/>
                  </a:solidFill>
                  <a:latin typeface="ＭＳ ゴシック" panose="020B0609070205080204" pitchFamily="49" charset="-128"/>
                  <a:ea typeface="ＭＳ ゴシック" panose="020B0609070205080204" pitchFamily="49" charset="-128"/>
                </a:rPr>
                <a:t>01</a:t>
              </a:r>
              <a:r>
                <a:rPr lang="en-US" altLang="ja-JP" sz="900" u="sng">
                  <a:latin typeface="ＭＳ ゴシック" panose="020B0609070205080204" pitchFamily="49" charset="-128"/>
                  <a:ea typeface="ＭＳ ゴシック" panose="020B0609070205080204" pitchFamily="49" charset="-128"/>
                </a:rPr>
                <a:t>11</a:t>
              </a:r>
              <a:r>
                <a:rPr lang="ja-JP" altLang="en-US" sz="900" u="sng">
                  <a:latin typeface="ＭＳ ゴシック" panose="020B0609070205080204" pitchFamily="49" charset="-128"/>
                  <a:ea typeface="ＭＳ ゴシック" panose="020B0609070205080204" pitchFamily="49" charset="-128"/>
                </a:rPr>
                <a:t> </a:t>
              </a:r>
              <a:r>
                <a:rPr lang="en-US" altLang="ja-JP" sz="900" u="sng">
                  <a:latin typeface="ＭＳ ゴシック" panose="020B0609070205080204" pitchFamily="49" charset="-128"/>
                  <a:ea typeface="ＭＳ ゴシック" panose="020B0609070205080204" pitchFamily="49" charset="-128"/>
                </a:rPr>
                <a:t>1</a:t>
              </a:r>
              <a:r>
                <a:rPr lang="en-US" altLang="ja-JP" sz="900" u="sng">
                  <a:solidFill>
                    <a:srgbClr val="00B0F0"/>
                  </a:solidFill>
                  <a:latin typeface="ＭＳ ゴシック" panose="020B0609070205080204" pitchFamily="49" charset="-128"/>
                  <a:ea typeface="ＭＳ ゴシック" panose="020B0609070205080204" pitchFamily="49" charset="-128"/>
                </a:rPr>
                <a:t>11</a:t>
              </a:r>
              <a:r>
                <a:rPr lang="en-US" altLang="ja-JP" sz="900" u="sng">
                  <a:solidFill>
                    <a:srgbClr val="FF0000"/>
                  </a:solidFill>
                  <a:latin typeface="ＭＳ ゴシック" panose="020B0609070205080204" pitchFamily="49" charset="-128"/>
                  <a:ea typeface="ＭＳ ゴシック" panose="020B0609070205080204" pitchFamily="49" charset="-128"/>
                </a:rPr>
                <a:t>1</a:t>
              </a:r>
              <a:r>
                <a:rPr lang="en-US" altLang="ja-JP" sz="900">
                  <a:latin typeface="ＭＳ ゴシック" panose="020B0609070205080204" pitchFamily="49" charset="-128"/>
                  <a:ea typeface="ＭＳ ゴシック" panose="020B0609070205080204" pitchFamily="49" charset="-128"/>
                </a:rPr>
                <a:t> </a:t>
              </a:r>
              <a:r>
                <a:rPr lang="en-US" altLang="ja-JP" sz="900" u="sng">
                  <a:latin typeface="ＭＳ ゴシック" panose="020B0609070205080204" pitchFamily="49" charset="-128"/>
                  <a:ea typeface="ＭＳ ゴシック" panose="020B0609070205080204" pitchFamily="49" charset="-128"/>
                </a:rPr>
                <a:t>011</a:t>
              </a:r>
              <a:r>
                <a:rPr lang="en-US" altLang="ja-JP" sz="900" u="sng">
                  <a:solidFill>
                    <a:srgbClr val="00B0F0"/>
                  </a:solidFill>
                  <a:latin typeface="ＭＳ ゴシック" panose="020B0609070205080204" pitchFamily="49" charset="-128"/>
                  <a:ea typeface="ＭＳ ゴシック" panose="020B0609070205080204" pitchFamily="49" charset="-128"/>
                </a:rPr>
                <a:t>1</a:t>
              </a:r>
              <a:r>
                <a:rPr lang="ja-JP" altLang="en-US" sz="900" u="sng">
                  <a:solidFill>
                    <a:srgbClr val="00B0F0"/>
                  </a:solidFill>
                  <a:latin typeface="ＭＳ ゴシック" panose="020B0609070205080204" pitchFamily="49" charset="-128"/>
                  <a:ea typeface="ＭＳ ゴシック" panose="020B0609070205080204" pitchFamily="49" charset="-128"/>
                </a:rPr>
                <a:t> </a:t>
              </a:r>
              <a:r>
                <a:rPr lang="en-US" altLang="ja-JP" sz="900" u="sng">
                  <a:solidFill>
                    <a:srgbClr val="00B0F0"/>
                  </a:solidFill>
                  <a:latin typeface="ＭＳ ゴシック" panose="020B0609070205080204" pitchFamily="49" charset="-128"/>
                  <a:ea typeface="ＭＳ ゴシック" panose="020B0609070205080204" pitchFamily="49" charset="-128"/>
                </a:rPr>
                <a:t>1</a:t>
              </a:r>
              <a:r>
                <a:rPr lang="en-US" altLang="ja-JP" sz="900" u="sng">
                  <a:solidFill>
                    <a:srgbClr val="FF0000"/>
                  </a:solidFill>
                  <a:latin typeface="ＭＳ ゴシック" panose="020B0609070205080204" pitchFamily="49" charset="-128"/>
                  <a:ea typeface="ＭＳ ゴシック" panose="020B0609070205080204" pitchFamily="49" charset="-128"/>
                </a:rPr>
                <a:t>1</a:t>
              </a:r>
              <a:r>
                <a:rPr lang="en-US" altLang="ja-JP" sz="900" u="sng">
                  <a:solidFill>
                    <a:schemeClr val="accent6"/>
                  </a:solidFill>
                  <a:latin typeface="ＭＳ ゴシック" panose="020B0609070205080204" pitchFamily="49" charset="-128"/>
                  <a:ea typeface="ＭＳ ゴシック" panose="020B0609070205080204" pitchFamily="49" charset="-128"/>
                </a:rPr>
                <a:t>11</a:t>
              </a:r>
              <a:r>
                <a:rPr lang="en-US" altLang="ja-JP" sz="900">
                  <a:latin typeface="ＭＳ ゴシック" panose="020B0609070205080204" pitchFamily="49" charset="-128"/>
                  <a:ea typeface="ＭＳ ゴシック" panose="020B0609070205080204" pitchFamily="49" charset="-128"/>
                </a:rPr>
                <a:t> </a:t>
              </a:r>
              <a:r>
                <a:rPr lang="en-US" altLang="ja-JP" sz="900" u="sng">
                  <a:latin typeface="ＭＳ ゴシック" panose="020B0609070205080204" pitchFamily="49" charset="-128"/>
                  <a:ea typeface="ＭＳ ゴシック" panose="020B0609070205080204" pitchFamily="49" charset="-128"/>
                </a:rPr>
                <a:t>0</a:t>
              </a:r>
              <a:r>
                <a:rPr lang="en-US" altLang="ja-JP" sz="900" u="sng">
                  <a:solidFill>
                    <a:srgbClr val="00B0F0"/>
                  </a:solidFill>
                  <a:latin typeface="ＭＳ ゴシック" panose="020B0609070205080204" pitchFamily="49" charset="-128"/>
                  <a:ea typeface="ＭＳ ゴシック" panose="020B0609070205080204" pitchFamily="49" charset="-128"/>
                </a:rPr>
                <a:t>11</a:t>
              </a:r>
              <a:r>
                <a:rPr lang="en-US" altLang="ja-JP" sz="900" u="sng">
                  <a:solidFill>
                    <a:srgbClr val="FF0000"/>
                  </a:solidFill>
                  <a:latin typeface="ＭＳ ゴシック" panose="020B0609070205080204" pitchFamily="49" charset="-128"/>
                  <a:ea typeface="ＭＳ ゴシック" panose="020B0609070205080204" pitchFamily="49" charset="-128"/>
                </a:rPr>
                <a:t>1</a:t>
              </a:r>
              <a:r>
                <a:rPr lang="ja-JP" altLang="en-US" sz="900" u="sng">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11</a:t>
              </a:r>
              <a:r>
                <a:rPr lang="en-US" altLang="ja-JP" sz="900" u="sng">
                  <a:latin typeface="ＭＳ ゴシック" panose="020B0609070205080204" pitchFamily="49" charset="-128"/>
                  <a:ea typeface="ＭＳ ゴシック" panose="020B0609070205080204" pitchFamily="49" charset="-128"/>
                </a:rPr>
                <a:t>11</a:t>
              </a:r>
              <a:r>
                <a:rPr lang="en-US" altLang="ja-JP" sz="900">
                  <a:latin typeface="ＭＳ ゴシック" panose="020B0609070205080204" pitchFamily="49" charset="-128"/>
                  <a:ea typeface="ＭＳ ゴシック" panose="020B0609070205080204" pitchFamily="49" charset="-128"/>
                </a:rPr>
                <a:t> </a:t>
              </a:r>
              <a:r>
                <a:rPr lang="en-US" altLang="ja-JP" sz="900" u="sng">
                  <a:solidFill>
                    <a:srgbClr val="00B0F0"/>
                  </a:solidFill>
                  <a:latin typeface="ＭＳ ゴシック" panose="020B0609070205080204" pitchFamily="49" charset="-128"/>
                  <a:ea typeface="ＭＳ ゴシック" panose="020B0609070205080204" pitchFamily="49" charset="-128"/>
                </a:rPr>
                <a:t>0</a:t>
              </a:r>
              <a:r>
                <a:rPr lang="en-US" altLang="ja-JP" sz="900" u="sng">
                  <a:solidFill>
                    <a:srgbClr val="FF0000"/>
                  </a:solidFill>
                  <a:latin typeface="ＭＳ ゴシック" panose="020B0609070205080204" pitchFamily="49" charset="-128"/>
                  <a:ea typeface="ＭＳ ゴシック" panose="020B0609070205080204" pitchFamily="49" charset="-128"/>
                </a:rPr>
                <a:t>1</a:t>
              </a:r>
              <a:r>
                <a:rPr lang="en-US" altLang="ja-JP" sz="900" u="sng">
                  <a:solidFill>
                    <a:schemeClr val="accent6"/>
                  </a:solidFill>
                  <a:latin typeface="ＭＳ ゴシック" panose="020B0609070205080204" pitchFamily="49" charset="-128"/>
                  <a:ea typeface="ＭＳ ゴシック" panose="020B0609070205080204" pitchFamily="49" charset="-128"/>
                </a:rPr>
                <a:t>11</a:t>
              </a:r>
              <a:r>
                <a:rPr lang="ja-JP" altLang="en-US" sz="900" u="sng">
                  <a:latin typeface="ＭＳ ゴシック" panose="020B0609070205080204" pitchFamily="49" charset="-128"/>
                  <a:ea typeface="ＭＳ ゴシック" panose="020B0609070205080204" pitchFamily="49" charset="-128"/>
                </a:rPr>
                <a:t> </a:t>
              </a:r>
              <a:r>
                <a:rPr lang="en-US" altLang="ja-JP" sz="900" u="sng">
                  <a:latin typeface="ＭＳ ゴシック" panose="020B0609070205080204" pitchFamily="49" charset="-128"/>
                  <a:ea typeface="ＭＳ ゴシック" panose="020B0609070205080204" pitchFamily="49" charset="-128"/>
                </a:rPr>
                <a:t>111</a:t>
              </a:r>
              <a:r>
                <a:rPr lang="en-US" altLang="ja-JP" sz="900" u="sng">
                  <a:solidFill>
                    <a:srgbClr val="00B0F0"/>
                  </a:solidFill>
                  <a:latin typeface="ＭＳ ゴシック" panose="020B0609070205080204" pitchFamily="49" charset="-128"/>
                  <a:ea typeface="ＭＳ ゴシック" panose="020B0609070205080204" pitchFamily="49" charset="-128"/>
                </a:rPr>
                <a:t>1</a:t>
              </a:r>
            </a:p>
          </p:txBody>
        </p:sp>
        <p:sp>
          <p:nvSpPr>
            <p:cNvPr id="242" name="テキスト ボックス 241">
              <a:extLst>
                <a:ext uri="{FF2B5EF4-FFF2-40B4-BE49-F238E27FC236}">
                  <a16:creationId xmlns:a16="http://schemas.microsoft.com/office/drawing/2014/main" id="{4AFB0BDA-2B5A-3007-993F-3796ABE30024}"/>
                </a:ext>
              </a:extLst>
            </p:cNvPr>
            <p:cNvSpPr txBox="1"/>
            <p:nvPr/>
          </p:nvSpPr>
          <p:spPr>
            <a:xfrm>
              <a:off x="1904816" y="2750456"/>
              <a:ext cx="2988577" cy="369332"/>
            </a:xfrm>
            <a:prstGeom prst="rect">
              <a:avLst/>
            </a:prstGeom>
            <a:noFill/>
          </p:spPr>
          <p:txBody>
            <a:bodyPr wrap="square" rtlCol="0">
              <a:spAutoFit/>
            </a:bodyPr>
            <a:lstStyle/>
            <a:p>
              <a:r>
                <a:rPr lang="en-US" altLang="ja-JP" sz="900">
                  <a:latin typeface="ＭＳ ゴシック" panose="020B0609070205080204" pitchFamily="49" charset="-128"/>
                  <a:ea typeface="ＭＳ ゴシック" panose="020B0609070205080204" pitchFamily="49" charset="-128"/>
                </a:rPr>
                <a:t>edgedata = {</a:t>
              </a:r>
              <a:r>
                <a:rPr lang="ja-JP" altLang="en-US" sz="900">
                  <a:solidFill>
                    <a:schemeClr val="accent6"/>
                  </a:solidFill>
                  <a:latin typeface="ＭＳ ゴシック" panose="020B0609070205080204" pitchFamily="49" charset="-128"/>
                  <a:ea typeface="ＭＳ ゴシック" panose="020B0609070205080204" pitchFamily="49" charset="-128"/>
                </a:rPr>
                <a:t>↓</a:t>
              </a:r>
              <a:r>
                <a:rPr lang="ja-JP" altLang="en-US" sz="900">
                  <a:solidFill>
                    <a:srgbClr val="00B0F0"/>
                  </a:solidFill>
                  <a:latin typeface="ＭＳ ゴシック" panose="020B0609070205080204" pitchFamily="49" charset="-128"/>
                  <a:ea typeface="ＭＳ ゴシック" panose="020B0609070205080204" pitchFamily="49" charset="-128"/>
                </a:rPr>
                <a:t>↓</a:t>
              </a:r>
              <a:r>
                <a:rPr lang="ja-JP" altLang="en-US" sz="900">
                  <a:solidFill>
                    <a:srgbClr val="FF0000"/>
                  </a:solidFill>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ja-JP" altLang="en-US" sz="900">
                  <a:solidFill>
                    <a:schemeClr val="accent6"/>
                  </a:solidFill>
                  <a:latin typeface="ＭＳ ゴシック" panose="020B0609070205080204" pitchFamily="49" charset="-128"/>
                  <a:ea typeface="ＭＳ ゴシック" panose="020B0609070205080204" pitchFamily="49" charset="-128"/>
                </a:rPr>
                <a:t>→</a:t>
              </a:r>
              <a:r>
                <a:rPr lang="ja-JP" altLang="en-US" sz="900">
                  <a:solidFill>
                    <a:srgbClr val="00B0F0"/>
                  </a:solidFill>
                  <a:latin typeface="ＭＳ ゴシック" panose="020B0609070205080204" pitchFamily="49" charset="-128"/>
                  <a:ea typeface="ＭＳ ゴシック" panose="020B0609070205080204" pitchFamily="49" charset="-128"/>
                </a:rPr>
                <a:t>←</a:t>
              </a:r>
              <a:r>
                <a:rPr lang="ja-JP" altLang="en-US" sz="900">
                  <a:solidFill>
                    <a:srgbClr val="FF0000"/>
                  </a:solidFill>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ja-JP" altLang="en-US" sz="900">
                  <a:solidFill>
                    <a:schemeClr val="accent6"/>
                  </a:solidFill>
                  <a:latin typeface="ＭＳ ゴシック" panose="020B0609070205080204" pitchFamily="49" charset="-128"/>
                  <a:ea typeface="ＭＳ ゴシック" panose="020B0609070205080204" pitchFamily="49" charset="-128"/>
                </a:rPr>
                <a:t>↓</a:t>
              </a:r>
              <a:r>
                <a:rPr lang="ja-JP" altLang="en-US" sz="900">
                  <a:solidFill>
                    <a:srgbClr val="00B0F0"/>
                  </a:solidFill>
                  <a:latin typeface="ＭＳ ゴシック" panose="020B0609070205080204" pitchFamily="49" charset="-128"/>
                  <a:ea typeface="ＭＳ ゴシック" panose="020B0609070205080204" pitchFamily="49" charset="-128"/>
                </a:rPr>
                <a:t>↑</a:t>
              </a:r>
              <a:r>
                <a:rPr lang="ja-JP" altLang="en-US" sz="900">
                  <a:solidFill>
                    <a:srgbClr val="FF0000"/>
                  </a:solidFill>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ja-JP" altLang="en-US" sz="900">
                  <a:solidFill>
                    <a:schemeClr val="accent6"/>
                  </a:solidFill>
                  <a:latin typeface="ＭＳ ゴシック" panose="020B0609070205080204" pitchFamily="49" charset="-128"/>
                  <a:ea typeface="ＭＳ ゴシック" panose="020B0609070205080204" pitchFamily="49" charset="-128"/>
                </a:rPr>
                <a:t>←</a:t>
              </a:r>
              <a:r>
                <a:rPr lang="ja-JP" altLang="en-US" sz="900">
                  <a:solidFill>
                    <a:srgbClr val="00B0F0"/>
                  </a:solidFill>
                  <a:latin typeface="ＭＳ ゴシック" panose="020B0609070205080204" pitchFamily="49" charset="-128"/>
                  <a:ea typeface="ＭＳ ゴシック" panose="020B0609070205080204" pitchFamily="49" charset="-128"/>
                </a:rPr>
                <a:t>←</a:t>
              </a:r>
              <a:r>
                <a:rPr lang="ja-JP" altLang="en-US" sz="900">
                  <a:solidFill>
                    <a:srgbClr val="FF0000"/>
                  </a:solidFill>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p>
            <a:p>
              <a:r>
                <a:rPr lang="en-US" altLang="ja-JP" sz="900">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01</a:t>
              </a:r>
              <a:r>
                <a:rPr lang="en-US" altLang="ja-JP" sz="900" u="sng">
                  <a:solidFill>
                    <a:srgbClr val="00B0F0"/>
                  </a:solidFill>
                  <a:latin typeface="ＭＳ ゴシック" panose="020B0609070205080204" pitchFamily="49" charset="-128"/>
                  <a:ea typeface="ＭＳ ゴシック" panose="020B0609070205080204" pitchFamily="49" charset="-128"/>
                </a:rPr>
                <a:t>01</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00</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en-US" altLang="ja-JP" sz="900">
                  <a:solidFill>
                    <a:srgbClr val="FF0000"/>
                  </a:solidFill>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00</a:t>
              </a:r>
              <a:r>
                <a:rPr lang="en-US" altLang="ja-JP" sz="900" u="sng">
                  <a:solidFill>
                    <a:srgbClr val="00B0F0"/>
                  </a:solidFill>
                  <a:latin typeface="ＭＳ ゴシック" panose="020B0609070205080204" pitchFamily="49" charset="-128"/>
                  <a:ea typeface="ＭＳ ゴシック" panose="020B0609070205080204" pitchFamily="49" charset="-128"/>
                </a:rPr>
                <a:t>10</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01</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en-US" altLang="ja-JP" sz="900">
                  <a:solidFill>
                    <a:srgbClr val="FF0000"/>
                  </a:solidFill>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01</a:t>
              </a:r>
              <a:r>
                <a:rPr lang="en-US" altLang="ja-JP" sz="900" u="sng">
                  <a:solidFill>
                    <a:srgbClr val="00B0F0"/>
                  </a:solidFill>
                  <a:latin typeface="ＭＳ ゴシック" panose="020B0609070205080204" pitchFamily="49" charset="-128"/>
                  <a:ea typeface="ＭＳ ゴシック" panose="020B0609070205080204" pitchFamily="49" charset="-128"/>
                </a:rPr>
                <a:t>11</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10</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en-US" altLang="ja-JP" sz="900">
                  <a:solidFill>
                    <a:srgbClr val="FF0000"/>
                  </a:solidFill>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10</a:t>
              </a:r>
              <a:r>
                <a:rPr lang="en-US" altLang="ja-JP" sz="900" u="sng">
                  <a:solidFill>
                    <a:srgbClr val="00B0F0"/>
                  </a:solidFill>
                  <a:latin typeface="ＭＳ ゴシック" panose="020B0609070205080204" pitchFamily="49" charset="-128"/>
                  <a:ea typeface="ＭＳ ゴシック" panose="020B0609070205080204" pitchFamily="49" charset="-128"/>
                </a:rPr>
                <a:t>10</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11</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p>
          </p:txBody>
        </p:sp>
      </p:grpSp>
      <p:grpSp>
        <p:nvGrpSpPr>
          <p:cNvPr id="5" name="グループ化 4">
            <a:extLst>
              <a:ext uri="{FF2B5EF4-FFF2-40B4-BE49-F238E27FC236}">
                <a16:creationId xmlns:a16="http://schemas.microsoft.com/office/drawing/2014/main" id="{BF925E48-24CF-F64F-DAAB-9B24A0D37849}"/>
              </a:ext>
            </a:extLst>
          </p:cNvPr>
          <p:cNvGrpSpPr/>
          <p:nvPr/>
        </p:nvGrpSpPr>
        <p:grpSpPr>
          <a:xfrm>
            <a:off x="166407" y="3169841"/>
            <a:ext cx="4495507" cy="672561"/>
            <a:chOff x="397886" y="3061885"/>
            <a:chExt cx="4495507" cy="672561"/>
          </a:xfrm>
        </p:grpSpPr>
        <p:grpSp>
          <p:nvGrpSpPr>
            <p:cNvPr id="141" name="グループ化 140">
              <a:extLst>
                <a:ext uri="{FF2B5EF4-FFF2-40B4-BE49-F238E27FC236}">
                  <a16:creationId xmlns:a16="http://schemas.microsoft.com/office/drawing/2014/main" id="{4926311C-2C55-F545-8551-B9999EEBD937}"/>
                </a:ext>
              </a:extLst>
            </p:cNvPr>
            <p:cNvGrpSpPr/>
            <p:nvPr/>
          </p:nvGrpSpPr>
          <p:grpSpPr>
            <a:xfrm>
              <a:off x="397886" y="3153560"/>
              <a:ext cx="301399" cy="301399"/>
              <a:chOff x="957129" y="4037672"/>
              <a:chExt cx="401865" cy="401865"/>
            </a:xfrm>
          </p:grpSpPr>
          <p:sp>
            <p:nvSpPr>
              <p:cNvPr id="145" name="正方形/長方形 144">
                <a:extLst>
                  <a:ext uri="{FF2B5EF4-FFF2-40B4-BE49-F238E27FC236}">
                    <a16:creationId xmlns:a16="http://schemas.microsoft.com/office/drawing/2014/main" id="{9FB0E14F-A859-BA5A-3B08-1265F5F46297}"/>
                  </a:ext>
                </a:extLst>
              </p:cNvPr>
              <p:cNvSpPr/>
              <p:nvPr/>
            </p:nvSpPr>
            <p:spPr>
              <a:xfrm>
                <a:off x="957129" y="403767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46" name="正方形/長方形 145">
                <a:extLst>
                  <a:ext uri="{FF2B5EF4-FFF2-40B4-BE49-F238E27FC236}">
                    <a16:creationId xmlns:a16="http://schemas.microsoft.com/office/drawing/2014/main" id="{327C75B1-5BCB-1060-2366-60D319211704}"/>
                  </a:ext>
                </a:extLst>
              </p:cNvPr>
              <p:cNvSpPr/>
              <p:nvPr/>
            </p:nvSpPr>
            <p:spPr>
              <a:xfrm>
                <a:off x="1091084" y="403767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47" name="正方形/長方形 146">
                <a:extLst>
                  <a:ext uri="{FF2B5EF4-FFF2-40B4-BE49-F238E27FC236}">
                    <a16:creationId xmlns:a16="http://schemas.microsoft.com/office/drawing/2014/main" id="{FFB8EBF5-C177-5672-8F15-1977A633D16A}"/>
                  </a:ext>
                </a:extLst>
              </p:cNvPr>
              <p:cNvSpPr/>
              <p:nvPr/>
            </p:nvSpPr>
            <p:spPr>
              <a:xfrm>
                <a:off x="1225039" y="403767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48" name="正方形/長方形 147">
                <a:extLst>
                  <a:ext uri="{FF2B5EF4-FFF2-40B4-BE49-F238E27FC236}">
                    <a16:creationId xmlns:a16="http://schemas.microsoft.com/office/drawing/2014/main" id="{8A8AFF6C-3424-D081-8CF5-CB59CDF04580}"/>
                  </a:ext>
                </a:extLst>
              </p:cNvPr>
              <p:cNvSpPr/>
              <p:nvPr/>
            </p:nvSpPr>
            <p:spPr>
              <a:xfrm>
                <a:off x="957129" y="4171627"/>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49" name="正方形/長方形 148">
                <a:extLst>
                  <a:ext uri="{FF2B5EF4-FFF2-40B4-BE49-F238E27FC236}">
                    <a16:creationId xmlns:a16="http://schemas.microsoft.com/office/drawing/2014/main" id="{E48F742D-BB70-C3FF-B3CD-AC3FB3FDEC46}"/>
                  </a:ext>
                </a:extLst>
              </p:cNvPr>
              <p:cNvSpPr/>
              <p:nvPr/>
            </p:nvSpPr>
            <p:spPr>
              <a:xfrm>
                <a:off x="1091084" y="4171627"/>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50" name="正方形/長方形 149">
                <a:extLst>
                  <a:ext uri="{FF2B5EF4-FFF2-40B4-BE49-F238E27FC236}">
                    <a16:creationId xmlns:a16="http://schemas.microsoft.com/office/drawing/2014/main" id="{AE5BD1EE-68AE-4C85-7ACA-F8917BE4D7AE}"/>
                  </a:ext>
                </a:extLst>
              </p:cNvPr>
              <p:cNvSpPr/>
              <p:nvPr/>
            </p:nvSpPr>
            <p:spPr>
              <a:xfrm>
                <a:off x="1225039" y="4171627"/>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51" name="正方形/長方形 150">
                <a:extLst>
                  <a:ext uri="{FF2B5EF4-FFF2-40B4-BE49-F238E27FC236}">
                    <a16:creationId xmlns:a16="http://schemas.microsoft.com/office/drawing/2014/main" id="{FAAA1A6A-4490-8DAF-C384-27873E1320B0}"/>
                  </a:ext>
                </a:extLst>
              </p:cNvPr>
              <p:cNvSpPr/>
              <p:nvPr/>
            </p:nvSpPr>
            <p:spPr>
              <a:xfrm>
                <a:off x="957129" y="430558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52" name="正方形/長方形 151">
                <a:extLst>
                  <a:ext uri="{FF2B5EF4-FFF2-40B4-BE49-F238E27FC236}">
                    <a16:creationId xmlns:a16="http://schemas.microsoft.com/office/drawing/2014/main" id="{F6D35B11-F156-7FAC-A5E6-7A4E762C4201}"/>
                  </a:ext>
                </a:extLst>
              </p:cNvPr>
              <p:cNvSpPr/>
              <p:nvPr/>
            </p:nvSpPr>
            <p:spPr>
              <a:xfrm>
                <a:off x="1091084" y="4305582"/>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53" name="正方形/長方形 152">
                <a:extLst>
                  <a:ext uri="{FF2B5EF4-FFF2-40B4-BE49-F238E27FC236}">
                    <a16:creationId xmlns:a16="http://schemas.microsoft.com/office/drawing/2014/main" id="{A1FE38E6-2AAD-7FC0-D8D0-83C42FF8973F}"/>
                  </a:ext>
                </a:extLst>
              </p:cNvPr>
              <p:cNvSpPr/>
              <p:nvPr/>
            </p:nvSpPr>
            <p:spPr>
              <a:xfrm>
                <a:off x="1225039" y="430558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grpSp>
        <p:sp>
          <p:nvSpPr>
            <p:cNvPr id="142" name="テキスト ボックス 141">
              <a:extLst>
                <a:ext uri="{FF2B5EF4-FFF2-40B4-BE49-F238E27FC236}">
                  <a16:creationId xmlns:a16="http://schemas.microsoft.com/office/drawing/2014/main" id="{68249DB7-D3D1-7F3F-2FAC-357CF57911EB}"/>
                </a:ext>
              </a:extLst>
            </p:cNvPr>
            <p:cNvSpPr txBox="1"/>
            <p:nvPr/>
          </p:nvSpPr>
          <p:spPr>
            <a:xfrm>
              <a:off x="756085" y="3061885"/>
              <a:ext cx="381562" cy="507831"/>
            </a:xfrm>
            <a:prstGeom prst="rect">
              <a:avLst/>
            </a:prstGeom>
            <a:noFill/>
          </p:spPr>
          <p:txBody>
            <a:bodyPr wrap="square" rtlCol="0">
              <a:spAutoFit/>
            </a:bodyPr>
            <a:lstStyle/>
            <a:p>
              <a:r>
                <a:rPr kumimoji="1" lang="en-US" altLang="ja-JP" sz="900">
                  <a:latin typeface="ＭＳ ゴシック" panose="020B0609070205080204" pitchFamily="49" charset="-128"/>
                  <a:ea typeface="ＭＳ ゴシック" panose="020B0609070205080204" pitchFamily="49" charset="-128"/>
                </a:rPr>
                <a:t>000</a:t>
              </a:r>
            </a:p>
            <a:p>
              <a:r>
                <a:rPr lang="en-US" altLang="ja-JP" sz="900">
                  <a:latin typeface="ＭＳ ゴシック" panose="020B0609070205080204" pitchFamily="49" charset="-128"/>
                  <a:ea typeface="ＭＳ ゴシック" panose="020B0609070205080204" pitchFamily="49" charset="-128"/>
                </a:rPr>
                <a:t>011</a:t>
              </a:r>
            </a:p>
            <a:p>
              <a:r>
                <a:rPr lang="en-US" altLang="ja-JP" sz="900">
                  <a:latin typeface="ＭＳ ゴシック" panose="020B0609070205080204" pitchFamily="49" charset="-128"/>
                  <a:ea typeface="ＭＳ ゴシック" panose="020B0609070205080204" pitchFamily="49" charset="-128"/>
                </a:rPr>
                <a:t>010</a:t>
              </a:r>
            </a:p>
          </p:txBody>
        </p:sp>
        <p:sp>
          <p:nvSpPr>
            <p:cNvPr id="143" name="テキスト ボックス 142">
              <a:extLst>
                <a:ext uri="{FF2B5EF4-FFF2-40B4-BE49-F238E27FC236}">
                  <a16:creationId xmlns:a16="http://schemas.microsoft.com/office/drawing/2014/main" id="{BF52C2E5-0612-FE35-DB8C-461C965449C7}"/>
                </a:ext>
              </a:extLst>
            </p:cNvPr>
            <p:cNvSpPr txBox="1"/>
            <p:nvPr/>
          </p:nvSpPr>
          <p:spPr>
            <a:xfrm>
              <a:off x="1026243" y="3200385"/>
              <a:ext cx="880846" cy="230832"/>
            </a:xfrm>
            <a:prstGeom prst="rect">
              <a:avLst/>
            </a:prstGeom>
            <a:noFill/>
          </p:spPr>
          <p:txBody>
            <a:bodyPr wrap="square" rtlCol="0">
              <a:spAutoFit/>
            </a:bodyPr>
            <a:lstStyle/>
            <a:p>
              <a:pPr algn="ctr"/>
              <a:r>
                <a:rPr lang="en-US" altLang="ja-JP" sz="900">
                  <a:latin typeface="ＭＳ ゴシック" panose="020B0609070205080204" pitchFamily="49" charset="-128"/>
                  <a:ea typeface="ＭＳ ゴシック" panose="020B0609070205080204" pitchFamily="49" charset="-128"/>
                </a:rPr>
                <a:t>-&gt;00010100-&gt;</a:t>
              </a:r>
            </a:p>
          </p:txBody>
        </p:sp>
        <p:sp>
          <p:nvSpPr>
            <p:cNvPr id="144" name="テキスト ボックス 143">
              <a:extLst>
                <a:ext uri="{FF2B5EF4-FFF2-40B4-BE49-F238E27FC236}">
                  <a16:creationId xmlns:a16="http://schemas.microsoft.com/office/drawing/2014/main" id="{A42438F6-0FCF-416B-1BF9-F62A2A3365CB}"/>
                </a:ext>
              </a:extLst>
            </p:cNvPr>
            <p:cNvSpPr txBox="1"/>
            <p:nvPr/>
          </p:nvSpPr>
          <p:spPr>
            <a:xfrm>
              <a:off x="1904816" y="3200385"/>
              <a:ext cx="2616458" cy="230832"/>
            </a:xfrm>
            <a:prstGeom prst="rect">
              <a:avLst/>
            </a:prstGeom>
            <a:noFill/>
          </p:spPr>
          <p:txBody>
            <a:bodyPr wrap="square" rtlCol="0">
              <a:spAutoFit/>
            </a:bodyPr>
            <a:lstStyle/>
            <a:p>
              <a:pPr algn="ctr"/>
              <a:r>
                <a:rPr lang="en-US" altLang="ja-JP" sz="900" u="sng">
                  <a:solidFill>
                    <a:schemeClr val="accent6"/>
                  </a:solidFill>
                  <a:latin typeface="ＭＳ ゴシック" panose="020B0609070205080204" pitchFamily="49" charset="-128"/>
                  <a:ea typeface="ＭＳ ゴシック" panose="020B0609070205080204" pitchFamily="49" charset="-128"/>
                </a:rPr>
                <a:t>11</a:t>
              </a:r>
              <a:r>
                <a:rPr lang="en-US" altLang="ja-JP" sz="900" u="sng">
                  <a:latin typeface="ＭＳ ゴシック" panose="020B0609070205080204" pitchFamily="49" charset="-128"/>
                  <a:ea typeface="ＭＳ ゴシック" panose="020B0609070205080204" pitchFamily="49" charset="-128"/>
                </a:rPr>
                <a:t>10 1</a:t>
              </a:r>
              <a:r>
                <a:rPr lang="en-US" altLang="ja-JP" sz="900" u="sng">
                  <a:solidFill>
                    <a:srgbClr val="00B0F0"/>
                  </a:solidFill>
                  <a:latin typeface="ＭＳ ゴシック" panose="020B0609070205080204" pitchFamily="49" charset="-128"/>
                  <a:ea typeface="ＭＳ ゴシック" panose="020B0609070205080204" pitchFamily="49" charset="-128"/>
                </a:rPr>
                <a:t>01</a:t>
              </a:r>
              <a:r>
                <a:rPr lang="en-US" altLang="ja-JP" sz="900" u="sng">
                  <a:solidFill>
                    <a:srgbClr val="FF0000"/>
                  </a:solidFill>
                  <a:latin typeface="ＭＳ ゴシック" panose="020B0609070205080204" pitchFamily="49" charset="-128"/>
                  <a:ea typeface="ＭＳ ゴシック" panose="020B0609070205080204" pitchFamily="49" charset="-128"/>
                </a:rPr>
                <a:t>1</a:t>
              </a:r>
              <a:r>
                <a:rPr lang="en-US" altLang="ja-JP" sz="900">
                  <a:latin typeface="ＭＳ ゴシック" panose="020B0609070205080204" pitchFamily="49" charset="-128"/>
                  <a:ea typeface="ＭＳ ゴシック" panose="020B0609070205080204" pitchFamily="49" charset="-128"/>
                </a:rPr>
                <a:t> </a:t>
              </a:r>
              <a:r>
                <a:rPr lang="en-US" altLang="ja-JP" sz="900" u="sng">
                  <a:latin typeface="ＭＳ ゴシック" panose="020B0609070205080204" pitchFamily="49" charset="-128"/>
                  <a:ea typeface="ＭＳ ゴシック" panose="020B0609070205080204" pitchFamily="49" charset="-128"/>
                </a:rPr>
                <a:t>1110 1</a:t>
              </a:r>
              <a:r>
                <a:rPr lang="en-US" altLang="ja-JP" sz="900" u="sng">
                  <a:solidFill>
                    <a:srgbClr val="FF0000"/>
                  </a:solidFill>
                  <a:latin typeface="ＭＳ ゴシック" panose="020B0609070205080204" pitchFamily="49" charset="-128"/>
                  <a:ea typeface="ＭＳ ゴシック" panose="020B0609070205080204" pitchFamily="49" charset="-128"/>
                </a:rPr>
                <a:t>0</a:t>
              </a:r>
              <a:r>
                <a:rPr lang="en-US" altLang="ja-JP" sz="900" u="sng">
                  <a:latin typeface="ＭＳ ゴシック" panose="020B0609070205080204" pitchFamily="49" charset="-128"/>
                  <a:ea typeface="ＭＳ ゴシック" panose="020B0609070205080204" pitchFamily="49" charset="-128"/>
                </a:rPr>
                <a:t>11</a:t>
              </a:r>
              <a:r>
                <a:rPr lang="en-US" altLang="ja-JP" sz="900">
                  <a:latin typeface="ＭＳ ゴシック" panose="020B0609070205080204" pitchFamily="49" charset="-128"/>
                  <a:ea typeface="ＭＳ ゴシック" panose="020B0609070205080204" pitchFamily="49" charset="-128"/>
                </a:rPr>
                <a:t> </a:t>
              </a:r>
              <a:r>
                <a:rPr lang="en-US" altLang="ja-JP" sz="900" u="sng">
                  <a:latin typeface="ＭＳ ゴシック" panose="020B0609070205080204" pitchFamily="49" charset="-128"/>
                  <a:ea typeface="ＭＳ ゴシック" panose="020B0609070205080204" pitchFamily="49" charset="-128"/>
                </a:rPr>
                <a:t>111</a:t>
              </a:r>
              <a:r>
                <a:rPr lang="en-US" altLang="ja-JP" sz="900" u="sng">
                  <a:solidFill>
                    <a:srgbClr val="FF0000"/>
                  </a:solidFill>
                  <a:latin typeface="ＭＳ ゴシック" panose="020B0609070205080204" pitchFamily="49" charset="-128"/>
                  <a:ea typeface="ＭＳ ゴシック" panose="020B0609070205080204" pitchFamily="49" charset="-128"/>
                </a:rPr>
                <a:t>0</a:t>
              </a:r>
              <a:r>
                <a:rPr lang="en-US" altLang="ja-JP" sz="900" u="sng">
                  <a:latin typeface="ＭＳ ゴシック" panose="020B0609070205080204" pitchFamily="49" charset="-128"/>
                  <a:ea typeface="ＭＳ ゴシック" panose="020B0609070205080204" pitchFamily="49" charset="-128"/>
                </a:rPr>
                <a:t> 1011</a:t>
              </a:r>
              <a:r>
                <a:rPr lang="en-US" altLang="ja-JP" sz="900">
                  <a:latin typeface="ＭＳ ゴシック" panose="020B0609070205080204" pitchFamily="49" charset="-128"/>
                  <a:ea typeface="ＭＳ ゴシック" panose="020B0609070205080204" pitchFamily="49" charset="-128"/>
                </a:rPr>
                <a:t> </a:t>
              </a:r>
              <a:r>
                <a:rPr lang="en-US" altLang="ja-JP" sz="900" u="sng">
                  <a:solidFill>
                    <a:srgbClr val="00B0F0"/>
                  </a:solidFill>
                  <a:latin typeface="ＭＳ ゴシック" panose="020B0609070205080204" pitchFamily="49" charset="-128"/>
                  <a:ea typeface="ＭＳ ゴシック" panose="020B0609070205080204" pitchFamily="49" charset="-128"/>
                </a:rPr>
                <a:t>1</a:t>
              </a:r>
              <a:r>
                <a:rPr lang="en-US" altLang="ja-JP" sz="900" u="sng">
                  <a:solidFill>
                    <a:srgbClr val="FF0000"/>
                  </a:solidFill>
                  <a:latin typeface="ＭＳ ゴシック" panose="020B0609070205080204" pitchFamily="49" charset="-128"/>
                  <a:ea typeface="ＭＳ ゴシック" panose="020B0609070205080204" pitchFamily="49" charset="-128"/>
                </a:rPr>
                <a:t>1</a:t>
              </a:r>
              <a:r>
                <a:rPr lang="en-US" altLang="ja-JP" sz="900" u="sng">
                  <a:solidFill>
                    <a:schemeClr val="accent6"/>
                  </a:solidFill>
                  <a:latin typeface="ＭＳ ゴシック" panose="020B0609070205080204" pitchFamily="49" charset="-128"/>
                  <a:ea typeface="ＭＳ ゴシック" panose="020B0609070205080204" pitchFamily="49" charset="-128"/>
                </a:rPr>
                <a:t>10</a:t>
              </a:r>
              <a:r>
                <a:rPr lang="en-US" altLang="ja-JP" sz="900" u="sng">
                  <a:latin typeface="ＭＳ ゴシック" panose="020B0609070205080204" pitchFamily="49" charset="-128"/>
                  <a:ea typeface="ＭＳ ゴシック" panose="020B0609070205080204" pitchFamily="49" charset="-128"/>
                </a:rPr>
                <a:t> 101</a:t>
              </a:r>
              <a:r>
                <a:rPr lang="en-US" altLang="ja-JP" sz="900" u="sng">
                  <a:solidFill>
                    <a:srgbClr val="00B0F0"/>
                  </a:solidFill>
                  <a:latin typeface="ＭＳ ゴシック" panose="020B0609070205080204" pitchFamily="49" charset="-128"/>
                  <a:ea typeface="ＭＳ ゴシック" panose="020B0609070205080204" pitchFamily="49" charset="-128"/>
                </a:rPr>
                <a:t>1</a:t>
              </a:r>
            </a:p>
          </p:txBody>
        </p:sp>
        <p:sp>
          <p:nvSpPr>
            <p:cNvPr id="243" name="テキスト ボックス 242">
              <a:extLst>
                <a:ext uri="{FF2B5EF4-FFF2-40B4-BE49-F238E27FC236}">
                  <a16:creationId xmlns:a16="http://schemas.microsoft.com/office/drawing/2014/main" id="{C5CC19A0-BD26-9B88-8811-46F2EC5D3821}"/>
                </a:ext>
              </a:extLst>
            </p:cNvPr>
            <p:cNvSpPr txBox="1"/>
            <p:nvPr/>
          </p:nvSpPr>
          <p:spPr>
            <a:xfrm>
              <a:off x="1904816" y="3365114"/>
              <a:ext cx="2988577" cy="369332"/>
            </a:xfrm>
            <a:prstGeom prst="rect">
              <a:avLst/>
            </a:prstGeom>
            <a:noFill/>
          </p:spPr>
          <p:txBody>
            <a:bodyPr wrap="square" rtlCol="0">
              <a:spAutoFit/>
            </a:bodyPr>
            <a:lstStyle/>
            <a:p>
              <a:r>
                <a:rPr lang="en-US" altLang="ja-JP" sz="900">
                  <a:latin typeface="ＭＳ ゴシック" panose="020B0609070205080204" pitchFamily="49" charset="-128"/>
                  <a:ea typeface="ＭＳ ゴシック" panose="020B0609070205080204" pitchFamily="49" charset="-128"/>
                </a:rPr>
                <a:t>edgedata = {</a:t>
              </a:r>
              <a:r>
                <a:rPr lang="ja-JP" altLang="en-US" sz="900">
                  <a:solidFill>
                    <a:schemeClr val="accent6"/>
                  </a:solidFill>
                  <a:latin typeface="ＭＳ ゴシック" panose="020B0609070205080204" pitchFamily="49" charset="-128"/>
                  <a:ea typeface="ＭＳ ゴシック" panose="020B0609070205080204" pitchFamily="49" charset="-128"/>
                </a:rPr>
                <a:t>↑</a:t>
              </a:r>
              <a:r>
                <a:rPr lang="ja-JP" altLang="en-US" sz="900">
                  <a:solidFill>
                    <a:srgbClr val="00B0F0"/>
                  </a:solidFill>
                  <a:latin typeface="ＭＳ ゴシック" panose="020B0609070205080204" pitchFamily="49" charset="-128"/>
                  <a:ea typeface="ＭＳ ゴシック" panose="020B0609070205080204" pitchFamily="49" charset="-128"/>
                </a:rPr>
                <a:t>→</a:t>
              </a:r>
              <a:r>
                <a:rPr lang="ja-JP" altLang="en-US" sz="900">
                  <a:solidFill>
                    <a:srgbClr val="FF0000"/>
                  </a:solidFill>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ja-JP" altLang="en-US" sz="900">
                  <a:solidFill>
                    <a:schemeClr val="accent6"/>
                  </a:solidFill>
                  <a:latin typeface="ＭＳ ゴシック" panose="020B0609070205080204" pitchFamily="49" charset="-128"/>
                  <a:ea typeface="ＭＳ ゴシック" panose="020B0609070205080204" pitchFamily="49" charset="-128"/>
                </a:rPr>
                <a:t>↑</a:t>
              </a:r>
              <a:r>
                <a:rPr lang="ja-JP" altLang="en-US" sz="900">
                  <a:solidFill>
                    <a:srgbClr val="00B0F0"/>
                  </a:solidFill>
                  <a:latin typeface="ＭＳ ゴシック" panose="020B0609070205080204" pitchFamily="49" charset="-128"/>
                  <a:ea typeface="ＭＳ ゴシック" panose="020B0609070205080204" pitchFamily="49" charset="-128"/>
                </a:rPr>
                <a:t>→</a:t>
              </a:r>
              <a:r>
                <a:rPr lang="ja-JP" altLang="en-US" sz="900">
                  <a:solidFill>
                    <a:srgbClr val="FF0000"/>
                  </a:solidFill>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p>
            <a:p>
              <a:r>
                <a:rPr lang="en-US" altLang="ja-JP" sz="900">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11</a:t>
              </a:r>
              <a:r>
                <a:rPr lang="en-US" altLang="ja-JP" sz="900" u="sng">
                  <a:solidFill>
                    <a:srgbClr val="00B0F0"/>
                  </a:solidFill>
                  <a:latin typeface="ＭＳ ゴシック" panose="020B0609070205080204" pitchFamily="49" charset="-128"/>
                  <a:ea typeface="ＭＳ ゴシック" panose="020B0609070205080204" pitchFamily="49" charset="-128"/>
                </a:rPr>
                <a:t>00</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00</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en-US" altLang="ja-JP" sz="900">
                  <a:solidFill>
                    <a:srgbClr val="FF0000"/>
                  </a:solidFill>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a:t>
              </a:r>
              <a:r>
                <a:rPr lang="en-US" altLang="ja-JP" sz="900" u="sng">
                  <a:solidFill>
                    <a:srgbClr val="00B0F0"/>
                  </a:solidFill>
                  <a:latin typeface="ＭＳ ゴシック" panose="020B0609070205080204" pitchFamily="49" charset="-128"/>
                  <a:ea typeface="ＭＳ ゴシック" panose="020B0609070205080204" pitchFamily="49" charset="-128"/>
                </a:rPr>
                <a:t>**</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en-US" altLang="ja-JP" sz="900">
                  <a:solidFill>
                    <a:srgbClr val="FF0000"/>
                  </a:solidFill>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a:t>
              </a:r>
              <a:r>
                <a:rPr lang="en-US" altLang="ja-JP" sz="900" u="sng">
                  <a:solidFill>
                    <a:srgbClr val="00B0F0"/>
                  </a:solidFill>
                  <a:latin typeface="ＭＳ ゴシック" panose="020B0609070205080204" pitchFamily="49" charset="-128"/>
                  <a:ea typeface="ＭＳ ゴシック" panose="020B0609070205080204" pitchFamily="49" charset="-128"/>
                </a:rPr>
                <a:t>**</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en-US" altLang="ja-JP" sz="900">
                  <a:solidFill>
                    <a:srgbClr val="FF0000"/>
                  </a:solidFill>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11</a:t>
              </a:r>
              <a:r>
                <a:rPr lang="en-US" altLang="ja-JP" sz="900" u="sng">
                  <a:solidFill>
                    <a:srgbClr val="00B0F0"/>
                  </a:solidFill>
                  <a:latin typeface="ＭＳ ゴシック" panose="020B0609070205080204" pitchFamily="49" charset="-128"/>
                  <a:ea typeface="ＭＳ ゴシック" panose="020B0609070205080204" pitchFamily="49" charset="-128"/>
                </a:rPr>
                <a:t>00</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11</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p>
          </p:txBody>
        </p:sp>
      </p:grpSp>
      <p:grpSp>
        <p:nvGrpSpPr>
          <p:cNvPr id="6" name="グループ化 5">
            <a:extLst>
              <a:ext uri="{FF2B5EF4-FFF2-40B4-BE49-F238E27FC236}">
                <a16:creationId xmlns:a16="http://schemas.microsoft.com/office/drawing/2014/main" id="{2971ED91-74AE-F32C-4A22-F741606300F8}"/>
              </a:ext>
            </a:extLst>
          </p:cNvPr>
          <p:cNvGrpSpPr/>
          <p:nvPr/>
        </p:nvGrpSpPr>
        <p:grpSpPr>
          <a:xfrm>
            <a:off x="166407" y="3784498"/>
            <a:ext cx="4495507" cy="681343"/>
            <a:chOff x="397886" y="3676542"/>
            <a:chExt cx="4495507" cy="681343"/>
          </a:xfrm>
        </p:grpSpPr>
        <p:grpSp>
          <p:nvGrpSpPr>
            <p:cNvPr id="155" name="グループ化 154">
              <a:extLst>
                <a:ext uri="{FF2B5EF4-FFF2-40B4-BE49-F238E27FC236}">
                  <a16:creationId xmlns:a16="http://schemas.microsoft.com/office/drawing/2014/main" id="{9375A6F0-E2F9-FE80-1731-9DF571023604}"/>
                </a:ext>
              </a:extLst>
            </p:cNvPr>
            <p:cNvGrpSpPr/>
            <p:nvPr/>
          </p:nvGrpSpPr>
          <p:grpSpPr>
            <a:xfrm>
              <a:off x="397886" y="3768217"/>
              <a:ext cx="301399" cy="301399"/>
              <a:chOff x="957129" y="4037672"/>
              <a:chExt cx="401865" cy="401865"/>
            </a:xfrm>
          </p:grpSpPr>
          <p:sp>
            <p:nvSpPr>
              <p:cNvPr id="159" name="正方形/長方形 158">
                <a:extLst>
                  <a:ext uri="{FF2B5EF4-FFF2-40B4-BE49-F238E27FC236}">
                    <a16:creationId xmlns:a16="http://schemas.microsoft.com/office/drawing/2014/main" id="{975DC15F-6BF0-8BF6-5499-F3DBDE221ED8}"/>
                  </a:ext>
                </a:extLst>
              </p:cNvPr>
              <p:cNvSpPr/>
              <p:nvPr/>
            </p:nvSpPr>
            <p:spPr>
              <a:xfrm>
                <a:off x="957129" y="403767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60" name="正方形/長方形 159">
                <a:extLst>
                  <a:ext uri="{FF2B5EF4-FFF2-40B4-BE49-F238E27FC236}">
                    <a16:creationId xmlns:a16="http://schemas.microsoft.com/office/drawing/2014/main" id="{89CE0367-5024-6C11-E554-6B2ECBD8AF66}"/>
                  </a:ext>
                </a:extLst>
              </p:cNvPr>
              <p:cNvSpPr/>
              <p:nvPr/>
            </p:nvSpPr>
            <p:spPr>
              <a:xfrm>
                <a:off x="1091084" y="4037672"/>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61" name="正方形/長方形 160">
                <a:extLst>
                  <a:ext uri="{FF2B5EF4-FFF2-40B4-BE49-F238E27FC236}">
                    <a16:creationId xmlns:a16="http://schemas.microsoft.com/office/drawing/2014/main" id="{BA4F0F65-BCFC-0789-2B5E-8BCA916AC185}"/>
                  </a:ext>
                </a:extLst>
              </p:cNvPr>
              <p:cNvSpPr/>
              <p:nvPr/>
            </p:nvSpPr>
            <p:spPr>
              <a:xfrm>
                <a:off x="1225039" y="403767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62" name="正方形/長方形 161">
                <a:extLst>
                  <a:ext uri="{FF2B5EF4-FFF2-40B4-BE49-F238E27FC236}">
                    <a16:creationId xmlns:a16="http://schemas.microsoft.com/office/drawing/2014/main" id="{C65E0C2C-F47F-3BE0-CBF5-BA2FE0A761D8}"/>
                  </a:ext>
                </a:extLst>
              </p:cNvPr>
              <p:cNvSpPr/>
              <p:nvPr/>
            </p:nvSpPr>
            <p:spPr>
              <a:xfrm>
                <a:off x="957129" y="4171627"/>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63" name="正方形/長方形 162">
                <a:extLst>
                  <a:ext uri="{FF2B5EF4-FFF2-40B4-BE49-F238E27FC236}">
                    <a16:creationId xmlns:a16="http://schemas.microsoft.com/office/drawing/2014/main" id="{5FB4A05C-54DA-23A8-79C8-5537C714D381}"/>
                  </a:ext>
                </a:extLst>
              </p:cNvPr>
              <p:cNvSpPr/>
              <p:nvPr/>
            </p:nvSpPr>
            <p:spPr>
              <a:xfrm>
                <a:off x="1091084" y="4171627"/>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64" name="正方形/長方形 163">
                <a:extLst>
                  <a:ext uri="{FF2B5EF4-FFF2-40B4-BE49-F238E27FC236}">
                    <a16:creationId xmlns:a16="http://schemas.microsoft.com/office/drawing/2014/main" id="{C8F23695-2F62-008F-2CD4-99DE0E8A78A1}"/>
                  </a:ext>
                </a:extLst>
              </p:cNvPr>
              <p:cNvSpPr/>
              <p:nvPr/>
            </p:nvSpPr>
            <p:spPr>
              <a:xfrm>
                <a:off x="1225039" y="4171627"/>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65" name="正方形/長方形 164">
                <a:extLst>
                  <a:ext uri="{FF2B5EF4-FFF2-40B4-BE49-F238E27FC236}">
                    <a16:creationId xmlns:a16="http://schemas.microsoft.com/office/drawing/2014/main" id="{C73FD202-FC31-B534-9F83-EC9A8A558D15}"/>
                  </a:ext>
                </a:extLst>
              </p:cNvPr>
              <p:cNvSpPr/>
              <p:nvPr/>
            </p:nvSpPr>
            <p:spPr>
              <a:xfrm>
                <a:off x="957129" y="430558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66" name="正方形/長方形 165">
                <a:extLst>
                  <a:ext uri="{FF2B5EF4-FFF2-40B4-BE49-F238E27FC236}">
                    <a16:creationId xmlns:a16="http://schemas.microsoft.com/office/drawing/2014/main" id="{73BB94E3-F092-E034-6215-DB29A32227F7}"/>
                  </a:ext>
                </a:extLst>
              </p:cNvPr>
              <p:cNvSpPr/>
              <p:nvPr/>
            </p:nvSpPr>
            <p:spPr>
              <a:xfrm>
                <a:off x="1091084" y="430558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167" name="正方形/長方形 166">
                <a:extLst>
                  <a:ext uri="{FF2B5EF4-FFF2-40B4-BE49-F238E27FC236}">
                    <a16:creationId xmlns:a16="http://schemas.microsoft.com/office/drawing/2014/main" id="{4D281642-C3CC-6114-2243-F9E9E7C4723E}"/>
                  </a:ext>
                </a:extLst>
              </p:cNvPr>
              <p:cNvSpPr/>
              <p:nvPr/>
            </p:nvSpPr>
            <p:spPr>
              <a:xfrm>
                <a:off x="1225039" y="430558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grpSp>
        <p:sp>
          <p:nvSpPr>
            <p:cNvPr id="156" name="テキスト ボックス 155">
              <a:extLst>
                <a:ext uri="{FF2B5EF4-FFF2-40B4-BE49-F238E27FC236}">
                  <a16:creationId xmlns:a16="http://schemas.microsoft.com/office/drawing/2014/main" id="{3CF744F3-0247-6361-91C3-BF0C67DC7E62}"/>
                </a:ext>
              </a:extLst>
            </p:cNvPr>
            <p:cNvSpPr txBox="1"/>
            <p:nvPr/>
          </p:nvSpPr>
          <p:spPr>
            <a:xfrm>
              <a:off x="756085" y="3676542"/>
              <a:ext cx="381562" cy="507830"/>
            </a:xfrm>
            <a:prstGeom prst="rect">
              <a:avLst/>
            </a:prstGeom>
            <a:noFill/>
          </p:spPr>
          <p:txBody>
            <a:bodyPr wrap="square" rtlCol="0">
              <a:spAutoFit/>
            </a:bodyPr>
            <a:lstStyle/>
            <a:p>
              <a:r>
                <a:rPr kumimoji="1" lang="en-US" altLang="ja-JP" sz="900">
                  <a:latin typeface="ＭＳ ゴシック" panose="020B0609070205080204" pitchFamily="49" charset="-128"/>
                  <a:ea typeface="ＭＳ ゴシック" panose="020B0609070205080204" pitchFamily="49" charset="-128"/>
                </a:rPr>
                <a:t>010</a:t>
              </a:r>
            </a:p>
            <a:p>
              <a:r>
                <a:rPr lang="en-US" altLang="ja-JP" sz="900">
                  <a:latin typeface="ＭＳ ゴシック" panose="020B0609070205080204" pitchFamily="49" charset="-128"/>
                  <a:ea typeface="ＭＳ ゴシック" panose="020B0609070205080204" pitchFamily="49" charset="-128"/>
                </a:rPr>
                <a:t>111</a:t>
              </a:r>
            </a:p>
            <a:p>
              <a:r>
                <a:rPr lang="en-US" altLang="ja-JP" sz="900">
                  <a:latin typeface="ＭＳ ゴシック" panose="020B0609070205080204" pitchFamily="49" charset="-128"/>
                  <a:ea typeface="ＭＳ ゴシック" panose="020B0609070205080204" pitchFamily="49" charset="-128"/>
                </a:rPr>
                <a:t>000</a:t>
              </a:r>
            </a:p>
          </p:txBody>
        </p:sp>
        <p:sp>
          <p:nvSpPr>
            <p:cNvPr id="157" name="テキスト ボックス 156">
              <a:extLst>
                <a:ext uri="{FF2B5EF4-FFF2-40B4-BE49-F238E27FC236}">
                  <a16:creationId xmlns:a16="http://schemas.microsoft.com/office/drawing/2014/main" id="{9FBE5F9E-4687-D485-2EED-C3F69296F7CC}"/>
                </a:ext>
              </a:extLst>
            </p:cNvPr>
            <p:cNvSpPr txBox="1"/>
            <p:nvPr/>
          </p:nvSpPr>
          <p:spPr>
            <a:xfrm>
              <a:off x="1026243" y="3815042"/>
              <a:ext cx="880846" cy="230832"/>
            </a:xfrm>
            <a:prstGeom prst="rect">
              <a:avLst/>
            </a:prstGeom>
            <a:noFill/>
          </p:spPr>
          <p:txBody>
            <a:bodyPr wrap="square" rtlCol="0">
              <a:spAutoFit/>
            </a:bodyPr>
            <a:lstStyle/>
            <a:p>
              <a:pPr algn="ctr"/>
              <a:r>
                <a:rPr lang="en-US" altLang="ja-JP" sz="900">
                  <a:latin typeface="ＭＳ ゴシック" panose="020B0609070205080204" pitchFamily="49" charset="-128"/>
                  <a:ea typeface="ＭＳ ゴシック" panose="020B0609070205080204" pitchFamily="49" charset="-128"/>
                </a:rPr>
                <a:t>-&gt;01000101-&gt;</a:t>
              </a:r>
            </a:p>
          </p:txBody>
        </p:sp>
        <p:sp>
          <p:nvSpPr>
            <p:cNvPr id="158" name="テキスト ボックス 157">
              <a:extLst>
                <a:ext uri="{FF2B5EF4-FFF2-40B4-BE49-F238E27FC236}">
                  <a16:creationId xmlns:a16="http://schemas.microsoft.com/office/drawing/2014/main" id="{B8BB6680-82DA-9F36-481A-E4A76B70E047}"/>
                </a:ext>
              </a:extLst>
            </p:cNvPr>
            <p:cNvSpPr txBox="1"/>
            <p:nvPr/>
          </p:nvSpPr>
          <p:spPr>
            <a:xfrm>
              <a:off x="1904816" y="3815042"/>
              <a:ext cx="2616458" cy="230832"/>
            </a:xfrm>
            <a:prstGeom prst="rect">
              <a:avLst/>
            </a:prstGeom>
            <a:noFill/>
          </p:spPr>
          <p:txBody>
            <a:bodyPr wrap="square" rtlCol="0">
              <a:spAutoFit/>
            </a:bodyPr>
            <a:lstStyle/>
            <a:p>
              <a:pPr algn="ctr"/>
              <a:r>
                <a:rPr lang="en-US" altLang="ja-JP" sz="900" u="sng">
                  <a:solidFill>
                    <a:schemeClr val="accent6"/>
                  </a:solidFill>
                  <a:latin typeface="ＭＳ ゴシック" panose="020B0609070205080204" pitchFamily="49" charset="-128"/>
                  <a:ea typeface="ＭＳ ゴシック" panose="020B0609070205080204" pitchFamily="49" charset="-128"/>
                </a:rPr>
                <a:t>10</a:t>
              </a:r>
              <a:r>
                <a:rPr lang="en-US" altLang="ja-JP" sz="900" u="sng">
                  <a:latin typeface="ＭＳ ゴシック" panose="020B0609070205080204" pitchFamily="49" charset="-128"/>
                  <a:ea typeface="ＭＳ ゴシック" panose="020B0609070205080204" pitchFamily="49" charset="-128"/>
                </a:rPr>
                <a:t>11 101</a:t>
              </a:r>
              <a:r>
                <a:rPr lang="en-US" altLang="ja-JP" sz="900" u="sng">
                  <a:solidFill>
                    <a:srgbClr val="FF0000"/>
                  </a:solidFill>
                  <a:latin typeface="ＭＳ ゴシック" panose="020B0609070205080204" pitchFamily="49" charset="-128"/>
                  <a:ea typeface="ＭＳ ゴシック" panose="020B0609070205080204" pitchFamily="49" charset="-128"/>
                </a:rPr>
                <a:t>0</a:t>
              </a:r>
              <a:r>
                <a:rPr lang="en-US" altLang="ja-JP" sz="900">
                  <a:latin typeface="ＭＳ ゴシック" panose="020B0609070205080204" pitchFamily="49" charset="-128"/>
                  <a:ea typeface="ＭＳ ゴシック" panose="020B0609070205080204" pitchFamily="49" charset="-128"/>
                </a:rPr>
                <a:t> </a:t>
              </a:r>
              <a:r>
                <a:rPr lang="en-US" altLang="ja-JP" sz="900" u="sng">
                  <a:latin typeface="ＭＳ ゴシック" panose="020B0609070205080204" pitchFamily="49" charset="-128"/>
                  <a:ea typeface="ＭＳ ゴシック" panose="020B0609070205080204" pitchFamily="49" charset="-128"/>
                </a:rPr>
                <a:t>1011 1</a:t>
              </a:r>
              <a:r>
                <a:rPr lang="en-US" altLang="ja-JP" sz="900" u="sng">
                  <a:solidFill>
                    <a:srgbClr val="FF0000"/>
                  </a:solidFill>
                  <a:latin typeface="ＭＳ ゴシック" panose="020B0609070205080204" pitchFamily="49" charset="-128"/>
                  <a:ea typeface="ＭＳ ゴシック" panose="020B0609070205080204" pitchFamily="49" charset="-128"/>
                </a:rPr>
                <a:t>0</a:t>
              </a:r>
              <a:r>
                <a:rPr lang="en-US" altLang="ja-JP" sz="900" u="sng">
                  <a:latin typeface="ＭＳ ゴシック" panose="020B0609070205080204" pitchFamily="49" charset="-128"/>
                  <a:ea typeface="ＭＳ ゴシック" panose="020B0609070205080204" pitchFamily="49" charset="-128"/>
                </a:rPr>
                <a:t>10</a:t>
              </a:r>
              <a:r>
                <a:rPr lang="en-US" altLang="ja-JP" sz="900">
                  <a:latin typeface="ＭＳ ゴシック" panose="020B0609070205080204" pitchFamily="49" charset="-128"/>
                  <a:ea typeface="ＭＳ ゴシック" panose="020B0609070205080204" pitchFamily="49" charset="-128"/>
                </a:rPr>
                <a:t> </a:t>
              </a:r>
              <a:r>
                <a:rPr lang="en-US" altLang="ja-JP" sz="900" u="sng">
                  <a:latin typeface="ＭＳ ゴシック" panose="020B0609070205080204" pitchFamily="49" charset="-128"/>
                  <a:ea typeface="ＭＳ ゴシック" panose="020B0609070205080204" pitchFamily="49" charset="-128"/>
                </a:rPr>
                <a:t>1</a:t>
              </a:r>
              <a:r>
                <a:rPr lang="en-US" altLang="ja-JP" sz="900" u="sng">
                  <a:solidFill>
                    <a:srgbClr val="00B0F0"/>
                  </a:solidFill>
                  <a:latin typeface="ＭＳ ゴシック" panose="020B0609070205080204" pitchFamily="49" charset="-128"/>
                  <a:ea typeface="ＭＳ ゴシック" panose="020B0609070205080204" pitchFamily="49" charset="-128"/>
                </a:rPr>
                <a:t>01</a:t>
              </a:r>
              <a:r>
                <a:rPr lang="en-US" altLang="ja-JP" sz="900" u="sng">
                  <a:solidFill>
                    <a:srgbClr val="FF0000"/>
                  </a:solidFill>
                  <a:latin typeface="ＭＳ ゴシック" panose="020B0609070205080204" pitchFamily="49" charset="-128"/>
                  <a:ea typeface="ＭＳ ゴシック" panose="020B0609070205080204" pitchFamily="49" charset="-128"/>
                </a:rPr>
                <a:t>1</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10</a:t>
              </a:r>
              <a:r>
                <a:rPr lang="en-US" altLang="ja-JP" sz="900" u="sng">
                  <a:latin typeface="ＭＳ ゴシック" panose="020B0609070205080204" pitchFamily="49" charset="-128"/>
                  <a:ea typeface="ＭＳ ゴシック" panose="020B0609070205080204" pitchFamily="49" charset="-128"/>
                </a:rPr>
                <a:t>10</a:t>
              </a:r>
              <a:r>
                <a:rPr lang="en-US" altLang="ja-JP" sz="900">
                  <a:latin typeface="ＭＳ ゴシック" panose="020B0609070205080204" pitchFamily="49" charset="-128"/>
                  <a:ea typeface="ＭＳ ゴシック" panose="020B0609070205080204" pitchFamily="49" charset="-128"/>
                </a:rPr>
                <a:t> </a:t>
              </a:r>
              <a:r>
                <a:rPr lang="en-US" altLang="ja-JP" sz="900" u="sng">
                  <a:latin typeface="ＭＳ ゴシック" panose="020B0609070205080204" pitchFamily="49" charset="-128"/>
                  <a:ea typeface="ＭＳ ゴシック" panose="020B0609070205080204" pitchFamily="49" charset="-128"/>
                </a:rPr>
                <a:t>1</a:t>
              </a:r>
              <a:r>
                <a:rPr lang="en-US" altLang="ja-JP" sz="900" u="sng">
                  <a:solidFill>
                    <a:srgbClr val="FF0000"/>
                  </a:solidFill>
                  <a:latin typeface="ＭＳ ゴシック" panose="020B0609070205080204" pitchFamily="49" charset="-128"/>
                  <a:ea typeface="ＭＳ ゴシック" panose="020B0609070205080204" pitchFamily="49" charset="-128"/>
                </a:rPr>
                <a:t>0</a:t>
              </a:r>
              <a:r>
                <a:rPr lang="en-US" altLang="ja-JP" sz="900" u="sng">
                  <a:latin typeface="ＭＳ ゴシック" panose="020B0609070205080204" pitchFamily="49" charset="-128"/>
                  <a:ea typeface="ＭＳ ゴシック" panose="020B0609070205080204" pitchFamily="49" charset="-128"/>
                </a:rPr>
                <a:t>11 1010</a:t>
              </a:r>
              <a:endParaRPr lang="en-US" altLang="ja-JP" sz="900">
                <a:latin typeface="ＭＳ ゴシック" panose="020B0609070205080204" pitchFamily="49" charset="-128"/>
                <a:ea typeface="ＭＳ ゴシック" panose="020B0609070205080204" pitchFamily="49" charset="-128"/>
              </a:endParaRPr>
            </a:p>
          </p:txBody>
        </p:sp>
        <p:sp>
          <p:nvSpPr>
            <p:cNvPr id="244" name="テキスト ボックス 243">
              <a:extLst>
                <a:ext uri="{FF2B5EF4-FFF2-40B4-BE49-F238E27FC236}">
                  <a16:creationId xmlns:a16="http://schemas.microsoft.com/office/drawing/2014/main" id="{8CEA643A-18E4-72C8-D34F-4BFF35B5DC13}"/>
                </a:ext>
              </a:extLst>
            </p:cNvPr>
            <p:cNvSpPr txBox="1"/>
            <p:nvPr/>
          </p:nvSpPr>
          <p:spPr>
            <a:xfrm>
              <a:off x="1904816" y="3988553"/>
              <a:ext cx="2988577" cy="369332"/>
            </a:xfrm>
            <a:prstGeom prst="rect">
              <a:avLst/>
            </a:prstGeom>
            <a:noFill/>
          </p:spPr>
          <p:txBody>
            <a:bodyPr wrap="square" rtlCol="0">
              <a:spAutoFit/>
            </a:bodyPr>
            <a:lstStyle/>
            <a:p>
              <a:r>
                <a:rPr lang="en-US" altLang="ja-JP" sz="900">
                  <a:latin typeface="ＭＳ ゴシック" panose="020B0609070205080204" pitchFamily="49" charset="-128"/>
                  <a:ea typeface="ＭＳ ゴシック" panose="020B0609070205080204" pitchFamily="49" charset="-128"/>
                </a:rPr>
                <a:t>edgedata = {***,***,</a:t>
              </a:r>
              <a:r>
                <a:rPr lang="ja-JP" altLang="en-US" sz="900">
                  <a:solidFill>
                    <a:schemeClr val="accent6"/>
                  </a:solidFill>
                  <a:latin typeface="ＭＳ ゴシック" panose="020B0609070205080204" pitchFamily="49" charset="-128"/>
                  <a:ea typeface="ＭＳ ゴシック" panose="020B0609070205080204" pitchFamily="49" charset="-128"/>
                </a:rPr>
                <a:t>←</a:t>
              </a:r>
              <a:r>
                <a:rPr lang="ja-JP" altLang="en-US" sz="900">
                  <a:solidFill>
                    <a:srgbClr val="00B0F0"/>
                  </a:solidFill>
                  <a:latin typeface="ＭＳ ゴシック" panose="020B0609070205080204" pitchFamily="49" charset="-128"/>
                  <a:ea typeface="ＭＳ ゴシック" panose="020B0609070205080204" pitchFamily="49" charset="-128"/>
                </a:rPr>
                <a:t>←</a:t>
              </a:r>
              <a:r>
                <a:rPr lang="ja-JP" altLang="en-US" sz="900">
                  <a:solidFill>
                    <a:srgbClr val="FF0000"/>
                  </a:solidFill>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p>
            <a:p>
              <a:r>
                <a:rPr lang="en-US" altLang="ja-JP" sz="900">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a:t>
              </a:r>
              <a:r>
                <a:rPr lang="en-US" altLang="ja-JP" sz="900" u="sng">
                  <a:solidFill>
                    <a:srgbClr val="00B0F0"/>
                  </a:solidFill>
                  <a:latin typeface="ＭＳ ゴシック" panose="020B0609070205080204" pitchFamily="49" charset="-128"/>
                  <a:ea typeface="ＭＳ ゴシック" panose="020B0609070205080204" pitchFamily="49" charset="-128"/>
                </a:rPr>
                <a:t>**</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en-US" altLang="ja-JP" sz="900">
                  <a:solidFill>
                    <a:srgbClr val="FF0000"/>
                  </a:solidFill>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a:t>
              </a:r>
              <a:r>
                <a:rPr lang="en-US" altLang="ja-JP" sz="900" u="sng">
                  <a:solidFill>
                    <a:srgbClr val="00B0F0"/>
                  </a:solidFill>
                  <a:latin typeface="ＭＳ ゴシック" panose="020B0609070205080204" pitchFamily="49" charset="-128"/>
                  <a:ea typeface="ＭＳ ゴシック" panose="020B0609070205080204" pitchFamily="49" charset="-128"/>
                </a:rPr>
                <a:t>**</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en-US" altLang="ja-JP" sz="900">
                  <a:solidFill>
                    <a:srgbClr val="FF0000"/>
                  </a:solidFill>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10</a:t>
              </a:r>
              <a:r>
                <a:rPr lang="en-US" altLang="ja-JP" sz="900" u="sng">
                  <a:solidFill>
                    <a:srgbClr val="00B0F0"/>
                  </a:solidFill>
                  <a:latin typeface="ＭＳ ゴシック" panose="020B0609070205080204" pitchFamily="49" charset="-128"/>
                  <a:ea typeface="ＭＳ ゴシック" panose="020B0609070205080204" pitchFamily="49" charset="-128"/>
                </a:rPr>
                <a:t>10</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10</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en-US" altLang="ja-JP" sz="900">
                  <a:solidFill>
                    <a:srgbClr val="FF0000"/>
                  </a:solidFill>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a:t>
              </a:r>
              <a:r>
                <a:rPr lang="en-US" altLang="ja-JP" sz="900" u="sng">
                  <a:solidFill>
                    <a:srgbClr val="00B0F0"/>
                  </a:solidFill>
                  <a:latin typeface="ＭＳ ゴシック" panose="020B0609070205080204" pitchFamily="49" charset="-128"/>
                  <a:ea typeface="ＭＳ ゴシック" panose="020B0609070205080204" pitchFamily="49" charset="-128"/>
                </a:rPr>
                <a:t>**</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p>
          </p:txBody>
        </p:sp>
      </p:grpSp>
      <p:grpSp>
        <p:nvGrpSpPr>
          <p:cNvPr id="7" name="グループ化 6">
            <a:extLst>
              <a:ext uri="{FF2B5EF4-FFF2-40B4-BE49-F238E27FC236}">
                <a16:creationId xmlns:a16="http://schemas.microsoft.com/office/drawing/2014/main" id="{EFD40631-04A9-5126-93BA-2AE5C6A257CC}"/>
              </a:ext>
            </a:extLst>
          </p:cNvPr>
          <p:cNvGrpSpPr/>
          <p:nvPr/>
        </p:nvGrpSpPr>
        <p:grpSpPr>
          <a:xfrm>
            <a:off x="166407" y="4407937"/>
            <a:ext cx="4495507" cy="681343"/>
            <a:chOff x="397886" y="4299981"/>
            <a:chExt cx="4495507" cy="681343"/>
          </a:xfrm>
        </p:grpSpPr>
        <p:grpSp>
          <p:nvGrpSpPr>
            <p:cNvPr id="250" name="グループ化 249">
              <a:extLst>
                <a:ext uri="{FF2B5EF4-FFF2-40B4-BE49-F238E27FC236}">
                  <a16:creationId xmlns:a16="http://schemas.microsoft.com/office/drawing/2014/main" id="{ECC23BA0-0B1D-7B78-C156-99CAEED38D13}"/>
                </a:ext>
              </a:extLst>
            </p:cNvPr>
            <p:cNvGrpSpPr/>
            <p:nvPr/>
          </p:nvGrpSpPr>
          <p:grpSpPr>
            <a:xfrm>
              <a:off x="397886" y="4391656"/>
              <a:ext cx="301399" cy="301399"/>
              <a:chOff x="957129" y="4037672"/>
              <a:chExt cx="401865" cy="401865"/>
            </a:xfrm>
          </p:grpSpPr>
          <p:sp>
            <p:nvSpPr>
              <p:cNvPr id="255" name="正方形/長方形 254">
                <a:extLst>
                  <a:ext uri="{FF2B5EF4-FFF2-40B4-BE49-F238E27FC236}">
                    <a16:creationId xmlns:a16="http://schemas.microsoft.com/office/drawing/2014/main" id="{339A0ECD-ADE0-34F0-99B0-0DF7BFB28422}"/>
                  </a:ext>
                </a:extLst>
              </p:cNvPr>
              <p:cNvSpPr/>
              <p:nvPr/>
            </p:nvSpPr>
            <p:spPr>
              <a:xfrm>
                <a:off x="957129" y="403767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256" name="正方形/長方形 255">
                <a:extLst>
                  <a:ext uri="{FF2B5EF4-FFF2-40B4-BE49-F238E27FC236}">
                    <a16:creationId xmlns:a16="http://schemas.microsoft.com/office/drawing/2014/main" id="{105B725D-9686-D670-32E4-8C4B240CDFC1}"/>
                  </a:ext>
                </a:extLst>
              </p:cNvPr>
              <p:cNvSpPr/>
              <p:nvPr/>
            </p:nvSpPr>
            <p:spPr>
              <a:xfrm>
                <a:off x="1091084" y="403767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257" name="正方形/長方形 256">
                <a:extLst>
                  <a:ext uri="{FF2B5EF4-FFF2-40B4-BE49-F238E27FC236}">
                    <a16:creationId xmlns:a16="http://schemas.microsoft.com/office/drawing/2014/main" id="{4F35EDB6-7C4A-9F9B-B7D5-45596C937C53}"/>
                  </a:ext>
                </a:extLst>
              </p:cNvPr>
              <p:cNvSpPr/>
              <p:nvPr/>
            </p:nvSpPr>
            <p:spPr>
              <a:xfrm>
                <a:off x="1225039" y="4037672"/>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258" name="正方形/長方形 257">
                <a:extLst>
                  <a:ext uri="{FF2B5EF4-FFF2-40B4-BE49-F238E27FC236}">
                    <a16:creationId xmlns:a16="http://schemas.microsoft.com/office/drawing/2014/main" id="{3418979C-1130-DACE-4426-44761123FA4A}"/>
                  </a:ext>
                </a:extLst>
              </p:cNvPr>
              <p:cNvSpPr/>
              <p:nvPr/>
            </p:nvSpPr>
            <p:spPr>
              <a:xfrm>
                <a:off x="957129" y="4171627"/>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259" name="正方形/長方形 258">
                <a:extLst>
                  <a:ext uri="{FF2B5EF4-FFF2-40B4-BE49-F238E27FC236}">
                    <a16:creationId xmlns:a16="http://schemas.microsoft.com/office/drawing/2014/main" id="{BA1C3E87-8E02-B5CE-FE98-B0BEBFEE8832}"/>
                  </a:ext>
                </a:extLst>
              </p:cNvPr>
              <p:cNvSpPr/>
              <p:nvPr/>
            </p:nvSpPr>
            <p:spPr>
              <a:xfrm>
                <a:off x="1091084" y="4171627"/>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260" name="正方形/長方形 259">
                <a:extLst>
                  <a:ext uri="{FF2B5EF4-FFF2-40B4-BE49-F238E27FC236}">
                    <a16:creationId xmlns:a16="http://schemas.microsoft.com/office/drawing/2014/main" id="{FECBA958-E1F1-0A6D-3924-4773F1A2A901}"/>
                  </a:ext>
                </a:extLst>
              </p:cNvPr>
              <p:cNvSpPr/>
              <p:nvPr/>
            </p:nvSpPr>
            <p:spPr>
              <a:xfrm>
                <a:off x="1225039" y="4171627"/>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261" name="正方形/長方形 260">
                <a:extLst>
                  <a:ext uri="{FF2B5EF4-FFF2-40B4-BE49-F238E27FC236}">
                    <a16:creationId xmlns:a16="http://schemas.microsoft.com/office/drawing/2014/main" id="{5D247D99-9638-7CF7-44A5-BC3BEF23083D}"/>
                  </a:ext>
                </a:extLst>
              </p:cNvPr>
              <p:cNvSpPr/>
              <p:nvPr/>
            </p:nvSpPr>
            <p:spPr>
              <a:xfrm>
                <a:off x="957129" y="4305582"/>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262" name="正方形/長方形 261">
                <a:extLst>
                  <a:ext uri="{FF2B5EF4-FFF2-40B4-BE49-F238E27FC236}">
                    <a16:creationId xmlns:a16="http://schemas.microsoft.com/office/drawing/2014/main" id="{8233D913-5017-EA45-DFA5-1AF06CFA5085}"/>
                  </a:ext>
                </a:extLst>
              </p:cNvPr>
              <p:cNvSpPr/>
              <p:nvPr/>
            </p:nvSpPr>
            <p:spPr>
              <a:xfrm>
                <a:off x="1091084" y="4305582"/>
                <a:ext cx="133955" cy="133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sp>
            <p:nvSpPr>
              <p:cNvPr id="263" name="正方形/長方形 262">
                <a:extLst>
                  <a:ext uri="{FF2B5EF4-FFF2-40B4-BE49-F238E27FC236}">
                    <a16:creationId xmlns:a16="http://schemas.microsoft.com/office/drawing/2014/main" id="{106D5124-4E06-619C-4D8C-68CDA2ECE04C}"/>
                  </a:ext>
                </a:extLst>
              </p:cNvPr>
              <p:cNvSpPr/>
              <p:nvPr/>
            </p:nvSpPr>
            <p:spPr>
              <a:xfrm>
                <a:off x="1225039" y="4305582"/>
                <a:ext cx="133955" cy="13395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ＭＳ ゴシック" panose="020B0609070205080204" pitchFamily="49" charset="-128"/>
                  <a:ea typeface="ＭＳ ゴシック" panose="020B0609070205080204" pitchFamily="49" charset="-128"/>
                </a:endParaRPr>
              </a:p>
            </p:txBody>
          </p:sp>
        </p:grpSp>
        <p:sp>
          <p:nvSpPr>
            <p:cNvPr id="251" name="テキスト ボックス 250">
              <a:extLst>
                <a:ext uri="{FF2B5EF4-FFF2-40B4-BE49-F238E27FC236}">
                  <a16:creationId xmlns:a16="http://schemas.microsoft.com/office/drawing/2014/main" id="{7437C238-E750-CDE1-41CC-B882D0FD9604}"/>
                </a:ext>
              </a:extLst>
            </p:cNvPr>
            <p:cNvSpPr txBox="1"/>
            <p:nvPr/>
          </p:nvSpPr>
          <p:spPr>
            <a:xfrm>
              <a:off x="756085" y="4299981"/>
              <a:ext cx="381562" cy="507830"/>
            </a:xfrm>
            <a:prstGeom prst="rect">
              <a:avLst/>
            </a:prstGeom>
            <a:noFill/>
          </p:spPr>
          <p:txBody>
            <a:bodyPr wrap="square" rtlCol="0">
              <a:spAutoFit/>
            </a:bodyPr>
            <a:lstStyle/>
            <a:p>
              <a:r>
                <a:rPr lang="en-US" altLang="ja-JP" sz="900">
                  <a:latin typeface="ＭＳ ゴシック" panose="020B0609070205080204" pitchFamily="49" charset="-128"/>
                  <a:ea typeface="ＭＳ ゴシック" panose="020B0609070205080204" pitchFamily="49" charset="-128"/>
                </a:rPr>
                <a:t>001</a:t>
              </a:r>
              <a:endParaRPr kumimoji="1" lang="en-US" altLang="ja-JP" sz="900">
                <a:latin typeface="ＭＳ ゴシック" panose="020B0609070205080204" pitchFamily="49" charset="-128"/>
                <a:ea typeface="ＭＳ ゴシック" panose="020B0609070205080204" pitchFamily="49" charset="-128"/>
              </a:endParaRPr>
            </a:p>
            <a:p>
              <a:r>
                <a:rPr lang="en-US" altLang="ja-JP" sz="900">
                  <a:latin typeface="ＭＳ ゴシック" panose="020B0609070205080204" pitchFamily="49" charset="-128"/>
                  <a:ea typeface="ＭＳ ゴシック" panose="020B0609070205080204" pitchFamily="49" charset="-128"/>
                </a:rPr>
                <a:t>011</a:t>
              </a:r>
            </a:p>
            <a:p>
              <a:r>
                <a:rPr lang="en-US" altLang="ja-JP" sz="900">
                  <a:latin typeface="ＭＳ ゴシック" panose="020B0609070205080204" pitchFamily="49" charset="-128"/>
                  <a:ea typeface="ＭＳ ゴシック" panose="020B0609070205080204" pitchFamily="49" charset="-128"/>
                </a:rPr>
                <a:t>101</a:t>
              </a:r>
            </a:p>
          </p:txBody>
        </p:sp>
        <p:sp>
          <p:nvSpPr>
            <p:cNvPr id="252" name="テキスト ボックス 251">
              <a:extLst>
                <a:ext uri="{FF2B5EF4-FFF2-40B4-BE49-F238E27FC236}">
                  <a16:creationId xmlns:a16="http://schemas.microsoft.com/office/drawing/2014/main" id="{F4AF4B8A-A3FC-2AFB-20B0-49754F09E2F7}"/>
                </a:ext>
              </a:extLst>
            </p:cNvPr>
            <p:cNvSpPr txBox="1"/>
            <p:nvPr/>
          </p:nvSpPr>
          <p:spPr>
            <a:xfrm>
              <a:off x="1026243" y="4438481"/>
              <a:ext cx="880846" cy="230832"/>
            </a:xfrm>
            <a:prstGeom prst="rect">
              <a:avLst/>
            </a:prstGeom>
            <a:noFill/>
          </p:spPr>
          <p:txBody>
            <a:bodyPr wrap="square" rtlCol="0">
              <a:spAutoFit/>
            </a:bodyPr>
            <a:lstStyle/>
            <a:p>
              <a:pPr algn="ctr"/>
              <a:r>
                <a:rPr lang="en-US" altLang="ja-JP" sz="900">
                  <a:latin typeface="ＭＳ ゴシック" panose="020B0609070205080204" pitchFamily="49" charset="-128"/>
                  <a:ea typeface="ＭＳ ゴシック" panose="020B0609070205080204" pitchFamily="49" charset="-128"/>
                </a:rPr>
                <a:t>-&gt;00101110-&gt;</a:t>
              </a:r>
            </a:p>
          </p:txBody>
        </p:sp>
        <p:sp>
          <p:nvSpPr>
            <p:cNvPr id="253" name="テキスト ボックス 252">
              <a:extLst>
                <a:ext uri="{FF2B5EF4-FFF2-40B4-BE49-F238E27FC236}">
                  <a16:creationId xmlns:a16="http://schemas.microsoft.com/office/drawing/2014/main" id="{0709BA29-FF1D-047E-A5AB-B4A34F92FBE6}"/>
                </a:ext>
              </a:extLst>
            </p:cNvPr>
            <p:cNvSpPr txBox="1"/>
            <p:nvPr/>
          </p:nvSpPr>
          <p:spPr>
            <a:xfrm>
              <a:off x="1904816" y="4438481"/>
              <a:ext cx="2616458" cy="230832"/>
            </a:xfrm>
            <a:prstGeom prst="rect">
              <a:avLst/>
            </a:prstGeom>
            <a:noFill/>
          </p:spPr>
          <p:txBody>
            <a:bodyPr wrap="square" rtlCol="0">
              <a:spAutoFit/>
            </a:bodyPr>
            <a:lstStyle/>
            <a:p>
              <a:pPr algn="ctr"/>
              <a:r>
                <a:rPr lang="en-US" altLang="ja-JP" sz="900" u="sng">
                  <a:solidFill>
                    <a:schemeClr val="accent6"/>
                  </a:solidFill>
                  <a:latin typeface="ＭＳ ゴシック" panose="020B0609070205080204" pitchFamily="49" charset="-128"/>
                  <a:ea typeface="ＭＳ ゴシック" panose="020B0609070205080204" pitchFamily="49" charset="-128"/>
                </a:rPr>
                <a:t>11</a:t>
              </a:r>
              <a:r>
                <a:rPr lang="en-US" altLang="ja-JP" sz="900" u="sng">
                  <a:latin typeface="ＭＳ ゴシック" panose="020B0609070205080204" pitchFamily="49" charset="-128"/>
                  <a:ea typeface="ＭＳ ゴシック" panose="020B0609070205080204" pitchFamily="49" charset="-128"/>
                </a:rPr>
                <a:t>01 0</a:t>
              </a:r>
              <a:r>
                <a:rPr lang="en-US" altLang="ja-JP" sz="900" u="sng">
                  <a:solidFill>
                    <a:srgbClr val="00B0F0"/>
                  </a:solidFill>
                  <a:latin typeface="ＭＳ ゴシック" panose="020B0609070205080204" pitchFamily="49" charset="-128"/>
                  <a:ea typeface="ＭＳ ゴシック" panose="020B0609070205080204" pitchFamily="49" charset="-128"/>
                </a:rPr>
                <a:t>00</a:t>
              </a:r>
              <a:r>
                <a:rPr lang="en-US" altLang="ja-JP" sz="900" u="sng">
                  <a:solidFill>
                    <a:srgbClr val="FF0000"/>
                  </a:solidFill>
                  <a:latin typeface="ＭＳ ゴシック" panose="020B0609070205080204" pitchFamily="49" charset="-128"/>
                  <a:ea typeface="ＭＳ ゴシック" panose="020B0609070205080204" pitchFamily="49" charset="-128"/>
                </a:rPr>
                <a:t>1</a:t>
              </a:r>
              <a:r>
                <a:rPr lang="en-US" altLang="ja-JP" sz="900">
                  <a:latin typeface="ＭＳ ゴシック" panose="020B0609070205080204" pitchFamily="49" charset="-128"/>
                  <a:ea typeface="ＭＳ ゴシック" panose="020B0609070205080204" pitchFamily="49" charset="-128"/>
                </a:rPr>
                <a:t> </a:t>
              </a:r>
              <a:r>
                <a:rPr lang="en-US" altLang="ja-JP" sz="900" u="sng">
                  <a:latin typeface="ＭＳ ゴシック" panose="020B0609070205080204" pitchFamily="49" charset="-128"/>
                  <a:ea typeface="ＭＳ ゴシック" panose="020B0609070205080204" pitchFamily="49" charset="-128"/>
                </a:rPr>
                <a:t>1101 0</a:t>
              </a:r>
              <a:r>
                <a:rPr lang="en-US" altLang="ja-JP" sz="900" u="sng">
                  <a:solidFill>
                    <a:srgbClr val="FF0000"/>
                  </a:solidFill>
                  <a:latin typeface="ＭＳ ゴシック" panose="020B0609070205080204" pitchFamily="49" charset="-128"/>
                  <a:ea typeface="ＭＳ ゴシック" panose="020B0609070205080204" pitchFamily="49" charset="-128"/>
                </a:rPr>
                <a:t>0</a:t>
              </a:r>
              <a:r>
                <a:rPr lang="en-US" altLang="ja-JP" sz="900" u="sng">
                  <a:latin typeface="ＭＳ ゴシック" panose="020B0609070205080204" pitchFamily="49" charset="-128"/>
                  <a:ea typeface="ＭＳ ゴシック" panose="020B0609070205080204" pitchFamily="49" charset="-128"/>
                </a:rPr>
                <a:t>01</a:t>
              </a:r>
              <a:r>
                <a:rPr lang="en-US" altLang="ja-JP" sz="900">
                  <a:latin typeface="ＭＳ ゴシック" panose="020B0609070205080204" pitchFamily="49" charset="-128"/>
                  <a:ea typeface="ＭＳ ゴシック" panose="020B0609070205080204" pitchFamily="49" charset="-128"/>
                </a:rPr>
                <a:t> </a:t>
              </a:r>
              <a:r>
                <a:rPr lang="en-US" altLang="ja-JP" sz="900" u="sng">
                  <a:latin typeface="ＭＳ ゴシック" panose="020B0609070205080204" pitchFamily="49" charset="-128"/>
                  <a:ea typeface="ＭＳ ゴシック" panose="020B0609070205080204" pitchFamily="49" charset="-128"/>
                </a:rPr>
                <a:t>1</a:t>
              </a:r>
              <a:r>
                <a:rPr lang="en-US" altLang="ja-JP" sz="900" u="sng">
                  <a:solidFill>
                    <a:srgbClr val="00B0F0"/>
                  </a:solidFill>
                  <a:latin typeface="ＭＳ ゴシック" panose="020B0609070205080204" pitchFamily="49" charset="-128"/>
                  <a:ea typeface="ＭＳ ゴシック" panose="020B0609070205080204" pitchFamily="49" charset="-128"/>
                </a:rPr>
                <a:t>10</a:t>
              </a:r>
              <a:r>
                <a:rPr lang="en-US" altLang="ja-JP" sz="900" u="sng">
                  <a:solidFill>
                    <a:srgbClr val="FF0000"/>
                  </a:solidFill>
                  <a:latin typeface="ＭＳ ゴシック" panose="020B0609070205080204" pitchFamily="49" charset="-128"/>
                  <a:ea typeface="ＭＳ ゴシック" panose="020B0609070205080204" pitchFamily="49" charset="-128"/>
                </a:rPr>
                <a:t>1</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00</a:t>
              </a:r>
              <a:r>
                <a:rPr lang="en-US" altLang="ja-JP" sz="900" u="sng">
                  <a:latin typeface="ＭＳ ゴシック" panose="020B0609070205080204" pitchFamily="49" charset="-128"/>
                  <a:ea typeface="ＭＳ ゴシック" panose="020B0609070205080204" pitchFamily="49" charset="-128"/>
                </a:rPr>
                <a:t>01</a:t>
              </a:r>
              <a:r>
                <a:rPr lang="en-US" altLang="ja-JP" sz="900">
                  <a:latin typeface="ＭＳ ゴシック" panose="020B0609070205080204" pitchFamily="49" charset="-128"/>
                  <a:ea typeface="ＭＳ ゴシック" panose="020B0609070205080204" pitchFamily="49" charset="-128"/>
                </a:rPr>
                <a:t> </a:t>
              </a:r>
              <a:r>
                <a:rPr lang="en-US" altLang="ja-JP" sz="900" u="sng">
                  <a:solidFill>
                    <a:srgbClr val="00B0F0"/>
                  </a:solidFill>
                  <a:latin typeface="ＭＳ ゴシック" panose="020B0609070205080204" pitchFamily="49" charset="-128"/>
                  <a:ea typeface="ＭＳ ゴシック" panose="020B0609070205080204" pitchFamily="49" charset="-128"/>
                </a:rPr>
                <a:t>1</a:t>
              </a:r>
              <a:r>
                <a:rPr lang="en-US" altLang="ja-JP" sz="900" u="sng">
                  <a:solidFill>
                    <a:srgbClr val="FF0000"/>
                  </a:solidFill>
                  <a:latin typeface="ＭＳ ゴシック" panose="020B0609070205080204" pitchFamily="49" charset="-128"/>
                  <a:ea typeface="ＭＳ ゴシック" panose="020B0609070205080204" pitchFamily="49" charset="-128"/>
                </a:rPr>
                <a:t>1</a:t>
              </a:r>
              <a:r>
                <a:rPr lang="en-US" altLang="ja-JP" sz="900" u="sng">
                  <a:solidFill>
                    <a:schemeClr val="accent6"/>
                  </a:solidFill>
                  <a:latin typeface="ＭＳ ゴシック" panose="020B0609070205080204" pitchFamily="49" charset="-128"/>
                  <a:ea typeface="ＭＳ ゴシック" panose="020B0609070205080204" pitchFamily="49" charset="-128"/>
                </a:rPr>
                <a:t>01</a:t>
              </a:r>
              <a:r>
                <a:rPr lang="en-US" altLang="ja-JP" sz="900" u="sng">
                  <a:latin typeface="ＭＳ ゴシック" panose="020B0609070205080204" pitchFamily="49" charset="-128"/>
                  <a:ea typeface="ＭＳ ゴシック" panose="020B0609070205080204" pitchFamily="49" charset="-128"/>
                </a:rPr>
                <a:t> 000</a:t>
              </a:r>
              <a:r>
                <a:rPr lang="en-US" altLang="ja-JP" sz="900" u="sng">
                  <a:solidFill>
                    <a:srgbClr val="00B0F0"/>
                  </a:solidFill>
                  <a:latin typeface="ＭＳ ゴシック" panose="020B0609070205080204" pitchFamily="49" charset="-128"/>
                  <a:ea typeface="ＭＳ ゴシック" panose="020B0609070205080204" pitchFamily="49" charset="-128"/>
                </a:rPr>
                <a:t>1</a:t>
              </a:r>
            </a:p>
          </p:txBody>
        </p:sp>
        <p:sp>
          <p:nvSpPr>
            <p:cNvPr id="254" name="テキスト ボックス 253">
              <a:extLst>
                <a:ext uri="{FF2B5EF4-FFF2-40B4-BE49-F238E27FC236}">
                  <a16:creationId xmlns:a16="http://schemas.microsoft.com/office/drawing/2014/main" id="{70B05CAC-E1F8-B2D9-B861-57221F381C75}"/>
                </a:ext>
              </a:extLst>
            </p:cNvPr>
            <p:cNvSpPr txBox="1"/>
            <p:nvPr/>
          </p:nvSpPr>
          <p:spPr>
            <a:xfrm>
              <a:off x="1904816" y="4611992"/>
              <a:ext cx="2988577" cy="369332"/>
            </a:xfrm>
            <a:prstGeom prst="rect">
              <a:avLst/>
            </a:prstGeom>
            <a:noFill/>
          </p:spPr>
          <p:txBody>
            <a:bodyPr wrap="square" rtlCol="0">
              <a:spAutoFit/>
            </a:bodyPr>
            <a:lstStyle/>
            <a:p>
              <a:r>
                <a:rPr lang="en-US" altLang="ja-JP" sz="900">
                  <a:latin typeface="ＭＳ ゴシック" panose="020B0609070205080204" pitchFamily="49" charset="-128"/>
                  <a:ea typeface="ＭＳ ゴシック" panose="020B0609070205080204" pitchFamily="49" charset="-128"/>
                </a:rPr>
                <a:t>edgedata = {</a:t>
              </a:r>
              <a:r>
                <a:rPr lang="ja-JP" altLang="en-US" sz="900">
                  <a:solidFill>
                    <a:schemeClr val="accent6"/>
                  </a:solidFill>
                  <a:latin typeface="ＭＳ ゴシック" panose="020B0609070205080204" pitchFamily="49" charset="-128"/>
                  <a:ea typeface="ＭＳ ゴシック" panose="020B0609070205080204" pitchFamily="49" charset="-128"/>
                </a:rPr>
                <a:t>↑</a:t>
              </a:r>
              <a:r>
                <a:rPr lang="ja-JP" altLang="en-US" sz="900">
                  <a:solidFill>
                    <a:srgbClr val="00B0F0"/>
                  </a:solidFill>
                  <a:latin typeface="ＭＳ ゴシック" panose="020B0609070205080204" pitchFamily="49" charset="-128"/>
                  <a:ea typeface="ＭＳ ゴシック" panose="020B0609070205080204" pitchFamily="49" charset="-128"/>
                </a:rPr>
                <a:t>↑</a:t>
              </a:r>
              <a:r>
                <a:rPr lang="ja-JP" altLang="en-US" sz="900">
                  <a:solidFill>
                    <a:srgbClr val="FF0000"/>
                  </a:solidFill>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ja-JP" altLang="en-US" sz="900">
                  <a:solidFill>
                    <a:schemeClr val="accent6"/>
                  </a:solidFill>
                  <a:latin typeface="ＭＳ ゴシック" panose="020B0609070205080204" pitchFamily="49" charset="-128"/>
                  <a:ea typeface="ＭＳ ゴシック" panose="020B0609070205080204" pitchFamily="49" charset="-128"/>
                </a:rPr>
                <a:t>↑</a:t>
              </a:r>
              <a:r>
                <a:rPr lang="ja-JP" altLang="en-US" sz="900">
                  <a:solidFill>
                    <a:srgbClr val="00B0F0"/>
                  </a:solidFill>
                  <a:latin typeface="ＭＳ ゴシック" panose="020B0609070205080204" pitchFamily="49" charset="-128"/>
                  <a:ea typeface="ＭＳ ゴシック" panose="020B0609070205080204" pitchFamily="49" charset="-128"/>
                </a:rPr>
                <a:t>↓</a:t>
              </a:r>
              <a:r>
                <a:rPr lang="ja-JP" altLang="en-US" sz="900">
                  <a:solidFill>
                    <a:srgbClr val="FF0000"/>
                  </a:solidFill>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ja-JP" altLang="en-US" sz="900">
                  <a:solidFill>
                    <a:schemeClr val="accent6"/>
                  </a:solidFill>
                  <a:latin typeface="ＭＳ ゴシック" panose="020B0609070205080204" pitchFamily="49" charset="-128"/>
                  <a:ea typeface="ＭＳ ゴシック" panose="020B0609070205080204" pitchFamily="49" charset="-128"/>
                </a:rPr>
                <a:t>→</a:t>
              </a:r>
              <a:r>
                <a:rPr lang="ja-JP" altLang="en-US" sz="900">
                  <a:solidFill>
                    <a:srgbClr val="00B0F0"/>
                  </a:solidFill>
                  <a:latin typeface="ＭＳ ゴシック" panose="020B0609070205080204" pitchFamily="49" charset="-128"/>
                  <a:ea typeface="ＭＳ ゴシック" panose="020B0609070205080204" pitchFamily="49" charset="-128"/>
                </a:rPr>
                <a:t>→</a:t>
              </a:r>
              <a:r>
                <a:rPr lang="ja-JP" altLang="en-US" sz="900">
                  <a:solidFill>
                    <a:srgbClr val="FF0000"/>
                  </a:solidFill>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p>
            <a:p>
              <a:r>
                <a:rPr lang="en-US" altLang="ja-JP" sz="900">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11</a:t>
              </a:r>
              <a:r>
                <a:rPr lang="en-US" altLang="ja-JP" sz="900" u="sng">
                  <a:solidFill>
                    <a:srgbClr val="00B0F0"/>
                  </a:solidFill>
                  <a:latin typeface="ＭＳ ゴシック" panose="020B0609070205080204" pitchFamily="49" charset="-128"/>
                  <a:ea typeface="ＭＳ ゴシック" panose="020B0609070205080204" pitchFamily="49" charset="-128"/>
                </a:rPr>
                <a:t>11</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00</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en-US" altLang="ja-JP" sz="900">
                  <a:solidFill>
                    <a:srgbClr val="FF0000"/>
                  </a:solidFill>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a:t>
              </a:r>
              <a:r>
                <a:rPr lang="en-US" altLang="ja-JP" sz="900" u="sng">
                  <a:solidFill>
                    <a:srgbClr val="00B0F0"/>
                  </a:solidFill>
                  <a:latin typeface="ＭＳ ゴシック" panose="020B0609070205080204" pitchFamily="49" charset="-128"/>
                  <a:ea typeface="ＭＳ ゴシック" panose="020B0609070205080204" pitchFamily="49" charset="-128"/>
                </a:rPr>
                <a:t>**</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en-US" altLang="ja-JP" sz="900">
                  <a:solidFill>
                    <a:srgbClr val="FF0000"/>
                  </a:solidFill>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1</a:t>
              </a:r>
              <a:r>
                <a:rPr lang="en-US" altLang="ja-JP" sz="900" u="sng">
                  <a:solidFill>
                    <a:srgbClr val="00B0F0"/>
                  </a:solidFill>
                  <a:latin typeface="ＭＳ ゴシック" panose="020B0609070205080204" pitchFamily="49" charset="-128"/>
                  <a:ea typeface="ＭＳ ゴシック" panose="020B0609070205080204" pitchFamily="49" charset="-128"/>
                </a:rPr>
                <a:t>101</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10</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r>
                <a:rPr lang="en-US" altLang="ja-JP" sz="900">
                  <a:solidFill>
                    <a:srgbClr val="FF0000"/>
                  </a:solidFill>
                  <a:latin typeface="ＭＳ ゴシック" panose="020B0609070205080204" pitchFamily="49" charset="-128"/>
                  <a:ea typeface="ＭＳ ゴシック" panose="020B0609070205080204" pitchFamily="49" charset="-128"/>
                </a:rPr>
                <a:t> </a:t>
              </a:r>
              <a:r>
                <a:rPr lang="en-US" altLang="ja-JP" sz="900" u="sng">
                  <a:solidFill>
                    <a:schemeClr val="accent6"/>
                  </a:solidFill>
                  <a:latin typeface="ＭＳ ゴシック" panose="020B0609070205080204" pitchFamily="49" charset="-128"/>
                  <a:ea typeface="ＭＳ ゴシック" panose="020B0609070205080204" pitchFamily="49" charset="-128"/>
                </a:rPr>
                <a:t>11</a:t>
              </a:r>
              <a:r>
                <a:rPr lang="en-US" altLang="ja-JP" sz="900" u="sng">
                  <a:solidFill>
                    <a:srgbClr val="00B0F0"/>
                  </a:solidFill>
                  <a:latin typeface="ＭＳ ゴシック" panose="020B0609070205080204" pitchFamily="49" charset="-128"/>
                  <a:ea typeface="ＭＳ ゴシック" panose="020B0609070205080204" pitchFamily="49" charset="-128"/>
                </a:rPr>
                <a:t>00</a:t>
              </a:r>
              <a:r>
                <a:rPr lang="en-US" altLang="ja-JP" sz="900" u="sng">
                  <a:latin typeface="ＭＳ ゴシック" panose="020B0609070205080204" pitchFamily="49" charset="-128"/>
                  <a:ea typeface="ＭＳ ゴシック" panose="020B0609070205080204" pitchFamily="49" charset="-128"/>
                </a:rPr>
                <a:t> </a:t>
              </a:r>
              <a:r>
                <a:rPr lang="en-US" altLang="ja-JP" sz="900" u="sng">
                  <a:solidFill>
                    <a:srgbClr val="FF0000"/>
                  </a:solidFill>
                  <a:latin typeface="ＭＳ ゴシック" panose="020B0609070205080204" pitchFamily="49" charset="-128"/>
                  <a:ea typeface="ＭＳ ゴシック" panose="020B0609070205080204" pitchFamily="49" charset="-128"/>
                </a:rPr>
                <a:t>11</a:t>
              </a:r>
              <a:r>
                <a:rPr lang="en-US" altLang="ja-JP" sz="900" u="sng">
                  <a:latin typeface="ＭＳ ゴシック" panose="020B0609070205080204" pitchFamily="49" charset="-128"/>
                  <a:ea typeface="ＭＳ ゴシック" panose="020B0609070205080204" pitchFamily="49" charset="-128"/>
                </a:rPr>
                <a:t>**</a:t>
              </a:r>
              <a:r>
                <a:rPr lang="en-US" altLang="ja-JP" sz="900">
                  <a:latin typeface="ＭＳ ゴシック" panose="020B0609070205080204" pitchFamily="49" charset="-128"/>
                  <a:ea typeface="ＭＳ ゴシック" panose="020B0609070205080204" pitchFamily="49" charset="-128"/>
                </a:rPr>
                <a:t>}</a:t>
              </a:r>
            </a:p>
          </p:txBody>
        </p:sp>
      </p:grpSp>
    </p:spTree>
    <p:extLst>
      <p:ext uri="{BB962C8B-B14F-4D97-AF65-F5344CB8AC3E}">
        <p14:creationId xmlns:p14="http://schemas.microsoft.com/office/powerpoint/2010/main" val="3286180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6F3E3FD-1B7D-F5C4-3E28-674EEDE1544F}"/>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 </a:t>
            </a:r>
            <a:r>
              <a:rPr lang="en-US" altLang="ja-JP" sz="1600"/>
              <a:t>– </a:t>
            </a:r>
            <a:r>
              <a:rPr lang="ja-JP" altLang="en-US" sz="1600"/>
              <a:t>輪郭ピクセルのベクトル化</a:t>
            </a:r>
            <a:br>
              <a:rPr lang="en-US" altLang="ja-JP" sz="1600"/>
            </a:br>
            <a:r>
              <a:rPr lang="en-US" altLang="ja-JP" sz="3100"/>
              <a:t>Potrace</a:t>
            </a:r>
            <a:endParaRPr kumimoji="1" lang="ja-JP" altLang="en-US" sz="1600"/>
          </a:p>
        </p:txBody>
      </p:sp>
      <p:sp>
        <p:nvSpPr>
          <p:cNvPr id="10" name="コンテンツ プレースホルダー 4">
            <a:extLst>
              <a:ext uri="{FF2B5EF4-FFF2-40B4-BE49-F238E27FC236}">
                <a16:creationId xmlns:a16="http://schemas.microsoft.com/office/drawing/2014/main" id="{7566C3F7-6F7B-E78B-E400-1B9A10447E65}"/>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11" name="コンテンツ プレースホルダー 4">
            <a:extLst>
              <a:ext uri="{FF2B5EF4-FFF2-40B4-BE49-F238E27FC236}">
                <a16:creationId xmlns:a16="http://schemas.microsoft.com/office/drawing/2014/main" id="{96FC5F43-B8A4-E84F-2389-D54D6893D05E}"/>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grpSp>
        <p:nvGrpSpPr>
          <p:cNvPr id="13" name="グループ化 12">
            <a:extLst>
              <a:ext uri="{FF2B5EF4-FFF2-40B4-BE49-F238E27FC236}">
                <a16:creationId xmlns:a16="http://schemas.microsoft.com/office/drawing/2014/main" id="{17D2D98C-2E96-4F8F-812F-BA23D6B70F55}"/>
              </a:ext>
            </a:extLst>
          </p:cNvPr>
          <p:cNvGrpSpPr/>
          <p:nvPr/>
        </p:nvGrpSpPr>
        <p:grpSpPr>
          <a:xfrm>
            <a:off x="122755" y="689332"/>
            <a:ext cx="8854097" cy="264653"/>
            <a:chOff x="122755" y="1583812"/>
            <a:chExt cx="9820231" cy="987938"/>
          </a:xfrm>
        </p:grpSpPr>
        <p:sp>
          <p:nvSpPr>
            <p:cNvPr id="15" name="正方形/長方形 14">
              <a:extLst>
                <a:ext uri="{FF2B5EF4-FFF2-40B4-BE49-F238E27FC236}">
                  <a16:creationId xmlns:a16="http://schemas.microsoft.com/office/drawing/2014/main" id="{3CC546A0-7347-6794-6F2E-83D8448C9896}"/>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17" name="正方形/長方形 16">
              <a:extLst>
                <a:ext uri="{FF2B5EF4-FFF2-40B4-BE49-F238E27FC236}">
                  <a16:creationId xmlns:a16="http://schemas.microsoft.com/office/drawing/2014/main" id="{E0D52C57-D571-7FC1-8A1B-2DEF3B16BFAC}"/>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18" name="正方形/長方形 17">
              <a:extLst>
                <a:ext uri="{FF2B5EF4-FFF2-40B4-BE49-F238E27FC236}">
                  <a16:creationId xmlns:a16="http://schemas.microsoft.com/office/drawing/2014/main" id="{643292D7-12E6-7ACD-515F-FFEFCBFB8759}"/>
                </a:ext>
              </a:extLst>
            </p:cNvPr>
            <p:cNvSpPr/>
            <p:nvPr/>
          </p:nvSpPr>
          <p:spPr>
            <a:xfrm>
              <a:off x="4075665"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Vectorization</a:t>
              </a:r>
              <a:endParaRPr kumimoji="1" lang="en-US" altLang="ja-JP" sz="1000">
                <a:solidFill>
                  <a:schemeClr val="accent6">
                    <a:lumMod val="75000"/>
                  </a:schemeClr>
                </a:solidFill>
              </a:endParaRPr>
            </a:p>
          </p:txBody>
        </p:sp>
        <p:sp>
          <p:nvSpPr>
            <p:cNvPr id="22" name="正方形/長方形 21">
              <a:extLst>
                <a:ext uri="{FF2B5EF4-FFF2-40B4-BE49-F238E27FC236}">
                  <a16:creationId xmlns:a16="http://schemas.microsoft.com/office/drawing/2014/main" id="{2219820C-A4B2-4722-69BB-6F0D16BD32C3}"/>
                </a:ext>
              </a:extLst>
            </p:cNvPr>
            <p:cNvSpPr/>
            <p:nvPr/>
          </p:nvSpPr>
          <p:spPr>
            <a:xfrm>
              <a:off x="605212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Stroke Generation</a:t>
              </a:r>
              <a:endParaRPr kumimoji="1" lang="en-US" altLang="ja-JP" sz="1000">
                <a:solidFill>
                  <a:schemeClr val="accent6">
                    <a:lumMod val="60000"/>
                    <a:lumOff val="40000"/>
                  </a:schemeClr>
                </a:solidFill>
              </a:endParaRPr>
            </a:p>
          </p:txBody>
        </p:sp>
        <p:sp>
          <p:nvSpPr>
            <p:cNvPr id="23" name="正方形/長方形 22">
              <a:extLst>
                <a:ext uri="{FF2B5EF4-FFF2-40B4-BE49-F238E27FC236}">
                  <a16:creationId xmlns:a16="http://schemas.microsoft.com/office/drawing/2014/main" id="{FF098EC9-8912-8C54-620E-822544139F60}"/>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pic>
        <p:nvPicPr>
          <p:cNvPr id="4" name="図 3" descr="グラフ, ウォーターフォール図&#10;&#10;自動的に生成された説明">
            <a:extLst>
              <a:ext uri="{FF2B5EF4-FFF2-40B4-BE49-F238E27FC236}">
                <a16:creationId xmlns:a16="http://schemas.microsoft.com/office/drawing/2014/main" id="{584BD745-D085-C24E-B3BB-9EE929160B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191"/>
          <a:stretch/>
        </p:blipFill>
        <p:spPr>
          <a:xfrm>
            <a:off x="2147179" y="1215080"/>
            <a:ext cx="4849642" cy="3375000"/>
          </a:xfrm>
          <a:prstGeom prst="rect">
            <a:avLst/>
          </a:prstGeom>
        </p:spPr>
      </p:pic>
    </p:spTree>
    <p:extLst>
      <p:ext uri="{BB962C8B-B14F-4D97-AF65-F5344CB8AC3E}">
        <p14:creationId xmlns:p14="http://schemas.microsoft.com/office/powerpoint/2010/main" val="3497128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0F2E-0B65-8B2A-10E0-67DD4AD4E88D}"/>
              </a:ext>
            </a:extLst>
          </p:cNvPr>
          <p:cNvSpPr>
            <a:spLocks noGrp="1"/>
          </p:cNvSpPr>
          <p:nvPr>
            <p:ph type="title"/>
          </p:nvPr>
        </p:nvSpPr>
        <p:spPr/>
        <p:txBody>
          <a:bodyPr>
            <a:normAutofit/>
          </a:bodyPr>
          <a:lstStyle/>
          <a:p>
            <a:r>
              <a:rPr lang="en-US" altLang="ja-JP"/>
              <a:t>StrokeGen </a:t>
            </a:r>
            <a:r>
              <a:rPr lang="ja-JP" altLang="en-US"/>
              <a:t>とは</a:t>
            </a:r>
          </a:p>
        </p:txBody>
      </p:sp>
      <p:sp>
        <p:nvSpPr>
          <p:cNvPr id="4" name="コンテンツ プレースホルダー 4">
            <a:extLst>
              <a:ext uri="{FF2B5EF4-FFF2-40B4-BE49-F238E27FC236}">
                <a16:creationId xmlns:a16="http://schemas.microsoft.com/office/drawing/2014/main" id="{EAAE2D8C-EF70-85F7-B877-1A8930D6092B}"/>
              </a:ext>
            </a:extLst>
          </p:cNvPr>
          <p:cNvSpPr txBox="1">
            <a:spLocks/>
          </p:cNvSpPr>
          <p:nvPr/>
        </p:nvSpPr>
        <p:spPr bwMode="auto">
          <a:xfrm>
            <a:off x="0" y="0"/>
            <a:ext cx="624045"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a:t>0</a:t>
            </a:r>
            <a:endParaRPr lang="ja-JP" altLang="en-US"/>
          </a:p>
        </p:txBody>
      </p:sp>
      <p:sp>
        <p:nvSpPr>
          <p:cNvPr id="231" name="テキスト ボックス 230">
            <a:extLst>
              <a:ext uri="{FF2B5EF4-FFF2-40B4-BE49-F238E27FC236}">
                <a16:creationId xmlns:a16="http://schemas.microsoft.com/office/drawing/2014/main" id="{DFD1BD02-25D7-B290-DD85-33C961CB9D97}"/>
              </a:ext>
            </a:extLst>
          </p:cNvPr>
          <p:cNvSpPr txBox="1"/>
          <p:nvPr/>
        </p:nvSpPr>
        <p:spPr>
          <a:xfrm>
            <a:off x="657052" y="704411"/>
            <a:ext cx="7065396" cy="2031325"/>
          </a:xfrm>
          <a:prstGeom prst="rect">
            <a:avLst/>
          </a:prstGeom>
          <a:noFill/>
        </p:spPr>
        <p:txBody>
          <a:bodyPr wrap="none" rtlCol="0">
            <a:spAutoFit/>
          </a:bodyPr>
          <a:lstStyle/>
          <a:p>
            <a:r>
              <a:rPr kumimoji="1" lang="ja-JP" altLang="en-US" sz="1600" b="1" u="sng"/>
              <a:t>論文</a:t>
            </a:r>
            <a:endParaRPr kumimoji="1" lang="en-US" altLang="ja-JP" sz="1600" b="1" u="sng"/>
          </a:p>
          <a:p>
            <a:r>
              <a:rPr kumimoji="1" lang="en-US" altLang="ja-JP" sz="1600" b="1">
                <a:solidFill>
                  <a:schemeClr val="accent6">
                    <a:lumMod val="75000"/>
                  </a:schemeClr>
                </a:solidFill>
              </a:rPr>
              <a:t>GPU-Driven Real-Time Mesh Contour Vectorization</a:t>
            </a:r>
            <a:r>
              <a:rPr kumimoji="1" lang="ja-JP" altLang="en-US" sz="1600" b="1">
                <a:solidFill>
                  <a:schemeClr val="accent6">
                    <a:lumMod val="75000"/>
                  </a:schemeClr>
                </a:solidFill>
              </a:rPr>
              <a:t> </a:t>
            </a:r>
            <a:r>
              <a:rPr kumimoji="1" lang="en-US" altLang="ja-JP" sz="1600"/>
              <a:t>(EGSR 2022)</a:t>
            </a:r>
          </a:p>
          <a:p>
            <a:r>
              <a:rPr kumimoji="1" lang="en-US" altLang="ja-JP" sz="1600"/>
              <a:t>[</a:t>
            </a:r>
            <a:r>
              <a:rPr lang="en-US" altLang="ja-JP" sz="1600"/>
              <a:t>Wangziwei Jiang, Guiqing Li, Yongwei Nie, Chuhua Xian</a:t>
            </a:r>
            <a:r>
              <a:rPr kumimoji="1" lang="en-US" altLang="ja-JP" sz="1600"/>
              <a:t>]</a:t>
            </a:r>
          </a:p>
          <a:p>
            <a:endParaRPr kumimoji="1" lang="en-US" altLang="ja-JP" sz="1600"/>
          </a:p>
          <a:p>
            <a:r>
              <a:rPr kumimoji="1" lang="ja-JP" altLang="en-US" sz="1600" b="1" u="sng"/>
              <a:t>論文のプロトタイプ実装</a:t>
            </a:r>
            <a:endParaRPr kumimoji="1" lang="en-US" altLang="ja-JP" sz="1600" b="1" u="sng"/>
          </a:p>
          <a:p>
            <a:r>
              <a:rPr kumimoji="1" lang="en-US" altLang="ja-JP" sz="1600" b="1">
                <a:solidFill>
                  <a:schemeClr val="accent6">
                    <a:lumMod val="75000"/>
                  </a:schemeClr>
                </a:solidFill>
              </a:rPr>
              <a:t>StrokeGen</a:t>
            </a:r>
            <a:r>
              <a:rPr kumimoji="1" lang="en-US" altLang="ja-JP" sz="1600"/>
              <a:t>: Realtime Contour Curve Generation</a:t>
            </a:r>
          </a:p>
          <a:p>
            <a:r>
              <a:rPr kumimoji="1" lang="en-US" altLang="ja-JP" sz="1400">
                <a:hlinkClick r:id="rId3"/>
              </a:rPr>
              <a:t>https://github.com/JiangWZW/Realtime-GPU-Contour-Curves-from-3D-Mesh</a:t>
            </a:r>
            <a:endParaRPr kumimoji="1" lang="en-US" altLang="ja-JP" sz="1400"/>
          </a:p>
          <a:p>
            <a:endParaRPr kumimoji="1" lang="en-US" altLang="ja-JP" sz="1600"/>
          </a:p>
        </p:txBody>
      </p:sp>
      <p:grpSp>
        <p:nvGrpSpPr>
          <p:cNvPr id="234" name="グループ化 233">
            <a:extLst>
              <a:ext uri="{FF2B5EF4-FFF2-40B4-BE49-F238E27FC236}">
                <a16:creationId xmlns:a16="http://schemas.microsoft.com/office/drawing/2014/main" id="{E36EF91F-4F2E-8E69-3833-D287A9FEB3B0}"/>
              </a:ext>
            </a:extLst>
          </p:cNvPr>
          <p:cNvGrpSpPr/>
          <p:nvPr/>
        </p:nvGrpSpPr>
        <p:grpSpPr>
          <a:xfrm>
            <a:off x="5368106" y="2571750"/>
            <a:ext cx="3665086" cy="2344814"/>
            <a:chOff x="6820282" y="2137959"/>
            <a:chExt cx="3562121" cy="2278940"/>
          </a:xfrm>
        </p:grpSpPr>
        <p:pic>
          <p:nvPicPr>
            <p:cNvPr id="1026" name="Picture 2">
              <a:extLst>
                <a:ext uri="{FF2B5EF4-FFF2-40B4-BE49-F238E27FC236}">
                  <a16:creationId xmlns:a16="http://schemas.microsoft.com/office/drawing/2014/main" id="{59348B0E-E518-2B47-328B-F2504B3CC24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20282" y="2137959"/>
              <a:ext cx="3562121" cy="200369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33" name="テキスト ボックス 232">
              <a:extLst>
                <a:ext uri="{FF2B5EF4-FFF2-40B4-BE49-F238E27FC236}">
                  <a16:creationId xmlns:a16="http://schemas.microsoft.com/office/drawing/2014/main" id="{02D7B453-BFFF-C059-F51C-5D1DD1F32976}"/>
                </a:ext>
              </a:extLst>
            </p:cNvPr>
            <p:cNvSpPr txBox="1"/>
            <p:nvPr/>
          </p:nvSpPr>
          <p:spPr>
            <a:xfrm>
              <a:off x="6820282" y="4155289"/>
              <a:ext cx="3562121" cy="261610"/>
            </a:xfrm>
            <a:prstGeom prst="rect">
              <a:avLst/>
            </a:prstGeom>
            <a:noFill/>
            <a:ln>
              <a:noFill/>
            </a:ln>
          </p:spPr>
          <p:txBody>
            <a:bodyPr wrap="square">
              <a:spAutoFit/>
            </a:bodyPr>
            <a:lstStyle/>
            <a:p>
              <a:pPr algn="ctr"/>
              <a:r>
                <a:rPr lang="en-US" altLang="ja-JP" sz="1100" b="1" i="0">
                  <a:solidFill>
                    <a:srgbClr val="1F2328"/>
                  </a:solidFill>
                  <a:effectLst/>
                  <a:latin typeface="-apple-system"/>
                </a:rPr>
                <a:t>Generated strokes with different colors</a:t>
              </a:r>
              <a:r>
                <a:rPr lang="en-US" altLang="ja-JP" sz="1100" b="0" i="0">
                  <a:solidFill>
                    <a:srgbClr val="1F2328"/>
                  </a:solidFill>
                  <a:effectLst/>
                  <a:latin typeface="-apple-system"/>
                </a:rPr>
                <a:t>.</a:t>
              </a:r>
              <a:endParaRPr lang="ja-JP" altLang="en-US" sz="1100"/>
            </a:p>
          </p:txBody>
        </p:sp>
      </p:grpSp>
      <p:sp>
        <p:nvSpPr>
          <p:cNvPr id="236" name="テキスト ボックス 235">
            <a:extLst>
              <a:ext uri="{FF2B5EF4-FFF2-40B4-BE49-F238E27FC236}">
                <a16:creationId xmlns:a16="http://schemas.microsoft.com/office/drawing/2014/main" id="{BE9CF16D-679C-2789-04E8-A70210D85586}"/>
              </a:ext>
            </a:extLst>
          </p:cNvPr>
          <p:cNvSpPr txBox="1"/>
          <p:nvPr/>
        </p:nvSpPr>
        <p:spPr>
          <a:xfrm>
            <a:off x="624045" y="2591180"/>
            <a:ext cx="4621694" cy="1077218"/>
          </a:xfrm>
          <a:prstGeom prst="rect">
            <a:avLst/>
          </a:prstGeom>
          <a:noFill/>
        </p:spPr>
        <p:txBody>
          <a:bodyPr wrap="square">
            <a:spAutoFit/>
          </a:bodyPr>
          <a:lstStyle/>
          <a:p>
            <a:pPr marL="285750" indent="-285750">
              <a:buFont typeface="Arial" panose="020B0604020202020204" pitchFamily="34" charset="0"/>
              <a:buChar char="•"/>
            </a:pPr>
            <a:r>
              <a:rPr kumimoji="1" lang="ja-JP" altLang="en-US" sz="1600"/>
              <a:t>既存の</a:t>
            </a:r>
            <a:r>
              <a:rPr kumimoji="1" lang="en-US" altLang="ja-JP" sz="1600"/>
              <a:t>CPU</a:t>
            </a:r>
            <a:r>
              <a:rPr kumimoji="1" lang="ja-JP" altLang="en-US" sz="1600"/>
              <a:t>ベースオフライン手法よりも</a:t>
            </a:r>
            <a:br>
              <a:rPr kumimoji="1" lang="en-US" altLang="ja-JP" sz="1600"/>
            </a:br>
            <a:r>
              <a:rPr kumimoji="1" lang="ja-JP" altLang="en-US" sz="1600"/>
              <a:t>最大</a:t>
            </a:r>
            <a:r>
              <a:rPr kumimoji="1" lang="en-US" altLang="ja-JP" sz="1600"/>
              <a:t>800</a:t>
            </a:r>
            <a:r>
              <a:rPr kumimoji="1" lang="ja-JP" altLang="en-US" sz="1600"/>
              <a:t>倍高速</a:t>
            </a:r>
            <a:endParaRPr kumimoji="1" lang="en-US" altLang="ja-JP" sz="1600"/>
          </a:p>
          <a:p>
            <a:pPr marL="742950" lvl="1" indent="-285750">
              <a:buFont typeface="Arial" panose="020B0604020202020204" pitchFamily="34" charset="0"/>
              <a:buChar char="•"/>
            </a:pPr>
            <a:r>
              <a:rPr lang="en-US" altLang="ja-JP" sz="1600" b="0" i="0" u="sng">
                <a:effectLst/>
                <a:latin typeface="-apple-system"/>
                <a:hlinkClick r:id="rId5"/>
              </a:rPr>
              <a:t>Pencil+4</a:t>
            </a:r>
            <a:r>
              <a:rPr lang="en-US" altLang="ja-JP" sz="1600" b="0" i="0">
                <a:solidFill>
                  <a:srgbClr val="1F2328"/>
                </a:solidFill>
                <a:effectLst/>
                <a:latin typeface="-apple-system"/>
              </a:rPr>
              <a:t>, </a:t>
            </a:r>
            <a:r>
              <a:rPr lang="en-US" altLang="ja-JP" sz="1600" b="0" i="0" u="sng">
                <a:effectLst/>
                <a:latin typeface="-apple-system"/>
                <a:hlinkClick r:id="rId6"/>
              </a:rPr>
              <a:t>Line Art</a:t>
            </a:r>
            <a:r>
              <a:rPr lang="en-US" altLang="ja-JP" sz="1600" b="0" i="0">
                <a:solidFill>
                  <a:srgbClr val="1F2328"/>
                </a:solidFill>
                <a:effectLst/>
                <a:latin typeface="-apple-system"/>
              </a:rPr>
              <a:t>, </a:t>
            </a:r>
            <a:r>
              <a:rPr lang="en-US" altLang="ja-JP" sz="1600" b="0" i="0" u="sng">
                <a:effectLst/>
                <a:latin typeface="-apple-system"/>
                <a:hlinkClick r:id="rId7"/>
              </a:rPr>
              <a:t>Freestyle</a:t>
            </a:r>
            <a:r>
              <a:rPr lang="en-US" altLang="ja-JP" sz="1600" b="0" i="0">
                <a:solidFill>
                  <a:srgbClr val="1F2328"/>
                </a:solidFill>
                <a:effectLst/>
                <a:latin typeface="-apple-system"/>
              </a:rPr>
              <a:t>, </a:t>
            </a:r>
            <a:r>
              <a:rPr lang="en-US" altLang="ja-JP" sz="1600" b="0" i="0" u="sng">
                <a:effectLst/>
                <a:latin typeface="-apple-system"/>
                <a:hlinkClick r:id="rId8"/>
              </a:rPr>
              <a:t>Active Strokes</a:t>
            </a:r>
            <a:endParaRPr kumimoji="1" lang="en-US" altLang="ja-JP" sz="1600"/>
          </a:p>
          <a:p>
            <a:pPr marL="285750" indent="-285750">
              <a:buFont typeface="Arial" panose="020B0604020202020204" pitchFamily="34" charset="0"/>
              <a:buChar char="•"/>
            </a:pPr>
            <a:r>
              <a:rPr kumimoji="1" lang="en-US" altLang="ja-JP" sz="1600"/>
              <a:t>FHD </a:t>
            </a:r>
            <a:r>
              <a:rPr kumimoji="1" lang="ja-JP" altLang="en-US" sz="1600"/>
              <a:t>描画で </a:t>
            </a:r>
            <a:r>
              <a:rPr kumimoji="1" lang="en-US" altLang="ja-JP" sz="1600"/>
              <a:t>300k</a:t>
            </a:r>
            <a:r>
              <a:rPr kumimoji="1" lang="ja-JP" altLang="en-US" sz="1600"/>
              <a:t>△ を </a:t>
            </a:r>
            <a:r>
              <a:rPr kumimoji="1" lang="en-US" altLang="ja-JP" sz="1600"/>
              <a:t>1ms </a:t>
            </a:r>
            <a:r>
              <a:rPr kumimoji="1" lang="ja-JP" altLang="en-US" sz="1600"/>
              <a:t>で処理</a:t>
            </a:r>
            <a:endParaRPr kumimoji="1" lang="en-US" altLang="ja-JP" sz="1600"/>
          </a:p>
        </p:txBody>
      </p:sp>
      <p:sp>
        <p:nvSpPr>
          <p:cNvPr id="5" name="テキスト ボックス 4">
            <a:extLst>
              <a:ext uri="{FF2B5EF4-FFF2-40B4-BE49-F238E27FC236}">
                <a16:creationId xmlns:a16="http://schemas.microsoft.com/office/drawing/2014/main" id="{07DE9607-ED2C-0B5C-DBE0-E60AED86C8FF}"/>
              </a:ext>
            </a:extLst>
          </p:cNvPr>
          <p:cNvSpPr txBox="1"/>
          <p:nvPr/>
        </p:nvSpPr>
        <p:spPr>
          <a:xfrm>
            <a:off x="891632" y="3955684"/>
            <a:ext cx="4086520" cy="646331"/>
          </a:xfrm>
          <a:prstGeom prst="rect">
            <a:avLst/>
          </a:prstGeom>
          <a:noFill/>
          <a:ln>
            <a:solidFill>
              <a:schemeClr val="accent6">
                <a:lumMod val="75000"/>
              </a:schemeClr>
            </a:solidFill>
          </a:ln>
        </p:spPr>
        <p:txBody>
          <a:bodyPr wrap="square">
            <a:spAutoFit/>
          </a:bodyPr>
          <a:lstStyle/>
          <a:p>
            <a:r>
              <a:rPr kumimoji="1" lang="en-US" altLang="ja-JP" sz="1800" b="1">
                <a:solidFill>
                  <a:schemeClr val="accent6">
                    <a:lumMod val="75000"/>
                  </a:schemeClr>
                </a:solidFill>
              </a:rPr>
              <a:t>StrokeGen </a:t>
            </a:r>
            <a:r>
              <a:rPr kumimoji="1" lang="ja-JP" altLang="en-US" sz="1800" b="1">
                <a:solidFill>
                  <a:schemeClr val="accent6">
                    <a:lumMod val="75000"/>
                  </a:schemeClr>
                </a:solidFill>
              </a:rPr>
              <a:t>はゲーム </a:t>
            </a:r>
            <a:r>
              <a:rPr kumimoji="1" lang="en-US" altLang="ja-JP" sz="1800" b="1">
                <a:solidFill>
                  <a:schemeClr val="accent6">
                    <a:lumMod val="75000"/>
                  </a:schemeClr>
                </a:solidFill>
              </a:rPr>
              <a:t>NPR </a:t>
            </a:r>
            <a:r>
              <a:rPr kumimoji="1" lang="ja-JP" altLang="en-US" sz="1800" b="1">
                <a:solidFill>
                  <a:schemeClr val="accent6">
                    <a:lumMod val="75000"/>
                  </a:schemeClr>
                </a:solidFill>
              </a:rPr>
              <a:t>における</a:t>
            </a:r>
            <a:br>
              <a:rPr kumimoji="1" lang="en-US" altLang="ja-JP" sz="1800" b="1">
                <a:solidFill>
                  <a:schemeClr val="accent6">
                    <a:lumMod val="75000"/>
                  </a:schemeClr>
                </a:solidFill>
              </a:rPr>
            </a:br>
            <a:r>
              <a:rPr kumimoji="1" lang="ja-JP" altLang="en-US" sz="1800" b="1">
                <a:solidFill>
                  <a:schemeClr val="accent6">
                    <a:lumMod val="75000"/>
                  </a:schemeClr>
                </a:solidFill>
              </a:rPr>
              <a:t>新しい手法となり得るのか？</a:t>
            </a:r>
            <a:endParaRPr kumimoji="1" lang="en-US" altLang="ja-JP" sz="1800" b="1">
              <a:solidFill>
                <a:schemeClr val="accent6">
                  <a:lumMod val="75000"/>
                </a:schemeClr>
              </a:solidFill>
            </a:endParaRPr>
          </a:p>
        </p:txBody>
      </p:sp>
    </p:spTree>
    <p:extLst>
      <p:ext uri="{BB962C8B-B14F-4D97-AF65-F5344CB8AC3E}">
        <p14:creationId xmlns:p14="http://schemas.microsoft.com/office/powerpoint/2010/main" val="414131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608EF92-043C-680E-EC80-FB4DD03DB75C}"/>
              </a:ext>
            </a:extLst>
          </p:cNvPr>
          <p:cNvSpPr txBox="1"/>
          <p:nvPr/>
        </p:nvSpPr>
        <p:spPr>
          <a:xfrm>
            <a:off x="1132942" y="3854004"/>
            <a:ext cx="6439987" cy="600164"/>
          </a:xfrm>
          <a:prstGeom prst="rect">
            <a:avLst/>
          </a:prstGeom>
          <a:noFill/>
          <a:ln>
            <a:solidFill>
              <a:schemeClr val="tx1"/>
            </a:solidFill>
          </a:ln>
        </p:spPr>
        <p:txBody>
          <a:bodyPr wrap="square" rtlCol="0">
            <a:spAutoFit/>
          </a:bodyPr>
          <a:lstStyle/>
          <a:p>
            <a:r>
              <a:rPr kumimoji="1" lang="en-US" altLang="ja-JP" sz="1100" baseline="30000"/>
              <a:t>*1 </a:t>
            </a:r>
            <a:r>
              <a:rPr kumimoji="1" lang="en-US" altLang="ja-JP" sz="1100"/>
              <a:t>The Complexity of Parallel Computations [Wyllie 1979] </a:t>
            </a:r>
            <a:r>
              <a:rPr kumimoji="1" lang="ja-JP" altLang="en-US" sz="1100"/>
              <a:t>で提起されたリンクリスト</a:t>
            </a:r>
            <a:r>
              <a:rPr kumimoji="1" lang="ja-JP" altLang="en-US" sz="1100" dirty="0"/>
              <a:t>における各ノードのランク割り当てを並列に行う問題</a:t>
            </a:r>
            <a:endParaRPr kumimoji="1" lang="en-US" altLang="ja-JP" sz="1100" dirty="0"/>
          </a:p>
          <a:p>
            <a:r>
              <a:rPr lang="ja-JP" altLang="en-US" sz="1100" dirty="0"/>
              <a:t>リストの先頭ほど小さいランクをもつよう</a:t>
            </a:r>
            <a:r>
              <a:rPr lang="ja-JP" altLang="en-US" sz="1100"/>
              <a:t>に割り振る</a:t>
            </a:r>
            <a:endParaRPr lang="en-US" altLang="ja-JP" sz="1100"/>
          </a:p>
        </p:txBody>
      </p:sp>
      <p:sp>
        <p:nvSpPr>
          <p:cNvPr id="12" name="タイトル 1">
            <a:extLst>
              <a:ext uri="{FF2B5EF4-FFF2-40B4-BE49-F238E27FC236}">
                <a16:creationId xmlns:a16="http://schemas.microsoft.com/office/drawing/2014/main" id="{0587FFFD-FDE7-9AB2-C24F-C7BA84489158}"/>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a:t>
            </a:r>
            <a:r>
              <a:rPr lang="en-US" altLang="ja-JP" sz="1600"/>
              <a:t>– </a:t>
            </a:r>
            <a:r>
              <a:rPr lang="ja-JP" altLang="en-US" sz="1600"/>
              <a:t>輪郭ピクセルのベクトル化</a:t>
            </a:r>
            <a:br>
              <a:rPr lang="en-US" altLang="ja-JP" sz="1600"/>
            </a:br>
            <a:r>
              <a:rPr lang="ja-JP" altLang="en-US" sz="3100"/>
              <a:t>シリアライズ</a:t>
            </a:r>
            <a:endParaRPr kumimoji="1" lang="ja-JP" altLang="en-US" sz="1600"/>
          </a:p>
        </p:txBody>
      </p:sp>
      <p:sp>
        <p:nvSpPr>
          <p:cNvPr id="13" name="コンテンツ プレースホルダー 4">
            <a:extLst>
              <a:ext uri="{FF2B5EF4-FFF2-40B4-BE49-F238E27FC236}">
                <a16:creationId xmlns:a16="http://schemas.microsoft.com/office/drawing/2014/main" id="{815A58AC-1439-CC66-3EED-35EA0AE21BF4}"/>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15" name="コンテンツ プレースホルダー 4">
            <a:extLst>
              <a:ext uri="{FF2B5EF4-FFF2-40B4-BE49-F238E27FC236}">
                <a16:creationId xmlns:a16="http://schemas.microsoft.com/office/drawing/2014/main" id="{E03168FB-1C5C-6F55-7135-CC4AD95CE8CA}"/>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grpSp>
        <p:nvGrpSpPr>
          <p:cNvPr id="17" name="グループ化 16">
            <a:extLst>
              <a:ext uri="{FF2B5EF4-FFF2-40B4-BE49-F238E27FC236}">
                <a16:creationId xmlns:a16="http://schemas.microsoft.com/office/drawing/2014/main" id="{F5BB9D3A-66E3-CD63-03A8-C5B3060457AC}"/>
              </a:ext>
            </a:extLst>
          </p:cNvPr>
          <p:cNvGrpSpPr/>
          <p:nvPr/>
        </p:nvGrpSpPr>
        <p:grpSpPr>
          <a:xfrm>
            <a:off x="122755" y="689332"/>
            <a:ext cx="8854097" cy="264653"/>
            <a:chOff x="122755" y="1583812"/>
            <a:chExt cx="9820231" cy="987938"/>
          </a:xfrm>
        </p:grpSpPr>
        <p:sp>
          <p:nvSpPr>
            <p:cNvPr id="18" name="正方形/長方形 17">
              <a:extLst>
                <a:ext uri="{FF2B5EF4-FFF2-40B4-BE49-F238E27FC236}">
                  <a16:creationId xmlns:a16="http://schemas.microsoft.com/office/drawing/2014/main" id="{F0B12712-ECB6-9506-51CF-38718C0B2D5D}"/>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22" name="正方形/長方形 21">
              <a:extLst>
                <a:ext uri="{FF2B5EF4-FFF2-40B4-BE49-F238E27FC236}">
                  <a16:creationId xmlns:a16="http://schemas.microsoft.com/office/drawing/2014/main" id="{5CDCCA15-FA52-959F-6C6F-16672A028BAA}"/>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23" name="正方形/長方形 22">
              <a:extLst>
                <a:ext uri="{FF2B5EF4-FFF2-40B4-BE49-F238E27FC236}">
                  <a16:creationId xmlns:a16="http://schemas.microsoft.com/office/drawing/2014/main" id="{83C18558-6686-FCE2-9A4F-5D0C66F4F9E5}"/>
                </a:ext>
              </a:extLst>
            </p:cNvPr>
            <p:cNvSpPr/>
            <p:nvPr/>
          </p:nvSpPr>
          <p:spPr>
            <a:xfrm>
              <a:off x="4075665"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Vectorization</a:t>
              </a:r>
              <a:endParaRPr kumimoji="1" lang="en-US" altLang="ja-JP" sz="1000">
                <a:solidFill>
                  <a:schemeClr val="accent6">
                    <a:lumMod val="75000"/>
                  </a:schemeClr>
                </a:solidFill>
              </a:endParaRPr>
            </a:p>
          </p:txBody>
        </p:sp>
        <p:sp>
          <p:nvSpPr>
            <p:cNvPr id="24" name="正方形/長方形 23">
              <a:extLst>
                <a:ext uri="{FF2B5EF4-FFF2-40B4-BE49-F238E27FC236}">
                  <a16:creationId xmlns:a16="http://schemas.microsoft.com/office/drawing/2014/main" id="{2567925D-8DBE-286A-0BA9-FEFE4319AE53}"/>
                </a:ext>
              </a:extLst>
            </p:cNvPr>
            <p:cNvSpPr/>
            <p:nvPr/>
          </p:nvSpPr>
          <p:spPr>
            <a:xfrm>
              <a:off x="605212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Stroke Generation</a:t>
              </a:r>
              <a:endParaRPr kumimoji="1" lang="en-US" altLang="ja-JP" sz="1000">
                <a:solidFill>
                  <a:schemeClr val="accent6">
                    <a:lumMod val="60000"/>
                    <a:lumOff val="40000"/>
                  </a:schemeClr>
                </a:solidFill>
              </a:endParaRPr>
            </a:p>
          </p:txBody>
        </p:sp>
        <p:sp>
          <p:nvSpPr>
            <p:cNvPr id="25" name="正方形/長方形 24">
              <a:extLst>
                <a:ext uri="{FF2B5EF4-FFF2-40B4-BE49-F238E27FC236}">
                  <a16:creationId xmlns:a16="http://schemas.microsoft.com/office/drawing/2014/main" id="{F449489B-BAAE-64D5-7A30-8B37EFF3058A}"/>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sp>
        <p:nvSpPr>
          <p:cNvPr id="2" name="テキスト ボックス 1">
            <a:extLst>
              <a:ext uri="{FF2B5EF4-FFF2-40B4-BE49-F238E27FC236}">
                <a16:creationId xmlns:a16="http://schemas.microsoft.com/office/drawing/2014/main" id="{CFAB5421-7804-9E74-D294-07BD2718C0AD}"/>
              </a:ext>
            </a:extLst>
          </p:cNvPr>
          <p:cNvSpPr txBox="1"/>
          <p:nvPr/>
        </p:nvSpPr>
        <p:spPr>
          <a:xfrm>
            <a:off x="314761" y="1089460"/>
            <a:ext cx="8597225" cy="2062103"/>
          </a:xfrm>
          <a:prstGeom prst="rect">
            <a:avLst/>
          </a:prstGeom>
          <a:noFill/>
        </p:spPr>
        <p:txBody>
          <a:bodyPr wrap="none" rtlCol="0">
            <a:spAutoFit/>
          </a:bodyPr>
          <a:lstStyle/>
          <a:p>
            <a:r>
              <a:rPr kumimoji="1" lang="en-US" altLang="ja-JP" sz="1600"/>
              <a:t>Potrace </a:t>
            </a:r>
            <a:r>
              <a:rPr kumimoji="1" lang="ja-JP" altLang="en-US" sz="1600"/>
              <a:t>によって得られたピクセルエッジは、前後情報を辿ればループを為すが、</a:t>
            </a:r>
            <a:br>
              <a:rPr kumimoji="1" lang="en-US" altLang="ja-JP" sz="1600"/>
            </a:br>
            <a:r>
              <a:rPr kumimoji="1" lang="ja-JP" altLang="en-US" sz="1600" b="1"/>
              <a:t>接続順に関する情報がない</a:t>
            </a:r>
            <a:r>
              <a:rPr kumimoji="1" lang="ja-JP" altLang="en-US" sz="1600"/>
              <a:t>ため描画に使えるベクトルデータとはいえない</a:t>
            </a:r>
            <a:endParaRPr kumimoji="1" lang="en-US" altLang="ja-JP" sz="1600"/>
          </a:p>
          <a:p>
            <a:r>
              <a:rPr kumimoji="1" lang="ja-JP" altLang="en-US" sz="1600"/>
              <a:t>→ピクセルエッジループをリニアな（接続したエッジ同士が連続した）配列に整列したい</a:t>
            </a:r>
            <a:endParaRPr kumimoji="1" lang="en-US" altLang="ja-JP" sz="1600"/>
          </a:p>
          <a:p>
            <a:endParaRPr kumimoji="1" lang="en-US" altLang="ja-JP" sz="1600" u="sng"/>
          </a:p>
          <a:p>
            <a:r>
              <a:rPr kumimoji="1" lang="en-US" altLang="ja-JP" sz="1600" b="1" u="sng"/>
              <a:t>Edge loop flatting</a:t>
            </a:r>
            <a:r>
              <a:rPr kumimoji="1" lang="ja-JP" altLang="en-US" sz="1600" b="1" u="sng"/>
              <a:t>（シリアライズ）</a:t>
            </a:r>
            <a:endParaRPr kumimoji="1" lang="en-US" altLang="ja-JP" sz="1600" b="1" u="sng"/>
          </a:p>
          <a:p>
            <a:pPr marL="285750" indent="-285750">
              <a:buFont typeface="Arial" panose="020B0604020202020204" pitchFamily="34" charset="0"/>
              <a:buChar char="•"/>
            </a:pPr>
            <a:r>
              <a:rPr kumimoji="1" lang="ja-JP" altLang="en-US" sz="1600"/>
              <a:t>バラバラな列（循環リンクリスト）をランキングする（順番に並び替える）問題</a:t>
            </a:r>
            <a:endParaRPr kumimoji="1" lang="en-US" altLang="ja-JP" sz="1600"/>
          </a:p>
          <a:p>
            <a:pPr marL="285750" indent="-285750">
              <a:buFont typeface="Arial" panose="020B0604020202020204" pitchFamily="34" charset="0"/>
              <a:buChar char="•"/>
            </a:pPr>
            <a:r>
              <a:rPr kumimoji="1" lang="ja-JP" altLang="en-US" sz="1600"/>
              <a:t>逐次処理は簡単だが並列化は複雑（</a:t>
            </a:r>
            <a:r>
              <a:rPr kumimoji="1" lang="en-US" altLang="ja-JP" sz="1600" b="1">
                <a:solidFill>
                  <a:schemeClr val="accent6">
                    <a:lumMod val="75000"/>
                  </a:schemeClr>
                </a:solidFill>
              </a:rPr>
              <a:t>Parallel List Ranking Problem</a:t>
            </a:r>
            <a:r>
              <a:rPr kumimoji="1" lang="en-US" altLang="ja-JP" sz="1600" baseline="30000"/>
              <a:t>*1</a:t>
            </a:r>
            <a:r>
              <a:rPr kumimoji="1" lang="ja-JP" altLang="en-US" sz="1600"/>
              <a:t>）</a:t>
            </a:r>
            <a:endParaRPr kumimoji="1" lang="en-US" altLang="ja-JP" sz="1600"/>
          </a:p>
          <a:p>
            <a:pPr marL="285750" indent="-285750">
              <a:buFont typeface="Arial" panose="020B0604020202020204" pitchFamily="34" charset="0"/>
              <a:buChar char="•"/>
            </a:pPr>
            <a:r>
              <a:rPr kumimoji="1" lang="en-US" altLang="ja-JP" sz="1600"/>
              <a:t>StrokeGen </a:t>
            </a:r>
            <a:r>
              <a:rPr kumimoji="1" lang="ja-JP" altLang="en-US" sz="1600"/>
              <a:t>では問題解決を </a:t>
            </a:r>
            <a:r>
              <a:rPr kumimoji="1" lang="en-US" altLang="ja-JP" sz="1600"/>
              <a:t>Loop breaking </a:t>
            </a:r>
            <a:r>
              <a:rPr kumimoji="1" lang="ja-JP" altLang="en-US" sz="1600"/>
              <a:t>と </a:t>
            </a:r>
            <a:r>
              <a:rPr kumimoji="1" lang="en-US" altLang="ja-JP" sz="1600"/>
              <a:t>List Ranking </a:t>
            </a:r>
            <a:r>
              <a:rPr kumimoji="1" lang="ja-JP" altLang="en-US" sz="1600"/>
              <a:t>の二処理で行う</a:t>
            </a:r>
            <a:endParaRPr kumimoji="1" lang="en-US" altLang="ja-JP" sz="1600"/>
          </a:p>
        </p:txBody>
      </p:sp>
    </p:spTree>
    <p:extLst>
      <p:ext uri="{BB962C8B-B14F-4D97-AF65-F5344CB8AC3E}">
        <p14:creationId xmlns:p14="http://schemas.microsoft.com/office/powerpoint/2010/main" val="1646852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AB8CA236-A314-FB93-2431-9147D44EEDCB}"/>
              </a:ext>
            </a:extLst>
          </p:cNvPr>
          <p:cNvGrpSpPr/>
          <p:nvPr/>
        </p:nvGrpSpPr>
        <p:grpSpPr>
          <a:xfrm>
            <a:off x="565026" y="3288973"/>
            <a:ext cx="3207469" cy="1490257"/>
            <a:chOff x="479301" y="3365297"/>
            <a:chExt cx="3207469" cy="1490257"/>
          </a:xfrm>
        </p:grpSpPr>
        <p:pic>
          <p:nvPicPr>
            <p:cNvPr id="8" name="図 7">
              <a:extLst>
                <a:ext uri="{FF2B5EF4-FFF2-40B4-BE49-F238E27FC236}">
                  <a16:creationId xmlns:a16="http://schemas.microsoft.com/office/drawing/2014/main" id="{1421BAEC-7B45-70E2-C892-573149BC2B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9301" y="3365297"/>
              <a:ext cx="3207469" cy="1490257"/>
            </a:xfrm>
            <a:prstGeom prst="rect">
              <a:avLst/>
            </a:prstGeom>
          </p:spPr>
        </p:pic>
        <p:sp>
          <p:nvSpPr>
            <p:cNvPr id="9" name="テキスト ボックス 8">
              <a:extLst>
                <a:ext uri="{FF2B5EF4-FFF2-40B4-BE49-F238E27FC236}">
                  <a16:creationId xmlns:a16="http://schemas.microsoft.com/office/drawing/2014/main" id="{0B3B2D9D-BA55-5AE6-44D9-990AA29D8047}"/>
                </a:ext>
              </a:extLst>
            </p:cNvPr>
            <p:cNvSpPr txBox="1"/>
            <p:nvPr/>
          </p:nvSpPr>
          <p:spPr>
            <a:xfrm>
              <a:off x="746683" y="4640110"/>
              <a:ext cx="2917371" cy="215444"/>
            </a:xfrm>
            <a:prstGeom prst="rect">
              <a:avLst/>
            </a:prstGeom>
            <a:noFill/>
          </p:spPr>
          <p:txBody>
            <a:bodyPr wrap="square">
              <a:spAutoFit/>
            </a:bodyPr>
            <a:lstStyle/>
            <a:p>
              <a:pPr algn="r"/>
              <a:r>
                <a:rPr lang="en-US" altLang="ja-JP" sz="800" dirty="0">
                  <a:hlinkClick r:id="rId4"/>
                </a:rPr>
                <a:t>ReMiMo93.pdf (cmu.edu)</a:t>
              </a:r>
              <a:endParaRPr lang="en-US" altLang="ja-JP" sz="800" dirty="0"/>
            </a:p>
          </p:txBody>
        </p:sp>
      </p:grpSp>
      <p:pic>
        <p:nvPicPr>
          <p:cNvPr id="13" name="図 12">
            <a:extLst>
              <a:ext uri="{FF2B5EF4-FFF2-40B4-BE49-F238E27FC236}">
                <a16:creationId xmlns:a16="http://schemas.microsoft.com/office/drawing/2014/main" id="{F7CE9A69-D0F7-60E9-ED65-D98AAA47BE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2128" y="3204232"/>
            <a:ext cx="4114489" cy="1574998"/>
          </a:xfrm>
          <a:prstGeom prst="rect">
            <a:avLst/>
          </a:prstGeom>
          <a:ln>
            <a:solidFill>
              <a:schemeClr val="tx1"/>
            </a:solidFill>
          </a:ln>
        </p:spPr>
      </p:pic>
      <p:sp>
        <p:nvSpPr>
          <p:cNvPr id="6" name="タイトル 1">
            <a:extLst>
              <a:ext uri="{FF2B5EF4-FFF2-40B4-BE49-F238E27FC236}">
                <a16:creationId xmlns:a16="http://schemas.microsoft.com/office/drawing/2014/main" id="{2BA44368-1A7E-5B88-E44D-CDF3589F18B7}"/>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a:t>
            </a:r>
            <a:r>
              <a:rPr lang="en-US" altLang="ja-JP" sz="1600"/>
              <a:t>– </a:t>
            </a:r>
            <a:r>
              <a:rPr lang="ja-JP" altLang="en-US" sz="1600"/>
              <a:t>輪郭ピクセルのベクトル化</a:t>
            </a:r>
            <a:br>
              <a:rPr lang="en-US" altLang="ja-JP" sz="1600"/>
            </a:br>
            <a:r>
              <a:rPr lang="ja-JP" altLang="en-US" sz="3100"/>
              <a:t>リストランキング</a:t>
            </a:r>
            <a:endParaRPr kumimoji="1" lang="ja-JP" altLang="en-US" sz="1600"/>
          </a:p>
        </p:txBody>
      </p:sp>
      <p:sp>
        <p:nvSpPr>
          <p:cNvPr id="10" name="コンテンツ プレースホルダー 4">
            <a:extLst>
              <a:ext uri="{FF2B5EF4-FFF2-40B4-BE49-F238E27FC236}">
                <a16:creationId xmlns:a16="http://schemas.microsoft.com/office/drawing/2014/main" id="{7817D0DA-049A-3460-43AE-39C585AC0C84}"/>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11" name="コンテンツ プレースホルダー 4">
            <a:extLst>
              <a:ext uri="{FF2B5EF4-FFF2-40B4-BE49-F238E27FC236}">
                <a16:creationId xmlns:a16="http://schemas.microsoft.com/office/drawing/2014/main" id="{CB77CD6F-E179-80B9-208E-9B628622F764}"/>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grpSp>
        <p:nvGrpSpPr>
          <p:cNvPr id="12" name="グループ化 11">
            <a:extLst>
              <a:ext uri="{FF2B5EF4-FFF2-40B4-BE49-F238E27FC236}">
                <a16:creationId xmlns:a16="http://schemas.microsoft.com/office/drawing/2014/main" id="{F510416E-70F3-4A4E-80F7-7891BEB3E5DF}"/>
              </a:ext>
            </a:extLst>
          </p:cNvPr>
          <p:cNvGrpSpPr/>
          <p:nvPr/>
        </p:nvGrpSpPr>
        <p:grpSpPr>
          <a:xfrm>
            <a:off x="122755" y="689332"/>
            <a:ext cx="8854097" cy="264653"/>
            <a:chOff x="122755" y="1583812"/>
            <a:chExt cx="9820231" cy="987938"/>
          </a:xfrm>
        </p:grpSpPr>
        <p:sp>
          <p:nvSpPr>
            <p:cNvPr id="15" name="正方形/長方形 14">
              <a:extLst>
                <a:ext uri="{FF2B5EF4-FFF2-40B4-BE49-F238E27FC236}">
                  <a16:creationId xmlns:a16="http://schemas.microsoft.com/office/drawing/2014/main" id="{2FF23BEA-6D86-9581-B9F4-C62EE4A3F157}"/>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17" name="正方形/長方形 16">
              <a:extLst>
                <a:ext uri="{FF2B5EF4-FFF2-40B4-BE49-F238E27FC236}">
                  <a16:creationId xmlns:a16="http://schemas.microsoft.com/office/drawing/2014/main" id="{957EBE64-1D20-69A4-B13F-5AC542F47937}"/>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18" name="正方形/長方形 17">
              <a:extLst>
                <a:ext uri="{FF2B5EF4-FFF2-40B4-BE49-F238E27FC236}">
                  <a16:creationId xmlns:a16="http://schemas.microsoft.com/office/drawing/2014/main" id="{335C8BB9-EE56-4AE3-9358-965267D54122}"/>
                </a:ext>
              </a:extLst>
            </p:cNvPr>
            <p:cNvSpPr/>
            <p:nvPr/>
          </p:nvSpPr>
          <p:spPr>
            <a:xfrm>
              <a:off x="4075665"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Vectorization</a:t>
              </a:r>
              <a:endParaRPr kumimoji="1" lang="en-US" altLang="ja-JP" sz="1000">
                <a:solidFill>
                  <a:schemeClr val="accent6">
                    <a:lumMod val="75000"/>
                  </a:schemeClr>
                </a:solidFill>
              </a:endParaRPr>
            </a:p>
          </p:txBody>
        </p:sp>
        <p:sp>
          <p:nvSpPr>
            <p:cNvPr id="22" name="正方形/長方形 21">
              <a:extLst>
                <a:ext uri="{FF2B5EF4-FFF2-40B4-BE49-F238E27FC236}">
                  <a16:creationId xmlns:a16="http://schemas.microsoft.com/office/drawing/2014/main" id="{65C9F1D3-796A-2C7D-AC96-25D470C1C860}"/>
                </a:ext>
              </a:extLst>
            </p:cNvPr>
            <p:cNvSpPr/>
            <p:nvPr/>
          </p:nvSpPr>
          <p:spPr>
            <a:xfrm>
              <a:off x="605212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Stroke Generation</a:t>
              </a:r>
              <a:endParaRPr kumimoji="1" lang="en-US" altLang="ja-JP" sz="1000">
                <a:solidFill>
                  <a:schemeClr val="accent6">
                    <a:lumMod val="60000"/>
                    <a:lumOff val="40000"/>
                  </a:schemeClr>
                </a:solidFill>
              </a:endParaRPr>
            </a:p>
          </p:txBody>
        </p:sp>
        <p:sp>
          <p:nvSpPr>
            <p:cNvPr id="23" name="正方形/長方形 22">
              <a:extLst>
                <a:ext uri="{FF2B5EF4-FFF2-40B4-BE49-F238E27FC236}">
                  <a16:creationId xmlns:a16="http://schemas.microsoft.com/office/drawing/2014/main" id="{CEAED2AD-7799-6AC1-C49D-CB014D6B81E6}"/>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sp>
        <p:nvSpPr>
          <p:cNvPr id="2" name="テキスト ボックス 1">
            <a:extLst>
              <a:ext uri="{FF2B5EF4-FFF2-40B4-BE49-F238E27FC236}">
                <a16:creationId xmlns:a16="http://schemas.microsoft.com/office/drawing/2014/main" id="{73BCE48F-C661-366F-430D-1C7BDAC6CDC5}"/>
              </a:ext>
            </a:extLst>
          </p:cNvPr>
          <p:cNvSpPr txBox="1"/>
          <p:nvPr/>
        </p:nvSpPr>
        <p:spPr>
          <a:xfrm>
            <a:off x="314761" y="1089460"/>
            <a:ext cx="6918689" cy="2800767"/>
          </a:xfrm>
          <a:prstGeom prst="rect">
            <a:avLst/>
          </a:prstGeom>
          <a:noFill/>
        </p:spPr>
        <p:txBody>
          <a:bodyPr wrap="none" rtlCol="0">
            <a:spAutoFit/>
          </a:bodyPr>
          <a:lstStyle/>
          <a:p>
            <a:r>
              <a:rPr kumimoji="1" lang="en-US" altLang="ja-JP" sz="1600" b="1" u="sng"/>
              <a:t>Wyllie’s algorithm</a:t>
            </a:r>
            <a:r>
              <a:rPr kumimoji="1" lang="ja-JP" altLang="en-US" sz="1600" b="1" u="sng"/>
              <a:t>（</a:t>
            </a:r>
            <a:r>
              <a:rPr kumimoji="1" lang="en-US" altLang="ja-JP" sz="1600" b="1" u="sng"/>
              <a:t>Parallel List Ranking</a:t>
            </a:r>
            <a:r>
              <a:rPr kumimoji="1" lang="ja-JP" altLang="en-US" sz="1600" b="1" u="sng"/>
              <a:t>）</a:t>
            </a:r>
            <a:endParaRPr kumimoji="1" lang="en-US" altLang="ja-JP" sz="1600" b="1" u="sng"/>
          </a:p>
          <a:p>
            <a:pPr marL="285750" indent="-285750">
              <a:buFont typeface="Arial" panose="020B0604020202020204" pitchFamily="34" charset="0"/>
              <a:buChar char="•"/>
            </a:pPr>
            <a:r>
              <a:rPr kumimoji="1" lang="ja-JP" altLang="en-US" sz="1600"/>
              <a:t>接続関係があるノード列に並列処理で番号を割り振る手法</a:t>
            </a:r>
            <a:endParaRPr kumimoji="1" lang="en-US" altLang="ja-JP" sz="1600"/>
          </a:p>
          <a:p>
            <a:pPr marL="285750" indent="-285750">
              <a:buFont typeface="Arial" panose="020B0604020202020204" pitchFamily="34" charset="0"/>
              <a:buChar char="•"/>
            </a:pPr>
            <a:r>
              <a:rPr kumimoji="1" lang="en-US" altLang="ja-JP" sz="1600" b="1"/>
              <a:t>Pointer jumping </a:t>
            </a:r>
            <a:r>
              <a:rPr kumimoji="1" lang="ja-JP" altLang="en-US" sz="1600"/>
              <a:t>ともいう</a:t>
            </a:r>
            <a:endParaRPr kumimoji="1" lang="en-US" altLang="ja-JP" sz="1600"/>
          </a:p>
          <a:p>
            <a:pPr marL="285750" indent="-285750">
              <a:buFont typeface="Arial" panose="020B0604020202020204" pitchFamily="34" charset="0"/>
              <a:buChar char="•"/>
            </a:pPr>
            <a:r>
              <a:rPr kumimoji="1" lang="ja-JP" altLang="en-US" sz="1600"/>
              <a:t>反復処理で接続関係を次→次の次→次の次の次→</a:t>
            </a:r>
            <a:r>
              <a:rPr kumimoji="1" lang="en-US" altLang="ja-JP" sz="1600"/>
              <a:t>…</a:t>
            </a:r>
            <a:r>
              <a:rPr kumimoji="1" lang="ja-JP" altLang="en-US" sz="1600"/>
              <a:t>と</a:t>
            </a:r>
            <a:br>
              <a:rPr kumimoji="1" lang="en-US" altLang="ja-JP" sz="1600"/>
            </a:br>
            <a:r>
              <a:rPr kumimoji="1" lang="ja-JP" altLang="en-US" sz="1600"/>
              <a:t>ポインタをジャンプするように繋ぎ直しながらランクを更新して行く</a:t>
            </a:r>
            <a:endParaRPr kumimoji="1" lang="en-US" altLang="ja-JP" sz="1600"/>
          </a:p>
          <a:p>
            <a:pPr marL="285750" indent="-285750">
              <a:buFont typeface="Arial" panose="020B0604020202020204" pitchFamily="34" charset="0"/>
              <a:buChar char="•"/>
            </a:pPr>
            <a:r>
              <a:rPr kumimoji="1" lang="en-US" altLang="ja-JP" sz="1600"/>
              <a:t>StrokeGen </a:t>
            </a:r>
            <a:r>
              <a:rPr kumimoji="1" lang="ja-JP" altLang="en-US" sz="1600"/>
              <a:t>ではシードの割り振りとランキングの二つに使う</a:t>
            </a:r>
            <a:endParaRPr kumimoji="1" lang="en-US" altLang="ja-JP" sz="1600"/>
          </a:p>
          <a:p>
            <a:pPr marL="285750" indent="-285750">
              <a:buFont typeface="Arial" panose="020B0604020202020204" pitchFamily="34" charset="0"/>
              <a:buChar char="•"/>
            </a:pPr>
            <a:r>
              <a:rPr kumimoji="1" lang="en-US" altLang="ja-JP" sz="1600"/>
              <a:t>Wyllie </a:t>
            </a:r>
            <a:r>
              <a:rPr kumimoji="1" lang="ja-JP" altLang="en-US" sz="1600"/>
              <a:t>の手法以降、より効率的な手法も提案されているが</a:t>
            </a:r>
            <a:br>
              <a:rPr kumimoji="1" lang="en-US" altLang="ja-JP" sz="1600"/>
            </a:br>
            <a:r>
              <a:rPr kumimoji="1" lang="ja-JP" altLang="en-US" sz="1600"/>
              <a:t>ここでは大元のシンプルな手法が採用されている</a:t>
            </a:r>
            <a:endParaRPr kumimoji="1" lang="en-US" altLang="ja-JP" sz="1600"/>
          </a:p>
          <a:p>
            <a:pPr marL="285750" indent="-285750">
              <a:buFont typeface="Arial" panose="020B0604020202020204" pitchFamily="34" charset="0"/>
              <a:buChar char="•"/>
            </a:pPr>
            <a:endParaRPr kumimoji="1" lang="ja-JP" altLang="en-US" sz="1600"/>
          </a:p>
          <a:p>
            <a:pPr marL="285750" indent="-285750">
              <a:buFont typeface="Arial" panose="020B0604020202020204" pitchFamily="34" charset="0"/>
              <a:buChar char="•"/>
            </a:pPr>
            <a:endParaRPr kumimoji="1" lang="en-US" altLang="ja-JP" sz="1600"/>
          </a:p>
          <a:p>
            <a:pPr marL="285750" indent="-285750">
              <a:buFont typeface="Arial" panose="020B0604020202020204" pitchFamily="34" charset="0"/>
              <a:buChar char="•"/>
            </a:pPr>
            <a:endParaRPr kumimoji="1" lang="ja-JP" altLang="en-US" sz="1600"/>
          </a:p>
        </p:txBody>
      </p:sp>
    </p:spTree>
    <p:extLst>
      <p:ext uri="{BB962C8B-B14F-4D97-AF65-F5344CB8AC3E}">
        <p14:creationId xmlns:p14="http://schemas.microsoft.com/office/powerpoint/2010/main" val="225112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C12943C-DB7F-7D4A-0FF5-28B2134317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37167" y="2080521"/>
            <a:ext cx="2106833" cy="2139039"/>
          </a:xfrm>
          <a:prstGeom prst="rect">
            <a:avLst/>
          </a:prstGeom>
        </p:spPr>
      </p:pic>
      <p:sp>
        <p:nvSpPr>
          <p:cNvPr id="8" name="タイトル 1">
            <a:extLst>
              <a:ext uri="{FF2B5EF4-FFF2-40B4-BE49-F238E27FC236}">
                <a16:creationId xmlns:a16="http://schemas.microsoft.com/office/drawing/2014/main" id="{D5EF3C59-F6A0-0AB3-CE97-66E4F7C51A1E}"/>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 </a:t>
            </a:r>
            <a:r>
              <a:rPr lang="en-US" altLang="ja-JP" sz="1600"/>
              <a:t>– </a:t>
            </a:r>
            <a:r>
              <a:rPr lang="ja-JP" altLang="en-US" sz="1600"/>
              <a:t>輪郭ピクセルのベクトル化</a:t>
            </a:r>
            <a:br>
              <a:rPr lang="en-US" altLang="ja-JP" sz="1600"/>
            </a:br>
            <a:r>
              <a:rPr lang="ja-JP" altLang="en-US" sz="3100"/>
              <a:t>リストランキング</a:t>
            </a:r>
            <a:endParaRPr kumimoji="1" lang="ja-JP" altLang="en-US" sz="1600"/>
          </a:p>
        </p:txBody>
      </p:sp>
      <p:sp>
        <p:nvSpPr>
          <p:cNvPr id="9" name="コンテンツ プレースホルダー 4">
            <a:extLst>
              <a:ext uri="{FF2B5EF4-FFF2-40B4-BE49-F238E27FC236}">
                <a16:creationId xmlns:a16="http://schemas.microsoft.com/office/drawing/2014/main" id="{397C800E-D6B5-0DB0-9AE0-78401EC8C630}"/>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10" name="コンテンツ プレースホルダー 4">
            <a:extLst>
              <a:ext uri="{FF2B5EF4-FFF2-40B4-BE49-F238E27FC236}">
                <a16:creationId xmlns:a16="http://schemas.microsoft.com/office/drawing/2014/main" id="{83DB6B4B-96CE-3937-679A-8278989CE616}"/>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sp>
        <p:nvSpPr>
          <p:cNvPr id="2" name="テキスト ボックス 1">
            <a:extLst>
              <a:ext uri="{FF2B5EF4-FFF2-40B4-BE49-F238E27FC236}">
                <a16:creationId xmlns:a16="http://schemas.microsoft.com/office/drawing/2014/main" id="{BA948252-8F23-C067-F7A0-D4480C3995F2}"/>
              </a:ext>
            </a:extLst>
          </p:cNvPr>
          <p:cNvSpPr txBox="1"/>
          <p:nvPr/>
        </p:nvSpPr>
        <p:spPr>
          <a:xfrm>
            <a:off x="314761" y="1089460"/>
            <a:ext cx="6833922" cy="2554545"/>
          </a:xfrm>
          <a:prstGeom prst="rect">
            <a:avLst/>
          </a:prstGeom>
          <a:noFill/>
        </p:spPr>
        <p:txBody>
          <a:bodyPr wrap="none" rtlCol="0">
            <a:spAutoFit/>
          </a:bodyPr>
          <a:lstStyle/>
          <a:p>
            <a:r>
              <a:rPr kumimoji="1" lang="en-US" altLang="ja-JP" sz="1600" b="1" u="sng"/>
              <a:t>Loop breaking</a:t>
            </a:r>
            <a:r>
              <a:rPr kumimoji="1" lang="ja-JP" altLang="en-US" sz="1600" b="1" u="sng"/>
              <a:t>（シードの割り振り）</a:t>
            </a:r>
            <a:endParaRPr kumimoji="1" lang="en-US" altLang="ja-JP" sz="1600" b="1" u="sng"/>
          </a:p>
          <a:p>
            <a:pPr marL="285750" indent="-285750">
              <a:buFont typeface="Arial" panose="020B0604020202020204" pitchFamily="34" charset="0"/>
              <a:buChar char="•"/>
            </a:pPr>
            <a:r>
              <a:rPr kumimoji="1" lang="ja-JP" altLang="en-US" sz="1600"/>
              <a:t>ピクセルエッジループ中のシード（</a:t>
            </a:r>
            <a:r>
              <a:rPr kumimoji="1" lang="ja-JP" altLang="en-US" sz="1600" b="1"/>
              <a:t>ループの切れ目</a:t>
            </a:r>
            <a:r>
              <a:rPr kumimoji="1" lang="ja-JP" altLang="en-US" sz="1600"/>
              <a:t>）を見つける処理</a:t>
            </a:r>
          </a:p>
          <a:p>
            <a:pPr marL="285750" indent="-285750">
              <a:buFont typeface="Arial" panose="020B0604020202020204" pitchFamily="34" charset="0"/>
              <a:buChar char="•"/>
            </a:pPr>
            <a:r>
              <a:rPr kumimoji="1" lang="en-US" altLang="ja-JP" sz="1600"/>
              <a:t>ID</a:t>
            </a:r>
            <a:r>
              <a:rPr kumimoji="1" lang="en-US" altLang="ja-JP" sz="1600" baseline="30000"/>
              <a:t>*1</a:t>
            </a:r>
            <a:r>
              <a:rPr kumimoji="1" lang="en-US" altLang="ja-JP" sz="1600"/>
              <a:t> </a:t>
            </a:r>
            <a:r>
              <a:rPr kumimoji="1" lang="ja-JP" altLang="en-US" sz="1600"/>
              <a:t>が最大のピクセルエッジをループの先頭とする</a:t>
            </a:r>
          </a:p>
          <a:p>
            <a:pPr marL="285750" indent="-285750">
              <a:buFont typeface="Arial" panose="020B0604020202020204" pitchFamily="34" charset="0"/>
              <a:buChar char="•"/>
            </a:pPr>
            <a:r>
              <a:rPr kumimoji="1" lang="en-US" altLang="ja-JP" sz="1600"/>
              <a:t>Wyllie’s algorithm </a:t>
            </a:r>
            <a:r>
              <a:rPr kumimoji="1" lang="ja-JP" altLang="en-US" sz="1600"/>
              <a:t>をループ内で最大の </a:t>
            </a:r>
            <a:r>
              <a:rPr kumimoji="1" lang="en-US" altLang="ja-JP" sz="1600"/>
              <a:t>ID </a:t>
            </a:r>
            <a:r>
              <a:rPr kumimoji="1" lang="ja-JP" altLang="en-US" sz="1600"/>
              <a:t>の探索に利用</a:t>
            </a:r>
            <a:r>
              <a:rPr kumimoji="1" lang="ja-JP" altLang="en-US" sz="1600" baseline="30000"/>
              <a:t>＊</a:t>
            </a:r>
            <a:r>
              <a:rPr kumimoji="1" lang="en-US" altLang="ja-JP" sz="1600" baseline="30000"/>
              <a:t>2</a:t>
            </a:r>
            <a:endParaRPr kumimoji="1" lang="ja-JP" altLang="en-US" sz="1600" baseline="30000"/>
          </a:p>
          <a:p>
            <a:endParaRPr kumimoji="1" lang="en-US" altLang="ja-JP" sz="1600" b="1"/>
          </a:p>
          <a:p>
            <a:r>
              <a:rPr kumimoji="1" lang="en-US" altLang="ja-JP" sz="1600" b="1" u="sng"/>
              <a:t>List ranking</a:t>
            </a:r>
          </a:p>
          <a:p>
            <a:pPr marL="285750" indent="-285750">
              <a:buFont typeface="Arial" panose="020B0604020202020204" pitchFamily="34" charset="0"/>
              <a:buChar char="•"/>
            </a:pPr>
            <a:r>
              <a:rPr kumimoji="1" lang="en-US" altLang="ja-JP" sz="1600"/>
              <a:t>Wyllie’s algorithm </a:t>
            </a:r>
            <a:r>
              <a:rPr kumimoji="1" lang="ja-JP" altLang="en-US" sz="1600"/>
              <a:t>で循環リンクリストをランク付けする</a:t>
            </a:r>
            <a:endParaRPr kumimoji="1" lang="en-US" altLang="ja-JP" sz="1600"/>
          </a:p>
          <a:p>
            <a:pPr marL="285750" indent="-285750">
              <a:buFont typeface="Arial" panose="020B0604020202020204" pitchFamily="34" charset="0"/>
              <a:buChar char="•"/>
            </a:pPr>
            <a:r>
              <a:rPr kumimoji="1" lang="ja-JP" altLang="en-US" sz="1600"/>
              <a:t>ランク順で並び替えたエッジループの循環リンクリストを新たに作る</a:t>
            </a:r>
            <a:endParaRPr kumimoji="1" lang="en-US" altLang="ja-JP" sz="1600"/>
          </a:p>
          <a:p>
            <a:pPr marL="742950" lvl="1" indent="-285750">
              <a:buFont typeface="Arial" panose="020B0604020202020204" pitchFamily="34" charset="0"/>
              <a:buChar char="•"/>
            </a:pPr>
            <a:r>
              <a:rPr kumimoji="1" lang="ja-JP" altLang="en-US" sz="1600"/>
              <a:t>一つのリニアな配列に複数のシリアライズされたループが並ぶ</a:t>
            </a:r>
          </a:p>
          <a:p>
            <a:pPr marL="285750" indent="-285750">
              <a:buFont typeface="Arial" panose="020B0604020202020204" pitchFamily="34" charset="0"/>
              <a:buChar char="•"/>
            </a:pPr>
            <a:endParaRPr kumimoji="1" lang="ja-JP" altLang="en-US" sz="1600"/>
          </a:p>
        </p:txBody>
      </p:sp>
      <p:sp>
        <p:nvSpPr>
          <p:cNvPr id="4" name="テキスト ボックス 3">
            <a:extLst>
              <a:ext uri="{FF2B5EF4-FFF2-40B4-BE49-F238E27FC236}">
                <a16:creationId xmlns:a16="http://schemas.microsoft.com/office/drawing/2014/main" id="{3CC989F4-133C-FC89-C5EE-1E4DD20DD3F2}"/>
              </a:ext>
            </a:extLst>
          </p:cNvPr>
          <p:cNvSpPr txBox="1"/>
          <p:nvPr/>
        </p:nvSpPr>
        <p:spPr>
          <a:xfrm>
            <a:off x="187802" y="3834840"/>
            <a:ext cx="6879747" cy="769441"/>
          </a:xfrm>
          <a:prstGeom prst="rect">
            <a:avLst/>
          </a:prstGeom>
          <a:noFill/>
          <a:ln>
            <a:solidFill>
              <a:schemeClr val="tx1"/>
            </a:solidFill>
          </a:ln>
        </p:spPr>
        <p:txBody>
          <a:bodyPr wrap="square" rtlCol="0">
            <a:spAutoFit/>
          </a:bodyPr>
          <a:lstStyle/>
          <a:p>
            <a:r>
              <a:rPr kumimoji="1" lang="en-US" altLang="ja-JP" sz="1100" baseline="30000"/>
              <a:t>*1 </a:t>
            </a:r>
            <a:r>
              <a:rPr kumimoji="1" lang="ja-JP" altLang="en-US" sz="1100"/>
              <a:t>スクリーンスペースでユニークな </a:t>
            </a:r>
            <a:r>
              <a:rPr kumimoji="1" lang="en-US" altLang="ja-JP" sz="1100"/>
              <a:t>ID</a:t>
            </a:r>
            <a:r>
              <a:rPr kumimoji="1" lang="ja-JP" altLang="en-US" sz="1100"/>
              <a:t>（モートンコード）を各ピクセルエッジに割り振る</a:t>
            </a:r>
            <a:endParaRPr kumimoji="1" lang="en-US" altLang="ja-JP" sz="1100"/>
          </a:p>
          <a:p>
            <a:r>
              <a:rPr kumimoji="1" lang="en-US" altLang="ja-JP" sz="1100" baseline="30000"/>
              <a:t>*2 </a:t>
            </a:r>
            <a:r>
              <a:rPr kumimoji="1" lang="ja-JP" altLang="en-US" sz="1100"/>
              <a:t>循環リストに対する </a:t>
            </a:r>
            <a:r>
              <a:rPr kumimoji="1" lang="en-US" altLang="ja-JP" sz="1100"/>
              <a:t>Pointer jumping </a:t>
            </a:r>
            <a:r>
              <a:rPr kumimoji="1" lang="ja-JP" altLang="en-US" sz="1100"/>
              <a:t>の過程でランクを加算する代わりに </a:t>
            </a:r>
            <a:r>
              <a:rPr kumimoji="1" lang="en-US" altLang="ja-JP" sz="1100"/>
              <a:t>ID </a:t>
            </a:r>
            <a:r>
              <a:rPr kumimoji="1" lang="ja-JP" altLang="en-US" sz="1100"/>
              <a:t>を </a:t>
            </a:r>
            <a:r>
              <a:rPr kumimoji="1" lang="en-US" altLang="ja-JP" sz="1100"/>
              <a:t>max </a:t>
            </a:r>
            <a:r>
              <a:rPr kumimoji="1" lang="ja-JP" altLang="en-US" sz="1100"/>
              <a:t>で更新すると、</a:t>
            </a:r>
            <a:br>
              <a:rPr kumimoji="1" lang="en-US" altLang="ja-JP" sz="1100"/>
            </a:br>
            <a:r>
              <a:rPr kumimoji="1" lang="ja-JP" altLang="en-US" sz="1100"/>
              <a:t>　ループ全体にループ中最大の </a:t>
            </a:r>
            <a:r>
              <a:rPr kumimoji="1" lang="en-US" altLang="ja-JP" sz="1100"/>
              <a:t>ID </a:t>
            </a:r>
            <a:r>
              <a:rPr kumimoji="1" lang="ja-JP" altLang="en-US" sz="1100"/>
              <a:t>が割り振られる。</a:t>
            </a:r>
            <a:br>
              <a:rPr kumimoji="1" lang="en-US" altLang="ja-JP" sz="1100"/>
            </a:br>
            <a:r>
              <a:rPr kumimoji="1" lang="ja-JP" altLang="en-US" sz="1100"/>
              <a:t>　その最大 </a:t>
            </a:r>
            <a:r>
              <a:rPr kumimoji="1" lang="en-US" altLang="ja-JP" sz="1100"/>
              <a:t>ID </a:t>
            </a:r>
            <a:r>
              <a:rPr kumimoji="1" lang="ja-JP" altLang="en-US" sz="1100"/>
              <a:t>と元の </a:t>
            </a:r>
            <a:r>
              <a:rPr kumimoji="1" lang="en-US" altLang="ja-JP" sz="1100"/>
              <a:t>ID </a:t>
            </a:r>
            <a:r>
              <a:rPr kumimoji="1" lang="ja-JP" altLang="en-US" sz="1100"/>
              <a:t>が一致するピクセルを開始点として選ぶ</a:t>
            </a:r>
            <a:endParaRPr lang="en-US" altLang="ja-JP" sz="1100"/>
          </a:p>
        </p:txBody>
      </p:sp>
      <p:grpSp>
        <p:nvGrpSpPr>
          <p:cNvPr id="5" name="グループ化 4">
            <a:extLst>
              <a:ext uri="{FF2B5EF4-FFF2-40B4-BE49-F238E27FC236}">
                <a16:creationId xmlns:a16="http://schemas.microsoft.com/office/drawing/2014/main" id="{DD0DAEA9-F0F1-B8FE-515F-15BD4462A431}"/>
              </a:ext>
            </a:extLst>
          </p:cNvPr>
          <p:cNvGrpSpPr/>
          <p:nvPr/>
        </p:nvGrpSpPr>
        <p:grpSpPr>
          <a:xfrm>
            <a:off x="122755" y="689332"/>
            <a:ext cx="8854097" cy="264653"/>
            <a:chOff x="122755" y="1583812"/>
            <a:chExt cx="9820231" cy="987938"/>
          </a:xfrm>
        </p:grpSpPr>
        <p:sp>
          <p:nvSpPr>
            <p:cNvPr id="6" name="正方形/長方形 5">
              <a:extLst>
                <a:ext uri="{FF2B5EF4-FFF2-40B4-BE49-F238E27FC236}">
                  <a16:creationId xmlns:a16="http://schemas.microsoft.com/office/drawing/2014/main" id="{5CBFA096-52B7-6684-C6C8-19E6EB45EAAA}"/>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7" name="正方形/長方形 6">
              <a:extLst>
                <a:ext uri="{FF2B5EF4-FFF2-40B4-BE49-F238E27FC236}">
                  <a16:creationId xmlns:a16="http://schemas.microsoft.com/office/drawing/2014/main" id="{185FA7D1-EA4A-9873-52D0-38D931666DBA}"/>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12" name="正方形/長方形 11">
              <a:extLst>
                <a:ext uri="{FF2B5EF4-FFF2-40B4-BE49-F238E27FC236}">
                  <a16:creationId xmlns:a16="http://schemas.microsoft.com/office/drawing/2014/main" id="{8209A742-F6B4-2DC2-5A1B-01D574554AD8}"/>
                </a:ext>
              </a:extLst>
            </p:cNvPr>
            <p:cNvSpPr/>
            <p:nvPr/>
          </p:nvSpPr>
          <p:spPr>
            <a:xfrm>
              <a:off x="4075665"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Vectorization</a:t>
              </a:r>
              <a:endParaRPr kumimoji="1" lang="en-US" altLang="ja-JP" sz="1000">
                <a:solidFill>
                  <a:schemeClr val="accent6">
                    <a:lumMod val="75000"/>
                  </a:schemeClr>
                </a:solidFill>
              </a:endParaRPr>
            </a:p>
          </p:txBody>
        </p:sp>
        <p:sp>
          <p:nvSpPr>
            <p:cNvPr id="13" name="正方形/長方形 12">
              <a:extLst>
                <a:ext uri="{FF2B5EF4-FFF2-40B4-BE49-F238E27FC236}">
                  <a16:creationId xmlns:a16="http://schemas.microsoft.com/office/drawing/2014/main" id="{A5C6E53B-3A35-9EDE-3B30-7E888C751A81}"/>
                </a:ext>
              </a:extLst>
            </p:cNvPr>
            <p:cNvSpPr/>
            <p:nvPr/>
          </p:nvSpPr>
          <p:spPr>
            <a:xfrm>
              <a:off x="605212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Stroke Generation</a:t>
              </a:r>
              <a:endParaRPr kumimoji="1" lang="en-US" altLang="ja-JP" sz="1000">
                <a:solidFill>
                  <a:schemeClr val="accent6">
                    <a:lumMod val="60000"/>
                    <a:lumOff val="40000"/>
                  </a:schemeClr>
                </a:solidFill>
              </a:endParaRPr>
            </a:p>
          </p:txBody>
        </p:sp>
        <p:sp>
          <p:nvSpPr>
            <p:cNvPr id="15" name="正方形/長方形 14">
              <a:extLst>
                <a:ext uri="{FF2B5EF4-FFF2-40B4-BE49-F238E27FC236}">
                  <a16:creationId xmlns:a16="http://schemas.microsoft.com/office/drawing/2014/main" id="{40D9AA02-85C0-CABF-E841-D3065EFDE381}"/>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spTree>
    <p:extLst>
      <p:ext uri="{BB962C8B-B14F-4D97-AF65-F5344CB8AC3E}">
        <p14:creationId xmlns:p14="http://schemas.microsoft.com/office/powerpoint/2010/main" val="915694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正方形/長方形 547">
            <a:extLst>
              <a:ext uri="{FF2B5EF4-FFF2-40B4-BE49-F238E27FC236}">
                <a16:creationId xmlns:a16="http://schemas.microsoft.com/office/drawing/2014/main" id="{3D1C9B62-3429-942C-6844-39634B134C54}"/>
              </a:ext>
            </a:extLst>
          </p:cNvPr>
          <p:cNvSpPr/>
          <p:nvPr/>
        </p:nvSpPr>
        <p:spPr>
          <a:xfrm>
            <a:off x="171773" y="1570615"/>
            <a:ext cx="7049851" cy="814156"/>
          </a:xfrm>
          <a:prstGeom prst="rect">
            <a:avLst/>
          </a:prstGeom>
          <a:solidFill>
            <a:schemeClr val="accent6">
              <a:lumMod val="20000"/>
              <a:lumOff val="80000"/>
            </a:schemeClr>
          </a:solidFill>
          <a:ln w="1905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549" name="正方形/長方形 548">
            <a:extLst>
              <a:ext uri="{FF2B5EF4-FFF2-40B4-BE49-F238E27FC236}">
                <a16:creationId xmlns:a16="http://schemas.microsoft.com/office/drawing/2014/main" id="{A0C238AF-278F-3CB5-CCCF-894A7BEA3652}"/>
              </a:ext>
            </a:extLst>
          </p:cNvPr>
          <p:cNvSpPr/>
          <p:nvPr/>
        </p:nvSpPr>
        <p:spPr>
          <a:xfrm>
            <a:off x="171773" y="756459"/>
            <a:ext cx="7049851" cy="814156"/>
          </a:xfrm>
          <a:prstGeom prst="rect">
            <a:avLst/>
          </a:prstGeom>
          <a:solidFill>
            <a:schemeClr val="bg1"/>
          </a:solidFill>
          <a:ln w="1905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550" name="正方形/長方形 549">
            <a:extLst>
              <a:ext uri="{FF2B5EF4-FFF2-40B4-BE49-F238E27FC236}">
                <a16:creationId xmlns:a16="http://schemas.microsoft.com/office/drawing/2014/main" id="{2A34A267-B07D-7B23-13E4-9249F259452B}"/>
              </a:ext>
            </a:extLst>
          </p:cNvPr>
          <p:cNvSpPr/>
          <p:nvPr/>
        </p:nvSpPr>
        <p:spPr>
          <a:xfrm>
            <a:off x="171773" y="3198927"/>
            <a:ext cx="7049851" cy="814156"/>
          </a:xfrm>
          <a:prstGeom prst="rect">
            <a:avLst/>
          </a:prstGeom>
          <a:solidFill>
            <a:schemeClr val="accent6">
              <a:lumMod val="20000"/>
              <a:lumOff val="80000"/>
            </a:schemeClr>
          </a:solidFill>
          <a:ln w="1905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551" name="正方形/長方形 550">
            <a:extLst>
              <a:ext uri="{FF2B5EF4-FFF2-40B4-BE49-F238E27FC236}">
                <a16:creationId xmlns:a16="http://schemas.microsoft.com/office/drawing/2014/main" id="{F7613EA0-7E56-E8EC-E3D1-58EF2C71C6EE}"/>
              </a:ext>
            </a:extLst>
          </p:cNvPr>
          <p:cNvSpPr/>
          <p:nvPr/>
        </p:nvSpPr>
        <p:spPr>
          <a:xfrm>
            <a:off x="171773" y="2384771"/>
            <a:ext cx="7049851" cy="814156"/>
          </a:xfrm>
          <a:prstGeom prst="rect">
            <a:avLst/>
          </a:prstGeom>
          <a:solidFill>
            <a:schemeClr val="bg1"/>
          </a:solidFill>
          <a:ln w="1905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552" name="正方形/長方形 551">
            <a:extLst>
              <a:ext uri="{FF2B5EF4-FFF2-40B4-BE49-F238E27FC236}">
                <a16:creationId xmlns:a16="http://schemas.microsoft.com/office/drawing/2014/main" id="{B2BEB0F5-3BF1-40D4-7D9D-91B51BD79F91}"/>
              </a:ext>
            </a:extLst>
          </p:cNvPr>
          <p:cNvSpPr/>
          <p:nvPr/>
        </p:nvSpPr>
        <p:spPr>
          <a:xfrm>
            <a:off x="171773" y="4013083"/>
            <a:ext cx="7049851" cy="814156"/>
          </a:xfrm>
          <a:prstGeom prst="rect">
            <a:avLst/>
          </a:prstGeom>
          <a:solidFill>
            <a:schemeClr val="bg1"/>
          </a:solidFill>
          <a:ln w="1905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495" name="テキスト ボックス 494">
            <a:extLst>
              <a:ext uri="{FF2B5EF4-FFF2-40B4-BE49-F238E27FC236}">
                <a16:creationId xmlns:a16="http://schemas.microsoft.com/office/drawing/2014/main" id="{6BD808ED-CDD5-B8A7-D07E-EB774335E6FC}"/>
              </a:ext>
            </a:extLst>
          </p:cNvPr>
          <p:cNvSpPr txBox="1"/>
          <p:nvPr/>
        </p:nvSpPr>
        <p:spPr>
          <a:xfrm>
            <a:off x="7221623" y="1613227"/>
            <a:ext cx="1888107" cy="1107996"/>
          </a:xfrm>
          <a:prstGeom prst="rect">
            <a:avLst/>
          </a:prstGeom>
          <a:noFill/>
        </p:spPr>
        <p:txBody>
          <a:bodyPr wrap="square" rtlCol="0">
            <a:spAutoFit/>
          </a:bodyPr>
          <a:lstStyle/>
          <a:p>
            <a:r>
              <a:rPr kumimoji="1" lang="ja-JP" altLang="en-US" sz="1100"/>
              <a:t>後続ノードの値と </a:t>
            </a:r>
            <a:r>
              <a:rPr kumimoji="1" lang="en-US" altLang="ja-JP" sz="1100"/>
              <a:t>Max </a:t>
            </a:r>
            <a:r>
              <a:rPr kumimoji="1" lang="ja-JP" altLang="en-US" sz="1100"/>
              <a:t>をとり、その後続ノードへ繋ぎ直す</a:t>
            </a:r>
            <a:endParaRPr kumimoji="1" lang="en-US" altLang="ja-JP" sz="1100"/>
          </a:p>
          <a:p>
            <a:endParaRPr kumimoji="1" lang="en-US" altLang="ja-JP" sz="1100"/>
          </a:p>
          <a:p>
            <a:r>
              <a:rPr kumimoji="1" lang="ja-JP" altLang="en-US" sz="1100"/>
              <a:t>末尾情報の無いループなのでずっと繋ぎ直し続ける</a:t>
            </a:r>
          </a:p>
        </p:txBody>
      </p:sp>
      <p:sp>
        <p:nvSpPr>
          <p:cNvPr id="5" name="タイトル 1">
            <a:extLst>
              <a:ext uri="{FF2B5EF4-FFF2-40B4-BE49-F238E27FC236}">
                <a16:creationId xmlns:a16="http://schemas.microsoft.com/office/drawing/2014/main" id="{73E8B553-6568-9702-21B7-74DB225D1EBB}"/>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a:t>
            </a:r>
            <a:r>
              <a:rPr lang="en-US" altLang="ja-JP" sz="1600"/>
              <a:t>– </a:t>
            </a:r>
            <a:r>
              <a:rPr lang="ja-JP" altLang="en-US" sz="1600"/>
              <a:t>輪郭ピクセルのベクトル化</a:t>
            </a:r>
            <a:br>
              <a:rPr lang="en-US" altLang="ja-JP" sz="1600"/>
            </a:br>
            <a:r>
              <a:rPr lang="en-US" altLang="ja-JP" sz="3100"/>
              <a:t>Loop breaking</a:t>
            </a:r>
            <a:endParaRPr kumimoji="1" lang="ja-JP" altLang="en-US" sz="1600"/>
          </a:p>
        </p:txBody>
      </p:sp>
      <p:sp>
        <p:nvSpPr>
          <p:cNvPr id="6" name="コンテンツ プレースホルダー 4">
            <a:extLst>
              <a:ext uri="{FF2B5EF4-FFF2-40B4-BE49-F238E27FC236}">
                <a16:creationId xmlns:a16="http://schemas.microsoft.com/office/drawing/2014/main" id="{DB43DF4B-2903-F6AF-7FEB-9D87BB6EAE1F}"/>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7" name="コンテンツ プレースホルダー 4">
            <a:extLst>
              <a:ext uri="{FF2B5EF4-FFF2-40B4-BE49-F238E27FC236}">
                <a16:creationId xmlns:a16="http://schemas.microsoft.com/office/drawing/2014/main" id="{9F37319F-90BE-AE90-3E34-626DEBBAA344}"/>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grpSp>
        <p:nvGrpSpPr>
          <p:cNvPr id="3" name="グループ化 2">
            <a:extLst>
              <a:ext uri="{FF2B5EF4-FFF2-40B4-BE49-F238E27FC236}">
                <a16:creationId xmlns:a16="http://schemas.microsoft.com/office/drawing/2014/main" id="{EA44AAE5-473E-3A37-E31E-9419B70226F7}"/>
              </a:ext>
            </a:extLst>
          </p:cNvPr>
          <p:cNvGrpSpPr/>
          <p:nvPr/>
        </p:nvGrpSpPr>
        <p:grpSpPr>
          <a:xfrm>
            <a:off x="239477" y="897299"/>
            <a:ext cx="6835346" cy="314267"/>
            <a:chOff x="239477" y="897299"/>
            <a:chExt cx="6835346" cy="314267"/>
          </a:xfrm>
        </p:grpSpPr>
        <p:sp>
          <p:nvSpPr>
            <p:cNvPr id="142" name="楕円 141">
              <a:extLst>
                <a:ext uri="{FF2B5EF4-FFF2-40B4-BE49-F238E27FC236}">
                  <a16:creationId xmlns:a16="http://schemas.microsoft.com/office/drawing/2014/main" id="{6E279A95-3D6B-69DB-7663-F4636D6E53B9}"/>
                </a:ext>
              </a:extLst>
            </p:cNvPr>
            <p:cNvSpPr/>
            <p:nvPr/>
          </p:nvSpPr>
          <p:spPr>
            <a:xfrm>
              <a:off x="4818173" y="912309"/>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9</a:t>
              </a:r>
              <a:endParaRPr kumimoji="1" lang="ja-JP" altLang="en-US" sz="1400">
                <a:solidFill>
                  <a:schemeClr val="bg1"/>
                </a:solidFill>
                <a:latin typeface="Aptos Black" panose="020B0004020202020204" pitchFamily="34" charset="0"/>
              </a:endParaRPr>
            </a:p>
          </p:txBody>
        </p:sp>
        <p:sp>
          <p:nvSpPr>
            <p:cNvPr id="143" name="楕円 142">
              <a:extLst>
                <a:ext uri="{FF2B5EF4-FFF2-40B4-BE49-F238E27FC236}">
                  <a16:creationId xmlns:a16="http://schemas.microsoft.com/office/drawing/2014/main" id="{9EC1240A-BA36-12A9-862E-2EDBDB6DC7C7}"/>
                </a:ext>
              </a:extLst>
            </p:cNvPr>
            <p:cNvSpPr/>
            <p:nvPr/>
          </p:nvSpPr>
          <p:spPr>
            <a:xfrm>
              <a:off x="5472273" y="912309"/>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0</a:t>
              </a:r>
              <a:endParaRPr kumimoji="1" lang="ja-JP" altLang="en-US" sz="1400">
                <a:solidFill>
                  <a:schemeClr val="bg1"/>
                </a:solidFill>
                <a:latin typeface="Aptos Black" panose="020B0004020202020204" pitchFamily="34" charset="0"/>
              </a:endParaRPr>
            </a:p>
          </p:txBody>
        </p:sp>
        <p:sp>
          <p:nvSpPr>
            <p:cNvPr id="144" name="楕円 143">
              <a:extLst>
                <a:ext uri="{FF2B5EF4-FFF2-40B4-BE49-F238E27FC236}">
                  <a16:creationId xmlns:a16="http://schemas.microsoft.com/office/drawing/2014/main" id="{5189D102-BB3C-9B65-F28D-C476B9B6A210}"/>
                </a:ext>
              </a:extLst>
            </p:cNvPr>
            <p:cNvSpPr/>
            <p:nvPr/>
          </p:nvSpPr>
          <p:spPr>
            <a:xfrm>
              <a:off x="6126372" y="912309"/>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8</a:t>
              </a:r>
              <a:endParaRPr kumimoji="1" lang="ja-JP" altLang="en-US" sz="1400">
                <a:solidFill>
                  <a:schemeClr val="bg1"/>
                </a:solidFill>
                <a:latin typeface="Aptos Black" panose="020B0004020202020204" pitchFamily="34" charset="0"/>
              </a:endParaRPr>
            </a:p>
          </p:txBody>
        </p:sp>
        <p:sp>
          <p:nvSpPr>
            <p:cNvPr id="145" name="楕円 144">
              <a:extLst>
                <a:ext uri="{FF2B5EF4-FFF2-40B4-BE49-F238E27FC236}">
                  <a16:creationId xmlns:a16="http://schemas.microsoft.com/office/drawing/2014/main" id="{B88837B0-51F7-487E-5FB6-69657D47D2FF}"/>
                </a:ext>
              </a:extLst>
            </p:cNvPr>
            <p:cNvSpPr/>
            <p:nvPr/>
          </p:nvSpPr>
          <p:spPr>
            <a:xfrm>
              <a:off x="6780472" y="912309"/>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6</a:t>
              </a:r>
              <a:endParaRPr kumimoji="1" lang="ja-JP" altLang="en-US" sz="1400">
                <a:solidFill>
                  <a:schemeClr val="bg1"/>
                </a:solidFill>
                <a:latin typeface="Aptos Black" panose="020B0004020202020204" pitchFamily="34" charset="0"/>
              </a:endParaRPr>
            </a:p>
          </p:txBody>
        </p:sp>
        <p:sp>
          <p:nvSpPr>
            <p:cNvPr id="148" name="楕円 147">
              <a:extLst>
                <a:ext uri="{FF2B5EF4-FFF2-40B4-BE49-F238E27FC236}">
                  <a16:creationId xmlns:a16="http://schemas.microsoft.com/office/drawing/2014/main" id="{6131E5F9-77E1-EEAB-C121-E23C99394B8C}"/>
                </a:ext>
              </a:extLst>
            </p:cNvPr>
            <p:cNvSpPr/>
            <p:nvPr/>
          </p:nvSpPr>
          <p:spPr>
            <a:xfrm>
              <a:off x="893576" y="912309"/>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4</a:t>
              </a:r>
              <a:endParaRPr kumimoji="1" lang="ja-JP" altLang="en-US" sz="1400">
                <a:solidFill>
                  <a:schemeClr val="bg1"/>
                </a:solidFill>
                <a:latin typeface="Aptos Black" panose="020B0004020202020204" pitchFamily="34" charset="0"/>
              </a:endParaRPr>
            </a:p>
          </p:txBody>
        </p:sp>
        <p:sp>
          <p:nvSpPr>
            <p:cNvPr id="149" name="楕円 148">
              <a:extLst>
                <a:ext uri="{FF2B5EF4-FFF2-40B4-BE49-F238E27FC236}">
                  <a16:creationId xmlns:a16="http://schemas.microsoft.com/office/drawing/2014/main" id="{54A06AED-1865-1775-E96E-B0546A1CEB35}"/>
                </a:ext>
              </a:extLst>
            </p:cNvPr>
            <p:cNvSpPr/>
            <p:nvPr/>
          </p:nvSpPr>
          <p:spPr>
            <a:xfrm>
              <a:off x="1547676" y="912309"/>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5</a:t>
              </a:r>
              <a:endParaRPr kumimoji="1" lang="ja-JP" altLang="en-US" sz="1400">
                <a:solidFill>
                  <a:schemeClr val="bg1"/>
                </a:solidFill>
                <a:latin typeface="Aptos Black" panose="020B0004020202020204" pitchFamily="34" charset="0"/>
              </a:endParaRPr>
            </a:p>
          </p:txBody>
        </p:sp>
        <p:sp>
          <p:nvSpPr>
            <p:cNvPr id="150" name="楕円 149">
              <a:extLst>
                <a:ext uri="{FF2B5EF4-FFF2-40B4-BE49-F238E27FC236}">
                  <a16:creationId xmlns:a16="http://schemas.microsoft.com/office/drawing/2014/main" id="{FF40E46F-E958-16C6-77BA-98E319032A03}"/>
                </a:ext>
              </a:extLst>
            </p:cNvPr>
            <p:cNvSpPr/>
            <p:nvPr/>
          </p:nvSpPr>
          <p:spPr>
            <a:xfrm>
              <a:off x="2201775" y="912309"/>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2</a:t>
              </a:r>
              <a:endParaRPr kumimoji="1" lang="ja-JP" altLang="en-US" sz="1400">
                <a:solidFill>
                  <a:schemeClr val="bg1"/>
                </a:solidFill>
                <a:latin typeface="Aptos Black" panose="020B0004020202020204" pitchFamily="34" charset="0"/>
              </a:endParaRPr>
            </a:p>
          </p:txBody>
        </p:sp>
        <p:sp>
          <p:nvSpPr>
            <p:cNvPr id="151" name="楕円 150">
              <a:extLst>
                <a:ext uri="{FF2B5EF4-FFF2-40B4-BE49-F238E27FC236}">
                  <a16:creationId xmlns:a16="http://schemas.microsoft.com/office/drawing/2014/main" id="{BAE51A67-EC99-2C25-CA08-1103DA4376A5}"/>
                </a:ext>
              </a:extLst>
            </p:cNvPr>
            <p:cNvSpPr/>
            <p:nvPr/>
          </p:nvSpPr>
          <p:spPr>
            <a:xfrm>
              <a:off x="2855875" y="912309"/>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3</a:t>
              </a:r>
              <a:endParaRPr kumimoji="1" lang="ja-JP" altLang="en-US" sz="1400">
                <a:solidFill>
                  <a:schemeClr val="bg1"/>
                </a:solidFill>
                <a:latin typeface="Aptos Black" panose="020B0004020202020204" pitchFamily="34" charset="0"/>
              </a:endParaRPr>
            </a:p>
          </p:txBody>
        </p:sp>
        <p:sp>
          <p:nvSpPr>
            <p:cNvPr id="152" name="楕円 151">
              <a:extLst>
                <a:ext uri="{FF2B5EF4-FFF2-40B4-BE49-F238E27FC236}">
                  <a16:creationId xmlns:a16="http://schemas.microsoft.com/office/drawing/2014/main" id="{7442208E-1848-F982-AD43-E5FC4D02157A}"/>
                </a:ext>
              </a:extLst>
            </p:cNvPr>
            <p:cNvSpPr/>
            <p:nvPr/>
          </p:nvSpPr>
          <p:spPr>
            <a:xfrm>
              <a:off x="3509974" y="912309"/>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153" name="楕円 152">
              <a:extLst>
                <a:ext uri="{FF2B5EF4-FFF2-40B4-BE49-F238E27FC236}">
                  <a16:creationId xmlns:a16="http://schemas.microsoft.com/office/drawing/2014/main" id="{14111C54-1FED-8AD4-02BF-E6DB4EF02A41}"/>
                </a:ext>
              </a:extLst>
            </p:cNvPr>
            <p:cNvSpPr/>
            <p:nvPr/>
          </p:nvSpPr>
          <p:spPr>
            <a:xfrm>
              <a:off x="4164074" y="912309"/>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7</a:t>
              </a:r>
              <a:endParaRPr kumimoji="1" lang="ja-JP" altLang="en-US" sz="1400">
                <a:solidFill>
                  <a:schemeClr val="bg1"/>
                </a:solidFill>
                <a:latin typeface="Aptos Black" panose="020B0004020202020204" pitchFamily="34" charset="0"/>
              </a:endParaRPr>
            </a:p>
          </p:txBody>
        </p:sp>
        <p:sp>
          <p:nvSpPr>
            <p:cNvPr id="158" name="楕円 157">
              <a:extLst>
                <a:ext uri="{FF2B5EF4-FFF2-40B4-BE49-F238E27FC236}">
                  <a16:creationId xmlns:a16="http://schemas.microsoft.com/office/drawing/2014/main" id="{7CEE682D-30DC-6960-3D7F-26259728AE3C}"/>
                </a:ext>
              </a:extLst>
            </p:cNvPr>
            <p:cNvSpPr/>
            <p:nvPr/>
          </p:nvSpPr>
          <p:spPr>
            <a:xfrm>
              <a:off x="239477" y="912309"/>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1</a:t>
              </a:r>
              <a:endParaRPr kumimoji="1" lang="ja-JP" altLang="en-US" sz="1400">
                <a:solidFill>
                  <a:schemeClr val="bg1"/>
                </a:solidFill>
                <a:latin typeface="Aptos Black" panose="020B0004020202020204" pitchFamily="34" charset="0"/>
              </a:endParaRPr>
            </a:p>
          </p:txBody>
        </p:sp>
        <p:cxnSp>
          <p:nvCxnSpPr>
            <p:cNvPr id="159" name="直線矢印コネクタ 158">
              <a:extLst>
                <a:ext uri="{FF2B5EF4-FFF2-40B4-BE49-F238E27FC236}">
                  <a16:creationId xmlns:a16="http://schemas.microsoft.com/office/drawing/2014/main" id="{985BAD40-7C0B-E1F8-DC0E-7817FC99E36F}"/>
                </a:ext>
              </a:extLst>
            </p:cNvPr>
            <p:cNvCxnSpPr>
              <a:cxnSpLocks/>
              <a:stCxn id="151" idx="6"/>
              <a:endCxn id="152" idx="2"/>
            </p:cNvCxnSpPr>
            <p:nvPr/>
          </p:nvCxnSpPr>
          <p:spPr>
            <a:xfrm>
              <a:off x="3150225" y="1059484"/>
              <a:ext cx="359749"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0" name="直線矢印コネクタ 159">
              <a:extLst>
                <a:ext uri="{FF2B5EF4-FFF2-40B4-BE49-F238E27FC236}">
                  <a16:creationId xmlns:a16="http://schemas.microsoft.com/office/drawing/2014/main" id="{0F857A66-93F9-A6FE-BEF1-D28ACCB22CD4}"/>
                </a:ext>
              </a:extLst>
            </p:cNvPr>
            <p:cNvCxnSpPr>
              <a:cxnSpLocks/>
              <a:stCxn id="152" idx="6"/>
              <a:endCxn id="153" idx="2"/>
            </p:cNvCxnSpPr>
            <p:nvPr/>
          </p:nvCxnSpPr>
          <p:spPr>
            <a:xfrm>
              <a:off x="3804325" y="1059484"/>
              <a:ext cx="359749"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1" name="直線矢印コネクタ 160">
              <a:extLst>
                <a:ext uri="{FF2B5EF4-FFF2-40B4-BE49-F238E27FC236}">
                  <a16:creationId xmlns:a16="http://schemas.microsoft.com/office/drawing/2014/main" id="{29059A5C-08D5-B695-783C-368EDB6F67D1}"/>
                </a:ext>
              </a:extLst>
            </p:cNvPr>
            <p:cNvCxnSpPr>
              <a:cxnSpLocks/>
              <a:stCxn id="153" idx="6"/>
              <a:endCxn id="142" idx="2"/>
            </p:cNvCxnSpPr>
            <p:nvPr/>
          </p:nvCxnSpPr>
          <p:spPr>
            <a:xfrm>
              <a:off x="4458424" y="1059484"/>
              <a:ext cx="359749"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2" name="直線矢印コネクタ 161">
              <a:extLst>
                <a:ext uri="{FF2B5EF4-FFF2-40B4-BE49-F238E27FC236}">
                  <a16:creationId xmlns:a16="http://schemas.microsoft.com/office/drawing/2014/main" id="{E3600313-8DB9-7192-3DE7-551C2FE78C6E}"/>
                </a:ext>
              </a:extLst>
            </p:cNvPr>
            <p:cNvCxnSpPr>
              <a:cxnSpLocks/>
              <a:stCxn id="142" idx="6"/>
              <a:endCxn id="143" idx="2"/>
            </p:cNvCxnSpPr>
            <p:nvPr/>
          </p:nvCxnSpPr>
          <p:spPr>
            <a:xfrm>
              <a:off x="5112524" y="1059484"/>
              <a:ext cx="359749"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3" name="直線矢印コネクタ 162">
              <a:extLst>
                <a:ext uri="{FF2B5EF4-FFF2-40B4-BE49-F238E27FC236}">
                  <a16:creationId xmlns:a16="http://schemas.microsoft.com/office/drawing/2014/main" id="{045675FB-6450-E914-BD05-377D459C287A}"/>
                </a:ext>
              </a:extLst>
            </p:cNvPr>
            <p:cNvCxnSpPr>
              <a:cxnSpLocks/>
              <a:stCxn id="143" idx="6"/>
              <a:endCxn id="144" idx="2"/>
            </p:cNvCxnSpPr>
            <p:nvPr/>
          </p:nvCxnSpPr>
          <p:spPr>
            <a:xfrm>
              <a:off x="5766623" y="1059484"/>
              <a:ext cx="359749"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4" name="直線矢印コネクタ 163">
              <a:extLst>
                <a:ext uri="{FF2B5EF4-FFF2-40B4-BE49-F238E27FC236}">
                  <a16:creationId xmlns:a16="http://schemas.microsoft.com/office/drawing/2014/main" id="{64F12FC1-5B58-C93D-5BB8-A1CB538A7F61}"/>
                </a:ext>
              </a:extLst>
            </p:cNvPr>
            <p:cNvCxnSpPr>
              <a:cxnSpLocks/>
              <a:stCxn id="144" idx="6"/>
              <a:endCxn id="145" idx="2"/>
            </p:cNvCxnSpPr>
            <p:nvPr/>
          </p:nvCxnSpPr>
          <p:spPr>
            <a:xfrm>
              <a:off x="6420723" y="1059484"/>
              <a:ext cx="359750"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1" name="直線矢印コネクタ 170">
              <a:extLst>
                <a:ext uri="{FF2B5EF4-FFF2-40B4-BE49-F238E27FC236}">
                  <a16:creationId xmlns:a16="http://schemas.microsoft.com/office/drawing/2014/main" id="{400438E6-6A77-2E65-665B-44CA30A9A271}"/>
                </a:ext>
              </a:extLst>
            </p:cNvPr>
            <p:cNvCxnSpPr>
              <a:cxnSpLocks/>
              <a:stCxn id="158" idx="6"/>
              <a:endCxn id="148" idx="2"/>
            </p:cNvCxnSpPr>
            <p:nvPr/>
          </p:nvCxnSpPr>
          <p:spPr>
            <a:xfrm>
              <a:off x="533828" y="1059484"/>
              <a:ext cx="359749"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2" name="直線矢印コネクタ 171">
              <a:extLst>
                <a:ext uri="{FF2B5EF4-FFF2-40B4-BE49-F238E27FC236}">
                  <a16:creationId xmlns:a16="http://schemas.microsoft.com/office/drawing/2014/main" id="{E4E3521A-4BD8-2203-E35E-92497DB73D59}"/>
                </a:ext>
              </a:extLst>
            </p:cNvPr>
            <p:cNvCxnSpPr>
              <a:cxnSpLocks/>
              <a:stCxn id="148" idx="6"/>
              <a:endCxn id="149" idx="2"/>
            </p:cNvCxnSpPr>
            <p:nvPr/>
          </p:nvCxnSpPr>
          <p:spPr>
            <a:xfrm>
              <a:off x="1187927" y="1059484"/>
              <a:ext cx="359749"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3" name="直線矢印コネクタ 172">
              <a:extLst>
                <a:ext uri="{FF2B5EF4-FFF2-40B4-BE49-F238E27FC236}">
                  <a16:creationId xmlns:a16="http://schemas.microsoft.com/office/drawing/2014/main" id="{BECB1707-E064-E546-E5A9-B87E2AE17FB1}"/>
                </a:ext>
              </a:extLst>
            </p:cNvPr>
            <p:cNvCxnSpPr>
              <a:cxnSpLocks/>
              <a:stCxn id="149" idx="6"/>
              <a:endCxn id="150" idx="2"/>
            </p:cNvCxnSpPr>
            <p:nvPr/>
          </p:nvCxnSpPr>
          <p:spPr>
            <a:xfrm>
              <a:off x="1842026" y="1059484"/>
              <a:ext cx="359749"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4" name="直線矢印コネクタ 173">
              <a:extLst>
                <a:ext uri="{FF2B5EF4-FFF2-40B4-BE49-F238E27FC236}">
                  <a16:creationId xmlns:a16="http://schemas.microsoft.com/office/drawing/2014/main" id="{FD22B4CB-2992-BB8F-E07A-2EC1DCDEA97C}"/>
                </a:ext>
              </a:extLst>
            </p:cNvPr>
            <p:cNvCxnSpPr>
              <a:cxnSpLocks/>
              <a:stCxn id="150" idx="6"/>
              <a:endCxn id="151" idx="2"/>
            </p:cNvCxnSpPr>
            <p:nvPr/>
          </p:nvCxnSpPr>
          <p:spPr>
            <a:xfrm>
              <a:off x="2496126" y="1059484"/>
              <a:ext cx="359749"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5" name="コネクタ: カギ線 174">
              <a:extLst>
                <a:ext uri="{FF2B5EF4-FFF2-40B4-BE49-F238E27FC236}">
                  <a16:creationId xmlns:a16="http://schemas.microsoft.com/office/drawing/2014/main" id="{CD7E125B-0E15-3C63-631A-9B53AA9200F6}"/>
                </a:ext>
              </a:extLst>
            </p:cNvPr>
            <p:cNvCxnSpPr>
              <a:cxnSpLocks/>
              <a:stCxn id="145" idx="4"/>
              <a:endCxn id="158" idx="4"/>
            </p:cNvCxnSpPr>
            <p:nvPr/>
          </p:nvCxnSpPr>
          <p:spPr>
            <a:xfrm rot="5400000">
              <a:off x="3657150" y="-2063838"/>
              <a:ext cx="9812" cy="6540995"/>
            </a:xfrm>
            <a:prstGeom prst="bentConnector3">
              <a:avLst>
                <a:gd name="adj1" fmla="val 1800000"/>
              </a:avLst>
            </a:prstGeom>
            <a:ln>
              <a:solidFill>
                <a:schemeClr val="accent6">
                  <a:lumMod val="75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sp>
          <p:nvSpPr>
            <p:cNvPr id="2" name="テキスト ボックス 1">
              <a:extLst>
                <a:ext uri="{FF2B5EF4-FFF2-40B4-BE49-F238E27FC236}">
                  <a16:creationId xmlns:a16="http://schemas.microsoft.com/office/drawing/2014/main" id="{DCBAE2F3-B6B2-5630-478E-E58B9672C22B}"/>
                </a:ext>
              </a:extLst>
            </p:cNvPr>
            <p:cNvSpPr txBox="1"/>
            <p:nvPr/>
          </p:nvSpPr>
          <p:spPr>
            <a:xfrm>
              <a:off x="3463059" y="897299"/>
              <a:ext cx="391376" cy="307777"/>
            </a:xfrm>
            <a:prstGeom prst="rect">
              <a:avLst/>
            </a:prstGeom>
            <a:noFill/>
          </p:spPr>
          <p:txBody>
            <a:bodyPr wrap="square">
              <a:spAutoFit/>
            </a:bodyPr>
            <a:lstStyle/>
            <a:p>
              <a:pPr algn="ctr"/>
              <a:r>
                <a:rPr kumimoji="1" lang="en-US" altLang="ja-JP" sz="1400">
                  <a:solidFill>
                    <a:srgbClr val="FFFF00"/>
                  </a:solidFill>
                  <a:latin typeface="Aptos Black" panose="020B0004020202020204" pitchFamily="34" charset="0"/>
                </a:rPr>
                <a:t>10</a:t>
              </a:r>
              <a:endParaRPr kumimoji="1" lang="ja-JP" altLang="en-US" sz="1400">
                <a:solidFill>
                  <a:srgbClr val="FFFF00"/>
                </a:solidFill>
                <a:latin typeface="Aptos Black" panose="020B0004020202020204" pitchFamily="34" charset="0"/>
              </a:endParaRPr>
            </a:p>
          </p:txBody>
        </p:sp>
      </p:grpSp>
      <p:grpSp>
        <p:nvGrpSpPr>
          <p:cNvPr id="34" name="グループ化 33">
            <a:extLst>
              <a:ext uri="{FF2B5EF4-FFF2-40B4-BE49-F238E27FC236}">
                <a16:creationId xmlns:a16="http://schemas.microsoft.com/office/drawing/2014/main" id="{7D64B1A5-1C71-2217-D5D2-5BAA1A26D654}"/>
              </a:ext>
            </a:extLst>
          </p:cNvPr>
          <p:cNvGrpSpPr/>
          <p:nvPr/>
        </p:nvGrpSpPr>
        <p:grpSpPr>
          <a:xfrm>
            <a:off x="239477" y="1746658"/>
            <a:ext cx="6835346" cy="307777"/>
            <a:chOff x="239477" y="1746658"/>
            <a:chExt cx="6835346" cy="307777"/>
          </a:xfrm>
        </p:grpSpPr>
        <p:sp>
          <p:nvSpPr>
            <p:cNvPr id="15" name="楕円 14">
              <a:extLst>
                <a:ext uri="{FF2B5EF4-FFF2-40B4-BE49-F238E27FC236}">
                  <a16:creationId xmlns:a16="http://schemas.microsoft.com/office/drawing/2014/main" id="{81EB4449-7E5C-5EF5-CBD8-9462B7D87EDE}"/>
                </a:ext>
              </a:extLst>
            </p:cNvPr>
            <p:cNvSpPr/>
            <p:nvPr/>
          </p:nvSpPr>
          <p:spPr>
            <a:xfrm>
              <a:off x="4818173" y="175874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9</a:t>
              </a:r>
              <a:endParaRPr kumimoji="1" lang="ja-JP" altLang="en-US" sz="1400">
                <a:solidFill>
                  <a:schemeClr val="bg1"/>
                </a:solidFill>
                <a:latin typeface="Aptos Black" panose="020B0004020202020204" pitchFamily="34" charset="0"/>
              </a:endParaRPr>
            </a:p>
          </p:txBody>
        </p:sp>
        <p:sp>
          <p:nvSpPr>
            <p:cNvPr id="17" name="楕円 16">
              <a:extLst>
                <a:ext uri="{FF2B5EF4-FFF2-40B4-BE49-F238E27FC236}">
                  <a16:creationId xmlns:a16="http://schemas.microsoft.com/office/drawing/2014/main" id="{B902306C-DF1F-7492-9204-3331426060E1}"/>
                </a:ext>
              </a:extLst>
            </p:cNvPr>
            <p:cNvSpPr/>
            <p:nvPr/>
          </p:nvSpPr>
          <p:spPr>
            <a:xfrm>
              <a:off x="5472273" y="175874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8</a:t>
              </a:r>
              <a:endParaRPr kumimoji="1" lang="ja-JP" altLang="en-US" sz="1400">
                <a:solidFill>
                  <a:schemeClr val="bg1"/>
                </a:solidFill>
                <a:latin typeface="Aptos Black" panose="020B0004020202020204" pitchFamily="34" charset="0"/>
              </a:endParaRPr>
            </a:p>
          </p:txBody>
        </p:sp>
        <p:sp>
          <p:nvSpPr>
            <p:cNvPr id="18" name="楕円 17">
              <a:extLst>
                <a:ext uri="{FF2B5EF4-FFF2-40B4-BE49-F238E27FC236}">
                  <a16:creationId xmlns:a16="http://schemas.microsoft.com/office/drawing/2014/main" id="{FB2F6836-1DDC-2443-1926-F3573D5B5E1C}"/>
                </a:ext>
              </a:extLst>
            </p:cNvPr>
            <p:cNvSpPr/>
            <p:nvPr/>
          </p:nvSpPr>
          <p:spPr>
            <a:xfrm>
              <a:off x="6126372" y="175874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8</a:t>
              </a:r>
              <a:endParaRPr kumimoji="1" lang="ja-JP" altLang="en-US" sz="1400">
                <a:solidFill>
                  <a:schemeClr val="bg1"/>
                </a:solidFill>
                <a:latin typeface="Aptos Black" panose="020B0004020202020204" pitchFamily="34" charset="0"/>
              </a:endParaRPr>
            </a:p>
          </p:txBody>
        </p:sp>
        <p:sp>
          <p:nvSpPr>
            <p:cNvPr id="25" name="楕円 24">
              <a:extLst>
                <a:ext uri="{FF2B5EF4-FFF2-40B4-BE49-F238E27FC236}">
                  <a16:creationId xmlns:a16="http://schemas.microsoft.com/office/drawing/2014/main" id="{727561D5-C4A9-3755-C68D-E387CA644E59}"/>
                </a:ext>
              </a:extLst>
            </p:cNvPr>
            <p:cNvSpPr/>
            <p:nvPr/>
          </p:nvSpPr>
          <p:spPr>
            <a:xfrm>
              <a:off x="893576" y="175874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5</a:t>
              </a:r>
              <a:endParaRPr kumimoji="1" lang="ja-JP" altLang="en-US" sz="1400">
                <a:solidFill>
                  <a:schemeClr val="bg1"/>
                </a:solidFill>
                <a:latin typeface="Aptos Black" panose="020B0004020202020204" pitchFamily="34" charset="0"/>
              </a:endParaRPr>
            </a:p>
          </p:txBody>
        </p:sp>
        <p:sp>
          <p:nvSpPr>
            <p:cNvPr id="26" name="楕円 25">
              <a:extLst>
                <a:ext uri="{FF2B5EF4-FFF2-40B4-BE49-F238E27FC236}">
                  <a16:creationId xmlns:a16="http://schemas.microsoft.com/office/drawing/2014/main" id="{C60FF8E2-EB54-11B9-FE6C-D29636CB133E}"/>
                </a:ext>
              </a:extLst>
            </p:cNvPr>
            <p:cNvSpPr/>
            <p:nvPr/>
          </p:nvSpPr>
          <p:spPr>
            <a:xfrm>
              <a:off x="1547676" y="175874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5</a:t>
              </a:r>
              <a:endParaRPr kumimoji="1" lang="ja-JP" altLang="en-US" sz="1400">
                <a:solidFill>
                  <a:schemeClr val="bg1"/>
                </a:solidFill>
                <a:latin typeface="Aptos Black" panose="020B0004020202020204" pitchFamily="34" charset="0"/>
              </a:endParaRPr>
            </a:p>
          </p:txBody>
        </p:sp>
        <p:sp>
          <p:nvSpPr>
            <p:cNvPr id="27" name="楕円 26">
              <a:extLst>
                <a:ext uri="{FF2B5EF4-FFF2-40B4-BE49-F238E27FC236}">
                  <a16:creationId xmlns:a16="http://schemas.microsoft.com/office/drawing/2014/main" id="{B1A680BE-696C-D665-C8EC-68A32B0D6872}"/>
                </a:ext>
              </a:extLst>
            </p:cNvPr>
            <p:cNvSpPr/>
            <p:nvPr/>
          </p:nvSpPr>
          <p:spPr>
            <a:xfrm>
              <a:off x="2201775" y="175874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3</a:t>
              </a:r>
              <a:endParaRPr kumimoji="1" lang="ja-JP" altLang="en-US" sz="1400">
                <a:solidFill>
                  <a:schemeClr val="bg1"/>
                </a:solidFill>
                <a:latin typeface="Aptos Black" panose="020B0004020202020204" pitchFamily="34" charset="0"/>
              </a:endParaRPr>
            </a:p>
          </p:txBody>
        </p:sp>
        <p:sp>
          <p:nvSpPr>
            <p:cNvPr id="28" name="楕円 27">
              <a:extLst>
                <a:ext uri="{FF2B5EF4-FFF2-40B4-BE49-F238E27FC236}">
                  <a16:creationId xmlns:a16="http://schemas.microsoft.com/office/drawing/2014/main" id="{65613D18-6182-4EDF-70B2-763B2CEF8137}"/>
                </a:ext>
              </a:extLst>
            </p:cNvPr>
            <p:cNvSpPr/>
            <p:nvPr/>
          </p:nvSpPr>
          <p:spPr>
            <a:xfrm>
              <a:off x="2855875" y="175874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29" name="楕円 28">
              <a:extLst>
                <a:ext uri="{FF2B5EF4-FFF2-40B4-BE49-F238E27FC236}">
                  <a16:creationId xmlns:a16="http://schemas.microsoft.com/office/drawing/2014/main" id="{9281D787-DD4B-63D8-9021-A6F9419F7242}"/>
                </a:ext>
              </a:extLst>
            </p:cNvPr>
            <p:cNvSpPr/>
            <p:nvPr/>
          </p:nvSpPr>
          <p:spPr>
            <a:xfrm>
              <a:off x="3509974" y="175874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30" name="楕円 29">
              <a:extLst>
                <a:ext uri="{FF2B5EF4-FFF2-40B4-BE49-F238E27FC236}">
                  <a16:creationId xmlns:a16="http://schemas.microsoft.com/office/drawing/2014/main" id="{8FA3DE25-6D70-2F1F-DD67-2F3A07AD5307}"/>
                </a:ext>
              </a:extLst>
            </p:cNvPr>
            <p:cNvSpPr/>
            <p:nvPr/>
          </p:nvSpPr>
          <p:spPr>
            <a:xfrm>
              <a:off x="4164074" y="175874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9</a:t>
              </a:r>
              <a:endParaRPr kumimoji="1" lang="ja-JP" altLang="en-US" sz="1400">
                <a:solidFill>
                  <a:schemeClr val="bg1"/>
                </a:solidFill>
                <a:latin typeface="Aptos Black" panose="020B0004020202020204" pitchFamily="34" charset="0"/>
              </a:endParaRPr>
            </a:p>
          </p:txBody>
        </p:sp>
        <p:sp>
          <p:nvSpPr>
            <p:cNvPr id="33" name="楕円 32">
              <a:extLst>
                <a:ext uri="{FF2B5EF4-FFF2-40B4-BE49-F238E27FC236}">
                  <a16:creationId xmlns:a16="http://schemas.microsoft.com/office/drawing/2014/main" id="{FABB96B9-77DD-8432-9C04-A14C3719CD8E}"/>
                </a:ext>
              </a:extLst>
            </p:cNvPr>
            <p:cNvSpPr/>
            <p:nvPr/>
          </p:nvSpPr>
          <p:spPr>
            <a:xfrm>
              <a:off x="6780472" y="175874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6</a:t>
              </a:r>
              <a:endParaRPr kumimoji="1" lang="ja-JP" altLang="en-US" sz="1400">
                <a:solidFill>
                  <a:schemeClr val="bg1"/>
                </a:solidFill>
                <a:latin typeface="Aptos Black" panose="020B0004020202020204" pitchFamily="34" charset="0"/>
              </a:endParaRPr>
            </a:p>
          </p:txBody>
        </p:sp>
        <p:sp>
          <p:nvSpPr>
            <p:cNvPr id="35" name="楕円 34">
              <a:extLst>
                <a:ext uri="{FF2B5EF4-FFF2-40B4-BE49-F238E27FC236}">
                  <a16:creationId xmlns:a16="http://schemas.microsoft.com/office/drawing/2014/main" id="{3B455439-368C-1EB8-2F94-4212981D01CF}"/>
                </a:ext>
              </a:extLst>
            </p:cNvPr>
            <p:cNvSpPr/>
            <p:nvPr/>
          </p:nvSpPr>
          <p:spPr>
            <a:xfrm>
              <a:off x="239477" y="175874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4</a:t>
              </a:r>
              <a:endParaRPr kumimoji="1" lang="ja-JP" altLang="en-US" sz="1400">
                <a:solidFill>
                  <a:schemeClr val="bg1"/>
                </a:solidFill>
                <a:latin typeface="Aptos Black" panose="020B0004020202020204" pitchFamily="34" charset="0"/>
              </a:endParaRPr>
            </a:p>
          </p:txBody>
        </p:sp>
        <p:cxnSp>
          <p:nvCxnSpPr>
            <p:cNvPr id="103" name="コネクタ: カギ線 102">
              <a:extLst>
                <a:ext uri="{FF2B5EF4-FFF2-40B4-BE49-F238E27FC236}">
                  <a16:creationId xmlns:a16="http://schemas.microsoft.com/office/drawing/2014/main" id="{C35A0065-2116-196C-D1C8-357FF6925DBB}"/>
                </a:ext>
              </a:extLst>
            </p:cNvPr>
            <p:cNvCxnSpPr>
              <a:cxnSpLocks/>
              <a:stCxn id="33" idx="4"/>
              <a:endCxn id="25" idx="3"/>
            </p:cNvCxnSpPr>
            <p:nvPr/>
          </p:nvCxnSpPr>
          <p:spPr>
            <a:xfrm rot="5400000" flipH="1">
              <a:off x="3910612" y="-963943"/>
              <a:ext cx="43107" cy="5990965"/>
            </a:xfrm>
            <a:prstGeom prst="bentConnector3">
              <a:avLst>
                <a:gd name="adj1" fmla="val -387533"/>
              </a:avLst>
            </a:prstGeom>
            <a:ln>
              <a:solidFill>
                <a:schemeClr val="accent6">
                  <a:lumMod val="60000"/>
                  <a:lumOff val="4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247" name="コネクタ: カギ線 246">
              <a:extLst>
                <a:ext uri="{FF2B5EF4-FFF2-40B4-BE49-F238E27FC236}">
                  <a16:creationId xmlns:a16="http://schemas.microsoft.com/office/drawing/2014/main" id="{07E145A3-26EC-C487-8216-5BFDB4DCD977}"/>
                </a:ext>
              </a:extLst>
            </p:cNvPr>
            <p:cNvCxnSpPr>
              <a:cxnSpLocks/>
              <a:stCxn id="35" idx="7"/>
              <a:endCxn id="26" idx="1"/>
            </p:cNvCxnSpPr>
            <p:nvPr/>
          </p:nvCxnSpPr>
          <p:spPr>
            <a:xfrm rot="5400000" flipH="1" flipV="1">
              <a:off x="1040752" y="1251818"/>
              <a:ext cx="9812" cy="1100061"/>
            </a:xfrm>
            <a:prstGeom prst="bentConnector3">
              <a:avLst>
                <a:gd name="adj1" fmla="val 1592152"/>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0" name="コネクタ: カギ線 249">
              <a:extLst>
                <a:ext uri="{FF2B5EF4-FFF2-40B4-BE49-F238E27FC236}">
                  <a16:creationId xmlns:a16="http://schemas.microsoft.com/office/drawing/2014/main" id="{0398B1B6-BBBD-537D-16B5-B952E459D7E6}"/>
                </a:ext>
              </a:extLst>
            </p:cNvPr>
            <p:cNvCxnSpPr>
              <a:cxnSpLocks/>
              <a:stCxn id="25" idx="5"/>
              <a:endCxn id="27" idx="3"/>
            </p:cNvCxnSpPr>
            <p:nvPr/>
          </p:nvCxnSpPr>
          <p:spPr>
            <a:xfrm rot="16200000" flipH="1">
              <a:off x="1694851" y="1459955"/>
              <a:ext cx="9812" cy="1100061"/>
            </a:xfrm>
            <a:prstGeom prst="bentConnector3">
              <a:avLst>
                <a:gd name="adj1" fmla="val 1559815"/>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9" name="コネクタ: カギ線 278">
              <a:extLst>
                <a:ext uri="{FF2B5EF4-FFF2-40B4-BE49-F238E27FC236}">
                  <a16:creationId xmlns:a16="http://schemas.microsoft.com/office/drawing/2014/main" id="{E7C21C32-A0F2-0B69-6D77-96E822E2BB14}"/>
                </a:ext>
              </a:extLst>
            </p:cNvPr>
            <p:cNvCxnSpPr>
              <a:cxnSpLocks/>
              <a:stCxn id="26" idx="7"/>
              <a:endCxn id="28" idx="1"/>
            </p:cNvCxnSpPr>
            <p:nvPr/>
          </p:nvCxnSpPr>
          <p:spPr>
            <a:xfrm rot="5400000" flipH="1" flipV="1">
              <a:off x="2348951" y="1251818"/>
              <a:ext cx="9812" cy="1100061"/>
            </a:xfrm>
            <a:prstGeom prst="bentConnector3">
              <a:avLst>
                <a:gd name="adj1" fmla="val 1592152"/>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0" name="コネクタ: カギ線 279">
              <a:extLst>
                <a:ext uri="{FF2B5EF4-FFF2-40B4-BE49-F238E27FC236}">
                  <a16:creationId xmlns:a16="http://schemas.microsoft.com/office/drawing/2014/main" id="{12DD3AB1-A16B-9D25-5196-E8542277774D}"/>
                </a:ext>
              </a:extLst>
            </p:cNvPr>
            <p:cNvCxnSpPr>
              <a:cxnSpLocks/>
              <a:stCxn id="27" idx="5"/>
              <a:endCxn id="29" idx="3"/>
            </p:cNvCxnSpPr>
            <p:nvPr/>
          </p:nvCxnSpPr>
          <p:spPr>
            <a:xfrm rot="16200000" flipH="1">
              <a:off x="3003050" y="1459955"/>
              <a:ext cx="9812" cy="1100061"/>
            </a:xfrm>
            <a:prstGeom prst="bentConnector3">
              <a:avLst>
                <a:gd name="adj1" fmla="val 1559815"/>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1" name="コネクタ: カギ線 280">
              <a:extLst>
                <a:ext uri="{FF2B5EF4-FFF2-40B4-BE49-F238E27FC236}">
                  <a16:creationId xmlns:a16="http://schemas.microsoft.com/office/drawing/2014/main" id="{34874DBD-A6D6-3B30-50A3-445B9A44F535}"/>
                </a:ext>
              </a:extLst>
            </p:cNvPr>
            <p:cNvCxnSpPr>
              <a:cxnSpLocks/>
              <a:stCxn id="28" idx="7"/>
              <a:endCxn id="30" idx="1"/>
            </p:cNvCxnSpPr>
            <p:nvPr/>
          </p:nvCxnSpPr>
          <p:spPr>
            <a:xfrm rot="5400000" flipH="1" flipV="1">
              <a:off x="3657150" y="1251818"/>
              <a:ext cx="9812" cy="1100061"/>
            </a:xfrm>
            <a:prstGeom prst="bentConnector3">
              <a:avLst>
                <a:gd name="adj1" fmla="val 1575948"/>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2" name="コネクタ: カギ線 281">
              <a:extLst>
                <a:ext uri="{FF2B5EF4-FFF2-40B4-BE49-F238E27FC236}">
                  <a16:creationId xmlns:a16="http://schemas.microsoft.com/office/drawing/2014/main" id="{6DDD2F7B-085D-22EA-9716-54C8970B6BFA}"/>
                </a:ext>
              </a:extLst>
            </p:cNvPr>
            <p:cNvCxnSpPr>
              <a:cxnSpLocks/>
              <a:stCxn id="29" idx="5"/>
              <a:endCxn id="15" idx="3"/>
            </p:cNvCxnSpPr>
            <p:nvPr/>
          </p:nvCxnSpPr>
          <p:spPr>
            <a:xfrm rot="16200000" flipH="1">
              <a:off x="4311249" y="1459955"/>
              <a:ext cx="9812" cy="1100061"/>
            </a:xfrm>
            <a:prstGeom prst="bentConnector3">
              <a:avLst>
                <a:gd name="adj1" fmla="val 1559794"/>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4" name="コネクタ: カギ線 283">
              <a:extLst>
                <a:ext uri="{FF2B5EF4-FFF2-40B4-BE49-F238E27FC236}">
                  <a16:creationId xmlns:a16="http://schemas.microsoft.com/office/drawing/2014/main" id="{64521117-8573-F5A1-6BEB-687D49ACEBEB}"/>
                </a:ext>
              </a:extLst>
            </p:cNvPr>
            <p:cNvCxnSpPr>
              <a:cxnSpLocks/>
              <a:stCxn id="15" idx="5"/>
              <a:endCxn id="18" idx="3"/>
            </p:cNvCxnSpPr>
            <p:nvPr/>
          </p:nvCxnSpPr>
          <p:spPr>
            <a:xfrm rot="16200000" flipH="1">
              <a:off x="5619448" y="1459955"/>
              <a:ext cx="9812" cy="1100061"/>
            </a:xfrm>
            <a:prstGeom prst="bentConnector3">
              <a:avLst>
                <a:gd name="adj1" fmla="val 1559794"/>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5" name="コネクタ: カギ線 284">
              <a:extLst>
                <a:ext uri="{FF2B5EF4-FFF2-40B4-BE49-F238E27FC236}">
                  <a16:creationId xmlns:a16="http://schemas.microsoft.com/office/drawing/2014/main" id="{E58EF050-8DDC-B761-A836-CE1FE22ED849}"/>
                </a:ext>
              </a:extLst>
            </p:cNvPr>
            <p:cNvCxnSpPr>
              <a:cxnSpLocks/>
              <a:stCxn id="30" idx="7"/>
              <a:endCxn id="17" idx="1"/>
            </p:cNvCxnSpPr>
            <p:nvPr/>
          </p:nvCxnSpPr>
          <p:spPr>
            <a:xfrm rot="5400000" flipH="1" flipV="1">
              <a:off x="4965349" y="1251818"/>
              <a:ext cx="9812" cy="1100061"/>
            </a:xfrm>
            <a:prstGeom prst="bentConnector3">
              <a:avLst>
                <a:gd name="adj1" fmla="val 1575948"/>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5" name="コネクタ: カギ線 294">
              <a:extLst>
                <a:ext uri="{FF2B5EF4-FFF2-40B4-BE49-F238E27FC236}">
                  <a16:creationId xmlns:a16="http://schemas.microsoft.com/office/drawing/2014/main" id="{0165447E-9508-42F6-3A69-B14C56F0C0DD}"/>
                </a:ext>
              </a:extLst>
            </p:cNvPr>
            <p:cNvCxnSpPr>
              <a:cxnSpLocks/>
              <a:stCxn id="17" idx="7"/>
              <a:endCxn id="33" idx="1"/>
            </p:cNvCxnSpPr>
            <p:nvPr/>
          </p:nvCxnSpPr>
          <p:spPr>
            <a:xfrm rot="5400000" flipH="1" flipV="1">
              <a:off x="6273547" y="1251818"/>
              <a:ext cx="9812" cy="1100062"/>
            </a:xfrm>
            <a:prstGeom prst="bentConnector3">
              <a:avLst>
                <a:gd name="adj1" fmla="val 1575989"/>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テキスト ボックス 3">
              <a:extLst>
                <a:ext uri="{FF2B5EF4-FFF2-40B4-BE49-F238E27FC236}">
                  <a16:creationId xmlns:a16="http://schemas.microsoft.com/office/drawing/2014/main" id="{CEF51E40-B6F1-C69A-8F11-E5A73F8D1500}"/>
                </a:ext>
              </a:extLst>
            </p:cNvPr>
            <p:cNvSpPr txBox="1"/>
            <p:nvPr/>
          </p:nvSpPr>
          <p:spPr>
            <a:xfrm>
              <a:off x="2804226" y="1746658"/>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8" name="テキスト ボックス 7">
              <a:extLst>
                <a:ext uri="{FF2B5EF4-FFF2-40B4-BE49-F238E27FC236}">
                  <a16:creationId xmlns:a16="http://schemas.microsoft.com/office/drawing/2014/main" id="{430F2BCC-76C7-291E-709A-B478B09A45E1}"/>
                </a:ext>
              </a:extLst>
            </p:cNvPr>
            <p:cNvSpPr txBox="1"/>
            <p:nvPr/>
          </p:nvSpPr>
          <p:spPr>
            <a:xfrm>
              <a:off x="3456565" y="1746658"/>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cxnSp>
          <p:nvCxnSpPr>
            <p:cNvPr id="11" name="コネクタ: カギ線 10">
              <a:extLst>
                <a:ext uri="{FF2B5EF4-FFF2-40B4-BE49-F238E27FC236}">
                  <a16:creationId xmlns:a16="http://schemas.microsoft.com/office/drawing/2014/main" id="{39A24C14-18CB-9984-7EFF-E305A2B6C416}"/>
                </a:ext>
              </a:extLst>
            </p:cNvPr>
            <p:cNvCxnSpPr>
              <a:cxnSpLocks/>
              <a:stCxn id="18" idx="5"/>
              <a:endCxn id="35" idx="4"/>
            </p:cNvCxnSpPr>
            <p:nvPr/>
          </p:nvCxnSpPr>
          <p:spPr>
            <a:xfrm rot="5400000">
              <a:off x="3360582" y="-963943"/>
              <a:ext cx="43107" cy="5990963"/>
            </a:xfrm>
            <a:prstGeom prst="bentConnector3">
              <a:avLst>
                <a:gd name="adj1" fmla="val 650704"/>
              </a:avLst>
            </a:prstGeom>
            <a:ln>
              <a:solidFill>
                <a:schemeClr val="accent6">
                  <a:lumMod val="75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7" name="グループ化 56">
            <a:extLst>
              <a:ext uri="{FF2B5EF4-FFF2-40B4-BE49-F238E27FC236}">
                <a16:creationId xmlns:a16="http://schemas.microsoft.com/office/drawing/2014/main" id="{45482C0F-6834-3F75-CB8D-184D48C6B459}"/>
              </a:ext>
            </a:extLst>
          </p:cNvPr>
          <p:cNvGrpSpPr/>
          <p:nvPr/>
        </p:nvGrpSpPr>
        <p:grpSpPr>
          <a:xfrm>
            <a:off x="239477" y="2557829"/>
            <a:ext cx="6835346" cy="307778"/>
            <a:chOff x="239477" y="2557829"/>
            <a:chExt cx="6835346" cy="307778"/>
          </a:xfrm>
        </p:grpSpPr>
        <p:sp>
          <p:nvSpPr>
            <p:cNvPr id="363" name="楕円 362">
              <a:extLst>
                <a:ext uri="{FF2B5EF4-FFF2-40B4-BE49-F238E27FC236}">
                  <a16:creationId xmlns:a16="http://schemas.microsoft.com/office/drawing/2014/main" id="{E9CF7485-B32B-4976-2D85-57845383A817}"/>
                </a:ext>
              </a:extLst>
            </p:cNvPr>
            <p:cNvSpPr/>
            <p:nvPr/>
          </p:nvSpPr>
          <p:spPr>
            <a:xfrm>
              <a:off x="4818173" y="256787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9</a:t>
              </a:r>
              <a:endParaRPr kumimoji="1" lang="ja-JP" altLang="en-US" sz="1400">
                <a:solidFill>
                  <a:schemeClr val="bg1"/>
                </a:solidFill>
                <a:latin typeface="Aptos Black" panose="020B0004020202020204" pitchFamily="34" charset="0"/>
              </a:endParaRPr>
            </a:p>
          </p:txBody>
        </p:sp>
        <p:sp>
          <p:nvSpPr>
            <p:cNvPr id="364" name="楕円 363">
              <a:extLst>
                <a:ext uri="{FF2B5EF4-FFF2-40B4-BE49-F238E27FC236}">
                  <a16:creationId xmlns:a16="http://schemas.microsoft.com/office/drawing/2014/main" id="{0C679622-A2B8-D2ED-73EA-DD051C30AF0D}"/>
                </a:ext>
              </a:extLst>
            </p:cNvPr>
            <p:cNvSpPr/>
            <p:nvPr/>
          </p:nvSpPr>
          <p:spPr>
            <a:xfrm>
              <a:off x="5472273" y="256787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8</a:t>
              </a:r>
              <a:endParaRPr kumimoji="1" lang="ja-JP" altLang="en-US" sz="1400">
                <a:solidFill>
                  <a:schemeClr val="bg1"/>
                </a:solidFill>
                <a:latin typeface="Aptos Black" panose="020B0004020202020204" pitchFamily="34" charset="0"/>
              </a:endParaRPr>
            </a:p>
          </p:txBody>
        </p:sp>
        <p:sp>
          <p:nvSpPr>
            <p:cNvPr id="365" name="楕円 364">
              <a:extLst>
                <a:ext uri="{FF2B5EF4-FFF2-40B4-BE49-F238E27FC236}">
                  <a16:creationId xmlns:a16="http://schemas.microsoft.com/office/drawing/2014/main" id="{409BF14A-F889-5289-306B-62EE93715B9F}"/>
                </a:ext>
              </a:extLst>
            </p:cNvPr>
            <p:cNvSpPr/>
            <p:nvPr/>
          </p:nvSpPr>
          <p:spPr>
            <a:xfrm>
              <a:off x="6126372" y="256787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8</a:t>
              </a:r>
              <a:endParaRPr kumimoji="1" lang="ja-JP" altLang="en-US" sz="1400">
                <a:solidFill>
                  <a:schemeClr val="bg1"/>
                </a:solidFill>
                <a:latin typeface="Aptos Black" panose="020B0004020202020204" pitchFamily="34" charset="0"/>
              </a:endParaRPr>
            </a:p>
          </p:txBody>
        </p:sp>
        <p:sp>
          <p:nvSpPr>
            <p:cNvPr id="366" name="楕円 365">
              <a:extLst>
                <a:ext uri="{FF2B5EF4-FFF2-40B4-BE49-F238E27FC236}">
                  <a16:creationId xmlns:a16="http://schemas.microsoft.com/office/drawing/2014/main" id="{65D2E834-2A32-CE6B-08A4-8699F81127F5}"/>
                </a:ext>
              </a:extLst>
            </p:cNvPr>
            <p:cNvSpPr/>
            <p:nvPr/>
          </p:nvSpPr>
          <p:spPr>
            <a:xfrm>
              <a:off x="893576" y="256787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5</a:t>
              </a:r>
              <a:endParaRPr kumimoji="1" lang="ja-JP" altLang="en-US" sz="1400">
                <a:solidFill>
                  <a:schemeClr val="bg1"/>
                </a:solidFill>
                <a:latin typeface="Aptos Black" panose="020B0004020202020204" pitchFamily="34" charset="0"/>
              </a:endParaRPr>
            </a:p>
          </p:txBody>
        </p:sp>
        <p:sp>
          <p:nvSpPr>
            <p:cNvPr id="367" name="楕円 366">
              <a:extLst>
                <a:ext uri="{FF2B5EF4-FFF2-40B4-BE49-F238E27FC236}">
                  <a16:creationId xmlns:a16="http://schemas.microsoft.com/office/drawing/2014/main" id="{1C5AACCC-4FA6-F3E6-D75E-347E8BD11D08}"/>
                </a:ext>
              </a:extLst>
            </p:cNvPr>
            <p:cNvSpPr/>
            <p:nvPr/>
          </p:nvSpPr>
          <p:spPr>
            <a:xfrm>
              <a:off x="1547676" y="256787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368" name="楕円 367">
              <a:extLst>
                <a:ext uri="{FF2B5EF4-FFF2-40B4-BE49-F238E27FC236}">
                  <a16:creationId xmlns:a16="http://schemas.microsoft.com/office/drawing/2014/main" id="{F7F5C085-421C-9396-6722-149DEAAAB5A4}"/>
                </a:ext>
              </a:extLst>
            </p:cNvPr>
            <p:cNvSpPr/>
            <p:nvPr/>
          </p:nvSpPr>
          <p:spPr>
            <a:xfrm>
              <a:off x="2201775" y="256787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369" name="楕円 368">
              <a:extLst>
                <a:ext uri="{FF2B5EF4-FFF2-40B4-BE49-F238E27FC236}">
                  <a16:creationId xmlns:a16="http://schemas.microsoft.com/office/drawing/2014/main" id="{98ADD9BF-648B-6C9C-137F-D0B1FF2D2962}"/>
                </a:ext>
              </a:extLst>
            </p:cNvPr>
            <p:cNvSpPr/>
            <p:nvPr/>
          </p:nvSpPr>
          <p:spPr>
            <a:xfrm>
              <a:off x="2855875" y="256787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370" name="楕円 369">
              <a:extLst>
                <a:ext uri="{FF2B5EF4-FFF2-40B4-BE49-F238E27FC236}">
                  <a16:creationId xmlns:a16="http://schemas.microsoft.com/office/drawing/2014/main" id="{0BF06617-86D5-625E-35B3-EF4E28076788}"/>
                </a:ext>
              </a:extLst>
            </p:cNvPr>
            <p:cNvSpPr/>
            <p:nvPr/>
          </p:nvSpPr>
          <p:spPr>
            <a:xfrm>
              <a:off x="3509974" y="256787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371" name="楕円 370">
              <a:extLst>
                <a:ext uri="{FF2B5EF4-FFF2-40B4-BE49-F238E27FC236}">
                  <a16:creationId xmlns:a16="http://schemas.microsoft.com/office/drawing/2014/main" id="{FC04C0EF-9165-4852-6ECC-9773B0938160}"/>
                </a:ext>
              </a:extLst>
            </p:cNvPr>
            <p:cNvSpPr/>
            <p:nvPr/>
          </p:nvSpPr>
          <p:spPr>
            <a:xfrm>
              <a:off x="4164074" y="256787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9</a:t>
              </a:r>
              <a:endParaRPr kumimoji="1" lang="ja-JP" altLang="en-US" sz="1400">
                <a:solidFill>
                  <a:schemeClr val="bg1"/>
                </a:solidFill>
                <a:latin typeface="Aptos Black" panose="020B0004020202020204" pitchFamily="34" charset="0"/>
              </a:endParaRPr>
            </a:p>
          </p:txBody>
        </p:sp>
        <p:sp>
          <p:nvSpPr>
            <p:cNvPr id="372" name="楕円 371">
              <a:extLst>
                <a:ext uri="{FF2B5EF4-FFF2-40B4-BE49-F238E27FC236}">
                  <a16:creationId xmlns:a16="http://schemas.microsoft.com/office/drawing/2014/main" id="{78943CB8-6CA3-1F8E-59A1-11FCD081D339}"/>
                </a:ext>
              </a:extLst>
            </p:cNvPr>
            <p:cNvSpPr/>
            <p:nvPr/>
          </p:nvSpPr>
          <p:spPr>
            <a:xfrm>
              <a:off x="6780472" y="256787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6</a:t>
              </a:r>
              <a:endParaRPr kumimoji="1" lang="ja-JP" altLang="en-US" sz="1400">
                <a:solidFill>
                  <a:schemeClr val="bg1"/>
                </a:solidFill>
                <a:latin typeface="Aptos Black" panose="020B0004020202020204" pitchFamily="34" charset="0"/>
              </a:endParaRPr>
            </a:p>
          </p:txBody>
        </p:sp>
        <p:sp>
          <p:nvSpPr>
            <p:cNvPr id="373" name="楕円 372">
              <a:extLst>
                <a:ext uri="{FF2B5EF4-FFF2-40B4-BE49-F238E27FC236}">
                  <a16:creationId xmlns:a16="http://schemas.microsoft.com/office/drawing/2014/main" id="{659C863D-BA19-1199-D105-C2CB1F38EF87}"/>
                </a:ext>
              </a:extLst>
            </p:cNvPr>
            <p:cNvSpPr/>
            <p:nvPr/>
          </p:nvSpPr>
          <p:spPr>
            <a:xfrm>
              <a:off x="239477" y="2567872"/>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5</a:t>
              </a:r>
              <a:endParaRPr kumimoji="1" lang="ja-JP" altLang="en-US" sz="1400">
                <a:solidFill>
                  <a:schemeClr val="bg1"/>
                </a:solidFill>
                <a:latin typeface="Aptos Black" panose="020B0004020202020204" pitchFamily="34" charset="0"/>
              </a:endParaRPr>
            </a:p>
          </p:txBody>
        </p:sp>
        <p:cxnSp>
          <p:nvCxnSpPr>
            <p:cNvPr id="374" name="コネクタ: カギ線 373">
              <a:extLst>
                <a:ext uri="{FF2B5EF4-FFF2-40B4-BE49-F238E27FC236}">
                  <a16:creationId xmlns:a16="http://schemas.microsoft.com/office/drawing/2014/main" id="{8183D365-4EE7-6064-1EEE-27A14F34435F}"/>
                </a:ext>
              </a:extLst>
            </p:cNvPr>
            <p:cNvCxnSpPr>
              <a:cxnSpLocks/>
              <a:stCxn id="372" idx="4"/>
              <a:endCxn id="24" idx="2"/>
            </p:cNvCxnSpPr>
            <p:nvPr/>
          </p:nvCxnSpPr>
          <p:spPr>
            <a:xfrm rot="5400000">
              <a:off x="4635786" y="573744"/>
              <a:ext cx="3385" cy="4580340"/>
            </a:xfrm>
            <a:prstGeom prst="bentConnector3">
              <a:avLst>
                <a:gd name="adj1" fmla="val 6853323"/>
              </a:avLst>
            </a:prstGeom>
            <a:ln>
              <a:solidFill>
                <a:schemeClr val="accent6">
                  <a:lumMod val="60000"/>
                  <a:lumOff val="4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375" name="コネクタ: カギ線 374">
              <a:extLst>
                <a:ext uri="{FF2B5EF4-FFF2-40B4-BE49-F238E27FC236}">
                  <a16:creationId xmlns:a16="http://schemas.microsoft.com/office/drawing/2014/main" id="{EC38A7E5-87E2-38D1-69B0-E7A96CF01163}"/>
                </a:ext>
              </a:extLst>
            </p:cNvPr>
            <p:cNvCxnSpPr>
              <a:cxnSpLocks/>
              <a:stCxn id="373" idx="7"/>
              <a:endCxn id="369" idx="1"/>
            </p:cNvCxnSpPr>
            <p:nvPr/>
          </p:nvCxnSpPr>
          <p:spPr>
            <a:xfrm rot="5400000" flipH="1" flipV="1">
              <a:off x="1694851" y="1406848"/>
              <a:ext cx="9812" cy="2408260"/>
            </a:xfrm>
            <a:prstGeom prst="bentConnector3">
              <a:avLst>
                <a:gd name="adj1" fmla="val 153462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6" name="コネクタ: カギ線 375">
              <a:extLst>
                <a:ext uri="{FF2B5EF4-FFF2-40B4-BE49-F238E27FC236}">
                  <a16:creationId xmlns:a16="http://schemas.microsoft.com/office/drawing/2014/main" id="{B7269878-3EA4-2DEB-ABC4-2DAB1ECF0796}"/>
                </a:ext>
              </a:extLst>
            </p:cNvPr>
            <p:cNvCxnSpPr>
              <a:cxnSpLocks/>
              <a:stCxn id="366" idx="5"/>
              <a:endCxn id="370" idx="3"/>
            </p:cNvCxnSpPr>
            <p:nvPr/>
          </p:nvCxnSpPr>
          <p:spPr>
            <a:xfrm rot="16200000" flipH="1">
              <a:off x="2348950" y="1614984"/>
              <a:ext cx="12700" cy="2408261"/>
            </a:xfrm>
            <a:prstGeom prst="bentConnector3">
              <a:avLst>
                <a:gd name="adj1" fmla="val 1189425"/>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7" name="コネクタ: カギ線 376">
              <a:extLst>
                <a:ext uri="{FF2B5EF4-FFF2-40B4-BE49-F238E27FC236}">
                  <a16:creationId xmlns:a16="http://schemas.microsoft.com/office/drawing/2014/main" id="{0061067D-EDEA-0C11-3900-8F1144DB74E2}"/>
                </a:ext>
              </a:extLst>
            </p:cNvPr>
            <p:cNvCxnSpPr>
              <a:cxnSpLocks/>
              <a:stCxn id="367" idx="7"/>
              <a:endCxn id="371" idx="1"/>
            </p:cNvCxnSpPr>
            <p:nvPr/>
          </p:nvCxnSpPr>
          <p:spPr>
            <a:xfrm rot="5400000" flipH="1" flipV="1">
              <a:off x="3003050" y="1406848"/>
              <a:ext cx="9812" cy="2408260"/>
            </a:xfrm>
            <a:prstGeom prst="bentConnector3">
              <a:avLst>
                <a:gd name="adj1" fmla="val 1171514"/>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8" name="コネクタ: カギ線 377">
              <a:extLst>
                <a:ext uri="{FF2B5EF4-FFF2-40B4-BE49-F238E27FC236}">
                  <a16:creationId xmlns:a16="http://schemas.microsoft.com/office/drawing/2014/main" id="{726F31CA-F1C0-A6FB-4C0F-78E1370AAE60}"/>
                </a:ext>
              </a:extLst>
            </p:cNvPr>
            <p:cNvCxnSpPr>
              <a:cxnSpLocks/>
              <a:stCxn id="24" idx="0"/>
              <a:endCxn id="363" idx="1"/>
            </p:cNvCxnSpPr>
            <p:nvPr/>
          </p:nvCxnSpPr>
          <p:spPr>
            <a:xfrm rot="16200000" flipH="1">
              <a:off x="3577719" y="1327418"/>
              <a:ext cx="53149" cy="2513972"/>
            </a:xfrm>
            <a:prstGeom prst="bentConnector3">
              <a:avLst>
                <a:gd name="adj1" fmla="val -250898"/>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9" name="コネクタ: カギ線 378">
              <a:extLst>
                <a:ext uri="{FF2B5EF4-FFF2-40B4-BE49-F238E27FC236}">
                  <a16:creationId xmlns:a16="http://schemas.microsoft.com/office/drawing/2014/main" id="{85674E1D-EF6C-B9FB-531A-9EEA29D97179}"/>
                </a:ext>
              </a:extLst>
            </p:cNvPr>
            <p:cNvCxnSpPr>
              <a:cxnSpLocks/>
              <a:stCxn id="369" idx="7"/>
              <a:endCxn id="364" idx="1"/>
            </p:cNvCxnSpPr>
            <p:nvPr/>
          </p:nvCxnSpPr>
          <p:spPr>
            <a:xfrm rot="5400000" flipH="1" flipV="1">
              <a:off x="4311249" y="1406848"/>
              <a:ext cx="9812" cy="2408260"/>
            </a:xfrm>
            <a:prstGeom prst="bentConnector3">
              <a:avLst>
                <a:gd name="adj1" fmla="val 1536415"/>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0" name="コネクタ: カギ線 379">
              <a:extLst>
                <a:ext uri="{FF2B5EF4-FFF2-40B4-BE49-F238E27FC236}">
                  <a16:creationId xmlns:a16="http://schemas.microsoft.com/office/drawing/2014/main" id="{2E99261C-F953-DF00-E51D-DA66A9C56474}"/>
                </a:ext>
              </a:extLst>
            </p:cNvPr>
            <p:cNvCxnSpPr>
              <a:cxnSpLocks/>
              <a:stCxn id="370" idx="5"/>
              <a:endCxn id="365" idx="3"/>
            </p:cNvCxnSpPr>
            <p:nvPr/>
          </p:nvCxnSpPr>
          <p:spPr>
            <a:xfrm rot="16200000" flipH="1">
              <a:off x="4965348" y="1614984"/>
              <a:ext cx="12700" cy="2408261"/>
            </a:xfrm>
            <a:prstGeom prst="bentConnector3">
              <a:avLst>
                <a:gd name="adj1" fmla="val 1239394"/>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2" name="コネクタ: カギ線 381">
              <a:extLst>
                <a:ext uri="{FF2B5EF4-FFF2-40B4-BE49-F238E27FC236}">
                  <a16:creationId xmlns:a16="http://schemas.microsoft.com/office/drawing/2014/main" id="{BEEE304D-5A8F-1822-480F-12B095304A63}"/>
                </a:ext>
              </a:extLst>
            </p:cNvPr>
            <p:cNvCxnSpPr>
              <a:cxnSpLocks/>
              <a:stCxn id="371" idx="7"/>
              <a:endCxn id="372" idx="1"/>
            </p:cNvCxnSpPr>
            <p:nvPr/>
          </p:nvCxnSpPr>
          <p:spPr>
            <a:xfrm rot="5400000" flipH="1" flipV="1">
              <a:off x="5619448" y="1406848"/>
              <a:ext cx="9812" cy="2408261"/>
            </a:xfrm>
            <a:prstGeom prst="bentConnector3">
              <a:avLst>
                <a:gd name="adj1" fmla="val 1139136"/>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コネクタ: カギ線 37">
              <a:extLst>
                <a:ext uri="{FF2B5EF4-FFF2-40B4-BE49-F238E27FC236}">
                  <a16:creationId xmlns:a16="http://schemas.microsoft.com/office/drawing/2014/main" id="{43C28389-E02F-08A8-220A-D7A58FB75CA1}"/>
                </a:ext>
              </a:extLst>
            </p:cNvPr>
            <p:cNvCxnSpPr>
              <a:cxnSpLocks/>
              <a:stCxn id="364" idx="5"/>
              <a:endCxn id="366" idx="3"/>
            </p:cNvCxnSpPr>
            <p:nvPr/>
          </p:nvCxnSpPr>
          <p:spPr>
            <a:xfrm rot="5400000">
              <a:off x="3330100" y="425698"/>
              <a:ext cx="12700" cy="4786834"/>
            </a:xfrm>
            <a:prstGeom prst="bentConnector3">
              <a:avLst>
                <a:gd name="adj1" fmla="val 1585583"/>
              </a:avLst>
            </a:prstGeom>
            <a:ln>
              <a:solidFill>
                <a:schemeClr val="accent6">
                  <a:lumMod val="60000"/>
                  <a:lumOff val="4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2" name="コネクタ: カギ線 41">
              <a:extLst>
                <a:ext uri="{FF2B5EF4-FFF2-40B4-BE49-F238E27FC236}">
                  <a16:creationId xmlns:a16="http://schemas.microsoft.com/office/drawing/2014/main" id="{AD1BFB75-0B71-804D-4BA0-46C2B711B2DA}"/>
                </a:ext>
              </a:extLst>
            </p:cNvPr>
            <p:cNvCxnSpPr>
              <a:cxnSpLocks/>
              <a:stCxn id="365" idx="5"/>
              <a:endCxn id="22" idx="2"/>
            </p:cNvCxnSpPr>
            <p:nvPr/>
          </p:nvCxnSpPr>
          <p:spPr>
            <a:xfrm rot="5400000">
              <a:off x="4012529" y="500520"/>
              <a:ext cx="46492" cy="4683682"/>
            </a:xfrm>
            <a:prstGeom prst="bentConnector3">
              <a:avLst>
                <a:gd name="adj1" fmla="val 497141"/>
              </a:avLst>
            </a:prstGeom>
            <a:ln>
              <a:solidFill>
                <a:schemeClr val="accent6">
                  <a:lumMod val="75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6" name="コネクタ: カギ線 45">
              <a:extLst>
                <a:ext uri="{FF2B5EF4-FFF2-40B4-BE49-F238E27FC236}">
                  <a16:creationId xmlns:a16="http://schemas.microsoft.com/office/drawing/2014/main" id="{742E2B9B-2683-B127-56BA-CEC280658B8E}"/>
                </a:ext>
              </a:extLst>
            </p:cNvPr>
            <p:cNvCxnSpPr>
              <a:cxnSpLocks/>
              <a:stCxn id="363" idx="5"/>
              <a:endCxn id="373" idx="4"/>
            </p:cNvCxnSpPr>
            <p:nvPr/>
          </p:nvCxnSpPr>
          <p:spPr>
            <a:xfrm rot="5400000">
              <a:off x="2706482" y="499286"/>
              <a:ext cx="43107" cy="4682764"/>
            </a:xfrm>
            <a:prstGeom prst="bentConnector3">
              <a:avLst>
                <a:gd name="adj1" fmla="val 773088"/>
              </a:avLst>
            </a:prstGeom>
            <a:ln>
              <a:solidFill>
                <a:schemeClr val="accent6">
                  <a:lumMod val="75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BEDC4EE9-AE1E-B7C2-C2DB-41D41582C4F4}"/>
                </a:ext>
              </a:extLst>
            </p:cNvPr>
            <p:cNvSpPr txBox="1"/>
            <p:nvPr/>
          </p:nvSpPr>
          <p:spPr>
            <a:xfrm>
              <a:off x="1498246" y="2557830"/>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24" name="テキスト ボックス 23">
              <a:extLst>
                <a:ext uri="{FF2B5EF4-FFF2-40B4-BE49-F238E27FC236}">
                  <a16:creationId xmlns:a16="http://schemas.microsoft.com/office/drawing/2014/main" id="{80CC45A8-ED2D-49D5-84D8-68B5E1817667}"/>
                </a:ext>
              </a:extLst>
            </p:cNvPr>
            <p:cNvSpPr txBox="1"/>
            <p:nvPr/>
          </p:nvSpPr>
          <p:spPr>
            <a:xfrm>
              <a:off x="2151620" y="2557830"/>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31" name="テキスト ボックス 30">
              <a:extLst>
                <a:ext uri="{FF2B5EF4-FFF2-40B4-BE49-F238E27FC236}">
                  <a16:creationId xmlns:a16="http://schemas.microsoft.com/office/drawing/2014/main" id="{9F0BF831-7D6C-D666-5450-5AC22BCDE4D8}"/>
                </a:ext>
              </a:extLst>
            </p:cNvPr>
            <p:cNvSpPr txBox="1"/>
            <p:nvPr/>
          </p:nvSpPr>
          <p:spPr>
            <a:xfrm>
              <a:off x="2811524" y="2557830"/>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32" name="テキスト ボックス 31">
              <a:extLst>
                <a:ext uri="{FF2B5EF4-FFF2-40B4-BE49-F238E27FC236}">
                  <a16:creationId xmlns:a16="http://schemas.microsoft.com/office/drawing/2014/main" id="{2F641723-1768-2D87-FBC3-1BD3A20FFBFD}"/>
                </a:ext>
              </a:extLst>
            </p:cNvPr>
            <p:cNvSpPr txBox="1"/>
            <p:nvPr/>
          </p:nvSpPr>
          <p:spPr>
            <a:xfrm>
              <a:off x="3470986" y="2557830"/>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grpSp>
      <p:grpSp>
        <p:nvGrpSpPr>
          <p:cNvPr id="534" name="グループ化 533">
            <a:extLst>
              <a:ext uri="{FF2B5EF4-FFF2-40B4-BE49-F238E27FC236}">
                <a16:creationId xmlns:a16="http://schemas.microsoft.com/office/drawing/2014/main" id="{F314604C-CCDE-587A-715E-FF16E066A89D}"/>
              </a:ext>
            </a:extLst>
          </p:cNvPr>
          <p:cNvGrpSpPr/>
          <p:nvPr/>
        </p:nvGrpSpPr>
        <p:grpSpPr>
          <a:xfrm>
            <a:off x="188911" y="3418806"/>
            <a:ext cx="6944585" cy="307777"/>
            <a:chOff x="188911" y="3418806"/>
            <a:chExt cx="6944585" cy="307777"/>
          </a:xfrm>
        </p:grpSpPr>
        <p:sp>
          <p:nvSpPr>
            <p:cNvPr id="454" name="楕円 453">
              <a:extLst>
                <a:ext uri="{FF2B5EF4-FFF2-40B4-BE49-F238E27FC236}">
                  <a16:creationId xmlns:a16="http://schemas.microsoft.com/office/drawing/2014/main" id="{A5307618-B3F5-5B6F-2B81-7CADA11E6521}"/>
                </a:ext>
              </a:extLst>
            </p:cNvPr>
            <p:cNvSpPr/>
            <p:nvPr/>
          </p:nvSpPr>
          <p:spPr>
            <a:xfrm>
              <a:off x="4818173" y="3422708"/>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9</a:t>
              </a:r>
              <a:endParaRPr kumimoji="1" lang="ja-JP" altLang="en-US" sz="1400">
                <a:solidFill>
                  <a:schemeClr val="bg1"/>
                </a:solidFill>
                <a:latin typeface="Aptos Black" panose="020B0004020202020204" pitchFamily="34" charset="0"/>
              </a:endParaRPr>
            </a:p>
          </p:txBody>
        </p:sp>
        <p:sp>
          <p:nvSpPr>
            <p:cNvPr id="455" name="楕円 454">
              <a:extLst>
                <a:ext uri="{FF2B5EF4-FFF2-40B4-BE49-F238E27FC236}">
                  <a16:creationId xmlns:a16="http://schemas.microsoft.com/office/drawing/2014/main" id="{04ED28B6-EEC8-1F07-28DE-1B259120790A}"/>
                </a:ext>
              </a:extLst>
            </p:cNvPr>
            <p:cNvSpPr/>
            <p:nvPr/>
          </p:nvSpPr>
          <p:spPr>
            <a:xfrm>
              <a:off x="5472273" y="3422707"/>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8</a:t>
              </a:r>
              <a:endParaRPr kumimoji="1" lang="ja-JP" altLang="en-US" sz="1400">
                <a:solidFill>
                  <a:schemeClr val="bg1"/>
                </a:solidFill>
                <a:latin typeface="Aptos Black" panose="020B0004020202020204" pitchFamily="34" charset="0"/>
              </a:endParaRPr>
            </a:p>
          </p:txBody>
        </p:sp>
        <p:sp>
          <p:nvSpPr>
            <p:cNvPr id="456" name="楕円 455">
              <a:extLst>
                <a:ext uri="{FF2B5EF4-FFF2-40B4-BE49-F238E27FC236}">
                  <a16:creationId xmlns:a16="http://schemas.microsoft.com/office/drawing/2014/main" id="{F1A1012D-077D-11E3-517B-7A81101B7AD1}"/>
                </a:ext>
              </a:extLst>
            </p:cNvPr>
            <p:cNvSpPr/>
            <p:nvPr/>
          </p:nvSpPr>
          <p:spPr>
            <a:xfrm>
              <a:off x="6126372" y="3422708"/>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457" name="楕円 456">
              <a:extLst>
                <a:ext uri="{FF2B5EF4-FFF2-40B4-BE49-F238E27FC236}">
                  <a16:creationId xmlns:a16="http://schemas.microsoft.com/office/drawing/2014/main" id="{C5EC677E-CB49-02DC-66D2-07A7DED27E77}"/>
                </a:ext>
              </a:extLst>
            </p:cNvPr>
            <p:cNvSpPr/>
            <p:nvPr/>
          </p:nvSpPr>
          <p:spPr>
            <a:xfrm>
              <a:off x="893576" y="3422708"/>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sz="1400">
                <a:solidFill>
                  <a:schemeClr val="bg1"/>
                </a:solidFill>
                <a:latin typeface="Aptos Black" panose="020B0004020202020204" pitchFamily="34" charset="0"/>
              </a:endParaRPr>
            </a:p>
          </p:txBody>
        </p:sp>
        <p:sp>
          <p:nvSpPr>
            <p:cNvPr id="458" name="楕円 457">
              <a:extLst>
                <a:ext uri="{FF2B5EF4-FFF2-40B4-BE49-F238E27FC236}">
                  <a16:creationId xmlns:a16="http://schemas.microsoft.com/office/drawing/2014/main" id="{1EA2C032-2A79-D79B-965D-4768CF0D3F0A}"/>
                </a:ext>
              </a:extLst>
            </p:cNvPr>
            <p:cNvSpPr/>
            <p:nvPr/>
          </p:nvSpPr>
          <p:spPr>
            <a:xfrm>
              <a:off x="1547676" y="3422708"/>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459" name="楕円 458">
              <a:extLst>
                <a:ext uri="{FF2B5EF4-FFF2-40B4-BE49-F238E27FC236}">
                  <a16:creationId xmlns:a16="http://schemas.microsoft.com/office/drawing/2014/main" id="{CE7BA5B9-4F13-4E11-37AA-1C69FE9E4362}"/>
                </a:ext>
              </a:extLst>
            </p:cNvPr>
            <p:cNvSpPr/>
            <p:nvPr/>
          </p:nvSpPr>
          <p:spPr>
            <a:xfrm>
              <a:off x="2201775" y="3422708"/>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460" name="楕円 459">
              <a:extLst>
                <a:ext uri="{FF2B5EF4-FFF2-40B4-BE49-F238E27FC236}">
                  <a16:creationId xmlns:a16="http://schemas.microsoft.com/office/drawing/2014/main" id="{17C3AA95-71E0-6C20-040B-5A725D6D284B}"/>
                </a:ext>
              </a:extLst>
            </p:cNvPr>
            <p:cNvSpPr/>
            <p:nvPr/>
          </p:nvSpPr>
          <p:spPr>
            <a:xfrm>
              <a:off x="2855875" y="3422708"/>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461" name="楕円 460">
              <a:extLst>
                <a:ext uri="{FF2B5EF4-FFF2-40B4-BE49-F238E27FC236}">
                  <a16:creationId xmlns:a16="http://schemas.microsoft.com/office/drawing/2014/main" id="{16DE7F74-87B8-3B14-57B0-D0C8699463D3}"/>
                </a:ext>
              </a:extLst>
            </p:cNvPr>
            <p:cNvSpPr/>
            <p:nvPr/>
          </p:nvSpPr>
          <p:spPr>
            <a:xfrm>
              <a:off x="3509974" y="3422708"/>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462" name="楕円 461">
              <a:extLst>
                <a:ext uri="{FF2B5EF4-FFF2-40B4-BE49-F238E27FC236}">
                  <a16:creationId xmlns:a16="http://schemas.microsoft.com/office/drawing/2014/main" id="{8D644912-E7F6-4FE6-25B2-17E320AD5BE6}"/>
                </a:ext>
              </a:extLst>
            </p:cNvPr>
            <p:cNvSpPr/>
            <p:nvPr/>
          </p:nvSpPr>
          <p:spPr>
            <a:xfrm>
              <a:off x="4164074" y="3422708"/>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9</a:t>
              </a:r>
              <a:endParaRPr kumimoji="1" lang="ja-JP" altLang="en-US" sz="1400">
                <a:solidFill>
                  <a:schemeClr val="bg1"/>
                </a:solidFill>
                <a:latin typeface="Aptos Black" panose="020B0004020202020204" pitchFamily="34" charset="0"/>
              </a:endParaRPr>
            </a:p>
          </p:txBody>
        </p:sp>
        <p:sp>
          <p:nvSpPr>
            <p:cNvPr id="463" name="楕円 462">
              <a:extLst>
                <a:ext uri="{FF2B5EF4-FFF2-40B4-BE49-F238E27FC236}">
                  <a16:creationId xmlns:a16="http://schemas.microsoft.com/office/drawing/2014/main" id="{E692A85D-8F36-72F3-54BE-B7D070DA5FCA}"/>
                </a:ext>
              </a:extLst>
            </p:cNvPr>
            <p:cNvSpPr/>
            <p:nvPr/>
          </p:nvSpPr>
          <p:spPr>
            <a:xfrm>
              <a:off x="6780472" y="3422708"/>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464" name="楕円 463">
              <a:extLst>
                <a:ext uri="{FF2B5EF4-FFF2-40B4-BE49-F238E27FC236}">
                  <a16:creationId xmlns:a16="http://schemas.microsoft.com/office/drawing/2014/main" id="{40B221EB-9945-28EB-B182-1A48395611BF}"/>
                </a:ext>
              </a:extLst>
            </p:cNvPr>
            <p:cNvSpPr/>
            <p:nvPr/>
          </p:nvSpPr>
          <p:spPr>
            <a:xfrm>
              <a:off x="239477" y="3422708"/>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cxnSp>
          <p:nvCxnSpPr>
            <p:cNvPr id="465" name="コネクタ: カギ線 464">
              <a:extLst>
                <a:ext uri="{FF2B5EF4-FFF2-40B4-BE49-F238E27FC236}">
                  <a16:creationId xmlns:a16="http://schemas.microsoft.com/office/drawing/2014/main" id="{CC095ED8-8444-B44A-F21D-342D5CEF7C89}"/>
                </a:ext>
              </a:extLst>
            </p:cNvPr>
            <p:cNvCxnSpPr>
              <a:cxnSpLocks/>
              <a:stCxn id="463" idx="7"/>
              <a:endCxn id="454" idx="7"/>
            </p:cNvCxnSpPr>
            <p:nvPr/>
          </p:nvCxnSpPr>
          <p:spPr>
            <a:xfrm rot="16200000" flipV="1">
              <a:off x="6050567" y="2484665"/>
              <a:ext cx="12700" cy="1962299"/>
            </a:xfrm>
            <a:prstGeom prst="bentConnector3">
              <a:avLst>
                <a:gd name="adj1" fmla="val 1599409"/>
              </a:avLst>
            </a:prstGeom>
            <a:ln>
              <a:solidFill>
                <a:schemeClr val="accent6">
                  <a:lumMod val="60000"/>
                  <a:lumOff val="4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66" name="コネクタ: カギ線 465">
              <a:extLst>
                <a:ext uri="{FF2B5EF4-FFF2-40B4-BE49-F238E27FC236}">
                  <a16:creationId xmlns:a16="http://schemas.microsoft.com/office/drawing/2014/main" id="{03AC732B-51C1-6932-4E4B-4346E45959C4}"/>
                </a:ext>
              </a:extLst>
            </p:cNvPr>
            <p:cNvCxnSpPr>
              <a:cxnSpLocks/>
              <a:stCxn id="464" idx="7"/>
              <a:endCxn id="455" idx="1"/>
            </p:cNvCxnSpPr>
            <p:nvPr/>
          </p:nvCxnSpPr>
          <p:spPr>
            <a:xfrm rot="5400000" flipH="1" flipV="1">
              <a:off x="3003050" y="953486"/>
              <a:ext cx="12700" cy="5024659"/>
            </a:xfrm>
            <a:prstGeom prst="bentConnector3">
              <a:avLst>
                <a:gd name="adj1" fmla="val 1239394"/>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7" name="コネクタ: カギ線 466">
              <a:extLst>
                <a:ext uri="{FF2B5EF4-FFF2-40B4-BE49-F238E27FC236}">
                  <a16:creationId xmlns:a16="http://schemas.microsoft.com/office/drawing/2014/main" id="{B2AA9118-5D8D-2B73-8F5A-C701DB471266}"/>
                </a:ext>
              </a:extLst>
            </p:cNvPr>
            <p:cNvCxnSpPr>
              <a:cxnSpLocks/>
              <a:stCxn id="457" idx="5"/>
              <a:endCxn id="456" idx="3"/>
            </p:cNvCxnSpPr>
            <p:nvPr/>
          </p:nvCxnSpPr>
          <p:spPr>
            <a:xfrm rot="16200000" flipH="1">
              <a:off x="3657149" y="1161621"/>
              <a:ext cx="12700" cy="5024659"/>
            </a:xfrm>
            <a:prstGeom prst="bentConnector3">
              <a:avLst>
                <a:gd name="adj1" fmla="val 1214425"/>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8" name="コネクタ: カギ線 467">
              <a:extLst>
                <a:ext uri="{FF2B5EF4-FFF2-40B4-BE49-F238E27FC236}">
                  <a16:creationId xmlns:a16="http://schemas.microsoft.com/office/drawing/2014/main" id="{5A2BF305-3DAF-114C-5BD0-404E9DAF0A72}"/>
                </a:ext>
              </a:extLst>
            </p:cNvPr>
            <p:cNvCxnSpPr>
              <a:cxnSpLocks/>
              <a:stCxn id="458" idx="7"/>
              <a:endCxn id="463" idx="1"/>
            </p:cNvCxnSpPr>
            <p:nvPr/>
          </p:nvCxnSpPr>
          <p:spPr>
            <a:xfrm rot="5400000" flipH="1" flipV="1">
              <a:off x="4311249" y="953486"/>
              <a:ext cx="12700" cy="5024659"/>
            </a:xfrm>
            <a:prstGeom prst="bentConnector3">
              <a:avLst>
                <a:gd name="adj1" fmla="val 939409"/>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1" name="コネクタ: カギ線 450">
              <a:extLst>
                <a:ext uri="{FF2B5EF4-FFF2-40B4-BE49-F238E27FC236}">
                  <a16:creationId xmlns:a16="http://schemas.microsoft.com/office/drawing/2014/main" id="{9F1CC5D9-003E-AD04-6626-0417AC7C9FC3}"/>
                </a:ext>
              </a:extLst>
            </p:cNvPr>
            <p:cNvCxnSpPr>
              <a:cxnSpLocks/>
              <a:stCxn id="456" idx="5"/>
              <a:endCxn id="462" idx="5"/>
            </p:cNvCxnSpPr>
            <p:nvPr/>
          </p:nvCxnSpPr>
          <p:spPr>
            <a:xfrm rot="5400000">
              <a:off x="5396467" y="2692802"/>
              <a:ext cx="12700" cy="1962298"/>
            </a:xfrm>
            <a:prstGeom prst="bentConnector3">
              <a:avLst>
                <a:gd name="adj1" fmla="val 1599425"/>
              </a:avLst>
            </a:prstGeom>
            <a:ln>
              <a:solidFill>
                <a:schemeClr val="accent6">
                  <a:lumMod val="60000"/>
                  <a:lumOff val="4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77" name="コネクタ: カギ線 476">
              <a:extLst>
                <a:ext uri="{FF2B5EF4-FFF2-40B4-BE49-F238E27FC236}">
                  <a16:creationId xmlns:a16="http://schemas.microsoft.com/office/drawing/2014/main" id="{B18FA1A8-237A-6F24-0F3E-4B3B7A2D743E}"/>
                </a:ext>
              </a:extLst>
            </p:cNvPr>
            <p:cNvCxnSpPr>
              <a:cxnSpLocks/>
              <a:stCxn id="455" idx="5"/>
              <a:endCxn id="461" idx="4"/>
            </p:cNvCxnSpPr>
            <p:nvPr/>
          </p:nvCxnSpPr>
          <p:spPr>
            <a:xfrm rot="5400000">
              <a:off x="4668780" y="2662321"/>
              <a:ext cx="43108" cy="2066367"/>
            </a:xfrm>
            <a:prstGeom prst="bentConnector3">
              <a:avLst>
                <a:gd name="adj1" fmla="val 577262"/>
              </a:avLst>
            </a:prstGeom>
            <a:ln>
              <a:solidFill>
                <a:schemeClr val="accent6">
                  <a:lumMod val="75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89" name="コネクタ: カギ線 488">
              <a:extLst>
                <a:ext uri="{FF2B5EF4-FFF2-40B4-BE49-F238E27FC236}">
                  <a16:creationId xmlns:a16="http://schemas.microsoft.com/office/drawing/2014/main" id="{2936E04B-8705-5ABF-6E96-3D0D30BD315A}"/>
                </a:ext>
              </a:extLst>
            </p:cNvPr>
            <p:cNvCxnSpPr>
              <a:cxnSpLocks/>
              <a:stCxn id="454" idx="1"/>
              <a:endCxn id="460" idx="7"/>
            </p:cNvCxnSpPr>
            <p:nvPr/>
          </p:nvCxnSpPr>
          <p:spPr>
            <a:xfrm rot="16200000" flipV="1">
              <a:off x="3984200" y="2588734"/>
              <a:ext cx="12700" cy="1754161"/>
            </a:xfrm>
            <a:prstGeom prst="bentConnector3">
              <a:avLst>
                <a:gd name="adj1" fmla="val 1599409"/>
              </a:avLst>
            </a:prstGeom>
            <a:ln>
              <a:solidFill>
                <a:schemeClr val="accent6">
                  <a:lumMod val="60000"/>
                  <a:lumOff val="4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94" name="コネクタ: カギ線 493">
              <a:extLst>
                <a:ext uri="{FF2B5EF4-FFF2-40B4-BE49-F238E27FC236}">
                  <a16:creationId xmlns:a16="http://schemas.microsoft.com/office/drawing/2014/main" id="{F091F0DA-AB4C-0C93-D495-6E703341A0A6}"/>
                </a:ext>
              </a:extLst>
            </p:cNvPr>
            <p:cNvCxnSpPr>
              <a:cxnSpLocks/>
              <a:stCxn id="462" idx="3"/>
              <a:endCxn id="457" idx="3"/>
            </p:cNvCxnSpPr>
            <p:nvPr/>
          </p:nvCxnSpPr>
          <p:spPr>
            <a:xfrm rot="5400000">
              <a:off x="2571932" y="2038702"/>
              <a:ext cx="12700" cy="3270498"/>
            </a:xfrm>
            <a:prstGeom prst="bentConnector3">
              <a:avLst>
                <a:gd name="adj1" fmla="val 2379425"/>
              </a:avLst>
            </a:prstGeom>
            <a:ln>
              <a:solidFill>
                <a:schemeClr val="accent6">
                  <a:lumMod val="60000"/>
                  <a:lumOff val="4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510" name="コネクタ: カギ線 509">
              <a:extLst>
                <a:ext uri="{FF2B5EF4-FFF2-40B4-BE49-F238E27FC236}">
                  <a16:creationId xmlns:a16="http://schemas.microsoft.com/office/drawing/2014/main" id="{1AB7898C-3C74-01A0-95B3-92FD1C64B5B0}"/>
                </a:ext>
              </a:extLst>
            </p:cNvPr>
            <p:cNvCxnSpPr>
              <a:cxnSpLocks/>
              <a:stCxn id="461" idx="1"/>
              <a:endCxn id="458" idx="1"/>
            </p:cNvCxnSpPr>
            <p:nvPr/>
          </p:nvCxnSpPr>
          <p:spPr>
            <a:xfrm rot="16200000" flipV="1">
              <a:off x="2571932" y="2484666"/>
              <a:ext cx="12700" cy="1962298"/>
            </a:xfrm>
            <a:prstGeom prst="bentConnector3">
              <a:avLst>
                <a:gd name="adj1" fmla="val 1889425"/>
              </a:avLst>
            </a:prstGeom>
            <a:ln>
              <a:solidFill>
                <a:schemeClr val="accent6">
                  <a:lumMod val="75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515" name="コネクタ: カギ線 514">
              <a:extLst>
                <a:ext uri="{FF2B5EF4-FFF2-40B4-BE49-F238E27FC236}">
                  <a16:creationId xmlns:a16="http://schemas.microsoft.com/office/drawing/2014/main" id="{A4E1C23A-7C9A-5C65-40A2-DF15BF6E6D8C}"/>
                </a:ext>
              </a:extLst>
            </p:cNvPr>
            <p:cNvCxnSpPr>
              <a:cxnSpLocks/>
              <a:stCxn id="460" idx="5"/>
              <a:endCxn id="459" idx="5"/>
            </p:cNvCxnSpPr>
            <p:nvPr/>
          </p:nvCxnSpPr>
          <p:spPr>
            <a:xfrm rot="5400000">
              <a:off x="2780069" y="3346901"/>
              <a:ext cx="12700" cy="654100"/>
            </a:xfrm>
            <a:prstGeom prst="bentConnector3">
              <a:avLst>
                <a:gd name="adj1" fmla="val 1539425"/>
              </a:avLst>
            </a:prstGeom>
            <a:ln>
              <a:solidFill>
                <a:schemeClr val="accent6">
                  <a:lumMod val="60000"/>
                  <a:lumOff val="4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519" name="コネクタ: カギ線 518">
              <a:extLst>
                <a:ext uri="{FF2B5EF4-FFF2-40B4-BE49-F238E27FC236}">
                  <a16:creationId xmlns:a16="http://schemas.microsoft.com/office/drawing/2014/main" id="{4B0DE198-5FDB-AD3F-399C-AA33206817BC}"/>
                </a:ext>
              </a:extLst>
            </p:cNvPr>
            <p:cNvCxnSpPr>
              <a:cxnSpLocks/>
              <a:stCxn id="459" idx="3"/>
              <a:endCxn id="464" idx="5"/>
            </p:cNvCxnSpPr>
            <p:nvPr/>
          </p:nvCxnSpPr>
          <p:spPr>
            <a:xfrm rot="5400000">
              <a:off x="1367802" y="2796871"/>
              <a:ext cx="12700" cy="1754161"/>
            </a:xfrm>
            <a:prstGeom prst="bentConnector3">
              <a:avLst>
                <a:gd name="adj1" fmla="val 1639441"/>
              </a:avLst>
            </a:prstGeom>
            <a:ln>
              <a:solidFill>
                <a:schemeClr val="accent6">
                  <a:lumMod val="60000"/>
                  <a:lumOff val="4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sp>
          <p:nvSpPr>
            <p:cNvPr id="524" name="テキスト ボックス 523">
              <a:extLst>
                <a:ext uri="{FF2B5EF4-FFF2-40B4-BE49-F238E27FC236}">
                  <a16:creationId xmlns:a16="http://schemas.microsoft.com/office/drawing/2014/main" id="{FB786EEE-3B77-2A6E-98AE-862768918A20}"/>
                </a:ext>
              </a:extLst>
            </p:cNvPr>
            <p:cNvSpPr txBox="1"/>
            <p:nvPr/>
          </p:nvSpPr>
          <p:spPr>
            <a:xfrm>
              <a:off x="188911" y="3418806"/>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525" name="テキスト ボックス 524">
              <a:extLst>
                <a:ext uri="{FF2B5EF4-FFF2-40B4-BE49-F238E27FC236}">
                  <a16:creationId xmlns:a16="http://schemas.microsoft.com/office/drawing/2014/main" id="{3130BA31-0841-F368-3F0E-76618714125D}"/>
                </a:ext>
              </a:extLst>
            </p:cNvPr>
            <p:cNvSpPr txBox="1"/>
            <p:nvPr/>
          </p:nvSpPr>
          <p:spPr>
            <a:xfrm>
              <a:off x="845063" y="3418806"/>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526" name="テキスト ボックス 525">
              <a:extLst>
                <a:ext uri="{FF2B5EF4-FFF2-40B4-BE49-F238E27FC236}">
                  <a16:creationId xmlns:a16="http://schemas.microsoft.com/office/drawing/2014/main" id="{23CD865F-EBC7-C35E-5063-ED5AEEACF62A}"/>
                </a:ext>
              </a:extLst>
            </p:cNvPr>
            <p:cNvSpPr txBox="1"/>
            <p:nvPr/>
          </p:nvSpPr>
          <p:spPr>
            <a:xfrm>
              <a:off x="1510222" y="3418806"/>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527" name="テキスト ボックス 526">
              <a:extLst>
                <a:ext uri="{FF2B5EF4-FFF2-40B4-BE49-F238E27FC236}">
                  <a16:creationId xmlns:a16="http://schemas.microsoft.com/office/drawing/2014/main" id="{F4B1B825-AC80-D74E-9441-B9DDC87F2265}"/>
                </a:ext>
              </a:extLst>
            </p:cNvPr>
            <p:cNvSpPr txBox="1"/>
            <p:nvPr/>
          </p:nvSpPr>
          <p:spPr>
            <a:xfrm>
              <a:off x="2158148" y="3418806"/>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530" name="テキスト ボックス 529">
              <a:extLst>
                <a:ext uri="{FF2B5EF4-FFF2-40B4-BE49-F238E27FC236}">
                  <a16:creationId xmlns:a16="http://schemas.microsoft.com/office/drawing/2014/main" id="{1D93072D-D369-57B9-5BDD-EE50F15927F5}"/>
                </a:ext>
              </a:extLst>
            </p:cNvPr>
            <p:cNvSpPr txBox="1"/>
            <p:nvPr/>
          </p:nvSpPr>
          <p:spPr>
            <a:xfrm>
              <a:off x="2811524" y="3418806"/>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531" name="テキスト ボックス 530">
              <a:extLst>
                <a:ext uri="{FF2B5EF4-FFF2-40B4-BE49-F238E27FC236}">
                  <a16:creationId xmlns:a16="http://schemas.microsoft.com/office/drawing/2014/main" id="{7EB338DD-E29C-569A-D0C0-53526C2B668E}"/>
                </a:ext>
              </a:extLst>
            </p:cNvPr>
            <p:cNvSpPr txBox="1"/>
            <p:nvPr/>
          </p:nvSpPr>
          <p:spPr>
            <a:xfrm>
              <a:off x="3459948" y="3418806"/>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532" name="テキスト ボックス 531">
              <a:extLst>
                <a:ext uri="{FF2B5EF4-FFF2-40B4-BE49-F238E27FC236}">
                  <a16:creationId xmlns:a16="http://schemas.microsoft.com/office/drawing/2014/main" id="{C8055A70-DBBC-55E1-885D-46B4388A9C1F}"/>
                </a:ext>
              </a:extLst>
            </p:cNvPr>
            <p:cNvSpPr txBox="1"/>
            <p:nvPr/>
          </p:nvSpPr>
          <p:spPr>
            <a:xfrm>
              <a:off x="6072189" y="3418806"/>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533" name="テキスト ボックス 532">
              <a:extLst>
                <a:ext uri="{FF2B5EF4-FFF2-40B4-BE49-F238E27FC236}">
                  <a16:creationId xmlns:a16="http://schemas.microsoft.com/office/drawing/2014/main" id="{67CA5707-5AB3-A7DD-40DC-0BA0047C35E0}"/>
                </a:ext>
              </a:extLst>
            </p:cNvPr>
            <p:cNvSpPr txBox="1"/>
            <p:nvPr/>
          </p:nvSpPr>
          <p:spPr>
            <a:xfrm>
              <a:off x="6742120" y="3418806"/>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grpSp>
      <p:grpSp>
        <p:nvGrpSpPr>
          <p:cNvPr id="178" name="グループ化 177">
            <a:extLst>
              <a:ext uri="{FF2B5EF4-FFF2-40B4-BE49-F238E27FC236}">
                <a16:creationId xmlns:a16="http://schemas.microsoft.com/office/drawing/2014/main" id="{A31B6667-0F3F-3B1A-D6D2-7923854A084E}"/>
              </a:ext>
            </a:extLst>
          </p:cNvPr>
          <p:cNvGrpSpPr/>
          <p:nvPr/>
        </p:nvGrpSpPr>
        <p:grpSpPr>
          <a:xfrm>
            <a:off x="188250" y="4141894"/>
            <a:ext cx="6935765" cy="309590"/>
            <a:chOff x="188250" y="4141894"/>
            <a:chExt cx="6935765" cy="309590"/>
          </a:xfrm>
        </p:grpSpPr>
        <p:sp>
          <p:nvSpPr>
            <p:cNvPr id="409" name="楕円 408">
              <a:extLst>
                <a:ext uri="{FF2B5EF4-FFF2-40B4-BE49-F238E27FC236}">
                  <a16:creationId xmlns:a16="http://schemas.microsoft.com/office/drawing/2014/main" id="{1166BE5B-CE48-967C-12A0-D9D7F388198E}"/>
                </a:ext>
              </a:extLst>
            </p:cNvPr>
            <p:cNvSpPr/>
            <p:nvPr/>
          </p:nvSpPr>
          <p:spPr>
            <a:xfrm>
              <a:off x="4818173" y="4157134"/>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410" name="楕円 409">
              <a:extLst>
                <a:ext uri="{FF2B5EF4-FFF2-40B4-BE49-F238E27FC236}">
                  <a16:creationId xmlns:a16="http://schemas.microsoft.com/office/drawing/2014/main" id="{E50F25EF-6D47-CF86-712B-0824C47FD540}"/>
                </a:ext>
              </a:extLst>
            </p:cNvPr>
            <p:cNvSpPr/>
            <p:nvPr/>
          </p:nvSpPr>
          <p:spPr>
            <a:xfrm>
              <a:off x="5472273" y="4157133"/>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411" name="楕円 410">
              <a:extLst>
                <a:ext uri="{FF2B5EF4-FFF2-40B4-BE49-F238E27FC236}">
                  <a16:creationId xmlns:a16="http://schemas.microsoft.com/office/drawing/2014/main" id="{A0C6BA07-6508-52F5-0CA1-18BBF2F16096}"/>
                </a:ext>
              </a:extLst>
            </p:cNvPr>
            <p:cNvSpPr/>
            <p:nvPr/>
          </p:nvSpPr>
          <p:spPr>
            <a:xfrm>
              <a:off x="6126372" y="4157134"/>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412" name="楕円 411">
              <a:extLst>
                <a:ext uri="{FF2B5EF4-FFF2-40B4-BE49-F238E27FC236}">
                  <a16:creationId xmlns:a16="http://schemas.microsoft.com/office/drawing/2014/main" id="{05C69AB8-A614-4D3B-4C10-4EA3151163FC}"/>
                </a:ext>
              </a:extLst>
            </p:cNvPr>
            <p:cNvSpPr/>
            <p:nvPr/>
          </p:nvSpPr>
          <p:spPr>
            <a:xfrm>
              <a:off x="893576" y="4157134"/>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413" name="楕円 412">
              <a:extLst>
                <a:ext uri="{FF2B5EF4-FFF2-40B4-BE49-F238E27FC236}">
                  <a16:creationId xmlns:a16="http://schemas.microsoft.com/office/drawing/2014/main" id="{51FFD688-F268-2013-DB74-40AD82F21461}"/>
                </a:ext>
              </a:extLst>
            </p:cNvPr>
            <p:cNvSpPr/>
            <p:nvPr/>
          </p:nvSpPr>
          <p:spPr>
            <a:xfrm>
              <a:off x="1547676" y="4157134"/>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414" name="楕円 413">
              <a:extLst>
                <a:ext uri="{FF2B5EF4-FFF2-40B4-BE49-F238E27FC236}">
                  <a16:creationId xmlns:a16="http://schemas.microsoft.com/office/drawing/2014/main" id="{BCE828E0-684F-6E6E-7B66-8A4C55309D1F}"/>
                </a:ext>
              </a:extLst>
            </p:cNvPr>
            <p:cNvSpPr/>
            <p:nvPr/>
          </p:nvSpPr>
          <p:spPr>
            <a:xfrm>
              <a:off x="2201775" y="4157134"/>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415" name="楕円 414">
              <a:extLst>
                <a:ext uri="{FF2B5EF4-FFF2-40B4-BE49-F238E27FC236}">
                  <a16:creationId xmlns:a16="http://schemas.microsoft.com/office/drawing/2014/main" id="{BE4213EB-8365-FF77-4C43-E9E8F1DE48C7}"/>
                </a:ext>
              </a:extLst>
            </p:cNvPr>
            <p:cNvSpPr/>
            <p:nvPr/>
          </p:nvSpPr>
          <p:spPr>
            <a:xfrm>
              <a:off x="2855875" y="4157134"/>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416" name="楕円 415">
              <a:extLst>
                <a:ext uri="{FF2B5EF4-FFF2-40B4-BE49-F238E27FC236}">
                  <a16:creationId xmlns:a16="http://schemas.microsoft.com/office/drawing/2014/main" id="{7CAD9DA8-1EE8-4995-41BA-F11A4CCB6A20}"/>
                </a:ext>
              </a:extLst>
            </p:cNvPr>
            <p:cNvSpPr/>
            <p:nvPr/>
          </p:nvSpPr>
          <p:spPr>
            <a:xfrm>
              <a:off x="3509974" y="4157134"/>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417" name="楕円 416">
              <a:extLst>
                <a:ext uri="{FF2B5EF4-FFF2-40B4-BE49-F238E27FC236}">
                  <a16:creationId xmlns:a16="http://schemas.microsoft.com/office/drawing/2014/main" id="{79254863-60B9-9F3F-0580-DDCB2D23DB97}"/>
                </a:ext>
              </a:extLst>
            </p:cNvPr>
            <p:cNvSpPr/>
            <p:nvPr/>
          </p:nvSpPr>
          <p:spPr>
            <a:xfrm>
              <a:off x="4164074" y="4157134"/>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418" name="楕円 417">
              <a:extLst>
                <a:ext uri="{FF2B5EF4-FFF2-40B4-BE49-F238E27FC236}">
                  <a16:creationId xmlns:a16="http://schemas.microsoft.com/office/drawing/2014/main" id="{4EC8BD24-0D86-40D5-01A2-F14F46773EBB}"/>
                </a:ext>
              </a:extLst>
            </p:cNvPr>
            <p:cNvSpPr/>
            <p:nvPr/>
          </p:nvSpPr>
          <p:spPr>
            <a:xfrm>
              <a:off x="6780472" y="4157134"/>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419" name="楕円 418">
              <a:extLst>
                <a:ext uri="{FF2B5EF4-FFF2-40B4-BE49-F238E27FC236}">
                  <a16:creationId xmlns:a16="http://schemas.microsoft.com/office/drawing/2014/main" id="{1D0D7C75-A06F-851F-69D2-FEB865A39BFC}"/>
                </a:ext>
              </a:extLst>
            </p:cNvPr>
            <p:cNvSpPr/>
            <p:nvPr/>
          </p:nvSpPr>
          <p:spPr>
            <a:xfrm>
              <a:off x="239477" y="4157134"/>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cxnSp>
          <p:nvCxnSpPr>
            <p:cNvPr id="536" name="コネクタ: カギ線 535">
              <a:extLst>
                <a:ext uri="{FF2B5EF4-FFF2-40B4-BE49-F238E27FC236}">
                  <a16:creationId xmlns:a16="http://schemas.microsoft.com/office/drawing/2014/main" id="{A4567CB5-AD30-F3E5-A6ED-2D78BFC6AC48}"/>
                </a:ext>
              </a:extLst>
            </p:cNvPr>
            <p:cNvCxnSpPr>
              <a:cxnSpLocks/>
              <a:stCxn id="419" idx="1"/>
              <a:endCxn id="416" idx="1"/>
            </p:cNvCxnSpPr>
            <p:nvPr/>
          </p:nvCxnSpPr>
          <p:spPr>
            <a:xfrm rot="5400000" flipH="1" flipV="1">
              <a:off x="1917832" y="2564993"/>
              <a:ext cx="12700" cy="3270497"/>
            </a:xfrm>
            <a:prstGeom prst="bentConnector3">
              <a:avLst>
                <a:gd name="adj1" fmla="val 1239409"/>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0" name="コネクタ: カギ線 539">
              <a:extLst>
                <a:ext uri="{FF2B5EF4-FFF2-40B4-BE49-F238E27FC236}">
                  <a16:creationId xmlns:a16="http://schemas.microsoft.com/office/drawing/2014/main" id="{203F3B5C-4494-78F9-55D2-C9E8A76FA0FF}"/>
                </a:ext>
              </a:extLst>
            </p:cNvPr>
            <p:cNvCxnSpPr>
              <a:cxnSpLocks/>
              <a:stCxn id="412" idx="5"/>
              <a:endCxn id="417" idx="3"/>
            </p:cNvCxnSpPr>
            <p:nvPr/>
          </p:nvCxnSpPr>
          <p:spPr>
            <a:xfrm rot="16200000" flipH="1">
              <a:off x="2676000" y="2877196"/>
              <a:ext cx="12700" cy="3062361"/>
            </a:xfrm>
            <a:prstGeom prst="bentConnector3">
              <a:avLst>
                <a:gd name="adj1" fmla="val 1189425"/>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3" name="コネクタ: カギ線 542">
              <a:extLst>
                <a:ext uri="{FF2B5EF4-FFF2-40B4-BE49-F238E27FC236}">
                  <a16:creationId xmlns:a16="http://schemas.microsoft.com/office/drawing/2014/main" id="{3A0A349D-838D-8777-629A-3C8FECCE17F5}"/>
                </a:ext>
              </a:extLst>
            </p:cNvPr>
            <p:cNvCxnSpPr>
              <a:cxnSpLocks/>
              <a:stCxn id="413" idx="5"/>
              <a:endCxn id="409" idx="5"/>
            </p:cNvCxnSpPr>
            <p:nvPr/>
          </p:nvCxnSpPr>
          <p:spPr>
            <a:xfrm rot="16200000" flipH="1">
              <a:off x="3434168" y="2773128"/>
              <a:ext cx="12700" cy="3270497"/>
            </a:xfrm>
            <a:prstGeom prst="bentConnector3">
              <a:avLst>
                <a:gd name="adj1" fmla="val 2189457"/>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55" name="コネクタ: カギ線 554">
              <a:extLst>
                <a:ext uri="{FF2B5EF4-FFF2-40B4-BE49-F238E27FC236}">
                  <a16:creationId xmlns:a16="http://schemas.microsoft.com/office/drawing/2014/main" id="{14F99D06-4BFC-F94A-7E66-05A206BC6AFD}"/>
                </a:ext>
              </a:extLst>
            </p:cNvPr>
            <p:cNvCxnSpPr>
              <a:cxnSpLocks/>
              <a:stCxn id="414" idx="3"/>
              <a:endCxn id="410" idx="4"/>
            </p:cNvCxnSpPr>
            <p:nvPr/>
          </p:nvCxnSpPr>
          <p:spPr>
            <a:xfrm rot="16200000" flipH="1">
              <a:off x="3910612" y="2742646"/>
              <a:ext cx="43106" cy="3374567"/>
            </a:xfrm>
            <a:prstGeom prst="bentConnector3">
              <a:avLst>
                <a:gd name="adj1" fmla="val 424087"/>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4" name="コネクタ: カギ線 573">
              <a:extLst>
                <a:ext uri="{FF2B5EF4-FFF2-40B4-BE49-F238E27FC236}">
                  <a16:creationId xmlns:a16="http://schemas.microsoft.com/office/drawing/2014/main" id="{D78DF024-05E2-FFC5-B6B3-B09ECEB98BB2}"/>
                </a:ext>
              </a:extLst>
            </p:cNvPr>
            <p:cNvCxnSpPr>
              <a:cxnSpLocks/>
              <a:stCxn id="415" idx="1"/>
              <a:endCxn id="419" idx="7"/>
            </p:cNvCxnSpPr>
            <p:nvPr/>
          </p:nvCxnSpPr>
          <p:spPr>
            <a:xfrm rot="16200000" flipV="1">
              <a:off x="1694852" y="2996110"/>
              <a:ext cx="12700" cy="2408261"/>
            </a:xfrm>
            <a:prstGeom prst="bentConnector3">
              <a:avLst>
                <a:gd name="adj1" fmla="val 889425"/>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コネクタ: カギ線 65">
              <a:extLst>
                <a:ext uri="{FF2B5EF4-FFF2-40B4-BE49-F238E27FC236}">
                  <a16:creationId xmlns:a16="http://schemas.microsoft.com/office/drawing/2014/main" id="{8BC8CA64-7FBB-C5BF-3FC3-8952D7E6FA38}"/>
                </a:ext>
              </a:extLst>
            </p:cNvPr>
            <p:cNvCxnSpPr>
              <a:cxnSpLocks/>
              <a:stCxn id="416" idx="7"/>
              <a:endCxn id="418" idx="1"/>
            </p:cNvCxnSpPr>
            <p:nvPr/>
          </p:nvCxnSpPr>
          <p:spPr>
            <a:xfrm rot="5400000" flipH="1" flipV="1">
              <a:off x="5292398" y="2669061"/>
              <a:ext cx="12700" cy="3062361"/>
            </a:xfrm>
            <a:prstGeom prst="bentConnector3">
              <a:avLst>
                <a:gd name="adj1" fmla="val 1189394"/>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1" name="コネクタ: カギ線 70">
              <a:extLst>
                <a:ext uri="{FF2B5EF4-FFF2-40B4-BE49-F238E27FC236}">
                  <a16:creationId xmlns:a16="http://schemas.microsoft.com/office/drawing/2014/main" id="{D54184F4-8A21-0D14-E384-87B4FB380DB2}"/>
                </a:ext>
              </a:extLst>
            </p:cNvPr>
            <p:cNvCxnSpPr>
              <a:cxnSpLocks/>
              <a:stCxn id="417" idx="5"/>
              <a:endCxn id="411" idx="3"/>
            </p:cNvCxnSpPr>
            <p:nvPr/>
          </p:nvCxnSpPr>
          <p:spPr>
            <a:xfrm rot="16200000" flipH="1">
              <a:off x="5292398" y="3531296"/>
              <a:ext cx="12700" cy="1754161"/>
            </a:xfrm>
            <a:prstGeom prst="bentConnector3">
              <a:avLst>
                <a:gd name="adj1" fmla="val 1189425"/>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 name="コネクタ: カギ線 73">
              <a:extLst>
                <a:ext uri="{FF2B5EF4-FFF2-40B4-BE49-F238E27FC236}">
                  <a16:creationId xmlns:a16="http://schemas.microsoft.com/office/drawing/2014/main" id="{4589F843-DB01-A1EF-3832-B8CB02369064}"/>
                </a:ext>
              </a:extLst>
            </p:cNvPr>
            <p:cNvCxnSpPr>
              <a:cxnSpLocks/>
              <a:stCxn id="409" idx="3"/>
              <a:endCxn id="414" idx="5"/>
            </p:cNvCxnSpPr>
            <p:nvPr/>
          </p:nvCxnSpPr>
          <p:spPr>
            <a:xfrm rot="5400000">
              <a:off x="3657150" y="3204247"/>
              <a:ext cx="12700" cy="2408261"/>
            </a:xfrm>
            <a:prstGeom prst="bentConnector3">
              <a:avLst>
                <a:gd name="adj1" fmla="val 1839472"/>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8" name="コネクタ: カギ線 77">
              <a:extLst>
                <a:ext uri="{FF2B5EF4-FFF2-40B4-BE49-F238E27FC236}">
                  <a16:creationId xmlns:a16="http://schemas.microsoft.com/office/drawing/2014/main" id="{5EDAFCFD-3CA3-5500-A5E4-385E115B9F93}"/>
                </a:ext>
              </a:extLst>
            </p:cNvPr>
            <p:cNvCxnSpPr>
              <a:cxnSpLocks/>
            </p:cNvCxnSpPr>
            <p:nvPr/>
          </p:nvCxnSpPr>
          <p:spPr>
            <a:xfrm rot="5400000">
              <a:off x="3650849" y="2342010"/>
              <a:ext cx="12700" cy="4132734"/>
            </a:xfrm>
            <a:prstGeom prst="bentConnector3">
              <a:avLst>
                <a:gd name="adj1" fmla="val 2539425"/>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9" name="コネクタ: カギ線 88">
              <a:extLst>
                <a:ext uri="{FF2B5EF4-FFF2-40B4-BE49-F238E27FC236}">
                  <a16:creationId xmlns:a16="http://schemas.microsoft.com/office/drawing/2014/main" id="{0D462C83-DA07-A429-1B97-BF9BF12475BF}"/>
                </a:ext>
              </a:extLst>
            </p:cNvPr>
            <p:cNvCxnSpPr>
              <a:cxnSpLocks/>
              <a:stCxn id="411" idx="5"/>
              <a:endCxn id="412" idx="3"/>
            </p:cNvCxnSpPr>
            <p:nvPr/>
          </p:nvCxnSpPr>
          <p:spPr>
            <a:xfrm rot="5400000">
              <a:off x="3657150" y="1687911"/>
              <a:ext cx="12700" cy="5440933"/>
            </a:xfrm>
            <a:prstGeom prst="bentConnector3">
              <a:avLst>
                <a:gd name="adj1" fmla="val 2889457"/>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6" name="コネクタ: カギ線 95">
              <a:extLst>
                <a:ext uri="{FF2B5EF4-FFF2-40B4-BE49-F238E27FC236}">
                  <a16:creationId xmlns:a16="http://schemas.microsoft.com/office/drawing/2014/main" id="{49747EFC-287B-7FA2-768E-1A60AA91F18E}"/>
                </a:ext>
              </a:extLst>
            </p:cNvPr>
            <p:cNvCxnSpPr>
              <a:cxnSpLocks/>
              <a:stCxn id="418" idx="7"/>
              <a:endCxn id="415" idx="7"/>
            </p:cNvCxnSpPr>
            <p:nvPr/>
          </p:nvCxnSpPr>
          <p:spPr>
            <a:xfrm rot="16200000" flipV="1">
              <a:off x="5069418" y="2237942"/>
              <a:ext cx="12700" cy="3924597"/>
            </a:xfrm>
            <a:prstGeom prst="bentConnector3">
              <a:avLst>
                <a:gd name="adj1" fmla="val 889394"/>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6" name="テキスト ボックス 145">
              <a:extLst>
                <a:ext uri="{FF2B5EF4-FFF2-40B4-BE49-F238E27FC236}">
                  <a16:creationId xmlns:a16="http://schemas.microsoft.com/office/drawing/2014/main" id="{6FFEEE17-FFE9-9126-D8DC-5D77D64AEB58}"/>
                </a:ext>
              </a:extLst>
            </p:cNvPr>
            <p:cNvSpPr txBox="1"/>
            <p:nvPr/>
          </p:nvSpPr>
          <p:spPr>
            <a:xfrm>
              <a:off x="188250" y="4141894"/>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147" name="テキスト ボックス 146">
              <a:extLst>
                <a:ext uri="{FF2B5EF4-FFF2-40B4-BE49-F238E27FC236}">
                  <a16:creationId xmlns:a16="http://schemas.microsoft.com/office/drawing/2014/main" id="{9DB5A734-AF9B-75C0-F55D-AEF85088473B}"/>
                </a:ext>
              </a:extLst>
            </p:cNvPr>
            <p:cNvSpPr txBox="1"/>
            <p:nvPr/>
          </p:nvSpPr>
          <p:spPr>
            <a:xfrm>
              <a:off x="851413" y="4141894"/>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154" name="テキスト ボックス 153">
              <a:extLst>
                <a:ext uri="{FF2B5EF4-FFF2-40B4-BE49-F238E27FC236}">
                  <a16:creationId xmlns:a16="http://schemas.microsoft.com/office/drawing/2014/main" id="{3160CB1A-5A15-7D4C-3C00-E4AEA71346D8}"/>
                </a:ext>
              </a:extLst>
            </p:cNvPr>
            <p:cNvSpPr txBox="1"/>
            <p:nvPr/>
          </p:nvSpPr>
          <p:spPr>
            <a:xfrm>
              <a:off x="1498975" y="4141894"/>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155" name="テキスト ボックス 154">
              <a:extLst>
                <a:ext uri="{FF2B5EF4-FFF2-40B4-BE49-F238E27FC236}">
                  <a16:creationId xmlns:a16="http://schemas.microsoft.com/office/drawing/2014/main" id="{824577C9-94DD-877E-18BE-B456F3E7BA7E}"/>
                </a:ext>
              </a:extLst>
            </p:cNvPr>
            <p:cNvSpPr txBox="1"/>
            <p:nvPr/>
          </p:nvSpPr>
          <p:spPr>
            <a:xfrm>
              <a:off x="2147944" y="4141894"/>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165" name="テキスト ボックス 164">
              <a:extLst>
                <a:ext uri="{FF2B5EF4-FFF2-40B4-BE49-F238E27FC236}">
                  <a16:creationId xmlns:a16="http://schemas.microsoft.com/office/drawing/2014/main" id="{F3A11EB8-1BAF-E2F4-3DE2-D73E79994C86}"/>
                </a:ext>
              </a:extLst>
            </p:cNvPr>
            <p:cNvSpPr txBox="1"/>
            <p:nvPr/>
          </p:nvSpPr>
          <p:spPr>
            <a:xfrm>
              <a:off x="2811524" y="4141894"/>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166" name="テキスト ボックス 165">
              <a:extLst>
                <a:ext uri="{FF2B5EF4-FFF2-40B4-BE49-F238E27FC236}">
                  <a16:creationId xmlns:a16="http://schemas.microsoft.com/office/drawing/2014/main" id="{291E8886-AA76-8124-E335-976180B3FA76}"/>
                </a:ext>
              </a:extLst>
            </p:cNvPr>
            <p:cNvSpPr txBox="1"/>
            <p:nvPr/>
          </p:nvSpPr>
          <p:spPr>
            <a:xfrm>
              <a:off x="3465257" y="4141894"/>
              <a:ext cx="391376" cy="307777"/>
            </a:xfrm>
            <a:prstGeom prst="rect">
              <a:avLst/>
            </a:prstGeom>
            <a:noFill/>
          </p:spPr>
          <p:txBody>
            <a:bodyPr wrap="square">
              <a:spAutoFit/>
            </a:bodyPr>
            <a:lstStyle/>
            <a:p>
              <a:pPr algn="ctr"/>
              <a:r>
                <a:rPr kumimoji="1" lang="en-US" altLang="ja-JP" sz="1400">
                  <a:solidFill>
                    <a:srgbClr val="FFFF00"/>
                  </a:solidFill>
                  <a:latin typeface="Aptos Black" panose="020B0004020202020204" pitchFamily="34" charset="0"/>
                </a:rPr>
                <a:t>10</a:t>
              </a:r>
              <a:endParaRPr kumimoji="1" lang="ja-JP" altLang="en-US" sz="1400">
                <a:solidFill>
                  <a:srgbClr val="FFFF00"/>
                </a:solidFill>
                <a:latin typeface="Aptos Black" panose="020B0004020202020204" pitchFamily="34" charset="0"/>
              </a:endParaRPr>
            </a:p>
          </p:txBody>
        </p:sp>
        <p:sp>
          <p:nvSpPr>
            <p:cNvPr id="167" name="テキスト ボックス 166">
              <a:extLst>
                <a:ext uri="{FF2B5EF4-FFF2-40B4-BE49-F238E27FC236}">
                  <a16:creationId xmlns:a16="http://schemas.microsoft.com/office/drawing/2014/main" id="{333DB229-521F-F5EE-3436-868D524679EE}"/>
                </a:ext>
              </a:extLst>
            </p:cNvPr>
            <p:cNvSpPr txBox="1"/>
            <p:nvPr/>
          </p:nvSpPr>
          <p:spPr>
            <a:xfrm>
              <a:off x="4121911" y="4141894"/>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168" name="テキスト ボックス 167">
              <a:extLst>
                <a:ext uri="{FF2B5EF4-FFF2-40B4-BE49-F238E27FC236}">
                  <a16:creationId xmlns:a16="http://schemas.microsoft.com/office/drawing/2014/main" id="{FF856F08-C935-1508-37AC-35AE6059CC73}"/>
                </a:ext>
              </a:extLst>
            </p:cNvPr>
            <p:cNvSpPr txBox="1"/>
            <p:nvPr/>
          </p:nvSpPr>
          <p:spPr>
            <a:xfrm>
              <a:off x="4777956" y="4141894"/>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169" name="テキスト ボックス 168">
              <a:extLst>
                <a:ext uri="{FF2B5EF4-FFF2-40B4-BE49-F238E27FC236}">
                  <a16:creationId xmlns:a16="http://schemas.microsoft.com/office/drawing/2014/main" id="{5B8EEBB1-6F50-12C6-73BD-EF82A8F39810}"/>
                </a:ext>
              </a:extLst>
            </p:cNvPr>
            <p:cNvSpPr txBox="1"/>
            <p:nvPr/>
          </p:nvSpPr>
          <p:spPr>
            <a:xfrm>
              <a:off x="5423761" y="4141894"/>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170" name="テキスト ボックス 169">
              <a:extLst>
                <a:ext uri="{FF2B5EF4-FFF2-40B4-BE49-F238E27FC236}">
                  <a16:creationId xmlns:a16="http://schemas.microsoft.com/office/drawing/2014/main" id="{5AFAC424-28C7-C87E-AED3-25A1A244E9ED}"/>
                </a:ext>
              </a:extLst>
            </p:cNvPr>
            <p:cNvSpPr txBox="1"/>
            <p:nvPr/>
          </p:nvSpPr>
          <p:spPr>
            <a:xfrm>
              <a:off x="6086305" y="4141894"/>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176" name="テキスト ボックス 175">
              <a:extLst>
                <a:ext uri="{FF2B5EF4-FFF2-40B4-BE49-F238E27FC236}">
                  <a16:creationId xmlns:a16="http://schemas.microsoft.com/office/drawing/2014/main" id="{9BF818F0-1E77-41BE-08FC-9EAEC9000D4B}"/>
                </a:ext>
              </a:extLst>
            </p:cNvPr>
            <p:cNvSpPr txBox="1"/>
            <p:nvPr/>
          </p:nvSpPr>
          <p:spPr>
            <a:xfrm>
              <a:off x="6732639" y="4141894"/>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grpSp>
      <p:sp>
        <p:nvSpPr>
          <p:cNvPr id="177" name="テキスト ボックス 176">
            <a:extLst>
              <a:ext uri="{FF2B5EF4-FFF2-40B4-BE49-F238E27FC236}">
                <a16:creationId xmlns:a16="http://schemas.microsoft.com/office/drawing/2014/main" id="{73E2245C-300A-4274-4186-76C849BED2AD}"/>
              </a:ext>
            </a:extLst>
          </p:cNvPr>
          <p:cNvSpPr txBox="1"/>
          <p:nvPr/>
        </p:nvSpPr>
        <p:spPr>
          <a:xfrm>
            <a:off x="7246203" y="3680301"/>
            <a:ext cx="1888107" cy="769441"/>
          </a:xfrm>
          <a:prstGeom prst="rect">
            <a:avLst/>
          </a:prstGeom>
          <a:noFill/>
        </p:spPr>
        <p:txBody>
          <a:bodyPr wrap="square" rtlCol="0">
            <a:spAutoFit/>
          </a:bodyPr>
          <a:lstStyle/>
          <a:p>
            <a:r>
              <a:rPr kumimoji="1" lang="ja-JP" altLang="en-US" sz="1100"/>
              <a:t>開始時の値と、最終的に割り振られた値を比較して、同じ値ならそこがループ中最大の値</a:t>
            </a:r>
            <a:endParaRPr kumimoji="1" lang="en-US" altLang="ja-JP" sz="1100"/>
          </a:p>
        </p:txBody>
      </p:sp>
      <p:sp>
        <p:nvSpPr>
          <p:cNvPr id="9" name="テキスト ボックス 8">
            <a:extLst>
              <a:ext uri="{FF2B5EF4-FFF2-40B4-BE49-F238E27FC236}">
                <a16:creationId xmlns:a16="http://schemas.microsoft.com/office/drawing/2014/main" id="{1C18CF76-6F6D-F2A3-E937-DBCD9BE0F70F}"/>
              </a:ext>
            </a:extLst>
          </p:cNvPr>
          <p:cNvSpPr txBox="1"/>
          <p:nvPr/>
        </p:nvSpPr>
        <p:spPr>
          <a:xfrm>
            <a:off x="7221623" y="794296"/>
            <a:ext cx="1888107" cy="430887"/>
          </a:xfrm>
          <a:prstGeom prst="rect">
            <a:avLst/>
          </a:prstGeom>
          <a:noFill/>
        </p:spPr>
        <p:txBody>
          <a:bodyPr wrap="square" rtlCol="0">
            <a:spAutoFit/>
          </a:bodyPr>
          <a:lstStyle/>
          <a:p>
            <a:r>
              <a:rPr kumimoji="1" lang="ja-JP" altLang="en-US" sz="1100"/>
              <a:t>ノード毎に適当にユニークな値を割り振る</a:t>
            </a:r>
          </a:p>
        </p:txBody>
      </p:sp>
    </p:spTree>
    <p:extLst>
      <p:ext uri="{BB962C8B-B14F-4D97-AF65-F5344CB8AC3E}">
        <p14:creationId xmlns:p14="http://schemas.microsoft.com/office/powerpoint/2010/main" val="1104841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正方形/長方形 547">
            <a:extLst>
              <a:ext uri="{FF2B5EF4-FFF2-40B4-BE49-F238E27FC236}">
                <a16:creationId xmlns:a16="http://schemas.microsoft.com/office/drawing/2014/main" id="{3D1C9B62-3429-942C-6844-39634B134C54}"/>
              </a:ext>
            </a:extLst>
          </p:cNvPr>
          <p:cNvSpPr/>
          <p:nvPr/>
        </p:nvSpPr>
        <p:spPr>
          <a:xfrm>
            <a:off x="171773" y="1570615"/>
            <a:ext cx="7049851" cy="814156"/>
          </a:xfrm>
          <a:prstGeom prst="rect">
            <a:avLst/>
          </a:prstGeom>
          <a:solidFill>
            <a:schemeClr val="accent6">
              <a:lumMod val="20000"/>
              <a:lumOff val="80000"/>
            </a:schemeClr>
          </a:solidFill>
          <a:ln w="1905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549" name="正方形/長方形 548">
            <a:extLst>
              <a:ext uri="{FF2B5EF4-FFF2-40B4-BE49-F238E27FC236}">
                <a16:creationId xmlns:a16="http://schemas.microsoft.com/office/drawing/2014/main" id="{A0C238AF-278F-3CB5-CCCF-894A7BEA3652}"/>
              </a:ext>
            </a:extLst>
          </p:cNvPr>
          <p:cNvSpPr/>
          <p:nvPr/>
        </p:nvSpPr>
        <p:spPr>
          <a:xfrm>
            <a:off x="171773" y="756459"/>
            <a:ext cx="7049851" cy="814156"/>
          </a:xfrm>
          <a:prstGeom prst="rect">
            <a:avLst/>
          </a:prstGeom>
          <a:solidFill>
            <a:schemeClr val="bg1"/>
          </a:solidFill>
          <a:ln w="1905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550" name="正方形/長方形 549">
            <a:extLst>
              <a:ext uri="{FF2B5EF4-FFF2-40B4-BE49-F238E27FC236}">
                <a16:creationId xmlns:a16="http://schemas.microsoft.com/office/drawing/2014/main" id="{2A34A267-B07D-7B23-13E4-9249F259452B}"/>
              </a:ext>
            </a:extLst>
          </p:cNvPr>
          <p:cNvSpPr/>
          <p:nvPr/>
        </p:nvSpPr>
        <p:spPr>
          <a:xfrm>
            <a:off x="171773" y="3198927"/>
            <a:ext cx="7049851" cy="814156"/>
          </a:xfrm>
          <a:prstGeom prst="rect">
            <a:avLst/>
          </a:prstGeom>
          <a:solidFill>
            <a:schemeClr val="accent6">
              <a:lumMod val="20000"/>
              <a:lumOff val="80000"/>
            </a:schemeClr>
          </a:solidFill>
          <a:ln w="1905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551" name="正方形/長方形 550">
            <a:extLst>
              <a:ext uri="{FF2B5EF4-FFF2-40B4-BE49-F238E27FC236}">
                <a16:creationId xmlns:a16="http://schemas.microsoft.com/office/drawing/2014/main" id="{F7613EA0-7E56-E8EC-E3D1-58EF2C71C6EE}"/>
              </a:ext>
            </a:extLst>
          </p:cNvPr>
          <p:cNvSpPr/>
          <p:nvPr/>
        </p:nvSpPr>
        <p:spPr>
          <a:xfrm>
            <a:off x="171773" y="2384771"/>
            <a:ext cx="7049851" cy="814156"/>
          </a:xfrm>
          <a:prstGeom prst="rect">
            <a:avLst/>
          </a:prstGeom>
          <a:solidFill>
            <a:schemeClr val="bg1"/>
          </a:solidFill>
          <a:ln w="1905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552" name="正方形/長方形 551">
            <a:extLst>
              <a:ext uri="{FF2B5EF4-FFF2-40B4-BE49-F238E27FC236}">
                <a16:creationId xmlns:a16="http://schemas.microsoft.com/office/drawing/2014/main" id="{B2BEB0F5-3BF1-40D4-7D9D-91B51BD79F91}"/>
              </a:ext>
            </a:extLst>
          </p:cNvPr>
          <p:cNvSpPr/>
          <p:nvPr/>
        </p:nvSpPr>
        <p:spPr>
          <a:xfrm>
            <a:off x="171773" y="4013083"/>
            <a:ext cx="7049851" cy="814156"/>
          </a:xfrm>
          <a:prstGeom prst="rect">
            <a:avLst/>
          </a:prstGeom>
          <a:solidFill>
            <a:schemeClr val="bg1"/>
          </a:solidFill>
          <a:ln w="1905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nvGrpSpPr>
          <p:cNvPr id="361" name="グループ化 360">
            <a:extLst>
              <a:ext uri="{FF2B5EF4-FFF2-40B4-BE49-F238E27FC236}">
                <a16:creationId xmlns:a16="http://schemas.microsoft.com/office/drawing/2014/main" id="{DE4E6E69-7D6E-5F54-83D7-71ACCA626C4D}"/>
              </a:ext>
            </a:extLst>
          </p:cNvPr>
          <p:cNvGrpSpPr/>
          <p:nvPr/>
        </p:nvGrpSpPr>
        <p:grpSpPr>
          <a:xfrm>
            <a:off x="239477" y="912309"/>
            <a:ext cx="6835346" cy="299257"/>
            <a:chOff x="131850" y="862057"/>
            <a:chExt cx="8847501" cy="387351"/>
          </a:xfrm>
        </p:grpSpPr>
        <p:sp>
          <p:nvSpPr>
            <p:cNvPr id="142" name="楕円 141">
              <a:extLst>
                <a:ext uri="{FF2B5EF4-FFF2-40B4-BE49-F238E27FC236}">
                  <a16:creationId xmlns:a16="http://schemas.microsoft.com/office/drawing/2014/main" id="{6E279A95-3D6B-69DB-7663-F4636D6E53B9}"/>
                </a:ext>
              </a:extLst>
            </p:cNvPr>
            <p:cNvSpPr/>
            <p:nvPr/>
          </p:nvSpPr>
          <p:spPr>
            <a:xfrm>
              <a:off x="6058400" y="862057"/>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1</a:t>
              </a:r>
              <a:endParaRPr kumimoji="1" lang="ja-JP" altLang="en-US" sz="1400">
                <a:solidFill>
                  <a:schemeClr val="bg1"/>
                </a:solidFill>
                <a:latin typeface="Aptos Black" panose="020B0004020202020204" pitchFamily="34" charset="0"/>
              </a:endParaRPr>
            </a:p>
          </p:txBody>
        </p:sp>
        <p:sp>
          <p:nvSpPr>
            <p:cNvPr id="143" name="楕円 142">
              <a:extLst>
                <a:ext uri="{FF2B5EF4-FFF2-40B4-BE49-F238E27FC236}">
                  <a16:creationId xmlns:a16="http://schemas.microsoft.com/office/drawing/2014/main" id="{9EC1240A-BA36-12A9-862E-2EDBDB6DC7C7}"/>
                </a:ext>
              </a:extLst>
            </p:cNvPr>
            <p:cNvSpPr/>
            <p:nvPr/>
          </p:nvSpPr>
          <p:spPr>
            <a:xfrm>
              <a:off x="6905050" y="862057"/>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1</a:t>
              </a:r>
              <a:endParaRPr kumimoji="1" lang="ja-JP" altLang="en-US" sz="1400">
                <a:solidFill>
                  <a:schemeClr val="bg1"/>
                </a:solidFill>
                <a:latin typeface="Aptos Black" panose="020B0004020202020204" pitchFamily="34" charset="0"/>
              </a:endParaRPr>
            </a:p>
          </p:txBody>
        </p:sp>
        <p:sp>
          <p:nvSpPr>
            <p:cNvPr id="144" name="楕円 143">
              <a:extLst>
                <a:ext uri="{FF2B5EF4-FFF2-40B4-BE49-F238E27FC236}">
                  <a16:creationId xmlns:a16="http://schemas.microsoft.com/office/drawing/2014/main" id="{5189D102-BB3C-9B65-F28D-C476B9B6A210}"/>
                </a:ext>
              </a:extLst>
            </p:cNvPr>
            <p:cNvSpPr/>
            <p:nvPr/>
          </p:nvSpPr>
          <p:spPr>
            <a:xfrm>
              <a:off x="7751700" y="862057"/>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1</a:t>
              </a:r>
              <a:endParaRPr kumimoji="1" lang="ja-JP" altLang="en-US" sz="1400">
                <a:solidFill>
                  <a:schemeClr val="bg1"/>
                </a:solidFill>
                <a:latin typeface="Aptos Black" panose="020B0004020202020204" pitchFamily="34" charset="0"/>
              </a:endParaRPr>
            </a:p>
          </p:txBody>
        </p:sp>
        <p:sp>
          <p:nvSpPr>
            <p:cNvPr id="145" name="楕円 144">
              <a:extLst>
                <a:ext uri="{FF2B5EF4-FFF2-40B4-BE49-F238E27FC236}">
                  <a16:creationId xmlns:a16="http://schemas.microsoft.com/office/drawing/2014/main" id="{B88837B0-51F7-487E-5FB6-69657D47D2FF}"/>
                </a:ext>
              </a:extLst>
            </p:cNvPr>
            <p:cNvSpPr/>
            <p:nvPr/>
          </p:nvSpPr>
          <p:spPr>
            <a:xfrm>
              <a:off x="8598351" y="862057"/>
              <a:ext cx="381000" cy="38100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1</a:t>
              </a:r>
              <a:endParaRPr kumimoji="1" lang="ja-JP" altLang="en-US" sz="1400">
                <a:solidFill>
                  <a:schemeClr val="bg1"/>
                </a:solidFill>
                <a:latin typeface="Aptos Black" panose="020B0004020202020204" pitchFamily="34" charset="0"/>
              </a:endParaRPr>
            </a:p>
          </p:txBody>
        </p:sp>
        <p:sp>
          <p:nvSpPr>
            <p:cNvPr id="148" name="楕円 147">
              <a:extLst>
                <a:ext uri="{FF2B5EF4-FFF2-40B4-BE49-F238E27FC236}">
                  <a16:creationId xmlns:a16="http://schemas.microsoft.com/office/drawing/2014/main" id="{6131E5F9-77E1-EEAB-C121-E23C99394B8C}"/>
                </a:ext>
              </a:extLst>
            </p:cNvPr>
            <p:cNvSpPr/>
            <p:nvPr/>
          </p:nvSpPr>
          <p:spPr>
            <a:xfrm>
              <a:off x="978500" y="862057"/>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1</a:t>
              </a:r>
              <a:endParaRPr kumimoji="1" lang="ja-JP" altLang="en-US" sz="1400">
                <a:solidFill>
                  <a:schemeClr val="bg1"/>
                </a:solidFill>
                <a:latin typeface="Aptos Black" panose="020B0004020202020204" pitchFamily="34" charset="0"/>
              </a:endParaRPr>
            </a:p>
          </p:txBody>
        </p:sp>
        <p:sp>
          <p:nvSpPr>
            <p:cNvPr id="149" name="楕円 148">
              <a:extLst>
                <a:ext uri="{FF2B5EF4-FFF2-40B4-BE49-F238E27FC236}">
                  <a16:creationId xmlns:a16="http://schemas.microsoft.com/office/drawing/2014/main" id="{54A06AED-1865-1775-E96E-B0546A1CEB35}"/>
                </a:ext>
              </a:extLst>
            </p:cNvPr>
            <p:cNvSpPr/>
            <p:nvPr/>
          </p:nvSpPr>
          <p:spPr>
            <a:xfrm>
              <a:off x="1825150" y="862057"/>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1</a:t>
              </a:r>
              <a:endParaRPr kumimoji="1" lang="ja-JP" altLang="en-US" sz="1400">
                <a:solidFill>
                  <a:schemeClr val="bg1"/>
                </a:solidFill>
                <a:latin typeface="Aptos Black" panose="020B0004020202020204" pitchFamily="34" charset="0"/>
              </a:endParaRPr>
            </a:p>
          </p:txBody>
        </p:sp>
        <p:sp>
          <p:nvSpPr>
            <p:cNvPr id="150" name="楕円 149">
              <a:extLst>
                <a:ext uri="{FF2B5EF4-FFF2-40B4-BE49-F238E27FC236}">
                  <a16:creationId xmlns:a16="http://schemas.microsoft.com/office/drawing/2014/main" id="{FF40E46F-E958-16C6-77BA-98E319032A03}"/>
                </a:ext>
              </a:extLst>
            </p:cNvPr>
            <p:cNvSpPr/>
            <p:nvPr/>
          </p:nvSpPr>
          <p:spPr>
            <a:xfrm>
              <a:off x="2671800" y="862057"/>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1</a:t>
              </a:r>
              <a:endParaRPr kumimoji="1" lang="ja-JP" altLang="en-US" sz="1400">
                <a:solidFill>
                  <a:schemeClr val="bg1"/>
                </a:solidFill>
                <a:latin typeface="Aptos Black" panose="020B0004020202020204" pitchFamily="34" charset="0"/>
              </a:endParaRPr>
            </a:p>
          </p:txBody>
        </p:sp>
        <p:sp>
          <p:nvSpPr>
            <p:cNvPr id="151" name="楕円 150">
              <a:extLst>
                <a:ext uri="{FF2B5EF4-FFF2-40B4-BE49-F238E27FC236}">
                  <a16:creationId xmlns:a16="http://schemas.microsoft.com/office/drawing/2014/main" id="{BAE51A67-EC99-2C25-CA08-1103DA4376A5}"/>
                </a:ext>
              </a:extLst>
            </p:cNvPr>
            <p:cNvSpPr/>
            <p:nvPr/>
          </p:nvSpPr>
          <p:spPr>
            <a:xfrm>
              <a:off x="3518450" y="862057"/>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1</a:t>
              </a:r>
              <a:endParaRPr kumimoji="1" lang="ja-JP" altLang="en-US" sz="1400">
                <a:solidFill>
                  <a:schemeClr val="bg1"/>
                </a:solidFill>
                <a:latin typeface="Aptos Black" panose="020B0004020202020204" pitchFamily="34" charset="0"/>
              </a:endParaRPr>
            </a:p>
          </p:txBody>
        </p:sp>
        <p:sp>
          <p:nvSpPr>
            <p:cNvPr id="152" name="楕円 151">
              <a:extLst>
                <a:ext uri="{FF2B5EF4-FFF2-40B4-BE49-F238E27FC236}">
                  <a16:creationId xmlns:a16="http://schemas.microsoft.com/office/drawing/2014/main" id="{7442208E-1848-F982-AD43-E5FC4D02157A}"/>
                </a:ext>
              </a:extLst>
            </p:cNvPr>
            <p:cNvSpPr/>
            <p:nvPr/>
          </p:nvSpPr>
          <p:spPr>
            <a:xfrm>
              <a:off x="4365100" y="862057"/>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1</a:t>
              </a:r>
              <a:endParaRPr kumimoji="1" lang="ja-JP" altLang="en-US" sz="1400">
                <a:solidFill>
                  <a:schemeClr val="bg1"/>
                </a:solidFill>
                <a:latin typeface="Aptos Black" panose="020B0004020202020204" pitchFamily="34" charset="0"/>
              </a:endParaRPr>
            </a:p>
          </p:txBody>
        </p:sp>
        <p:sp>
          <p:nvSpPr>
            <p:cNvPr id="153" name="楕円 152">
              <a:extLst>
                <a:ext uri="{FF2B5EF4-FFF2-40B4-BE49-F238E27FC236}">
                  <a16:creationId xmlns:a16="http://schemas.microsoft.com/office/drawing/2014/main" id="{14111C54-1FED-8AD4-02BF-E6DB4EF02A41}"/>
                </a:ext>
              </a:extLst>
            </p:cNvPr>
            <p:cNvSpPr/>
            <p:nvPr/>
          </p:nvSpPr>
          <p:spPr>
            <a:xfrm>
              <a:off x="5211750" y="862057"/>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1</a:t>
              </a:r>
              <a:endParaRPr kumimoji="1" lang="ja-JP" altLang="en-US" sz="1400">
                <a:solidFill>
                  <a:schemeClr val="bg1"/>
                </a:solidFill>
                <a:latin typeface="Aptos Black" panose="020B0004020202020204" pitchFamily="34" charset="0"/>
              </a:endParaRPr>
            </a:p>
          </p:txBody>
        </p:sp>
        <p:sp>
          <p:nvSpPr>
            <p:cNvPr id="158" name="楕円 157">
              <a:extLst>
                <a:ext uri="{FF2B5EF4-FFF2-40B4-BE49-F238E27FC236}">
                  <a16:creationId xmlns:a16="http://schemas.microsoft.com/office/drawing/2014/main" id="{7CEE682D-30DC-6960-3D7F-26259728AE3C}"/>
                </a:ext>
              </a:extLst>
            </p:cNvPr>
            <p:cNvSpPr/>
            <p:nvPr/>
          </p:nvSpPr>
          <p:spPr>
            <a:xfrm>
              <a:off x="131850" y="862057"/>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1</a:t>
              </a:r>
              <a:endParaRPr kumimoji="1" lang="ja-JP" altLang="en-US" sz="1400">
                <a:solidFill>
                  <a:schemeClr val="bg1"/>
                </a:solidFill>
                <a:latin typeface="Aptos Black" panose="020B0004020202020204" pitchFamily="34" charset="0"/>
              </a:endParaRPr>
            </a:p>
          </p:txBody>
        </p:sp>
        <p:cxnSp>
          <p:nvCxnSpPr>
            <p:cNvPr id="159" name="直線矢印コネクタ 158">
              <a:extLst>
                <a:ext uri="{FF2B5EF4-FFF2-40B4-BE49-F238E27FC236}">
                  <a16:creationId xmlns:a16="http://schemas.microsoft.com/office/drawing/2014/main" id="{985BAD40-7C0B-E1F8-DC0E-7817FC99E36F}"/>
                </a:ext>
              </a:extLst>
            </p:cNvPr>
            <p:cNvCxnSpPr>
              <a:cxnSpLocks/>
              <a:stCxn id="151" idx="6"/>
              <a:endCxn id="152" idx="2"/>
            </p:cNvCxnSpPr>
            <p:nvPr/>
          </p:nvCxnSpPr>
          <p:spPr>
            <a:xfrm>
              <a:off x="3899450" y="1052557"/>
              <a:ext cx="465650"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0" name="直線矢印コネクタ 159">
              <a:extLst>
                <a:ext uri="{FF2B5EF4-FFF2-40B4-BE49-F238E27FC236}">
                  <a16:creationId xmlns:a16="http://schemas.microsoft.com/office/drawing/2014/main" id="{0F857A66-93F9-A6FE-BEF1-D28ACCB22CD4}"/>
                </a:ext>
              </a:extLst>
            </p:cNvPr>
            <p:cNvCxnSpPr>
              <a:cxnSpLocks/>
              <a:stCxn id="152" idx="6"/>
              <a:endCxn id="153" idx="2"/>
            </p:cNvCxnSpPr>
            <p:nvPr/>
          </p:nvCxnSpPr>
          <p:spPr>
            <a:xfrm>
              <a:off x="4746100" y="1052557"/>
              <a:ext cx="465650"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1" name="直線矢印コネクタ 160">
              <a:extLst>
                <a:ext uri="{FF2B5EF4-FFF2-40B4-BE49-F238E27FC236}">
                  <a16:creationId xmlns:a16="http://schemas.microsoft.com/office/drawing/2014/main" id="{29059A5C-08D5-B695-783C-368EDB6F67D1}"/>
                </a:ext>
              </a:extLst>
            </p:cNvPr>
            <p:cNvCxnSpPr>
              <a:cxnSpLocks/>
              <a:stCxn id="153" idx="6"/>
              <a:endCxn id="142" idx="2"/>
            </p:cNvCxnSpPr>
            <p:nvPr/>
          </p:nvCxnSpPr>
          <p:spPr>
            <a:xfrm>
              <a:off x="5592750" y="1052557"/>
              <a:ext cx="465650"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2" name="直線矢印コネクタ 161">
              <a:extLst>
                <a:ext uri="{FF2B5EF4-FFF2-40B4-BE49-F238E27FC236}">
                  <a16:creationId xmlns:a16="http://schemas.microsoft.com/office/drawing/2014/main" id="{E3600313-8DB9-7192-3DE7-551C2FE78C6E}"/>
                </a:ext>
              </a:extLst>
            </p:cNvPr>
            <p:cNvCxnSpPr>
              <a:cxnSpLocks/>
              <a:stCxn id="142" idx="6"/>
              <a:endCxn id="143" idx="2"/>
            </p:cNvCxnSpPr>
            <p:nvPr/>
          </p:nvCxnSpPr>
          <p:spPr>
            <a:xfrm>
              <a:off x="6439400" y="1052557"/>
              <a:ext cx="465650"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3" name="直線矢印コネクタ 162">
              <a:extLst>
                <a:ext uri="{FF2B5EF4-FFF2-40B4-BE49-F238E27FC236}">
                  <a16:creationId xmlns:a16="http://schemas.microsoft.com/office/drawing/2014/main" id="{045675FB-6450-E914-BD05-377D459C287A}"/>
                </a:ext>
              </a:extLst>
            </p:cNvPr>
            <p:cNvCxnSpPr>
              <a:cxnSpLocks/>
              <a:stCxn id="143" idx="6"/>
              <a:endCxn id="144" idx="2"/>
            </p:cNvCxnSpPr>
            <p:nvPr/>
          </p:nvCxnSpPr>
          <p:spPr>
            <a:xfrm>
              <a:off x="7286050" y="1052557"/>
              <a:ext cx="465650"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4" name="直線矢印コネクタ 163">
              <a:extLst>
                <a:ext uri="{FF2B5EF4-FFF2-40B4-BE49-F238E27FC236}">
                  <a16:creationId xmlns:a16="http://schemas.microsoft.com/office/drawing/2014/main" id="{64F12FC1-5B58-C93D-5BB8-A1CB538A7F61}"/>
                </a:ext>
              </a:extLst>
            </p:cNvPr>
            <p:cNvCxnSpPr>
              <a:cxnSpLocks/>
              <a:stCxn id="144" idx="6"/>
              <a:endCxn id="145" idx="2"/>
            </p:cNvCxnSpPr>
            <p:nvPr/>
          </p:nvCxnSpPr>
          <p:spPr>
            <a:xfrm>
              <a:off x="8132700" y="1052557"/>
              <a:ext cx="465651"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1" name="直線矢印コネクタ 170">
              <a:extLst>
                <a:ext uri="{FF2B5EF4-FFF2-40B4-BE49-F238E27FC236}">
                  <a16:creationId xmlns:a16="http://schemas.microsoft.com/office/drawing/2014/main" id="{400438E6-6A77-2E65-665B-44CA30A9A271}"/>
                </a:ext>
              </a:extLst>
            </p:cNvPr>
            <p:cNvCxnSpPr>
              <a:cxnSpLocks/>
              <a:stCxn id="158" idx="6"/>
              <a:endCxn id="148" idx="2"/>
            </p:cNvCxnSpPr>
            <p:nvPr/>
          </p:nvCxnSpPr>
          <p:spPr>
            <a:xfrm>
              <a:off x="512850" y="1052557"/>
              <a:ext cx="465650"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2" name="直線矢印コネクタ 171">
              <a:extLst>
                <a:ext uri="{FF2B5EF4-FFF2-40B4-BE49-F238E27FC236}">
                  <a16:creationId xmlns:a16="http://schemas.microsoft.com/office/drawing/2014/main" id="{E4E3521A-4BD8-2203-E35E-92497DB73D59}"/>
                </a:ext>
              </a:extLst>
            </p:cNvPr>
            <p:cNvCxnSpPr>
              <a:cxnSpLocks/>
              <a:stCxn id="148" idx="6"/>
              <a:endCxn id="149" idx="2"/>
            </p:cNvCxnSpPr>
            <p:nvPr/>
          </p:nvCxnSpPr>
          <p:spPr>
            <a:xfrm>
              <a:off x="1359500" y="1052557"/>
              <a:ext cx="465650"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3" name="直線矢印コネクタ 172">
              <a:extLst>
                <a:ext uri="{FF2B5EF4-FFF2-40B4-BE49-F238E27FC236}">
                  <a16:creationId xmlns:a16="http://schemas.microsoft.com/office/drawing/2014/main" id="{BECB1707-E064-E546-E5A9-B87E2AE17FB1}"/>
                </a:ext>
              </a:extLst>
            </p:cNvPr>
            <p:cNvCxnSpPr>
              <a:cxnSpLocks/>
              <a:stCxn id="149" idx="6"/>
              <a:endCxn id="150" idx="2"/>
            </p:cNvCxnSpPr>
            <p:nvPr/>
          </p:nvCxnSpPr>
          <p:spPr>
            <a:xfrm>
              <a:off x="2206150" y="1052557"/>
              <a:ext cx="465650"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4" name="直線矢印コネクタ 173">
              <a:extLst>
                <a:ext uri="{FF2B5EF4-FFF2-40B4-BE49-F238E27FC236}">
                  <a16:creationId xmlns:a16="http://schemas.microsoft.com/office/drawing/2014/main" id="{FD22B4CB-2992-BB8F-E07A-2EC1DCDEA97C}"/>
                </a:ext>
              </a:extLst>
            </p:cNvPr>
            <p:cNvCxnSpPr>
              <a:cxnSpLocks/>
              <a:stCxn id="150" idx="6"/>
              <a:endCxn id="151" idx="2"/>
            </p:cNvCxnSpPr>
            <p:nvPr/>
          </p:nvCxnSpPr>
          <p:spPr>
            <a:xfrm>
              <a:off x="3052800" y="1052557"/>
              <a:ext cx="465650"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5" name="コネクタ: カギ線 174">
              <a:extLst>
                <a:ext uri="{FF2B5EF4-FFF2-40B4-BE49-F238E27FC236}">
                  <a16:creationId xmlns:a16="http://schemas.microsoft.com/office/drawing/2014/main" id="{CD7E125B-0E15-3C63-631A-9B53AA9200F6}"/>
                </a:ext>
              </a:extLst>
            </p:cNvPr>
            <p:cNvCxnSpPr>
              <a:cxnSpLocks/>
              <a:stCxn id="145" idx="4"/>
              <a:endCxn id="158" idx="4"/>
            </p:cNvCxnSpPr>
            <p:nvPr/>
          </p:nvCxnSpPr>
          <p:spPr>
            <a:xfrm rot="5400000">
              <a:off x="4555601" y="-2990193"/>
              <a:ext cx="12700" cy="8466501"/>
            </a:xfrm>
            <a:prstGeom prst="bentConnector3">
              <a:avLst>
                <a:gd name="adj1" fmla="val 1800000"/>
              </a:avLst>
            </a:prstGeom>
            <a:ln>
              <a:solidFill>
                <a:schemeClr val="accent6">
                  <a:lumMod val="50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06" name="グループ化 405">
            <a:extLst>
              <a:ext uri="{FF2B5EF4-FFF2-40B4-BE49-F238E27FC236}">
                <a16:creationId xmlns:a16="http://schemas.microsoft.com/office/drawing/2014/main" id="{FF50700B-5475-CF08-9149-44A82F464D38}"/>
              </a:ext>
            </a:extLst>
          </p:cNvPr>
          <p:cNvGrpSpPr/>
          <p:nvPr/>
        </p:nvGrpSpPr>
        <p:grpSpPr>
          <a:xfrm>
            <a:off x="239477" y="1758742"/>
            <a:ext cx="6835346" cy="519183"/>
            <a:chOff x="131850" y="2381250"/>
            <a:chExt cx="8847501" cy="672018"/>
          </a:xfrm>
        </p:grpSpPr>
        <p:sp>
          <p:nvSpPr>
            <p:cNvPr id="15" name="楕円 14">
              <a:extLst>
                <a:ext uri="{FF2B5EF4-FFF2-40B4-BE49-F238E27FC236}">
                  <a16:creationId xmlns:a16="http://schemas.microsoft.com/office/drawing/2014/main" id="{81EB4449-7E5C-5EF5-CBD8-9462B7D87EDE}"/>
                </a:ext>
              </a:extLst>
            </p:cNvPr>
            <p:cNvSpPr/>
            <p:nvPr/>
          </p:nvSpPr>
          <p:spPr>
            <a:xfrm>
              <a:off x="6058400" y="2381250"/>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2</a:t>
              </a:r>
              <a:endParaRPr kumimoji="1" lang="ja-JP" altLang="en-US" sz="1400">
                <a:solidFill>
                  <a:schemeClr val="bg1"/>
                </a:solidFill>
                <a:latin typeface="Aptos Black" panose="020B0004020202020204" pitchFamily="34" charset="0"/>
              </a:endParaRPr>
            </a:p>
          </p:txBody>
        </p:sp>
        <p:sp>
          <p:nvSpPr>
            <p:cNvPr id="17" name="楕円 16">
              <a:extLst>
                <a:ext uri="{FF2B5EF4-FFF2-40B4-BE49-F238E27FC236}">
                  <a16:creationId xmlns:a16="http://schemas.microsoft.com/office/drawing/2014/main" id="{B902306C-DF1F-7492-9204-3331426060E1}"/>
                </a:ext>
              </a:extLst>
            </p:cNvPr>
            <p:cNvSpPr/>
            <p:nvPr/>
          </p:nvSpPr>
          <p:spPr>
            <a:xfrm>
              <a:off x="6905050" y="2381250"/>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2</a:t>
              </a:r>
              <a:endParaRPr kumimoji="1" lang="ja-JP" altLang="en-US" sz="1400">
                <a:solidFill>
                  <a:schemeClr val="bg1"/>
                </a:solidFill>
                <a:latin typeface="Aptos Black" panose="020B0004020202020204" pitchFamily="34" charset="0"/>
              </a:endParaRPr>
            </a:p>
          </p:txBody>
        </p:sp>
        <p:sp>
          <p:nvSpPr>
            <p:cNvPr id="18" name="楕円 17">
              <a:extLst>
                <a:ext uri="{FF2B5EF4-FFF2-40B4-BE49-F238E27FC236}">
                  <a16:creationId xmlns:a16="http://schemas.microsoft.com/office/drawing/2014/main" id="{FB2F6836-1DDC-2443-1926-F3573D5B5E1C}"/>
                </a:ext>
              </a:extLst>
            </p:cNvPr>
            <p:cNvSpPr/>
            <p:nvPr/>
          </p:nvSpPr>
          <p:spPr>
            <a:xfrm>
              <a:off x="7751700" y="2381250"/>
              <a:ext cx="381000" cy="38100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2</a:t>
              </a:r>
              <a:endParaRPr kumimoji="1" lang="ja-JP" altLang="en-US" sz="1400">
                <a:solidFill>
                  <a:schemeClr val="bg1"/>
                </a:solidFill>
                <a:latin typeface="Aptos Black" panose="020B0004020202020204" pitchFamily="34" charset="0"/>
              </a:endParaRPr>
            </a:p>
          </p:txBody>
        </p:sp>
        <p:sp>
          <p:nvSpPr>
            <p:cNvPr id="25" name="楕円 24">
              <a:extLst>
                <a:ext uri="{FF2B5EF4-FFF2-40B4-BE49-F238E27FC236}">
                  <a16:creationId xmlns:a16="http://schemas.microsoft.com/office/drawing/2014/main" id="{727561D5-C4A9-3755-C68D-E387CA644E59}"/>
                </a:ext>
              </a:extLst>
            </p:cNvPr>
            <p:cNvSpPr/>
            <p:nvPr/>
          </p:nvSpPr>
          <p:spPr>
            <a:xfrm>
              <a:off x="978500" y="2381250"/>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2</a:t>
              </a:r>
              <a:endParaRPr kumimoji="1" lang="ja-JP" altLang="en-US" sz="1400">
                <a:solidFill>
                  <a:schemeClr val="bg1"/>
                </a:solidFill>
                <a:latin typeface="Aptos Black" panose="020B0004020202020204" pitchFamily="34" charset="0"/>
              </a:endParaRPr>
            </a:p>
          </p:txBody>
        </p:sp>
        <p:sp>
          <p:nvSpPr>
            <p:cNvPr id="26" name="楕円 25">
              <a:extLst>
                <a:ext uri="{FF2B5EF4-FFF2-40B4-BE49-F238E27FC236}">
                  <a16:creationId xmlns:a16="http://schemas.microsoft.com/office/drawing/2014/main" id="{C60FF8E2-EB54-11B9-FE6C-D29636CB133E}"/>
                </a:ext>
              </a:extLst>
            </p:cNvPr>
            <p:cNvSpPr/>
            <p:nvPr/>
          </p:nvSpPr>
          <p:spPr>
            <a:xfrm>
              <a:off x="1825150" y="2381250"/>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2</a:t>
              </a:r>
              <a:endParaRPr kumimoji="1" lang="ja-JP" altLang="en-US" sz="1400">
                <a:solidFill>
                  <a:schemeClr val="bg1"/>
                </a:solidFill>
                <a:latin typeface="Aptos Black" panose="020B0004020202020204" pitchFamily="34" charset="0"/>
              </a:endParaRPr>
            </a:p>
          </p:txBody>
        </p:sp>
        <p:sp>
          <p:nvSpPr>
            <p:cNvPr id="27" name="楕円 26">
              <a:extLst>
                <a:ext uri="{FF2B5EF4-FFF2-40B4-BE49-F238E27FC236}">
                  <a16:creationId xmlns:a16="http://schemas.microsoft.com/office/drawing/2014/main" id="{B1A680BE-696C-D665-C8EC-68A32B0D6872}"/>
                </a:ext>
              </a:extLst>
            </p:cNvPr>
            <p:cNvSpPr/>
            <p:nvPr/>
          </p:nvSpPr>
          <p:spPr>
            <a:xfrm>
              <a:off x="2671800" y="2381250"/>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2</a:t>
              </a:r>
              <a:endParaRPr kumimoji="1" lang="ja-JP" altLang="en-US" sz="1400">
                <a:solidFill>
                  <a:schemeClr val="bg1"/>
                </a:solidFill>
                <a:latin typeface="Aptos Black" panose="020B0004020202020204" pitchFamily="34" charset="0"/>
              </a:endParaRPr>
            </a:p>
          </p:txBody>
        </p:sp>
        <p:sp>
          <p:nvSpPr>
            <p:cNvPr id="28" name="楕円 27">
              <a:extLst>
                <a:ext uri="{FF2B5EF4-FFF2-40B4-BE49-F238E27FC236}">
                  <a16:creationId xmlns:a16="http://schemas.microsoft.com/office/drawing/2014/main" id="{65613D18-6182-4EDF-70B2-763B2CEF8137}"/>
                </a:ext>
              </a:extLst>
            </p:cNvPr>
            <p:cNvSpPr/>
            <p:nvPr/>
          </p:nvSpPr>
          <p:spPr>
            <a:xfrm>
              <a:off x="3518450" y="2381250"/>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2</a:t>
              </a:r>
              <a:endParaRPr kumimoji="1" lang="ja-JP" altLang="en-US" sz="1400">
                <a:solidFill>
                  <a:schemeClr val="bg1"/>
                </a:solidFill>
                <a:latin typeface="Aptos Black" panose="020B0004020202020204" pitchFamily="34" charset="0"/>
              </a:endParaRPr>
            </a:p>
          </p:txBody>
        </p:sp>
        <p:sp>
          <p:nvSpPr>
            <p:cNvPr id="29" name="楕円 28">
              <a:extLst>
                <a:ext uri="{FF2B5EF4-FFF2-40B4-BE49-F238E27FC236}">
                  <a16:creationId xmlns:a16="http://schemas.microsoft.com/office/drawing/2014/main" id="{9281D787-DD4B-63D8-9021-A6F9419F7242}"/>
                </a:ext>
              </a:extLst>
            </p:cNvPr>
            <p:cNvSpPr/>
            <p:nvPr/>
          </p:nvSpPr>
          <p:spPr>
            <a:xfrm>
              <a:off x="4365100" y="2381250"/>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2</a:t>
              </a:r>
              <a:endParaRPr kumimoji="1" lang="ja-JP" altLang="en-US" sz="1400">
                <a:solidFill>
                  <a:schemeClr val="bg1"/>
                </a:solidFill>
                <a:latin typeface="Aptos Black" panose="020B0004020202020204" pitchFamily="34" charset="0"/>
              </a:endParaRPr>
            </a:p>
          </p:txBody>
        </p:sp>
        <p:sp>
          <p:nvSpPr>
            <p:cNvPr id="30" name="楕円 29">
              <a:extLst>
                <a:ext uri="{FF2B5EF4-FFF2-40B4-BE49-F238E27FC236}">
                  <a16:creationId xmlns:a16="http://schemas.microsoft.com/office/drawing/2014/main" id="{8FA3DE25-6D70-2F1F-DD67-2F3A07AD5307}"/>
                </a:ext>
              </a:extLst>
            </p:cNvPr>
            <p:cNvSpPr/>
            <p:nvPr/>
          </p:nvSpPr>
          <p:spPr>
            <a:xfrm>
              <a:off x="5211750" y="2381250"/>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2</a:t>
              </a:r>
              <a:endParaRPr kumimoji="1" lang="ja-JP" altLang="en-US" sz="1400">
                <a:solidFill>
                  <a:schemeClr val="bg1"/>
                </a:solidFill>
                <a:latin typeface="Aptos Black" panose="020B0004020202020204" pitchFamily="34" charset="0"/>
              </a:endParaRPr>
            </a:p>
          </p:txBody>
        </p:sp>
        <p:sp>
          <p:nvSpPr>
            <p:cNvPr id="33" name="楕円 32">
              <a:extLst>
                <a:ext uri="{FF2B5EF4-FFF2-40B4-BE49-F238E27FC236}">
                  <a16:creationId xmlns:a16="http://schemas.microsoft.com/office/drawing/2014/main" id="{FABB96B9-77DD-8432-9C04-A14C3719CD8E}"/>
                </a:ext>
              </a:extLst>
            </p:cNvPr>
            <p:cNvSpPr/>
            <p:nvPr/>
          </p:nvSpPr>
          <p:spPr>
            <a:xfrm>
              <a:off x="8598351" y="2381250"/>
              <a:ext cx="381000" cy="38100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1</a:t>
              </a:r>
              <a:endParaRPr kumimoji="1" lang="ja-JP" altLang="en-US" sz="1400">
                <a:solidFill>
                  <a:schemeClr val="bg1"/>
                </a:solidFill>
                <a:latin typeface="Aptos Black" panose="020B0004020202020204" pitchFamily="34" charset="0"/>
              </a:endParaRPr>
            </a:p>
          </p:txBody>
        </p:sp>
        <p:sp>
          <p:nvSpPr>
            <p:cNvPr id="35" name="楕円 34">
              <a:extLst>
                <a:ext uri="{FF2B5EF4-FFF2-40B4-BE49-F238E27FC236}">
                  <a16:creationId xmlns:a16="http://schemas.microsoft.com/office/drawing/2014/main" id="{3B455439-368C-1EB8-2F94-4212981D01CF}"/>
                </a:ext>
              </a:extLst>
            </p:cNvPr>
            <p:cNvSpPr/>
            <p:nvPr/>
          </p:nvSpPr>
          <p:spPr>
            <a:xfrm>
              <a:off x="131850" y="2381250"/>
              <a:ext cx="381000" cy="38100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2</a:t>
              </a:r>
              <a:endParaRPr kumimoji="1" lang="ja-JP" altLang="en-US" sz="1400">
                <a:solidFill>
                  <a:schemeClr val="bg1"/>
                </a:solidFill>
                <a:latin typeface="Aptos Black" panose="020B0004020202020204" pitchFamily="34" charset="0"/>
              </a:endParaRPr>
            </a:p>
          </p:txBody>
        </p:sp>
        <p:cxnSp>
          <p:nvCxnSpPr>
            <p:cNvPr id="103" name="コネクタ: カギ線 102">
              <a:extLst>
                <a:ext uri="{FF2B5EF4-FFF2-40B4-BE49-F238E27FC236}">
                  <a16:creationId xmlns:a16="http://schemas.microsoft.com/office/drawing/2014/main" id="{C35A0065-2116-196C-D1C8-357FF6925DBB}"/>
                </a:ext>
              </a:extLst>
            </p:cNvPr>
            <p:cNvCxnSpPr>
              <a:cxnSpLocks/>
              <a:stCxn id="33" idx="4"/>
              <a:endCxn id="35" idx="4"/>
            </p:cNvCxnSpPr>
            <p:nvPr/>
          </p:nvCxnSpPr>
          <p:spPr>
            <a:xfrm rot="5400000">
              <a:off x="4555601" y="-1471000"/>
              <a:ext cx="12700" cy="8466501"/>
            </a:xfrm>
            <a:prstGeom prst="bentConnector3">
              <a:avLst>
                <a:gd name="adj1" fmla="val 2219232"/>
              </a:avLst>
            </a:prstGeom>
            <a:ln>
              <a:solidFill>
                <a:schemeClr val="accent6">
                  <a:lumMod val="50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247" name="コネクタ: カギ線 246">
              <a:extLst>
                <a:ext uri="{FF2B5EF4-FFF2-40B4-BE49-F238E27FC236}">
                  <a16:creationId xmlns:a16="http://schemas.microsoft.com/office/drawing/2014/main" id="{07E145A3-26EC-C487-8216-5BFDB4DCD977}"/>
                </a:ext>
              </a:extLst>
            </p:cNvPr>
            <p:cNvCxnSpPr>
              <a:cxnSpLocks/>
              <a:stCxn id="35" idx="7"/>
              <a:endCxn id="26" idx="1"/>
            </p:cNvCxnSpPr>
            <p:nvPr/>
          </p:nvCxnSpPr>
          <p:spPr>
            <a:xfrm rot="5400000" flipH="1" flipV="1">
              <a:off x="1169000" y="1725100"/>
              <a:ext cx="12700" cy="1423892"/>
            </a:xfrm>
            <a:prstGeom prst="bentConnector3">
              <a:avLst>
                <a:gd name="adj1" fmla="val 1592152"/>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0" name="コネクタ: カギ線 249">
              <a:extLst>
                <a:ext uri="{FF2B5EF4-FFF2-40B4-BE49-F238E27FC236}">
                  <a16:creationId xmlns:a16="http://schemas.microsoft.com/office/drawing/2014/main" id="{0398B1B6-BBBD-537D-16B5-B952E459D7E6}"/>
                </a:ext>
              </a:extLst>
            </p:cNvPr>
            <p:cNvCxnSpPr>
              <a:cxnSpLocks/>
              <a:stCxn id="25" idx="5"/>
              <a:endCxn id="27" idx="3"/>
            </p:cNvCxnSpPr>
            <p:nvPr/>
          </p:nvCxnSpPr>
          <p:spPr>
            <a:xfrm rot="16200000" flipH="1">
              <a:off x="2015650" y="1994508"/>
              <a:ext cx="12700" cy="1423892"/>
            </a:xfrm>
            <a:prstGeom prst="bentConnector3">
              <a:avLst>
                <a:gd name="adj1" fmla="val 1559815"/>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9" name="コネクタ: カギ線 278">
              <a:extLst>
                <a:ext uri="{FF2B5EF4-FFF2-40B4-BE49-F238E27FC236}">
                  <a16:creationId xmlns:a16="http://schemas.microsoft.com/office/drawing/2014/main" id="{E7C21C32-A0F2-0B69-6D77-96E822E2BB14}"/>
                </a:ext>
              </a:extLst>
            </p:cNvPr>
            <p:cNvCxnSpPr>
              <a:cxnSpLocks/>
              <a:stCxn id="26" idx="7"/>
              <a:endCxn id="28" idx="1"/>
            </p:cNvCxnSpPr>
            <p:nvPr/>
          </p:nvCxnSpPr>
          <p:spPr>
            <a:xfrm rot="5400000" flipH="1" flipV="1">
              <a:off x="2862300" y="1725100"/>
              <a:ext cx="12700" cy="1423891"/>
            </a:xfrm>
            <a:prstGeom prst="bentConnector3">
              <a:avLst>
                <a:gd name="adj1" fmla="val 1592152"/>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0" name="コネクタ: カギ線 279">
              <a:extLst>
                <a:ext uri="{FF2B5EF4-FFF2-40B4-BE49-F238E27FC236}">
                  <a16:creationId xmlns:a16="http://schemas.microsoft.com/office/drawing/2014/main" id="{12DD3AB1-A16B-9D25-5196-E8542277774D}"/>
                </a:ext>
              </a:extLst>
            </p:cNvPr>
            <p:cNvCxnSpPr>
              <a:cxnSpLocks/>
              <a:stCxn id="27" idx="5"/>
              <a:endCxn id="29" idx="3"/>
            </p:cNvCxnSpPr>
            <p:nvPr/>
          </p:nvCxnSpPr>
          <p:spPr>
            <a:xfrm rot="16200000" flipH="1">
              <a:off x="3708950" y="1994508"/>
              <a:ext cx="12700" cy="1423892"/>
            </a:xfrm>
            <a:prstGeom prst="bentConnector3">
              <a:avLst>
                <a:gd name="adj1" fmla="val 1559815"/>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1" name="コネクタ: カギ線 280">
              <a:extLst>
                <a:ext uri="{FF2B5EF4-FFF2-40B4-BE49-F238E27FC236}">
                  <a16:creationId xmlns:a16="http://schemas.microsoft.com/office/drawing/2014/main" id="{34874DBD-A6D6-3B30-50A3-445B9A44F535}"/>
                </a:ext>
              </a:extLst>
            </p:cNvPr>
            <p:cNvCxnSpPr>
              <a:cxnSpLocks/>
              <a:stCxn id="28" idx="7"/>
              <a:endCxn id="30" idx="1"/>
            </p:cNvCxnSpPr>
            <p:nvPr/>
          </p:nvCxnSpPr>
          <p:spPr>
            <a:xfrm rot="5400000" flipH="1" flipV="1">
              <a:off x="4555600" y="1725100"/>
              <a:ext cx="12700" cy="1423892"/>
            </a:xfrm>
            <a:prstGeom prst="bentConnector3">
              <a:avLst>
                <a:gd name="adj1" fmla="val 1575948"/>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2" name="コネクタ: カギ線 281">
              <a:extLst>
                <a:ext uri="{FF2B5EF4-FFF2-40B4-BE49-F238E27FC236}">
                  <a16:creationId xmlns:a16="http://schemas.microsoft.com/office/drawing/2014/main" id="{6DDD2F7B-085D-22EA-9716-54C8970B6BFA}"/>
                </a:ext>
              </a:extLst>
            </p:cNvPr>
            <p:cNvCxnSpPr>
              <a:cxnSpLocks/>
              <a:stCxn id="29" idx="5"/>
              <a:endCxn id="15" idx="3"/>
            </p:cNvCxnSpPr>
            <p:nvPr/>
          </p:nvCxnSpPr>
          <p:spPr>
            <a:xfrm rot="16200000" flipH="1">
              <a:off x="5402250" y="1994508"/>
              <a:ext cx="12700" cy="1423892"/>
            </a:xfrm>
            <a:prstGeom prst="bentConnector3">
              <a:avLst>
                <a:gd name="adj1" fmla="val 1559794"/>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4" name="コネクタ: カギ線 283">
              <a:extLst>
                <a:ext uri="{FF2B5EF4-FFF2-40B4-BE49-F238E27FC236}">
                  <a16:creationId xmlns:a16="http://schemas.microsoft.com/office/drawing/2014/main" id="{64521117-8573-F5A1-6BEB-687D49ACEBEB}"/>
                </a:ext>
              </a:extLst>
            </p:cNvPr>
            <p:cNvCxnSpPr>
              <a:cxnSpLocks/>
              <a:stCxn id="15" idx="5"/>
              <a:endCxn id="18" idx="3"/>
            </p:cNvCxnSpPr>
            <p:nvPr/>
          </p:nvCxnSpPr>
          <p:spPr>
            <a:xfrm rot="16200000" flipH="1">
              <a:off x="7095550" y="1994508"/>
              <a:ext cx="12700" cy="1423891"/>
            </a:xfrm>
            <a:prstGeom prst="bentConnector3">
              <a:avLst>
                <a:gd name="adj1" fmla="val 1559794"/>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5" name="コネクタ: カギ線 284">
              <a:extLst>
                <a:ext uri="{FF2B5EF4-FFF2-40B4-BE49-F238E27FC236}">
                  <a16:creationId xmlns:a16="http://schemas.microsoft.com/office/drawing/2014/main" id="{E58EF050-8DDC-B761-A836-CE1FE22ED849}"/>
                </a:ext>
              </a:extLst>
            </p:cNvPr>
            <p:cNvCxnSpPr>
              <a:cxnSpLocks/>
              <a:stCxn id="30" idx="7"/>
              <a:endCxn id="17" idx="1"/>
            </p:cNvCxnSpPr>
            <p:nvPr/>
          </p:nvCxnSpPr>
          <p:spPr>
            <a:xfrm rot="5400000" flipH="1" flipV="1">
              <a:off x="6248900" y="1725100"/>
              <a:ext cx="12700" cy="1423892"/>
            </a:xfrm>
            <a:prstGeom prst="bentConnector3">
              <a:avLst>
                <a:gd name="adj1" fmla="val 1575948"/>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5" name="コネクタ: カギ線 294">
              <a:extLst>
                <a:ext uri="{FF2B5EF4-FFF2-40B4-BE49-F238E27FC236}">
                  <a16:creationId xmlns:a16="http://schemas.microsoft.com/office/drawing/2014/main" id="{0165447E-9508-42F6-3A69-B14C56F0C0DD}"/>
                </a:ext>
              </a:extLst>
            </p:cNvPr>
            <p:cNvCxnSpPr>
              <a:cxnSpLocks/>
              <a:stCxn id="17" idx="7"/>
              <a:endCxn id="33" idx="1"/>
            </p:cNvCxnSpPr>
            <p:nvPr/>
          </p:nvCxnSpPr>
          <p:spPr>
            <a:xfrm rot="5400000" flipH="1" flipV="1">
              <a:off x="7942200" y="1725100"/>
              <a:ext cx="12700" cy="1423893"/>
            </a:xfrm>
            <a:prstGeom prst="bentConnector3">
              <a:avLst>
                <a:gd name="adj1" fmla="val 1575989"/>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5" name="直線コネクタ 344">
              <a:extLst>
                <a:ext uri="{FF2B5EF4-FFF2-40B4-BE49-F238E27FC236}">
                  <a16:creationId xmlns:a16="http://schemas.microsoft.com/office/drawing/2014/main" id="{2D27EF49-A69A-1D64-D3F0-404F1FF077A9}"/>
                </a:ext>
              </a:extLst>
            </p:cNvPr>
            <p:cNvCxnSpPr>
              <a:cxnSpLocks/>
              <a:stCxn id="18" idx="5"/>
            </p:cNvCxnSpPr>
            <p:nvPr/>
          </p:nvCxnSpPr>
          <p:spPr>
            <a:xfrm>
              <a:off x="8076904" y="2706453"/>
              <a:ext cx="0" cy="346815"/>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35" name="グループ化 534">
            <a:extLst>
              <a:ext uri="{FF2B5EF4-FFF2-40B4-BE49-F238E27FC236}">
                <a16:creationId xmlns:a16="http://schemas.microsoft.com/office/drawing/2014/main" id="{F7FF8A41-1278-7CFB-FAB4-E46A95E84392}"/>
              </a:ext>
            </a:extLst>
          </p:cNvPr>
          <p:cNvGrpSpPr/>
          <p:nvPr/>
        </p:nvGrpSpPr>
        <p:grpSpPr>
          <a:xfrm>
            <a:off x="239477" y="2567872"/>
            <a:ext cx="6835346" cy="508914"/>
            <a:chOff x="131851" y="2510511"/>
            <a:chExt cx="6835346" cy="508914"/>
          </a:xfrm>
        </p:grpSpPr>
        <p:sp>
          <p:nvSpPr>
            <p:cNvPr id="363" name="楕円 362">
              <a:extLst>
                <a:ext uri="{FF2B5EF4-FFF2-40B4-BE49-F238E27FC236}">
                  <a16:creationId xmlns:a16="http://schemas.microsoft.com/office/drawing/2014/main" id="{E9CF7485-B32B-4976-2D85-57845383A817}"/>
                </a:ext>
              </a:extLst>
            </p:cNvPr>
            <p:cNvSpPr/>
            <p:nvPr/>
          </p:nvSpPr>
          <p:spPr>
            <a:xfrm>
              <a:off x="4710547" y="2510511"/>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4</a:t>
              </a:r>
              <a:endParaRPr kumimoji="1" lang="ja-JP" altLang="en-US" sz="1400">
                <a:solidFill>
                  <a:schemeClr val="bg1"/>
                </a:solidFill>
                <a:latin typeface="Aptos Black" panose="020B0004020202020204" pitchFamily="34" charset="0"/>
              </a:endParaRPr>
            </a:p>
          </p:txBody>
        </p:sp>
        <p:sp>
          <p:nvSpPr>
            <p:cNvPr id="364" name="楕円 363">
              <a:extLst>
                <a:ext uri="{FF2B5EF4-FFF2-40B4-BE49-F238E27FC236}">
                  <a16:creationId xmlns:a16="http://schemas.microsoft.com/office/drawing/2014/main" id="{0C679622-A2B8-D2ED-73EA-DD051C30AF0D}"/>
                </a:ext>
              </a:extLst>
            </p:cNvPr>
            <p:cNvSpPr/>
            <p:nvPr/>
          </p:nvSpPr>
          <p:spPr>
            <a:xfrm>
              <a:off x="5364647" y="2510511"/>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3</a:t>
              </a:r>
              <a:endParaRPr kumimoji="1" lang="ja-JP" altLang="en-US" sz="1400">
                <a:solidFill>
                  <a:schemeClr val="bg1"/>
                </a:solidFill>
                <a:latin typeface="Aptos Black" panose="020B0004020202020204" pitchFamily="34" charset="0"/>
              </a:endParaRPr>
            </a:p>
          </p:txBody>
        </p:sp>
        <p:sp>
          <p:nvSpPr>
            <p:cNvPr id="365" name="楕円 364">
              <a:extLst>
                <a:ext uri="{FF2B5EF4-FFF2-40B4-BE49-F238E27FC236}">
                  <a16:creationId xmlns:a16="http://schemas.microsoft.com/office/drawing/2014/main" id="{409BF14A-F889-5289-306B-62EE93715B9F}"/>
                </a:ext>
              </a:extLst>
            </p:cNvPr>
            <p:cNvSpPr/>
            <p:nvPr/>
          </p:nvSpPr>
          <p:spPr>
            <a:xfrm>
              <a:off x="6018746" y="2510511"/>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2</a:t>
              </a:r>
              <a:endParaRPr kumimoji="1" lang="ja-JP" altLang="en-US" sz="1400">
                <a:solidFill>
                  <a:schemeClr val="bg1"/>
                </a:solidFill>
                <a:latin typeface="Aptos Black" panose="020B0004020202020204" pitchFamily="34" charset="0"/>
              </a:endParaRPr>
            </a:p>
          </p:txBody>
        </p:sp>
        <p:sp>
          <p:nvSpPr>
            <p:cNvPr id="366" name="楕円 365">
              <a:extLst>
                <a:ext uri="{FF2B5EF4-FFF2-40B4-BE49-F238E27FC236}">
                  <a16:creationId xmlns:a16="http://schemas.microsoft.com/office/drawing/2014/main" id="{65D2E834-2A32-CE6B-08A4-8699F81127F5}"/>
                </a:ext>
              </a:extLst>
            </p:cNvPr>
            <p:cNvSpPr/>
            <p:nvPr/>
          </p:nvSpPr>
          <p:spPr>
            <a:xfrm>
              <a:off x="785950" y="2510511"/>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4</a:t>
              </a:r>
              <a:endParaRPr kumimoji="1" lang="ja-JP" altLang="en-US" sz="1400">
                <a:solidFill>
                  <a:schemeClr val="bg1"/>
                </a:solidFill>
                <a:latin typeface="Aptos Black" panose="020B0004020202020204" pitchFamily="34" charset="0"/>
              </a:endParaRPr>
            </a:p>
          </p:txBody>
        </p:sp>
        <p:sp>
          <p:nvSpPr>
            <p:cNvPr id="367" name="楕円 366">
              <a:extLst>
                <a:ext uri="{FF2B5EF4-FFF2-40B4-BE49-F238E27FC236}">
                  <a16:creationId xmlns:a16="http://schemas.microsoft.com/office/drawing/2014/main" id="{1C5AACCC-4FA6-F3E6-D75E-347E8BD11D08}"/>
                </a:ext>
              </a:extLst>
            </p:cNvPr>
            <p:cNvSpPr/>
            <p:nvPr/>
          </p:nvSpPr>
          <p:spPr>
            <a:xfrm>
              <a:off x="1440050" y="2510511"/>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4</a:t>
              </a:r>
              <a:endParaRPr kumimoji="1" lang="ja-JP" altLang="en-US" sz="1400">
                <a:solidFill>
                  <a:schemeClr val="bg1"/>
                </a:solidFill>
                <a:latin typeface="Aptos Black" panose="020B0004020202020204" pitchFamily="34" charset="0"/>
              </a:endParaRPr>
            </a:p>
          </p:txBody>
        </p:sp>
        <p:sp>
          <p:nvSpPr>
            <p:cNvPr id="368" name="楕円 367">
              <a:extLst>
                <a:ext uri="{FF2B5EF4-FFF2-40B4-BE49-F238E27FC236}">
                  <a16:creationId xmlns:a16="http://schemas.microsoft.com/office/drawing/2014/main" id="{F7F5C085-421C-9396-6722-149DEAAAB5A4}"/>
                </a:ext>
              </a:extLst>
            </p:cNvPr>
            <p:cNvSpPr/>
            <p:nvPr/>
          </p:nvSpPr>
          <p:spPr>
            <a:xfrm>
              <a:off x="2094149" y="2510511"/>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4</a:t>
              </a:r>
              <a:endParaRPr kumimoji="1" lang="ja-JP" altLang="en-US" sz="1400">
                <a:solidFill>
                  <a:schemeClr val="bg1"/>
                </a:solidFill>
                <a:latin typeface="Aptos Black" panose="020B0004020202020204" pitchFamily="34" charset="0"/>
              </a:endParaRPr>
            </a:p>
          </p:txBody>
        </p:sp>
        <p:sp>
          <p:nvSpPr>
            <p:cNvPr id="369" name="楕円 368">
              <a:extLst>
                <a:ext uri="{FF2B5EF4-FFF2-40B4-BE49-F238E27FC236}">
                  <a16:creationId xmlns:a16="http://schemas.microsoft.com/office/drawing/2014/main" id="{98ADD9BF-648B-6C9C-137F-D0B1FF2D2962}"/>
                </a:ext>
              </a:extLst>
            </p:cNvPr>
            <p:cNvSpPr/>
            <p:nvPr/>
          </p:nvSpPr>
          <p:spPr>
            <a:xfrm>
              <a:off x="2748249" y="2510511"/>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4</a:t>
              </a:r>
              <a:endParaRPr kumimoji="1" lang="ja-JP" altLang="en-US" sz="1400">
                <a:solidFill>
                  <a:schemeClr val="bg1"/>
                </a:solidFill>
                <a:latin typeface="Aptos Black" panose="020B0004020202020204" pitchFamily="34" charset="0"/>
              </a:endParaRPr>
            </a:p>
          </p:txBody>
        </p:sp>
        <p:sp>
          <p:nvSpPr>
            <p:cNvPr id="370" name="楕円 369">
              <a:extLst>
                <a:ext uri="{FF2B5EF4-FFF2-40B4-BE49-F238E27FC236}">
                  <a16:creationId xmlns:a16="http://schemas.microsoft.com/office/drawing/2014/main" id="{0BF06617-86D5-625E-35B3-EF4E28076788}"/>
                </a:ext>
              </a:extLst>
            </p:cNvPr>
            <p:cNvSpPr/>
            <p:nvPr/>
          </p:nvSpPr>
          <p:spPr>
            <a:xfrm>
              <a:off x="3402348" y="2510511"/>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4</a:t>
              </a:r>
              <a:endParaRPr kumimoji="1" lang="ja-JP" altLang="en-US" sz="1400">
                <a:solidFill>
                  <a:schemeClr val="bg1"/>
                </a:solidFill>
                <a:latin typeface="Aptos Black" panose="020B0004020202020204" pitchFamily="34" charset="0"/>
              </a:endParaRPr>
            </a:p>
          </p:txBody>
        </p:sp>
        <p:sp>
          <p:nvSpPr>
            <p:cNvPr id="371" name="楕円 370">
              <a:extLst>
                <a:ext uri="{FF2B5EF4-FFF2-40B4-BE49-F238E27FC236}">
                  <a16:creationId xmlns:a16="http://schemas.microsoft.com/office/drawing/2014/main" id="{FC04C0EF-9165-4852-6ECC-9773B0938160}"/>
                </a:ext>
              </a:extLst>
            </p:cNvPr>
            <p:cNvSpPr/>
            <p:nvPr/>
          </p:nvSpPr>
          <p:spPr>
            <a:xfrm>
              <a:off x="4056448" y="2510511"/>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4</a:t>
              </a:r>
              <a:endParaRPr kumimoji="1" lang="ja-JP" altLang="en-US" sz="1400">
                <a:solidFill>
                  <a:schemeClr val="bg1"/>
                </a:solidFill>
                <a:latin typeface="Aptos Black" panose="020B0004020202020204" pitchFamily="34" charset="0"/>
              </a:endParaRPr>
            </a:p>
          </p:txBody>
        </p:sp>
        <p:sp>
          <p:nvSpPr>
            <p:cNvPr id="372" name="楕円 371">
              <a:extLst>
                <a:ext uri="{FF2B5EF4-FFF2-40B4-BE49-F238E27FC236}">
                  <a16:creationId xmlns:a16="http://schemas.microsoft.com/office/drawing/2014/main" id="{78943CB8-6CA3-1F8E-59A1-11FCD081D339}"/>
                </a:ext>
              </a:extLst>
            </p:cNvPr>
            <p:cNvSpPr/>
            <p:nvPr/>
          </p:nvSpPr>
          <p:spPr>
            <a:xfrm>
              <a:off x="6672846" y="2510511"/>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1</a:t>
              </a:r>
              <a:endParaRPr kumimoji="1" lang="ja-JP" altLang="en-US" sz="1400">
                <a:solidFill>
                  <a:schemeClr val="bg1"/>
                </a:solidFill>
                <a:latin typeface="Aptos Black" panose="020B0004020202020204" pitchFamily="34" charset="0"/>
              </a:endParaRPr>
            </a:p>
          </p:txBody>
        </p:sp>
        <p:sp>
          <p:nvSpPr>
            <p:cNvPr id="373" name="楕円 372">
              <a:extLst>
                <a:ext uri="{FF2B5EF4-FFF2-40B4-BE49-F238E27FC236}">
                  <a16:creationId xmlns:a16="http://schemas.microsoft.com/office/drawing/2014/main" id="{659C863D-BA19-1199-D105-C2CB1F38EF87}"/>
                </a:ext>
              </a:extLst>
            </p:cNvPr>
            <p:cNvSpPr/>
            <p:nvPr/>
          </p:nvSpPr>
          <p:spPr>
            <a:xfrm>
              <a:off x="131851" y="2510511"/>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4</a:t>
              </a:r>
              <a:endParaRPr kumimoji="1" lang="ja-JP" altLang="en-US" sz="1400">
                <a:solidFill>
                  <a:schemeClr val="bg1"/>
                </a:solidFill>
                <a:latin typeface="Aptos Black" panose="020B0004020202020204" pitchFamily="34" charset="0"/>
              </a:endParaRPr>
            </a:p>
          </p:txBody>
        </p:sp>
        <p:cxnSp>
          <p:nvCxnSpPr>
            <p:cNvPr id="374" name="コネクタ: カギ線 373">
              <a:extLst>
                <a:ext uri="{FF2B5EF4-FFF2-40B4-BE49-F238E27FC236}">
                  <a16:creationId xmlns:a16="http://schemas.microsoft.com/office/drawing/2014/main" id="{8183D365-4EE7-6064-1EEE-27A14F34435F}"/>
                </a:ext>
              </a:extLst>
            </p:cNvPr>
            <p:cNvCxnSpPr>
              <a:cxnSpLocks/>
              <a:stCxn id="372" idx="4"/>
              <a:endCxn id="373" idx="4"/>
            </p:cNvCxnSpPr>
            <p:nvPr/>
          </p:nvCxnSpPr>
          <p:spPr>
            <a:xfrm rot="5400000">
              <a:off x="3549524" y="-465636"/>
              <a:ext cx="9812" cy="6540995"/>
            </a:xfrm>
            <a:prstGeom prst="bentConnector3">
              <a:avLst>
                <a:gd name="adj1" fmla="val 2267764"/>
              </a:avLst>
            </a:prstGeom>
            <a:ln>
              <a:solidFill>
                <a:schemeClr val="accent6">
                  <a:lumMod val="50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375" name="コネクタ: カギ線 374">
              <a:extLst>
                <a:ext uri="{FF2B5EF4-FFF2-40B4-BE49-F238E27FC236}">
                  <a16:creationId xmlns:a16="http://schemas.microsoft.com/office/drawing/2014/main" id="{EC38A7E5-87E2-38D1-69B0-E7A96CF01163}"/>
                </a:ext>
              </a:extLst>
            </p:cNvPr>
            <p:cNvCxnSpPr>
              <a:cxnSpLocks/>
              <a:stCxn id="373" idx="7"/>
              <a:endCxn id="369" idx="1"/>
            </p:cNvCxnSpPr>
            <p:nvPr/>
          </p:nvCxnSpPr>
          <p:spPr>
            <a:xfrm rot="5400000" flipH="1" flipV="1">
              <a:off x="1587225" y="1349487"/>
              <a:ext cx="9812" cy="2408260"/>
            </a:xfrm>
            <a:prstGeom prst="bentConnector3">
              <a:avLst>
                <a:gd name="adj1" fmla="val 1599339"/>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6" name="コネクタ: カギ線 375">
              <a:extLst>
                <a:ext uri="{FF2B5EF4-FFF2-40B4-BE49-F238E27FC236}">
                  <a16:creationId xmlns:a16="http://schemas.microsoft.com/office/drawing/2014/main" id="{B7269878-3EA4-2DEB-ABC4-2DAB1ECF0796}"/>
                </a:ext>
              </a:extLst>
            </p:cNvPr>
            <p:cNvCxnSpPr>
              <a:cxnSpLocks/>
              <a:stCxn id="366" idx="5"/>
              <a:endCxn id="370" idx="3"/>
            </p:cNvCxnSpPr>
            <p:nvPr/>
          </p:nvCxnSpPr>
          <p:spPr>
            <a:xfrm rot="16200000" flipH="1">
              <a:off x="2241324" y="1557623"/>
              <a:ext cx="12700" cy="2408261"/>
            </a:xfrm>
            <a:prstGeom prst="bentConnector3">
              <a:avLst>
                <a:gd name="adj1" fmla="val 1189425"/>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7" name="コネクタ: カギ線 376">
              <a:extLst>
                <a:ext uri="{FF2B5EF4-FFF2-40B4-BE49-F238E27FC236}">
                  <a16:creationId xmlns:a16="http://schemas.microsoft.com/office/drawing/2014/main" id="{0061067D-EDEA-0C11-3900-8F1144DB74E2}"/>
                </a:ext>
              </a:extLst>
            </p:cNvPr>
            <p:cNvCxnSpPr>
              <a:cxnSpLocks/>
              <a:stCxn id="367" idx="7"/>
              <a:endCxn id="371" idx="1"/>
            </p:cNvCxnSpPr>
            <p:nvPr/>
          </p:nvCxnSpPr>
          <p:spPr>
            <a:xfrm rot="5400000" flipH="1" flipV="1">
              <a:off x="2895424" y="1349487"/>
              <a:ext cx="9812" cy="2408260"/>
            </a:xfrm>
            <a:prstGeom prst="bentConnector3">
              <a:avLst>
                <a:gd name="adj1" fmla="val 1171514"/>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8" name="コネクタ: カギ線 377">
              <a:extLst>
                <a:ext uri="{FF2B5EF4-FFF2-40B4-BE49-F238E27FC236}">
                  <a16:creationId xmlns:a16="http://schemas.microsoft.com/office/drawing/2014/main" id="{726F31CA-F1C0-A6FB-4C0F-78E1370AAE60}"/>
                </a:ext>
              </a:extLst>
            </p:cNvPr>
            <p:cNvCxnSpPr>
              <a:cxnSpLocks/>
              <a:stCxn id="368" idx="5"/>
              <a:endCxn id="363" idx="3"/>
            </p:cNvCxnSpPr>
            <p:nvPr/>
          </p:nvCxnSpPr>
          <p:spPr>
            <a:xfrm rot="16200000" flipH="1">
              <a:off x="3549524" y="1557625"/>
              <a:ext cx="9812" cy="2408260"/>
            </a:xfrm>
            <a:prstGeom prst="bentConnector3">
              <a:avLst>
                <a:gd name="adj1" fmla="val 1139156"/>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9" name="コネクタ: カギ線 378">
              <a:extLst>
                <a:ext uri="{FF2B5EF4-FFF2-40B4-BE49-F238E27FC236}">
                  <a16:creationId xmlns:a16="http://schemas.microsoft.com/office/drawing/2014/main" id="{85674E1D-EF6C-B9FB-531A-9EEA29D97179}"/>
                </a:ext>
              </a:extLst>
            </p:cNvPr>
            <p:cNvCxnSpPr>
              <a:cxnSpLocks/>
              <a:stCxn id="369" idx="7"/>
              <a:endCxn id="364" idx="1"/>
            </p:cNvCxnSpPr>
            <p:nvPr/>
          </p:nvCxnSpPr>
          <p:spPr>
            <a:xfrm rot="5400000" flipH="1" flipV="1">
              <a:off x="4203623" y="1349487"/>
              <a:ext cx="9812" cy="2408260"/>
            </a:xfrm>
            <a:prstGeom prst="bentConnector3">
              <a:avLst>
                <a:gd name="adj1" fmla="val 160113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0" name="コネクタ: カギ線 379">
              <a:extLst>
                <a:ext uri="{FF2B5EF4-FFF2-40B4-BE49-F238E27FC236}">
                  <a16:creationId xmlns:a16="http://schemas.microsoft.com/office/drawing/2014/main" id="{2E99261C-F953-DF00-E51D-DA66A9C56474}"/>
                </a:ext>
              </a:extLst>
            </p:cNvPr>
            <p:cNvCxnSpPr>
              <a:cxnSpLocks/>
              <a:stCxn id="370" idx="5"/>
              <a:endCxn id="365" idx="3"/>
            </p:cNvCxnSpPr>
            <p:nvPr/>
          </p:nvCxnSpPr>
          <p:spPr>
            <a:xfrm rot="16200000" flipH="1">
              <a:off x="4857722" y="1557623"/>
              <a:ext cx="12700" cy="2408261"/>
            </a:xfrm>
            <a:prstGeom prst="bentConnector3">
              <a:avLst>
                <a:gd name="adj1" fmla="val 1239394"/>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2" name="コネクタ: カギ線 381">
              <a:extLst>
                <a:ext uri="{FF2B5EF4-FFF2-40B4-BE49-F238E27FC236}">
                  <a16:creationId xmlns:a16="http://schemas.microsoft.com/office/drawing/2014/main" id="{BEEE304D-5A8F-1822-480F-12B095304A63}"/>
                </a:ext>
              </a:extLst>
            </p:cNvPr>
            <p:cNvCxnSpPr>
              <a:cxnSpLocks/>
              <a:stCxn id="371" idx="7"/>
              <a:endCxn id="372" idx="1"/>
            </p:cNvCxnSpPr>
            <p:nvPr/>
          </p:nvCxnSpPr>
          <p:spPr>
            <a:xfrm rot="5400000" flipH="1" flipV="1">
              <a:off x="5511822" y="1349487"/>
              <a:ext cx="9812" cy="2408261"/>
            </a:xfrm>
            <a:prstGeom prst="bentConnector3">
              <a:avLst>
                <a:gd name="adj1" fmla="val 1139136"/>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4" name="直線コネクタ 383">
              <a:extLst>
                <a:ext uri="{FF2B5EF4-FFF2-40B4-BE49-F238E27FC236}">
                  <a16:creationId xmlns:a16="http://schemas.microsoft.com/office/drawing/2014/main" id="{8FF97914-E0B4-B810-C617-AF3F2431EEFA}"/>
                </a:ext>
              </a:extLst>
            </p:cNvPr>
            <p:cNvCxnSpPr>
              <a:cxnSpLocks/>
              <a:stCxn id="365" idx="5"/>
            </p:cNvCxnSpPr>
            <p:nvPr/>
          </p:nvCxnSpPr>
          <p:spPr>
            <a:xfrm>
              <a:off x="6269990" y="2761754"/>
              <a:ext cx="0" cy="257671"/>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393" name="直線コネクタ 392">
              <a:extLst>
                <a:ext uri="{FF2B5EF4-FFF2-40B4-BE49-F238E27FC236}">
                  <a16:creationId xmlns:a16="http://schemas.microsoft.com/office/drawing/2014/main" id="{548D67B0-1738-929F-3A44-4B253529AA2D}"/>
                </a:ext>
              </a:extLst>
            </p:cNvPr>
            <p:cNvCxnSpPr>
              <a:cxnSpLocks/>
              <a:stCxn id="364" idx="5"/>
            </p:cNvCxnSpPr>
            <p:nvPr/>
          </p:nvCxnSpPr>
          <p:spPr>
            <a:xfrm>
              <a:off x="5615891" y="2761754"/>
              <a:ext cx="0" cy="257671"/>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397" name="直線コネクタ 396">
              <a:extLst>
                <a:ext uri="{FF2B5EF4-FFF2-40B4-BE49-F238E27FC236}">
                  <a16:creationId xmlns:a16="http://schemas.microsoft.com/office/drawing/2014/main" id="{227A642D-7AAA-DE21-C5C4-714D69189AB6}"/>
                </a:ext>
              </a:extLst>
            </p:cNvPr>
            <p:cNvCxnSpPr>
              <a:cxnSpLocks/>
              <a:stCxn id="363" idx="5"/>
            </p:cNvCxnSpPr>
            <p:nvPr/>
          </p:nvCxnSpPr>
          <p:spPr>
            <a:xfrm>
              <a:off x="4961791" y="2761754"/>
              <a:ext cx="0" cy="257671"/>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44" name="グループ化 543">
            <a:extLst>
              <a:ext uri="{FF2B5EF4-FFF2-40B4-BE49-F238E27FC236}">
                <a16:creationId xmlns:a16="http://schemas.microsoft.com/office/drawing/2014/main" id="{F463EA07-7EA3-D580-5062-FA9E53003AED}"/>
              </a:ext>
            </a:extLst>
          </p:cNvPr>
          <p:cNvGrpSpPr/>
          <p:nvPr/>
        </p:nvGrpSpPr>
        <p:grpSpPr>
          <a:xfrm>
            <a:off x="239477" y="3422707"/>
            <a:ext cx="6835346" cy="508837"/>
            <a:chOff x="131851" y="3420848"/>
            <a:chExt cx="6835346" cy="508837"/>
          </a:xfrm>
        </p:grpSpPr>
        <p:sp>
          <p:nvSpPr>
            <p:cNvPr id="454" name="楕円 453">
              <a:extLst>
                <a:ext uri="{FF2B5EF4-FFF2-40B4-BE49-F238E27FC236}">
                  <a16:creationId xmlns:a16="http://schemas.microsoft.com/office/drawing/2014/main" id="{A5307618-B3F5-5B6F-2B81-7CADA11E6521}"/>
                </a:ext>
              </a:extLst>
            </p:cNvPr>
            <p:cNvSpPr/>
            <p:nvPr/>
          </p:nvSpPr>
          <p:spPr>
            <a:xfrm>
              <a:off x="4710547" y="3420849"/>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4</a:t>
              </a:r>
              <a:endParaRPr kumimoji="1" lang="ja-JP" altLang="en-US" sz="1400">
                <a:solidFill>
                  <a:schemeClr val="bg1"/>
                </a:solidFill>
                <a:latin typeface="Aptos Black" panose="020B0004020202020204" pitchFamily="34" charset="0"/>
              </a:endParaRPr>
            </a:p>
          </p:txBody>
        </p:sp>
        <p:sp>
          <p:nvSpPr>
            <p:cNvPr id="455" name="楕円 454">
              <a:extLst>
                <a:ext uri="{FF2B5EF4-FFF2-40B4-BE49-F238E27FC236}">
                  <a16:creationId xmlns:a16="http://schemas.microsoft.com/office/drawing/2014/main" id="{04ED28B6-EEC8-1F07-28DE-1B259120790A}"/>
                </a:ext>
              </a:extLst>
            </p:cNvPr>
            <p:cNvSpPr/>
            <p:nvPr/>
          </p:nvSpPr>
          <p:spPr>
            <a:xfrm>
              <a:off x="5364647" y="3420848"/>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3</a:t>
              </a:r>
              <a:endParaRPr kumimoji="1" lang="ja-JP" altLang="en-US" sz="1400">
                <a:solidFill>
                  <a:schemeClr val="bg1"/>
                </a:solidFill>
                <a:latin typeface="Aptos Black" panose="020B0004020202020204" pitchFamily="34" charset="0"/>
              </a:endParaRPr>
            </a:p>
          </p:txBody>
        </p:sp>
        <p:sp>
          <p:nvSpPr>
            <p:cNvPr id="456" name="楕円 455">
              <a:extLst>
                <a:ext uri="{FF2B5EF4-FFF2-40B4-BE49-F238E27FC236}">
                  <a16:creationId xmlns:a16="http://schemas.microsoft.com/office/drawing/2014/main" id="{F1A1012D-077D-11E3-517B-7A81101B7AD1}"/>
                </a:ext>
              </a:extLst>
            </p:cNvPr>
            <p:cNvSpPr/>
            <p:nvPr/>
          </p:nvSpPr>
          <p:spPr>
            <a:xfrm>
              <a:off x="6018746" y="3420849"/>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2</a:t>
              </a:r>
              <a:endParaRPr kumimoji="1" lang="ja-JP" altLang="en-US" sz="1400">
                <a:solidFill>
                  <a:schemeClr val="bg1"/>
                </a:solidFill>
                <a:latin typeface="Aptos Black" panose="020B0004020202020204" pitchFamily="34" charset="0"/>
              </a:endParaRPr>
            </a:p>
          </p:txBody>
        </p:sp>
        <p:sp>
          <p:nvSpPr>
            <p:cNvPr id="457" name="楕円 456">
              <a:extLst>
                <a:ext uri="{FF2B5EF4-FFF2-40B4-BE49-F238E27FC236}">
                  <a16:creationId xmlns:a16="http://schemas.microsoft.com/office/drawing/2014/main" id="{C5EC677E-CB49-02DC-66D2-07A7DED27E77}"/>
                </a:ext>
              </a:extLst>
            </p:cNvPr>
            <p:cNvSpPr/>
            <p:nvPr/>
          </p:nvSpPr>
          <p:spPr>
            <a:xfrm>
              <a:off x="785950" y="3420849"/>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8</a:t>
              </a:r>
              <a:endParaRPr kumimoji="1" lang="ja-JP" altLang="en-US" sz="1400">
                <a:solidFill>
                  <a:schemeClr val="bg1"/>
                </a:solidFill>
                <a:latin typeface="Aptos Black" panose="020B0004020202020204" pitchFamily="34" charset="0"/>
              </a:endParaRPr>
            </a:p>
          </p:txBody>
        </p:sp>
        <p:sp>
          <p:nvSpPr>
            <p:cNvPr id="458" name="楕円 457">
              <a:extLst>
                <a:ext uri="{FF2B5EF4-FFF2-40B4-BE49-F238E27FC236}">
                  <a16:creationId xmlns:a16="http://schemas.microsoft.com/office/drawing/2014/main" id="{1EA2C032-2A79-D79B-965D-4768CF0D3F0A}"/>
                </a:ext>
              </a:extLst>
            </p:cNvPr>
            <p:cNvSpPr/>
            <p:nvPr/>
          </p:nvSpPr>
          <p:spPr>
            <a:xfrm>
              <a:off x="1440050" y="3420849"/>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8</a:t>
              </a:r>
              <a:endParaRPr kumimoji="1" lang="ja-JP" altLang="en-US" sz="1400">
                <a:solidFill>
                  <a:schemeClr val="bg1"/>
                </a:solidFill>
                <a:latin typeface="Aptos Black" panose="020B0004020202020204" pitchFamily="34" charset="0"/>
              </a:endParaRPr>
            </a:p>
          </p:txBody>
        </p:sp>
        <p:sp>
          <p:nvSpPr>
            <p:cNvPr id="459" name="楕円 458">
              <a:extLst>
                <a:ext uri="{FF2B5EF4-FFF2-40B4-BE49-F238E27FC236}">
                  <a16:creationId xmlns:a16="http://schemas.microsoft.com/office/drawing/2014/main" id="{CE7BA5B9-4F13-4E11-37AA-1C69FE9E4362}"/>
                </a:ext>
              </a:extLst>
            </p:cNvPr>
            <p:cNvSpPr/>
            <p:nvPr/>
          </p:nvSpPr>
          <p:spPr>
            <a:xfrm>
              <a:off x="2094149" y="3420849"/>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8</a:t>
              </a:r>
              <a:endParaRPr kumimoji="1" lang="ja-JP" altLang="en-US" sz="1400">
                <a:solidFill>
                  <a:schemeClr val="bg1"/>
                </a:solidFill>
                <a:latin typeface="Aptos Black" panose="020B0004020202020204" pitchFamily="34" charset="0"/>
              </a:endParaRPr>
            </a:p>
          </p:txBody>
        </p:sp>
        <p:sp>
          <p:nvSpPr>
            <p:cNvPr id="460" name="楕円 459">
              <a:extLst>
                <a:ext uri="{FF2B5EF4-FFF2-40B4-BE49-F238E27FC236}">
                  <a16:creationId xmlns:a16="http://schemas.microsoft.com/office/drawing/2014/main" id="{17C3AA95-71E0-6C20-040B-5A725D6D284B}"/>
                </a:ext>
              </a:extLst>
            </p:cNvPr>
            <p:cNvSpPr/>
            <p:nvPr/>
          </p:nvSpPr>
          <p:spPr>
            <a:xfrm>
              <a:off x="2748249" y="3420849"/>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7</a:t>
              </a:r>
              <a:endParaRPr kumimoji="1" lang="ja-JP" altLang="en-US" sz="1400">
                <a:solidFill>
                  <a:schemeClr val="bg1"/>
                </a:solidFill>
                <a:latin typeface="Aptos Black" panose="020B0004020202020204" pitchFamily="34" charset="0"/>
              </a:endParaRPr>
            </a:p>
          </p:txBody>
        </p:sp>
        <p:sp>
          <p:nvSpPr>
            <p:cNvPr id="461" name="楕円 460">
              <a:extLst>
                <a:ext uri="{FF2B5EF4-FFF2-40B4-BE49-F238E27FC236}">
                  <a16:creationId xmlns:a16="http://schemas.microsoft.com/office/drawing/2014/main" id="{16DE7F74-87B8-3B14-57B0-D0C8699463D3}"/>
                </a:ext>
              </a:extLst>
            </p:cNvPr>
            <p:cNvSpPr/>
            <p:nvPr/>
          </p:nvSpPr>
          <p:spPr>
            <a:xfrm>
              <a:off x="3402348" y="3420849"/>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6</a:t>
              </a:r>
              <a:endParaRPr kumimoji="1" lang="ja-JP" altLang="en-US" sz="1400">
                <a:solidFill>
                  <a:schemeClr val="bg1"/>
                </a:solidFill>
                <a:latin typeface="Aptos Black" panose="020B0004020202020204" pitchFamily="34" charset="0"/>
              </a:endParaRPr>
            </a:p>
          </p:txBody>
        </p:sp>
        <p:sp>
          <p:nvSpPr>
            <p:cNvPr id="462" name="楕円 461">
              <a:extLst>
                <a:ext uri="{FF2B5EF4-FFF2-40B4-BE49-F238E27FC236}">
                  <a16:creationId xmlns:a16="http://schemas.microsoft.com/office/drawing/2014/main" id="{8D644912-E7F6-4FE6-25B2-17E320AD5BE6}"/>
                </a:ext>
              </a:extLst>
            </p:cNvPr>
            <p:cNvSpPr/>
            <p:nvPr/>
          </p:nvSpPr>
          <p:spPr>
            <a:xfrm>
              <a:off x="4056448" y="3420849"/>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5</a:t>
              </a:r>
              <a:endParaRPr kumimoji="1" lang="ja-JP" altLang="en-US" sz="1400">
                <a:solidFill>
                  <a:schemeClr val="bg1"/>
                </a:solidFill>
                <a:latin typeface="Aptos Black" panose="020B0004020202020204" pitchFamily="34" charset="0"/>
              </a:endParaRPr>
            </a:p>
          </p:txBody>
        </p:sp>
        <p:sp>
          <p:nvSpPr>
            <p:cNvPr id="463" name="楕円 462">
              <a:extLst>
                <a:ext uri="{FF2B5EF4-FFF2-40B4-BE49-F238E27FC236}">
                  <a16:creationId xmlns:a16="http://schemas.microsoft.com/office/drawing/2014/main" id="{E692A85D-8F36-72F3-54BE-B7D070DA5FCA}"/>
                </a:ext>
              </a:extLst>
            </p:cNvPr>
            <p:cNvSpPr/>
            <p:nvPr/>
          </p:nvSpPr>
          <p:spPr>
            <a:xfrm>
              <a:off x="6672846" y="3420849"/>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1</a:t>
              </a:r>
              <a:endParaRPr kumimoji="1" lang="ja-JP" altLang="en-US" sz="1400">
                <a:solidFill>
                  <a:schemeClr val="bg1"/>
                </a:solidFill>
                <a:latin typeface="Aptos Black" panose="020B0004020202020204" pitchFamily="34" charset="0"/>
              </a:endParaRPr>
            </a:p>
          </p:txBody>
        </p:sp>
        <p:sp>
          <p:nvSpPr>
            <p:cNvPr id="464" name="楕円 463">
              <a:extLst>
                <a:ext uri="{FF2B5EF4-FFF2-40B4-BE49-F238E27FC236}">
                  <a16:creationId xmlns:a16="http://schemas.microsoft.com/office/drawing/2014/main" id="{40B221EB-9945-28EB-B182-1A48395611BF}"/>
                </a:ext>
              </a:extLst>
            </p:cNvPr>
            <p:cNvSpPr/>
            <p:nvPr/>
          </p:nvSpPr>
          <p:spPr>
            <a:xfrm>
              <a:off x="131851" y="3420849"/>
              <a:ext cx="294351" cy="294350"/>
            </a:xfrm>
            <a:prstGeom prst="ellipse">
              <a:avLst/>
            </a:prstGeom>
            <a:solidFill>
              <a:schemeClr val="accent6">
                <a:lumMod val="75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8</a:t>
              </a:r>
              <a:endParaRPr kumimoji="1" lang="ja-JP" altLang="en-US" sz="1400">
                <a:solidFill>
                  <a:schemeClr val="bg1"/>
                </a:solidFill>
                <a:latin typeface="Aptos Black" panose="020B0004020202020204" pitchFamily="34" charset="0"/>
              </a:endParaRPr>
            </a:p>
          </p:txBody>
        </p:sp>
        <p:cxnSp>
          <p:nvCxnSpPr>
            <p:cNvPr id="465" name="コネクタ: カギ線 464">
              <a:extLst>
                <a:ext uri="{FF2B5EF4-FFF2-40B4-BE49-F238E27FC236}">
                  <a16:creationId xmlns:a16="http://schemas.microsoft.com/office/drawing/2014/main" id="{CC095ED8-8444-B44A-F21D-342D5CEF7C89}"/>
                </a:ext>
              </a:extLst>
            </p:cNvPr>
            <p:cNvCxnSpPr>
              <a:cxnSpLocks/>
              <a:stCxn id="463" idx="4"/>
              <a:endCxn id="464" idx="4"/>
            </p:cNvCxnSpPr>
            <p:nvPr/>
          </p:nvCxnSpPr>
          <p:spPr>
            <a:xfrm rot="5400000">
              <a:off x="3549524" y="444702"/>
              <a:ext cx="9812" cy="6540995"/>
            </a:xfrm>
            <a:prstGeom prst="bentConnector3">
              <a:avLst>
                <a:gd name="adj1" fmla="val 2089819"/>
              </a:avLst>
            </a:prstGeom>
            <a:ln>
              <a:solidFill>
                <a:schemeClr val="accent6">
                  <a:lumMod val="50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466" name="コネクタ: カギ線 465">
              <a:extLst>
                <a:ext uri="{FF2B5EF4-FFF2-40B4-BE49-F238E27FC236}">
                  <a16:creationId xmlns:a16="http://schemas.microsoft.com/office/drawing/2014/main" id="{03AC732B-51C1-6932-4E4B-4346E45959C4}"/>
                </a:ext>
              </a:extLst>
            </p:cNvPr>
            <p:cNvCxnSpPr>
              <a:cxnSpLocks/>
              <a:stCxn id="464" idx="7"/>
              <a:endCxn id="455" idx="1"/>
            </p:cNvCxnSpPr>
            <p:nvPr/>
          </p:nvCxnSpPr>
          <p:spPr>
            <a:xfrm rot="5400000" flipH="1" flipV="1">
              <a:off x="2895424" y="951627"/>
              <a:ext cx="12700" cy="5024659"/>
            </a:xfrm>
            <a:prstGeom prst="bentConnector3">
              <a:avLst>
                <a:gd name="adj1" fmla="val 1239394"/>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7" name="コネクタ: カギ線 466">
              <a:extLst>
                <a:ext uri="{FF2B5EF4-FFF2-40B4-BE49-F238E27FC236}">
                  <a16:creationId xmlns:a16="http://schemas.microsoft.com/office/drawing/2014/main" id="{B2AA9118-5D8D-2B73-8F5A-C701DB471266}"/>
                </a:ext>
              </a:extLst>
            </p:cNvPr>
            <p:cNvCxnSpPr>
              <a:cxnSpLocks/>
              <a:stCxn id="457" idx="5"/>
              <a:endCxn id="456" idx="3"/>
            </p:cNvCxnSpPr>
            <p:nvPr/>
          </p:nvCxnSpPr>
          <p:spPr>
            <a:xfrm rot="16200000" flipH="1">
              <a:off x="3549523" y="1159762"/>
              <a:ext cx="12700" cy="5024659"/>
            </a:xfrm>
            <a:prstGeom prst="bentConnector3">
              <a:avLst>
                <a:gd name="adj1" fmla="val 1214425"/>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8" name="コネクタ: カギ線 467">
              <a:extLst>
                <a:ext uri="{FF2B5EF4-FFF2-40B4-BE49-F238E27FC236}">
                  <a16:creationId xmlns:a16="http://schemas.microsoft.com/office/drawing/2014/main" id="{5A2BF305-3DAF-114C-5BD0-404E9DAF0A72}"/>
                </a:ext>
              </a:extLst>
            </p:cNvPr>
            <p:cNvCxnSpPr>
              <a:cxnSpLocks/>
              <a:stCxn id="458" idx="7"/>
              <a:endCxn id="463" idx="1"/>
            </p:cNvCxnSpPr>
            <p:nvPr/>
          </p:nvCxnSpPr>
          <p:spPr>
            <a:xfrm rot="5400000" flipH="1" flipV="1">
              <a:off x="4203623" y="951627"/>
              <a:ext cx="12700" cy="5024659"/>
            </a:xfrm>
            <a:prstGeom prst="bentConnector3">
              <a:avLst>
                <a:gd name="adj1" fmla="val 939409"/>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9" name="直線コネクタ 468">
              <a:extLst>
                <a:ext uri="{FF2B5EF4-FFF2-40B4-BE49-F238E27FC236}">
                  <a16:creationId xmlns:a16="http://schemas.microsoft.com/office/drawing/2014/main" id="{91A25CD2-C150-4971-C54E-F556857BFBB5}"/>
                </a:ext>
              </a:extLst>
            </p:cNvPr>
            <p:cNvCxnSpPr>
              <a:cxnSpLocks/>
              <a:stCxn id="456" idx="5"/>
            </p:cNvCxnSpPr>
            <p:nvPr/>
          </p:nvCxnSpPr>
          <p:spPr>
            <a:xfrm>
              <a:off x="6269990" y="3672093"/>
              <a:ext cx="0" cy="257592"/>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70" name="直線コネクタ 469">
              <a:extLst>
                <a:ext uri="{FF2B5EF4-FFF2-40B4-BE49-F238E27FC236}">
                  <a16:creationId xmlns:a16="http://schemas.microsoft.com/office/drawing/2014/main" id="{F4F41017-1821-DB39-DF77-6372F89180EC}"/>
                </a:ext>
              </a:extLst>
            </p:cNvPr>
            <p:cNvCxnSpPr>
              <a:cxnSpLocks/>
              <a:stCxn id="455" idx="5"/>
            </p:cNvCxnSpPr>
            <p:nvPr/>
          </p:nvCxnSpPr>
          <p:spPr>
            <a:xfrm>
              <a:off x="5615891" y="3672093"/>
              <a:ext cx="0" cy="257592"/>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71" name="直線コネクタ 470">
              <a:extLst>
                <a:ext uri="{FF2B5EF4-FFF2-40B4-BE49-F238E27FC236}">
                  <a16:creationId xmlns:a16="http://schemas.microsoft.com/office/drawing/2014/main" id="{A2F4843D-4338-1310-45B2-6D14F019740B}"/>
                </a:ext>
              </a:extLst>
            </p:cNvPr>
            <p:cNvCxnSpPr>
              <a:cxnSpLocks/>
              <a:stCxn id="454" idx="5"/>
            </p:cNvCxnSpPr>
            <p:nvPr/>
          </p:nvCxnSpPr>
          <p:spPr>
            <a:xfrm>
              <a:off x="4961791" y="3672093"/>
              <a:ext cx="0" cy="257592"/>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72" name="直線コネクタ 471">
              <a:extLst>
                <a:ext uri="{FF2B5EF4-FFF2-40B4-BE49-F238E27FC236}">
                  <a16:creationId xmlns:a16="http://schemas.microsoft.com/office/drawing/2014/main" id="{14FF49E4-E304-9932-7825-053E7C1B4201}"/>
                </a:ext>
              </a:extLst>
            </p:cNvPr>
            <p:cNvCxnSpPr>
              <a:cxnSpLocks/>
              <a:stCxn id="461" idx="5"/>
            </p:cNvCxnSpPr>
            <p:nvPr/>
          </p:nvCxnSpPr>
          <p:spPr>
            <a:xfrm>
              <a:off x="3653592" y="3672092"/>
              <a:ext cx="0" cy="257593"/>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73" name="直線コネクタ 472">
              <a:extLst>
                <a:ext uri="{FF2B5EF4-FFF2-40B4-BE49-F238E27FC236}">
                  <a16:creationId xmlns:a16="http://schemas.microsoft.com/office/drawing/2014/main" id="{B76F39D4-C841-DB1B-6263-6DA1CA22487A}"/>
                </a:ext>
              </a:extLst>
            </p:cNvPr>
            <p:cNvCxnSpPr>
              <a:cxnSpLocks/>
              <a:stCxn id="462" idx="5"/>
            </p:cNvCxnSpPr>
            <p:nvPr/>
          </p:nvCxnSpPr>
          <p:spPr>
            <a:xfrm>
              <a:off x="4307692" y="3672092"/>
              <a:ext cx="0" cy="257593"/>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74" name="直線コネクタ 473">
              <a:extLst>
                <a:ext uri="{FF2B5EF4-FFF2-40B4-BE49-F238E27FC236}">
                  <a16:creationId xmlns:a16="http://schemas.microsoft.com/office/drawing/2014/main" id="{E37E45FC-004C-E058-AD81-34395EA536DF}"/>
                </a:ext>
              </a:extLst>
            </p:cNvPr>
            <p:cNvCxnSpPr>
              <a:cxnSpLocks/>
              <a:stCxn id="460" idx="5"/>
            </p:cNvCxnSpPr>
            <p:nvPr/>
          </p:nvCxnSpPr>
          <p:spPr>
            <a:xfrm>
              <a:off x="2999493" y="3672092"/>
              <a:ext cx="0" cy="257593"/>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75" name="直線コネクタ 474">
              <a:extLst>
                <a:ext uri="{FF2B5EF4-FFF2-40B4-BE49-F238E27FC236}">
                  <a16:creationId xmlns:a16="http://schemas.microsoft.com/office/drawing/2014/main" id="{6A67EF03-3B85-92A2-A7B9-1958B8F3044B}"/>
                </a:ext>
              </a:extLst>
            </p:cNvPr>
            <p:cNvCxnSpPr>
              <a:cxnSpLocks/>
              <a:stCxn id="459" idx="5"/>
            </p:cNvCxnSpPr>
            <p:nvPr/>
          </p:nvCxnSpPr>
          <p:spPr>
            <a:xfrm>
              <a:off x="2345393" y="3672092"/>
              <a:ext cx="0" cy="257593"/>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grpSp>
      <p:sp>
        <p:nvSpPr>
          <p:cNvPr id="495" name="テキスト ボックス 494">
            <a:extLst>
              <a:ext uri="{FF2B5EF4-FFF2-40B4-BE49-F238E27FC236}">
                <a16:creationId xmlns:a16="http://schemas.microsoft.com/office/drawing/2014/main" id="{6BD808ED-CDD5-B8A7-D07E-EB774335E6FC}"/>
              </a:ext>
            </a:extLst>
          </p:cNvPr>
          <p:cNvSpPr txBox="1"/>
          <p:nvPr/>
        </p:nvSpPr>
        <p:spPr>
          <a:xfrm>
            <a:off x="7221623" y="1613227"/>
            <a:ext cx="1888107" cy="1277273"/>
          </a:xfrm>
          <a:prstGeom prst="rect">
            <a:avLst/>
          </a:prstGeom>
          <a:noFill/>
        </p:spPr>
        <p:txBody>
          <a:bodyPr wrap="square" rtlCol="0">
            <a:spAutoFit/>
          </a:bodyPr>
          <a:lstStyle/>
          <a:p>
            <a:r>
              <a:rPr kumimoji="1" lang="ja-JP" altLang="en-US" sz="1100"/>
              <a:t>後続ノードのランクを加算して、その後続ノードへ繋ぎ直す</a:t>
            </a:r>
            <a:endParaRPr kumimoji="1" lang="en-US" altLang="ja-JP" sz="1100"/>
          </a:p>
          <a:p>
            <a:endParaRPr kumimoji="1" lang="en-US" altLang="ja-JP" sz="1100"/>
          </a:p>
          <a:p>
            <a:r>
              <a:rPr kumimoji="1" lang="ja-JP" altLang="en-US" sz="1100"/>
              <a:t>末尾（ここではループのシード）なら繋ぎ直しはしない</a:t>
            </a:r>
          </a:p>
        </p:txBody>
      </p:sp>
      <p:grpSp>
        <p:nvGrpSpPr>
          <p:cNvPr id="547" name="グループ化 546">
            <a:extLst>
              <a:ext uri="{FF2B5EF4-FFF2-40B4-BE49-F238E27FC236}">
                <a16:creationId xmlns:a16="http://schemas.microsoft.com/office/drawing/2014/main" id="{560ED55E-A17D-38C4-79A8-7E89EDCFB43D}"/>
              </a:ext>
            </a:extLst>
          </p:cNvPr>
          <p:cNvGrpSpPr/>
          <p:nvPr/>
        </p:nvGrpSpPr>
        <p:grpSpPr>
          <a:xfrm>
            <a:off x="190964" y="4152371"/>
            <a:ext cx="6883859" cy="515260"/>
            <a:chOff x="83338" y="4290600"/>
            <a:chExt cx="6883859" cy="515260"/>
          </a:xfrm>
        </p:grpSpPr>
        <p:sp>
          <p:nvSpPr>
            <p:cNvPr id="409" name="楕円 408">
              <a:extLst>
                <a:ext uri="{FF2B5EF4-FFF2-40B4-BE49-F238E27FC236}">
                  <a16:creationId xmlns:a16="http://schemas.microsoft.com/office/drawing/2014/main" id="{1166BE5B-CE48-967C-12A0-D9D7F388198E}"/>
                </a:ext>
              </a:extLst>
            </p:cNvPr>
            <p:cNvSpPr/>
            <p:nvPr/>
          </p:nvSpPr>
          <p:spPr>
            <a:xfrm>
              <a:off x="4710547" y="4295363"/>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4</a:t>
              </a:r>
              <a:endParaRPr kumimoji="1" lang="ja-JP" altLang="en-US" sz="1400">
                <a:solidFill>
                  <a:schemeClr val="bg1"/>
                </a:solidFill>
                <a:latin typeface="Aptos Black" panose="020B0004020202020204" pitchFamily="34" charset="0"/>
              </a:endParaRPr>
            </a:p>
          </p:txBody>
        </p:sp>
        <p:sp>
          <p:nvSpPr>
            <p:cNvPr id="410" name="楕円 409">
              <a:extLst>
                <a:ext uri="{FF2B5EF4-FFF2-40B4-BE49-F238E27FC236}">
                  <a16:creationId xmlns:a16="http://schemas.microsoft.com/office/drawing/2014/main" id="{E50F25EF-6D47-CF86-712B-0824C47FD540}"/>
                </a:ext>
              </a:extLst>
            </p:cNvPr>
            <p:cNvSpPr/>
            <p:nvPr/>
          </p:nvSpPr>
          <p:spPr>
            <a:xfrm>
              <a:off x="5364647" y="4295362"/>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3</a:t>
              </a:r>
              <a:endParaRPr kumimoji="1" lang="ja-JP" altLang="en-US" sz="1400">
                <a:solidFill>
                  <a:schemeClr val="bg1"/>
                </a:solidFill>
                <a:latin typeface="Aptos Black" panose="020B0004020202020204" pitchFamily="34" charset="0"/>
              </a:endParaRPr>
            </a:p>
          </p:txBody>
        </p:sp>
        <p:sp>
          <p:nvSpPr>
            <p:cNvPr id="411" name="楕円 410">
              <a:extLst>
                <a:ext uri="{FF2B5EF4-FFF2-40B4-BE49-F238E27FC236}">
                  <a16:creationId xmlns:a16="http://schemas.microsoft.com/office/drawing/2014/main" id="{A0C6BA07-6508-52F5-0CA1-18BBF2F16096}"/>
                </a:ext>
              </a:extLst>
            </p:cNvPr>
            <p:cNvSpPr/>
            <p:nvPr/>
          </p:nvSpPr>
          <p:spPr>
            <a:xfrm>
              <a:off x="6018746" y="4295363"/>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2</a:t>
              </a:r>
              <a:endParaRPr kumimoji="1" lang="ja-JP" altLang="en-US" sz="1400">
                <a:solidFill>
                  <a:schemeClr val="bg1"/>
                </a:solidFill>
                <a:latin typeface="Aptos Black" panose="020B0004020202020204" pitchFamily="34" charset="0"/>
              </a:endParaRPr>
            </a:p>
          </p:txBody>
        </p:sp>
        <p:sp>
          <p:nvSpPr>
            <p:cNvPr id="412" name="楕円 411">
              <a:extLst>
                <a:ext uri="{FF2B5EF4-FFF2-40B4-BE49-F238E27FC236}">
                  <a16:creationId xmlns:a16="http://schemas.microsoft.com/office/drawing/2014/main" id="{05C69AB8-A614-4D3B-4C10-4EA3151163FC}"/>
                </a:ext>
              </a:extLst>
            </p:cNvPr>
            <p:cNvSpPr/>
            <p:nvPr/>
          </p:nvSpPr>
          <p:spPr>
            <a:xfrm>
              <a:off x="785950" y="4295363"/>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sp>
          <p:nvSpPr>
            <p:cNvPr id="413" name="楕円 412">
              <a:extLst>
                <a:ext uri="{FF2B5EF4-FFF2-40B4-BE49-F238E27FC236}">
                  <a16:creationId xmlns:a16="http://schemas.microsoft.com/office/drawing/2014/main" id="{51FFD688-F268-2013-DB74-40AD82F21461}"/>
                </a:ext>
              </a:extLst>
            </p:cNvPr>
            <p:cNvSpPr/>
            <p:nvPr/>
          </p:nvSpPr>
          <p:spPr>
            <a:xfrm>
              <a:off x="1440050" y="4295363"/>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9</a:t>
              </a:r>
              <a:endParaRPr kumimoji="1" lang="ja-JP" altLang="en-US" sz="1400">
                <a:solidFill>
                  <a:schemeClr val="bg1"/>
                </a:solidFill>
                <a:latin typeface="Aptos Black" panose="020B0004020202020204" pitchFamily="34" charset="0"/>
              </a:endParaRPr>
            </a:p>
          </p:txBody>
        </p:sp>
        <p:sp>
          <p:nvSpPr>
            <p:cNvPr id="414" name="楕円 413">
              <a:extLst>
                <a:ext uri="{FF2B5EF4-FFF2-40B4-BE49-F238E27FC236}">
                  <a16:creationId xmlns:a16="http://schemas.microsoft.com/office/drawing/2014/main" id="{BCE828E0-684F-6E6E-7B66-8A4C55309D1F}"/>
                </a:ext>
              </a:extLst>
            </p:cNvPr>
            <p:cNvSpPr/>
            <p:nvPr/>
          </p:nvSpPr>
          <p:spPr>
            <a:xfrm>
              <a:off x="2094149" y="4295363"/>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8</a:t>
              </a:r>
              <a:endParaRPr kumimoji="1" lang="ja-JP" altLang="en-US" sz="1400">
                <a:solidFill>
                  <a:schemeClr val="bg1"/>
                </a:solidFill>
                <a:latin typeface="Aptos Black" panose="020B0004020202020204" pitchFamily="34" charset="0"/>
              </a:endParaRPr>
            </a:p>
          </p:txBody>
        </p:sp>
        <p:sp>
          <p:nvSpPr>
            <p:cNvPr id="415" name="楕円 414">
              <a:extLst>
                <a:ext uri="{FF2B5EF4-FFF2-40B4-BE49-F238E27FC236}">
                  <a16:creationId xmlns:a16="http://schemas.microsoft.com/office/drawing/2014/main" id="{BE4213EB-8365-FF77-4C43-E9E8F1DE48C7}"/>
                </a:ext>
              </a:extLst>
            </p:cNvPr>
            <p:cNvSpPr/>
            <p:nvPr/>
          </p:nvSpPr>
          <p:spPr>
            <a:xfrm>
              <a:off x="2748249" y="4295363"/>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7</a:t>
              </a:r>
              <a:endParaRPr kumimoji="1" lang="ja-JP" altLang="en-US" sz="1400">
                <a:solidFill>
                  <a:schemeClr val="bg1"/>
                </a:solidFill>
                <a:latin typeface="Aptos Black" panose="020B0004020202020204" pitchFamily="34" charset="0"/>
              </a:endParaRPr>
            </a:p>
          </p:txBody>
        </p:sp>
        <p:sp>
          <p:nvSpPr>
            <p:cNvPr id="416" name="楕円 415">
              <a:extLst>
                <a:ext uri="{FF2B5EF4-FFF2-40B4-BE49-F238E27FC236}">
                  <a16:creationId xmlns:a16="http://schemas.microsoft.com/office/drawing/2014/main" id="{7CAD9DA8-1EE8-4995-41BA-F11A4CCB6A20}"/>
                </a:ext>
              </a:extLst>
            </p:cNvPr>
            <p:cNvSpPr/>
            <p:nvPr/>
          </p:nvSpPr>
          <p:spPr>
            <a:xfrm>
              <a:off x="3402348" y="4295363"/>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6</a:t>
              </a:r>
              <a:endParaRPr kumimoji="1" lang="ja-JP" altLang="en-US" sz="1400">
                <a:solidFill>
                  <a:schemeClr val="bg1"/>
                </a:solidFill>
                <a:latin typeface="Aptos Black" panose="020B0004020202020204" pitchFamily="34" charset="0"/>
              </a:endParaRPr>
            </a:p>
          </p:txBody>
        </p:sp>
        <p:sp>
          <p:nvSpPr>
            <p:cNvPr id="417" name="楕円 416">
              <a:extLst>
                <a:ext uri="{FF2B5EF4-FFF2-40B4-BE49-F238E27FC236}">
                  <a16:creationId xmlns:a16="http://schemas.microsoft.com/office/drawing/2014/main" id="{79254863-60B9-9F3F-0580-DDCB2D23DB97}"/>
                </a:ext>
              </a:extLst>
            </p:cNvPr>
            <p:cNvSpPr/>
            <p:nvPr/>
          </p:nvSpPr>
          <p:spPr>
            <a:xfrm>
              <a:off x="4056448" y="4295363"/>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5</a:t>
              </a:r>
              <a:endParaRPr kumimoji="1" lang="ja-JP" altLang="en-US" sz="1400">
                <a:solidFill>
                  <a:schemeClr val="bg1"/>
                </a:solidFill>
                <a:latin typeface="Aptos Black" panose="020B0004020202020204" pitchFamily="34" charset="0"/>
              </a:endParaRPr>
            </a:p>
          </p:txBody>
        </p:sp>
        <p:sp>
          <p:nvSpPr>
            <p:cNvPr id="418" name="楕円 417">
              <a:extLst>
                <a:ext uri="{FF2B5EF4-FFF2-40B4-BE49-F238E27FC236}">
                  <a16:creationId xmlns:a16="http://schemas.microsoft.com/office/drawing/2014/main" id="{4EC8BD24-0D86-40D5-01A2-F14F46773EBB}"/>
                </a:ext>
              </a:extLst>
            </p:cNvPr>
            <p:cNvSpPr/>
            <p:nvPr/>
          </p:nvSpPr>
          <p:spPr>
            <a:xfrm>
              <a:off x="6672846" y="4295363"/>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a:solidFill>
                    <a:schemeClr val="bg1"/>
                  </a:solidFill>
                  <a:latin typeface="Aptos Black" panose="020B0004020202020204" pitchFamily="34" charset="0"/>
                </a:rPr>
                <a:t>1</a:t>
              </a:r>
              <a:endParaRPr kumimoji="1" lang="ja-JP" altLang="en-US" sz="1400">
                <a:solidFill>
                  <a:schemeClr val="bg1"/>
                </a:solidFill>
                <a:latin typeface="Aptos Black" panose="020B0004020202020204" pitchFamily="34" charset="0"/>
              </a:endParaRPr>
            </a:p>
          </p:txBody>
        </p:sp>
        <p:sp>
          <p:nvSpPr>
            <p:cNvPr id="419" name="楕円 418">
              <a:extLst>
                <a:ext uri="{FF2B5EF4-FFF2-40B4-BE49-F238E27FC236}">
                  <a16:creationId xmlns:a16="http://schemas.microsoft.com/office/drawing/2014/main" id="{1D0D7C75-A06F-851F-69D2-FEB865A39BFC}"/>
                </a:ext>
              </a:extLst>
            </p:cNvPr>
            <p:cNvSpPr/>
            <p:nvPr/>
          </p:nvSpPr>
          <p:spPr>
            <a:xfrm>
              <a:off x="131851" y="4295363"/>
              <a:ext cx="294351" cy="294350"/>
            </a:xfrm>
            <a:prstGeom prst="ellipse">
              <a:avLst/>
            </a:prstGeom>
            <a:solidFill>
              <a:schemeClr val="accent6">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chemeClr val="bg1"/>
                </a:solidFill>
                <a:latin typeface="Aptos Black" panose="020B0004020202020204" pitchFamily="34" charset="0"/>
              </a:endParaRPr>
            </a:p>
          </p:txBody>
        </p:sp>
        <p:cxnSp>
          <p:nvCxnSpPr>
            <p:cNvPr id="420" name="コネクタ: カギ線 419">
              <a:extLst>
                <a:ext uri="{FF2B5EF4-FFF2-40B4-BE49-F238E27FC236}">
                  <a16:creationId xmlns:a16="http://schemas.microsoft.com/office/drawing/2014/main" id="{5F484B60-5609-CDF3-A244-759818812B21}"/>
                </a:ext>
              </a:extLst>
            </p:cNvPr>
            <p:cNvCxnSpPr>
              <a:cxnSpLocks/>
              <a:stCxn id="418" idx="4"/>
              <a:endCxn id="419" idx="4"/>
            </p:cNvCxnSpPr>
            <p:nvPr/>
          </p:nvCxnSpPr>
          <p:spPr>
            <a:xfrm rot="5400000">
              <a:off x="3549524" y="1319216"/>
              <a:ext cx="9812" cy="6540995"/>
            </a:xfrm>
            <a:prstGeom prst="bentConnector3">
              <a:avLst>
                <a:gd name="adj1" fmla="val 2089839"/>
              </a:avLst>
            </a:prstGeom>
            <a:ln>
              <a:solidFill>
                <a:schemeClr val="accent6">
                  <a:lumMod val="50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428" name="直線コネクタ 427">
              <a:extLst>
                <a:ext uri="{FF2B5EF4-FFF2-40B4-BE49-F238E27FC236}">
                  <a16:creationId xmlns:a16="http://schemas.microsoft.com/office/drawing/2014/main" id="{C723AC3D-E7E2-2293-9E9A-6731ABAD0EBF}"/>
                </a:ext>
              </a:extLst>
            </p:cNvPr>
            <p:cNvCxnSpPr>
              <a:cxnSpLocks/>
              <a:stCxn id="411" idx="5"/>
            </p:cNvCxnSpPr>
            <p:nvPr/>
          </p:nvCxnSpPr>
          <p:spPr>
            <a:xfrm>
              <a:off x="6269990" y="4546607"/>
              <a:ext cx="0" cy="259253"/>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29" name="直線コネクタ 428">
              <a:extLst>
                <a:ext uri="{FF2B5EF4-FFF2-40B4-BE49-F238E27FC236}">
                  <a16:creationId xmlns:a16="http://schemas.microsoft.com/office/drawing/2014/main" id="{1D546E98-AAA9-DE60-6210-D8417D2845CF}"/>
                </a:ext>
              </a:extLst>
            </p:cNvPr>
            <p:cNvCxnSpPr>
              <a:cxnSpLocks/>
              <a:stCxn id="410" idx="5"/>
            </p:cNvCxnSpPr>
            <p:nvPr/>
          </p:nvCxnSpPr>
          <p:spPr>
            <a:xfrm>
              <a:off x="5615891" y="4546607"/>
              <a:ext cx="0" cy="259253"/>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30" name="直線コネクタ 429">
              <a:extLst>
                <a:ext uri="{FF2B5EF4-FFF2-40B4-BE49-F238E27FC236}">
                  <a16:creationId xmlns:a16="http://schemas.microsoft.com/office/drawing/2014/main" id="{6AABFD76-FCD2-B8BE-66FA-6E5FF66AA90E}"/>
                </a:ext>
              </a:extLst>
            </p:cNvPr>
            <p:cNvCxnSpPr>
              <a:cxnSpLocks/>
              <a:stCxn id="409" idx="5"/>
            </p:cNvCxnSpPr>
            <p:nvPr/>
          </p:nvCxnSpPr>
          <p:spPr>
            <a:xfrm>
              <a:off x="4961791" y="4546607"/>
              <a:ext cx="0" cy="259253"/>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33" name="直線コネクタ 432">
              <a:extLst>
                <a:ext uri="{FF2B5EF4-FFF2-40B4-BE49-F238E27FC236}">
                  <a16:creationId xmlns:a16="http://schemas.microsoft.com/office/drawing/2014/main" id="{E7D4D318-30BC-36A6-78B9-1BD25A8228E5}"/>
                </a:ext>
              </a:extLst>
            </p:cNvPr>
            <p:cNvCxnSpPr>
              <a:cxnSpLocks/>
              <a:stCxn id="416" idx="5"/>
            </p:cNvCxnSpPr>
            <p:nvPr/>
          </p:nvCxnSpPr>
          <p:spPr>
            <a:xfrm>
              <a:off x="3653592" y="4546606"/>
              <a:ext cx="0" cy="259254"/>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37" name="直線コネクタ 436">
              <a:extLst>
                <a:ext uri="{FF2B5EF4-FFF2-40B4-BE49-F238E27FC236}">
                  <a16:creationId xmlns:a16="http://schemas.microsoft.com/office/drawing/2014/main" id="{64E6FF72-9922-8947-2C08-C25B2CCF58A8}"/>
                </a:ext>
              </a:extLst>
            </p:cNvPr>
            <p:cNvCxnSpPr>
              <a:cxnSpLocks/>
              <a:stCxn id="417" idx="5"/>
            </p:cNvCxnSpPr>
            <p:nvPr/>
          </p:nvCxnSpPr>
          <p:spPr>
            <a:xfrm>
              <a:off x="4307692" y="4546606"/>
              <a:ext cx="0" cy="259254"/>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41" name="直線コネクタ 440">
              <a:extLst>
                <a:ext uri="{FF2B5EF4-FFF2-40B4-BE49-F238E27FC236}">
                  <a16:creationId xmlns:a16="http://schemas.microsoft.com/office/drawing/2014/main" id="{23CF667D-7A82-2A8C-29B0-9A7E02D5F99C}"/>
                </a:ext>
              </a:extLst>
            </p:cNvPr>
            <p:cNvCxnSpPr>
              <a:cxnSpLocks/>
              <a:stCxn id="415" idx="5"/>
            </p:cNvCxnSpPr>
            <p:nvPr/>
          </p:nvCxnSpPr>
          <p:spPr>
            <a:xfrm>
              <a:off x="2999493" y="4546606"/>
              <a:ext cx="0" cy="259254"/>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79" name="直線コネクタ 478">
              <a:extLst>
                <a:ext uri="{FF2B5EF4-FFF2-40B4-BE49-F238E27FC236}">
                  <a16:creationId xmlns:a16="http://schemas.microsoft.com/office/drawing/2014/main" id="{BC94CB96-6D55-614D-2929-F91B8D0DCE9A}"/>
                </a:ext>
              </a:extLst>
            </p:cNvPr>
            <p:cNvCxnSpPr>
              <a:cxnSpLocks/>
              <a:stCxn id="414" idx="5"/>
            </p:cNvCxnSpPr>
            <p:nvPr/>
          </p:nvCxnSpPr>
          <p:spPr>
            <a:xfrm>
              <a:off x="2345393" y="4546608"/>
              <a:ext cx="0" cy="259252"/>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83" name="直線コネクタ 482">
              <a:extLst>
                <a:ext uri="{FF2B5EF4-FFF2-40B4-BE49-F238E27FC236}">
                  <a16:creationId xmlns:a16="http://schemas.microsoft.com/office/drawing/2014/main" id="{1781D4DE-ACC5-6E13-4D23-D995F2B1E741}"/>
                </a:ext>
              </a:extLst>
            </p:cNvPr>
            <p:cNvCxnSpPr>
              <a:cxnSpLocks/>
              <a:stCxn id="413" idx="5"/>
            </p:cNvCxnSpPr>
            <p:nvPr/>
          </p:nvCxnSpPr>
          <p:spPr>
            <a:xfrm>
              <a:off x="1691294" y="4546606"/>
              <a:ext cx="0" cy="259254"/>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87" name="直線コネクタ 486">
              <a:extLst>
                <a:ext uri="{FF2B5EF4-FFF2-40B4-BE49-F238E27FC236}">
                  <a16:creationId xmlns:a16="http://schemas.microsoft.com/office/drawing/2014/main" id="{7A9A7660-1FA1-D37A-5A51-B42A114B046E}"/>
                </a:ext>
              </a:extLst>
            </p:cNvPr>
            <p:cNvCxnSpPr>
              <a:cxnSpLocks/>
              <a:stCxn id="412" idx="5"/>
            </p:cNvCxnSpPr>
            <p:nvPr/>
          </p:nvCxnSpPr>
          <p:spPr>
            <a:xfrm>
              <a:off x="1037194" y="4546608"/>
              <a:ext cx="0" cy="259252"/>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91" name="直線コネクタ 490">
              <a:extLst>
                <a:ext uri="{FF2B5EF4-FFF2-40B4-BE49-F238E27FC236}">
                  <a16:creationId xmlns:a16="http://schemas.microsoft.com/office/drawing/2014/main" id="{53C71C68-8D3A-7874-048A-ECBFBDEE9C55}"/>
                </a:ext>
              </a:extLst>
            </p:cNvPr>
            <p:cNvCxnSpPr>
              <a:cxnSpLocks/>
              <a:stCxn id="419" idx="5"/>
            </p:cNvCxnSpPr>
            <p:nvPr/>
          </p:nvCxnSpPr>
          <p:spPr>
            <a:xfrm>
              <a:off x="383095" y="4546606"/>
              <a:ext cx="0" cy="259254"/>
            </a:xfrm>
            <a:prstGeom prst="line">
              <a:avLst/>
            </a:prstGeom>
            <a:ln>
              <a:solidFill>
                <a:schemeClr val="accent6">
                  <a:lumMod val="5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sp>
          <p:nvSpPr>
            <p:cNvPr id="497" name="テキスト ボックス 496">
              <a:extLst>
                <a:ext uri="{FF2B5EF4-FFF2-40B4-BE49-F238E27FC236}">
                  <a16:creationId xmlns:a16="http://schemas.microsoft.com/office/drawing/2014/main" id="{4BCB3169-D648-9BCC-2C81-FFACD2CFA270}"/>
                </a:ext>
              </a:extLst>
            </p:cNvPr>
            <p:cNvSpPr txBox="1"/>
            <p:nvPr/>
          </p:nvSpPr>
          <p:spPr>
            <a:xfrm>
              <a:off x="742020" y="4290600"/>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10</a:t>
              </a:r>
              <a:endParaRPr kumimoji="1" lang="ja-JP" altLang="en-US" sz="1400">
                <a:solidFill>
                  <a:schemeClr val="bg1"/>
                </a:solidFill>
                <a:latin typeface="Aptos Black" panose="020B0004020202020204" pitchFamily="34" charset="0"/>
              </a:endParaRPr>
            </a:p>
          </p:txBody>
        </p:sp>
        <p:sp>
          <p:nvSpPr>
            <p:cNvPr id="498" name="テキスト ボックス 497">
              <a:extLst>
                <a:ext uri="{FF2B5EF4-FFF2-40B4-BE49-F238E27FC236}">
                  <a16:creationId xmlns:a16="http://schemas.microsoft.com/office/drawing/2014/main" id="{1470433C-AB20-E6AE-08C2-803B271BBBB0}"/>
                </a:ext>
              </a:extLst>
            </p:cNvPr>
            <p:cNvSpPr txBox="1"/>
            <p:nvPr/>
          </p:nvSpPr>
          <p:spPr>
            <a:xfrm>
              <a:off x="83338" y="4290600"/>
              <a:ext cx="391376" cy="307777"/>
            </a:xfrm>
            <a:prstGeom prst="rect">
              <a:avLst/>
            </a:prstGeom>
            <a:noFill/>
          </p:spPr>
          <p:txBody>
            <a:bodyPr wrap="square">
              <a:spAutoFit/>
            </a:bodyPr>
            <a:lstStyle/>
            <a:p>
              <a:pPr algn="ctr"/>
              <a:r>
                <a:rPr kumimoji="1" lang="en-US" altLang="ja-JP" sz="1400">
                  <a:solidFill>
                    <a:schemeClr val="bg1"/>
                  </a:solidFill>
                  <a:latin typeface="Aptos Black" panose="020B0004020202020204" pitchFamily="34" charset="0"/>
                </a:rPr>
                <a:t>11</a:t>
              </a:r>
              <a:endParaRPr kumimoji="1" lang="ja-JP" altLang="en-US" sz="1400">
                <a:solidFill>
                  <a:schemeClr val="bg1"/>
                </a:solidFill>
                <a:latin typeface="Aptos Black" panose="020B0004020202020204" pitchFamily="34" charset="0"/>
              </a:endParaRPr>
            </a:p>
          </p:txBody>
        </p:sp>
      </p:grpSp>
      <p:sp>
        <p:nvSpPr>
          <p:cNvPr id="5" name="タイトル 1">
            <a:extLst>
              <a:ext uri="{FF2B5EF4-FFF2-40B4-BE49-F238E27FC236}">
                <a16:creationId xmlns:a16="http://schemas.microsoft.com/office/drawing/2014/main" id="{73E8B553-6568-9702-21B7-74DB225D1EBB}"/>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a:t>
            </a:r>
            <a:r>
              <a:rPr lang="en-US" altLang="ja-JP" sz="1600"/>
              <a:t>– </a:t>
            </a:r>
            <a:r>
              <a:rPr lang="ja-JP" altLang="en-US" sz="1600"/>
              <a:t>輪郭ピクセルのベクトル化</a:t>
            </a:r>
            <a:br>
              <a:rPr lang="en-US" altLang="ja-JP" sz="1600"/>
            </a:br>
            <a:r>
              <a:rPr lang="ja-JP" altLang="en-US" sz="3100"/>
              <a:t>リストランキング</a:t>
            </a:r>
            <a:endParaRPr kumimoji="1" lang="ja-JP" altLang="en-US" sz="1600"/>
          </a:p>
        </p:txBody>
      </p:sp>
      <p:sp>
        <p:nvSpPr>
          <p:cNvPr id="6" name="コンテンツ プレースホルダー 4">
            <a:extLst>
              <a:ext uri="{FF2B5EF4-FFF2-40B4-BE49-F238E27FC236}">
                <a16:creationId xmlns:a16="http://schemas.microsoft.com/office/drawing/2014/main" id="{DB43DF4B-2903-F6AF-7FEB-9D87BB6EAE1F}"/>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7" name="コンテンツ プレースホルダー 4">
            <a:extLst>
              <a:ext uri="{FF2B5EF4-FFF2-40B4-BE49-F238E27FC236}">
                <a16:creationId xmlns:a16="http://schemas.microsoft.com/office/drawing/2014/main" id="{9F37319F-90BE-AE90-3E34-626DEBBAA344}"/>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sp>
        <p:nvSpPr>
          <p:cNvPr id="2" name="テキスト ボックス 1">
            <a:extLst>
              <a:ext uri="{FF2B5EF4-FFF2-40B4-BE49-F238E27FC236}">
                <a16:creationId xmlns:a16="http://schemas.microsoft.com/office/drawing/2014/main" id="{F0E5BE0F-1B76-C0AD-2586-2C18AE434E3A}"/>
              </a:ext>
            </a:extLst>
          </p:cNvPr>
          <p:cNvSpPr txBox="1"/>
          <p:nvPr/>
        </p:nvSpPr>
        <p:spPr>
          <a:xfrm>
            <a:off x="7221623" y="752399"/>
            <a:ext cx="1888107" cy="430887"/>
          </a:xfrm>
          <a:prstGeom prst="rect">
            <a:avLst/>
          </a:prstGeom>
          <a:noFill/>
        </p:spPr>
        <p:txBody>
          <a:bodyPr wrap="square" rtlCol="0">
            <a:spAutoFit/>
          </a:bodyPr>
          <a:lstStyle/>
          <a:p>
            <a:r>
              <a:rPr kumimoji="1" lang="ja-JP" altLang="en-US" sz="1100"/>
              <a:t>各ノードのランクを</a:t>
            </a:r>
            <a:r>
              <a:rPr kumimoji="1" lang="en-US" altLang="ja-JP" sz="1100"/>
              <a:t>1</a:t>
            </a:r>
            <a:r>
              <a:rPr kumimoji="1" lang="ja-JP" altLang="en-US" sz="1100"/>
              <a:t>で初期化する</a:t>
            </a:r>
          </a:p>
        </p:txBody>
      </p:sp>
    </p:spTree>
    <p:extLst>
      <p:ext uri="{BB962C8B-B14F-4D97-AF65-F5344CB8AC3E}">
        <p14:creationId xmlns:p14="http://schemas.microsoft.com/office/powerpoint/2010/main" val="1782086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6F3E3FD-1B7D-F5C4-3E28-674EEDE1544F}"/>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 </a:t>
            </a:r>
            <a:r>
              <a:rPr lang="en-US" altLang="ja-JP" sz="1600"/>
              <a:t>– </a:t>
            </a:r>
            <a:r>
              <a:rPr lang="ja-JP" altLang="en-US" sz="1600"/>
              <a:t>輪郭ピクセルのベクトル化</a:t>
            </a:r>
            <a:br>
              <a:rPr lang="en-US" altLang="ja-JP" sz="1600"/>
            </a:br>
            <a:r>
              <a:rPr lang="ja-JP" altLang="en-US" sz="3100"/>
              <a:t>リストランキング＆シリアライズ</a:t>
            </a:r>
            <a:endParaRPr kumimoji="1" lang="ja-JP" altLang="en-US" sz="1600"/>
          </a:p>
        </p:txBody>
      </p:sp>
      <p:sp>
        <p:nvSpPr>
          <p:cNvPr id="10" name="コンテンツ プレースホルダー 4">
            <a:extLst>
              <a:ext uri="{FF2B5EF4-FFF2-40B4-BE49-F238E27FC236}">
                <a16:creationId xmlns:a16="http://schemas.microsoft.com/office/drawing/2014/main" id="{7566C3F7-6F7B-E78B-E400-1B9A10447E65}"/>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11" name="コンテンツ プレースホルダー 4">
            <a:extLst>
              <a:ext uri="{FF2B5EF4-FFF2-40B4-BE49-F238E27FC236}">
                <a16:creationId xmlns:a16="http://schemas.microsoft.com/office/drawing/2014/main" id="{96FC5F43-B8A4-E84F-2389-D54D6893D05E}"/>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grpSp>
        <p:nvGrpSpPr>
          <p:cNvPr id="13" name="グループ化 12">
            <a:extLst>
              <a:ext uri="{FF2B5EF4-FFF2-40B4-BE49-F238E27FC236}">
                <a16:creationId xmlns:a16="http://schemas.microsoft.com/office/drawing/2014/main" id="{17D2D98C-2E96-4F8F-812F-BA23D6B70F55}"/>
              </a:ext>
            </a:extLst>
          </p:cNvPr>
          <p:cNvGrpSpPr/>
          <p:nvPr/>
        </p:nvGrpSpPr>
        <p:grpSpPr>
          <a:xfrm>
            <a:off x="122755" y="689332"/>
            <a:ext cx="8854097" cy="264653"/>
            <a:chOff x="122755" y="1583812"/>
            <a:chExt cx="9820231" cy="987938"/>
          </a:xfrm>
        </p:grpSpPr>
        <p:sp>
          <p:nvSpPr>
            <p:cNvPr id="15" name="正方形/長方形 14">
              <a:extLst>
                <a:ext uri="{FF2B5EF4-FFF2-40B4-BE49-F238E27FC236}">
                  <a16:creationId xmlns:a16="http://schemas.microsoft.com/office/drawing/2014/main" id="{3CC546A0-7347-6794-6F2E-83D8448C9896}"/>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17" name="正方形/長方形 16">
              <a:extLst>
                <a:ext uri="{FF2B5EF4-FFF2-40B4-BE49-F238E27FC236}">
                  <a16:creationId xmlns:a16="http://schemas.microsoft.com/office/drawing/2014/main" id="{E0D52C57-D571-7FC1-8A1B-2DEF3B16BFAC}"/>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18" name="正方形/長方形 17">
              <a:extLst>
                <a:ext uri="{FF2B5EF4-FFF2-40B4-BE49-F238E27FC236}">
                  <a16:creationId xmlns:a16="http://schemas.microsoft.com/office/drawing/2014/main" id="{643292D7-12E6-7ACD-515F-FFEFCBFB8759}"/>
                </a:ext>
              </a:extLst>
            </p:cNvPr>
            <p:cNvSpPr/>
            <p:nvPr/>
          </p:nvSpPr>
          <p:spPr>
            <a:xfrm>
              <a:off x="4075665"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Vectorization</a:t>
              </a:r>
              <a:endParaRPr kumimoji="1" lang="en-US" altLang="ja-JP" sz="1000">
                <a:solidFill>
                  <a:schemeClr val="accent6">
                    <a:lumMod val="75000"/>
                  </a:schemeClr>
                </a:solidFill>
              </a:endParaRPr>
            </a:p>
          </p:txBody>
        </p:sp>
        <p:sp>
          <p:nvSpPr>
            <p:cNvPr id="22" name="正方形/長方形 21">
              <a:extLst>
                <a:ext uri="{FF2B5EF4-FFF2-40B4-BE49-F238E27FC236}">
                  <a16:creationId xmlns:a16="http://schemas.microsoft.com/office/drawing/2014/main" id="{2219820C-A4B2-4722-69BB-6F0D16BD32C3}"/>
                </a:ext>
              </a:extLst>
            </p:cNvPr>
            <p:cNvSpPr/>
            <p:nvPr/>
          </p:nvSpPr>
          <p:spPr>
            <a:xfrm>
              <a:off x="605212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Stroke Generation</a:t>
              </a:r>
              <a:endParaRPr kumimoji="1" lang="en-US" altLang="ja-JP" sz="1000">
                <a:solidFill>
                  <a:schemeClr val="accent6">
                    <a:lumMod val="60000"/>
                    <a:lumOff val="40000"/>
                  </a:schemeClr>
                </a:solidFill>
              </a:endParaRPr>
            </a:p>
          </p:txBody>
        </p:sp>
        <p:sp>
          <p:nvSpPr>
            <p:cNvPr id="23" name="正方形/長方形 22">
              <a:extLst>
                <a:ext uri="{FF2B5EF4-FFF2-40B4-BE49-F238E27FC236}">
                  <a16:creationId xmlns:a16="http://schemas.microsoft.com/office/drawing/2014/main" id="{FF098EC9-8912-8C54-620E-822544139F60}"/>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grpSp>
        <p:nvGrpSpPr>
          <p:cNvPr id="3" name="グループ化 2">
            <a:extLst>
              <a:ext uri="{FF2B5EF4-FFF2-40B4-BE49-F238E27FC236}">
                <a16:creationId xmlns:a16="http://schemas.microsoft.com/office/drawing/2014/main" id="{63024E2F-9A78-7F64-A8AA-0B74BE8992DE}"/>
              </a:ext>
            </a:extLst>
          </p:cNvPr>
          <p:cNvGrpSpPr/>
          <p:nvPr/>
        </p:nvGrpSpPr>
        <p:grpSpPr>
          <a:xfrm>
            <a:off x="617840" y="1215080"/>
            <a:ext cx="3593431" cy="3375000"/>
            <a:chOff x="1628274" y="821658"/>
            <a:chExt cx="3593431" cy="3375000"/>
          </a:xfrm>
        </p:grpSpPr>
        <p:pic>
          <p:nvPicPr>
            <p:cNvPr id="19" name="図 18" descr="グラフ&#10;&#10;自動的に生成された説明">
              <a:extLst>
                <a:ext uri="{FF2B5EF4-FFF2-40B4-BE49-F238E27FC236}">
                  <a16:creationId xmlns:a16="http://schemas.microsoft.com/office/drawing/2014/main" id="{8A6303FC-E5C5-BF2A-DE9E-3BDDF7C925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28274" y="821658"/>
              <a:ext cx="3593431" cy="3375000"/>
            </a:xfrm>
            <a:prstGeom prst="rect">
              <a:avLst/>
            </a:prstGeom>
          </p:spPr>
        </p:pic>
        <p:sp>
          <p:nvSpPr>
            <p:cNvPr id="2" name="テキスト ボックス 1">
              <a:extLst>
                <a:ext uri="{FF2B5EF4-FFF2-40B4-BE49-F238E27FC236}">
                  <a16:creationId xmlns:a16="http://schemas.microsoft.com/office/drawing/2014/main" id="{AABBEA37-AE8F-C11E-85D3-F095DB35A1D7}"/>
                </a:ext>
              </a:extLst>
            </p:cNvPr>
            <p:cNvSpPr txBox="1"/>
            <p:nvPr/>
          </p:nvSpPr>
          <p:spPr>
            <a:xfrm>
              <a:off x="1628274" y="3942742"/>
              <a:ext cx="1901483" cy="253916"/>
            </a:xfrm>
            <a:prstGeom prst="rect">
              <a:avLst/>
            </a:prstGeom>
            <a:noFill/>
          </p:spPr>
          <p:txBody>
            <a:bodyPr wrap="none" rtlCol="0">
              <a:spAutoFit/>
            </a:bodyPr>
            <a:lstStyle/>
            <a:p>
              <a:r>
                <a:rPr kumimoji="1" lang="en-US" altLang="ja-JP" sz="1050"/>
                <a:t>Loop breaking </a:t>
              </a:r>
              <a:r>
                <a:rPr kumimoji="1" lang="ja-JP" altLang="en-US" sz="1050"/>
                <a:t>のための </a:t>
              </a:r>
              <a:r>
                <a:rPr kumimoji="1" lang="en-US" altLang="ja-JP" sz="1050"/>
                <a:t>ID</a:t>
              </a:r>
              <a:endParaRPr kumimoji="1" lang="ja-JP" altLang="en-US" sz="1050"/>
            </a:p>
          </p:txBody>
        </p:sp>
      </p:grpSp>
      <p:grpSp>
        <p:nvGrpSpPr>
          <p:cNvPr id="5" name="グループ化 4">
            <a:extLst>
              <a:ext uri="{FF2B5EF4-FFF2-40B4-BE49-F238E27FC236}">
                <a16:creationId xmlns:a16="http://schemas.microsoft.com/office/drawing/2014/main" id="{B5C774E0-B006-559E-5805-8C6ED9EF19AF}"/>
              </a:ext>
            </a:extLst>
          </p:cNvPr>
          <p:cNvGrpSpPr/>
          <p:nvPr/>
        </p:nvGrpSpPr>
        <p:grpSpPr>
          <a:xfrm>
            <a:off x="4932730" y="1215080"/>
            <a:ext cx="3593431" cy="3375000"/>
            <a:chOff x="5550569" y="1024459"/>
            <a:chExt cx="3593431" cy="3375000"/>
          </a:xfrm>
        </p:grpSpPr>
        <p:pic>
          <p:nvPicPr>
            <p:cNvPr id="21" name="図 20" descr="グラフ&#10;&#10;自動的に生成された説明">
              <a:extLst>
                <a:ext uri="{FF2B5EF4-FFF2-40B4-BE49-F238E27FC236}">
                  <a16:creationId xmlns:a16="http://schemas.microsoft.com/office/drawing/2014/main" id="{080B1D69-C0DF-95A9-D129-6978AF373A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50569" y="1024459"/>
              <a:ext cx="3593431" cy="3375000"/>
            </a:xfrm>
            <a:prstGeom prst="rect">
              <a:avLst/>
            </a:prstGeom>
          </p:spPr>
        </p:pic>
        <p:sp>
          <p:nvSpPr>
            <p:cNvPr id="4" name="テキスト ボックス 3">
              <a:extLst>
                <a:ext uri="{FF2B5EF4-FFF2-40B4-BE49-F238E27FC236}">
                  <a16:creationId xmlns:a16="http://schemas.microsoft.com/office/drawing/2014/main" id="{06920C9C-A690-C8BF-6D3F-720CF9ECDD58}"/>
                </a:ext>
              </a:extLst>
            </p:cNvPr>
            <p:cNvSpPr txBox="1"/>
            <p:nvPr/>
          </p:nvSpPr>
          <p:spPr>
            <a:xfrm>
              <a:off x="5550569" y="4145543"/>
              <a:ext cx="2372765" cy="253916"/>
            </a:xfrm>
            <a:prstGeom prst="rect">
              <a:avLst/>
            </a:prstGeom>
            <a:noFill/>
          </p:spPr>
          <p:txBody>
            <a:bodyPr wrap="none" rtlCol="0">
              <a:spAutoFit/>
            </a:bodyPr>
            <a:lstStyle/>
            <a:p>
              <a:r>
                <a:rPr kumimoji="1" lang="en-US" altLang="ja-JP" sz="1050"/>
                <a:t>Loop breaking </a:t>
              </a:r>
              <a:r>
                <a:rPr kumimoji="1" lang="ja-JP" altLang="en-US" sz="1050"/>
                <a:t>でシードを見つける</a:t>
              </a:r>
            </a:p>
          </p:txBody>
        </p:sp>
      </p:grpSp>
    </p:spTree>
    <p:extLst>
      <p:ext uri="{BB962C8B-B14F-4D97-AF65-F5344CB8AC3E}">
        <p14:creationId xmlns:p14="http://schemas.microsoft.com/office/powerpoint/2010/main" val="743671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6F3E3FD-1B7D-F5C4-3E28-674EEDE1544F}"/>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 </a:t>
            </a:r>
            <a:r>
              <a:rPr lang="en-US" altLang="ja-JP" sz="1600"/>
              <a:t>– </a:t>
            </a:r>
            <a:r>
              <a:rPr lang="ja-JP" altLang="en-US" sz="1600"/>
              <a:t>輪郭ピクセルのベクトル化</a:t>
            </a:r>
            <a:br>
              <a:rPr lang="en-US" altLang="ja-JP" sz="1600"/>
            </a:br>
            <a:r>
              <a:rPr lang="ja-JP" altLang="en-US" sz="3100"/>
              <a:t>リストランキング＆シリアライズ</a:t>
            </a:r>
            <a:endParaRPr kumimoji="1" lang="ja-JP" altLang="en-US" sz="1600"/>
          </a:p>
        </p:txBody>
      </p:sp>
      <p:sp>
        <p:nvSpPr>
          <p:cNvPr id="10" name="コンテンツ プレースホルダー 4">
            <a:extLst>
              <a:ext uri="{FF2B5EF4-FFF2-40B4-BE49-F238E27FC236}">
                <a16:creationId xmlns:a16="http://schemas.microsoft.com/office/drawing/2014/main" id="{7566C3F7-6F7B-E78B-E400-1B9A10447E65}"/>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11" name="コンテンツ プレースホルダー 4">
            <a:extLst>
              <a:ext uri="{FF2B5EF4-FFF2-40B4-BE49-F238E27FC236}">
                <a16:creationId xmlns:a16="http://schemas.microsoft.com/office/drawing/2014/main" id="{96FC5F43-B8A4-E84F-2389-D54D6893D05E}"/>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grpSp>
        <p:nvGrpSpPr>
          <p:cNvPr id="13" name="グループ化 12">
            <a:extLst>
              <a:ext uri="{FF2B5EF4-FFF2-40B4-BE49-F238E27FC236}">
                <a16:creationId xmlns:a16="http://schemas.microsoft.com/office/drawing/2014/main" id="{17D2D98C-2E96-4F8F-812F-BA23D6B70F55}"/>
              </a:ext>
            </a:extLst>
          </p:cNvPr>
          <p:cNvGrpSpPr/>
          <p:nvPr/>
        </p:nvGrpSpPr>
        <p:grpSpPr>
          <a:xfrm>
            <a:off x="122755" y="689332"/>
            <a:ext cx="8854097" cy="264653"/>
            <a:chOff x="122755" y="1583812"/>
            <a:chExt cx="9820231" cy="987938"/>
          </a:xfrm>
        </p:grpSpPr>
        <p:sp>
          <p:nvSpPr>
            <p:cNvPr id="15" name="正方形/長方形 14">
              <a:extLst>
                <a:ext uri="{FF2B5EF4-FFF2-40B4-BE49-F238E27FC236}">
                  <a16:creationId xmlns:a16="http://schemas.microsoft.com/office/drawing/2014/main" id="{3CC546A0-7347-6794-6F2E-83D8448C9896}"/>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17" name="正方形/長方形 16">
              <a:extLst>
                <a:ext uri="{FF2B5EF4-FFF2-40B4-BE49-F238E27FC236}">
                  <a16:creationId xmlns:a16="http://schemas.microsoft.com/office/drawing/2014/main" id="{E0D52C57-D571-7FC1-8A1B-2DEF3B16BFAC}"/>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18" name="正方形/長方形 17">
              <a:extLst>
                <a:ext uri="{FF2B5EF4-FFF2-40B4-BE49-F238E27FC236}">
                  <a16:creationId xmlns:a16="http://schemas.microsoft.com/office/drawing/2014/main" id="{643292D7-12E6-7ACD-515F-FFEFCBFB8759}"/>
                </a:ext>
              </a:extLst>
            </p:cNvPr>
            <p:cNvSpPr/>
            <p:nvPr/>
          </p:nvSpPr>
          <p:spPr>
            <a:xfrm>
              <a:off x="4075665"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Vectorization</a:t>
              </a:r>
              <a:endParaRPr kumimoji="1" lang="en-US" altLang="ja-JP" sz="1000">
                <a:solidFill>
                  <a:schemeClr val="accent6">
                    <a:lumMod val="75000"/>
                  </a:schemeClr>
                </a:solidFill>
              </a:endParaRPr>
            </a:p>
          </p:txBody>
        </p:sp>
        <p:sp>
          <p:nvSpPr>
            <p:cNvPr id="22" name="正方形/長方形 21">
              <a:extLst>
                <a:ext uri="{FF2B5EF4-FFF2-40B4-BE49-F238E27FC236}">
                  <a16:creationId xmlns:a16="http://schemas.microsoft.com/office/drawing/2014/main" id="{2219820C-A4B2-4722-69BB-6F0D16BD32C3}"/>
                </a:ext>
              </a:extLst>
            </p:cNvPr>
            <p:cNvSpPr/>
            <p:nvPr/>
          </p:nvSpPr>
          <p:spPr>
            <a:xfrm>
              <a:off x="605212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Stroke Generation</a:t>
              </a:r>
              <a:endParaRPr kumimoji="1" lang="en-US" altLang="ja-JP" sz="1000">
                <a:solidFill>
                  <a:schemeClr val="accent6">
                    <a:lumMod val="60000"/>
                    <a:lumOff val="40000"/>
                  </a:schemeClr>
                </a:solidFill>
              </a:endParaRPr>
            </a:p>
          </p:txBody>
        </p:sp>
        <p:sp>
          <p:nvSpPr>
            <p:cNvPr id="23" name="正方形/長方形 22">
              <a:extLst>
                <a:ext uri="{FF2B5EF4-FFF2-40B4-BE49-F238E27FC236}">
                  <a16:creationId xmlns:a16="http://schemas.microsoft.com/office/drawing/2014/main" id="{FF098EC9-8912-8C54-620E-822544139F60}"/>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grpSp>
        <p:nvGrpSpPr>
          <p:cNvPr id="30" name="グループ化 29">
            <a:extLst>
              <a:ext uri="{FF2B5EF4-FFF2-40B4-BE49-F238E27FC236}">
                <a16:creationId xmlns:a16="http://schemas.microsoft.com/office/drawing/2014/main" id="{8F9B138A-32B1-DE6F-6262-0C6F7D89B8FE}"/>
              </a:ext>
            </a:extLst>
          </p:cNvPr>
          <p:cNvGrpSpPr/>
          <p:nvPr/>
        </p:nvGrpSpPr>
        <p:grpSpPr>
          <a:xfrm>
            <a:off x="4932731" y="1215080"/>
            <a:ext cx="3593431" cy="3375000"/>
            <a:chOff x="5149517" y="1413461"/>
            <a:chExt cx="3593431" cy="3375000"/>
          </a:xfrm>
        </p:grpSpPr>
        <p:pic>
          <p:nvPicPr>
            <p:cNvPr id="27" name="図 26" descr="グラフ, 折れ線グラフ&#10;&#10;自動的に生成された説明">
              <a:extLst>
                <a:ext uri="{FF2B5EF4-FFF2-40B4-BE49-F238E27FC236}">
                  <a16:creationId xmlns:a16="http://schemas.microsoft.com/office/drawing/2014/main" id="{0F04EAF5-1CAB-A806-B5AC-C65D265E0C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686" r="11769"/>
            <a:stretch/>
          </p:blipFill>
          <p:spPr>
            <a:xfrm>
              <a:off x="5149517" y="1413461"/>
              <a:ext cx="3593431" cy="3375000"/>
            </a:xfrm>
            <a:prstGeom prst="rect">
              <a:avLst/>
            </a:prstGeom>
          </p:spPr>
        </p:pic>
        <p:sp>
          <p:nvSpPr>
            <p:cNvPr id="29" name="テキスト ボックス 28">
              <a:extLst>
                <a:ext uri="{FF2B5EF4-FFF2-40B4-BE49-F238E27FC236}">
                  <a16:creationId xmlns:a16="http://schemas.microsoft.com/office/drawing/2014/main" id="{6EB002A1-4E81-0226-4B81-01A972B53B0C}"/>
                </a:ext>
              </a:extLst>
            </p:cNvPr>
            <p:cNvSpPr txBox="1"/>
            <p:nvPr/>
          </p:nvSpPr>
          <p:spPr>
            <a:xfrm>
              <a:off x="5149517" y="4534545"/>
              <a:ext cx="1935145" cy="253916"/>
            </a:xfrm>
            <a:prstGeom prst="rect">
              <a:avLst/>
            </a:prstGeom>
            <a:noFill/>
          </p:spPr>
          <p:txBody>
            <a:bodyPr wrap="none" rtlCol="0">
              <a:spAutoFit/>
            </a:bodyPr>
            <a:lstStyle/>
            <a:p>
              <a:r>
                <a:rPr kumimoji="1" lang="ja-JP" altLang="en-US" sz="1050"/>
                <a:t>シリアライズされた点を結ぶ</a:t>
              </a:r>
            </a:p>
          </p:txBody>
        </p:sp>
      </p:grpSp>
      <p:grpSp>
        <p:nvGrpSpPr>
          <p:cNvPr id="32" name="グループ化 31">
            <a:extLst>
              <a:ext uri="{FF2B5EF4-FFF2-40B4-BE49-F238E27FC236}">
                <a16:creationId xmlns:a16="http://schemas.microsoft.com/office/drawing/2014/main" id="{C339AC6E-C457-21C9-6B13-8D357F1D8720}"/>
              </a:ext>
            </a:extLst>
          </p:cNvPr>
          <p:cNvGrpSpPr/>
          <p:nvPr/>
        </p:nvGrpSpPr>
        <p:grpSpPr>
          <a:xfrm>
            <a:off x="617838" y="1215080"/>
            <a:ext cx="3588342" cy="3375000"/>
            <a:chOff x="764594" y="1679210"/>
            <a:chExt cx="3588342" cy="3375000"/>
          </a:xfrm>
        </p:grpSpPr>
        <p:pic>
          <p:nvPicPr>
            <p:cNvPr id="25" name="図 24" descr="グラフ&#10;&#10;自動的に生成された説明">
              <a:extLst>
                <a:ext uri="{FF2B5EF4-FFF2-40B4-BE49-F238E27FC236}">
                  <a16:creationId xmlns:a16="http://schemas.microsoft.com/office/drawing/2014/main" id="{44A4726D-8691-B436-70C2-E4D2CA7724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4594" y="1679210"/>
              <a:ext cx="3588342" cy="3375000"/>
            </a:xfrm>
            <a:prstGeom prst="rect">
              <a:avLst/>
            </a:prstGeom>
          </p:spPr>
        </p:pic>
        <p:sp>
          <p:nvSpPr>
            <p:cNvPr id="31" name="テキスト ボックス 30">
              <a:extLst>
                <a:ext uri="{FF2B5EF4-FFF2-40B4-BE49-F238E27FC236}">
                  <a16:creationId xmlns:a16="http://schemas.microsoft.com/office/drawing/2014/main" id="{E4842F60-E81E-EC78-F526-33B2D71224C9}"/>
                </a:ext>
              </a:extLst>
            </p:cNvPr>
            <p:cNvSpPr txBox="1"/>
            <p:nvPr/>
          </p:nvSpPr>
          <p:spPr>
            <a:xfrm>
              <a:off x="764594" y="4800294"/>
              <a:ext cx="1261884" cy="253916"/>
            </a:xfrm>
            <a:prstGeom prst="rect">
              <a:avLst/>
            </a:prstGeom>
            <a:noFill/>
          </p:spPr>
          <p:txBody>
            <a:bodyPr wrap="none" rtlCol="0">
              <a:spAutoFit/>
            </a:bodyPr>
            <a:lstStyle/>
            <a:p>
              <a:r>
                <a:rPr kumimoji="1" lang="ja-JP" altLang="en-US" sz="1050"/>
                <a:t>リストランキング</a:t>
              </a:r>
            </a:p>
          </p:txBody>
        </p:sp>
      </p:grpSp>
    </p:spTree>
    <p:extLst>
      <p:ext uri="{BB962C8B-B14F-4D97-AF65-F5344CB8AC3E}">
        <p14:creationId xmlns:p14="http://schemas.microsoft.com/office/powerpoint/2010/main" val="3783795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1D215D32-F945-8D6F-7F04-E57B63344332}"/>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a:t>
            </a:r>
            <a:br>
              <a:rPr lang="en-US" altLang="ja-JP" sz="1600"/>
            </a:br>
            <a:r>
              <a:rPr lang="ja-JP" altLang="en-US" sz="3100"/>
              <a:t>ベクトルストロークの生成</a:t>
            </a:r>
            <a:endParaRPr kumimoji="1" lang="ja-JP" altLang="en-US" sz="1600"/>
          </a:p>
        </p:txBody>
      </p:sp>
      <p:sp>
        <p:nvSpPr>
          <p:cNvPr id="14" name="コンテンツ プレースホルダー 4">
            <a:extLst>
              <a:ext uri="{FF2B5EF4-FFF2-40B4-BE49-F238E27FC236}">
                <a16:creationId xmlns:a16="http://schemas.microsoft.com/office/drawing/2014/main" id="{CADFE366-3E04-81FE-2436-917CD8449ED8}"/>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16" name="コンテンツ プレースホルダー 4">
            <a:extLst>
              <a:ext uri="{FF2B5EF4-FFF2-40B4-BE49-F238E27FC236}">
                <a16:creationId xmlns:a16="http://schemas.microsoft.com/office/drawing/2014/main" id="{8EF195B5-9BAC-CC1B-CC02-0D7714BB7C69}"/>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.4</a:t>
            </a:r>
            <a:endParaRPr lang="ja-JP" altLang="en-US" sz="2000"/>
          </a:p>
        </p:txBody>
      </p:sp>
      <p:grpSp>
        <p:nvGrpSpPr>
          <p:cNvPr id="19" name="グループ化 18">
            <a:extLst>
              <a:ext uri="{FF2B5EF4-FFF2-40B4-BE49-F238E27FC236}">
                <a16:creationId xmlns:a16="http://schemas.microsoft.com/office/drawing/2014/main" id="{67F3D793-1A1A-56C1-1054-86BD4EF18B9D}"/>
              </a:ext>
            </a:extLst>
          </p:cNvPr>
          <p:cNvGrpSpPr/>
          <p:nvPr/>
        </p:nvGrpSpPr>
        <p:grpSpPr>
          <a:xfrm>
            <a:off x="122755" y="689332"/>
            <a:ext cx="8854097" cy="264653"/>
            <a:chOff x="122755" y="1583812"/>
            <a:chExt cx="9820231" cy="987938"/>
          </a:xfrm>
        </p:grpSpPr>
        <p:sp>
          <p:nvSpPr>
            <p:cNvPr id="20" name="正方形/長方形 19">
              <a:extLst>
                <a:ext uri="{FF2B5EF4-FFF2-40B4-BE49-F238E27FC236}">
                  <a16:creationId xmlns:a16="http://schemas.microsoft.com/office/drawing/2014/main" id="{72AB13F7-91C5-CBC9-4187-0358FB720595}"/>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21" name="正方形/長方形 20">
              <a:extLst>
                <a:ext uri="{FF2B5EF4-FFF2-40B4-BE49-F238E27FC236}">
                  <a16:creationId xmlns:a16="http://schemas.microsoft.com/office/drawing/2014/main" id="{EF588098-F927-154A-7954-B64C972E15D5}"/>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22" name="正方形/長方形 21">
              <a:extLst>
                <a:ext uri="{FF2B5EF4-FFF2-40B4-BE49-F238E27FC236}">
                  <a16:creationId xmlns:a16="http://schemas.microsoft.com/office/drawing/2014/main" id="{17D28836-1C31-53EF-27AE-696D37E9E1E4}"/>
                </a:ext>
              </a:extLst>
            </p:cNvPr>
            <p:cNvSpPr/>
            <p:nvPr/>
          </p:nvSpPr>
          <p:spPr>
            <a:xfrm>
              <a:off x="407566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Vectorization</a:t>
              </a:r>
              <a:endParaRPr kumimoji="1" lang="en-US" altLang="ja-JP" sz="1000">
                <a:solidFill>
                  <a:schemeClr val="accent6">
                    <a:lumMod val="60000"/>
                    <a:lumOff val="40000"/>
                  </a:schemeClr>
                </a:solidFill>
              </a:endParaRPr>
            </a:p>
          </p:txBody>
        </p:sp>
        <p:sp>
          <p:nvSpPr>
            <p:cNvPr id="23" name="正方形/長方形 22">
              <a:extLst>
                <a:ext uri="{FF2B5EF4-FFF2-40B4-BE49-F238E27FC236}">
                  <a16:creationId xmlns:a16="http://schemas.microsoft.com/office/drawing/2014/main" id="{F70B14C8-3092-8C40-81F2-DF8529A7E562}"/>
                </a:ext>
              </a:extLst>
            </p:cNvPr>
            <p:cNvSpPr/>
            <p:nvPr/>
          </p:nvSpPr>
          <p:spPr>
            <a:xfrm>
              <a:off x="6052120"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Stroke Generation</a:t>
              </a:r>
              <a:endParaRPr kumimoji="1" lang="en-US" altLang="ja-JP" sz="1000">
                <a:solidFill>
                  <a:schemeClr val="accent6">
                    <a:lumMod val="75000"/>
                  </a:schemeClr>
                </a:solidFill>
              </a:endParaRPr>
            </a:p>
          </p:txBody>
        </p:sp>
        <p:sp>
          <p:nvSpPr>
            <p:cNvPr id="24" name="正方形/長方形 23">
              <a:extLst>
                <a:ext uri="{FF2B5EF4-FFF2-40B4-BE49-F238E27FC236}">
                  <a16:creationId xmlns:a16="http://schemas.microsoft.com/office/drawing/2014/main" id="{8F88B51B-F559-D41C-83B1-7D1147D958A8}"/>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sp>
        <p:nvSpPr>
          <p:cNvPr id="2" name="テキスト ボックス 1">
            <a:extLst>
              <a:ext uri="{FF2B5EF4-FFF2-40B4-BE49-F238E27FC236}">
                <a16:creationId xmlns:a16="http://schemas.microsoft.com/office/drawing/2014/main" id="{7F021453-4F0F-3836-69DB-ED5DF4618D4B}"/>
              </a:ext>
            </a:extLst>
          </p:cNvPr>
          <p:cNvSpPr txBox="1"/>
          <p:nvPr/>
        </p:nvSpPr>
        <p:spPr>
          <a:xfrm>
            <a:off x="314761" y="1089460"/>
            <a:ext cx="8475397" cy="3293209"/>
          </a:xfrm>
          <a:prstGeom prst="rect">
            <a:avLst/>
          </a:prstGeom>
          <a:noFill/>
        </p:spPr>
        <p:txBody>
          <a:bodyPr wrap="none" rtlCol="0">
            <a:spAutoFit/>
          </a:bodyPr>
          <a:lstStyle/>
          <a:p>
            <a:r>
              <a:rPr kumimoji="1" lang="ja-JP" altLang="en-US" sz="1600"/>
              <a:t>シリアライズされたピクセルエッジループが得られている</a:t>
            </a:r>
            <a:endParaRPr kumimoji="1" lang="en-US" altLang="ja-JP" sz="1600"/>
          </a:p>
          <a:p>
            <a:r>
              <a:rPr kumimoji="1" lang="ja-JP" altLang="en-US" sz="1600"/>
              <a:t>→描画するストロークを生成する</a:t>
            </a:r>
            <a:endParaRPr kumimoji="1" lang="en-US" altLang="ja-JP" sz="1600"/>
          </a:p>
          <a:p>
            <a:endParaRPr kumimoji="1" lang="en-US" altLang="ja-JP" sz="1600"/>
          </a:p>
          <a:p>
            <a:r>
              <a:rPr kumimoji="1" lang="ja-JP" altLang="en-US" sz="1600" b="1" u="sng"/>
              <a:t>フィルタリング</a:t>
            </a:r>
            <a:endParaRPr kumimoji="1" lang="en-US" altLang="ja-JP" sz="1600" b="1" u="sng"/>
          </a:p>
          <a:p>
            <a:pPr marL="285750" indent="-285750">
              <a:buFont typeface="Arial" panose="020B0604020202020204" pitchFamily="34" charset="0"/>
              <a:buChar char="•"/>
            </a:pPr>
            <a:r>
              <a:rPr kumimoji="1" lang="ja-JP" altLang="en-US" sz="1600"/>
              <a:t>エッジループへ</a:t>
            </a:r>
            <a:r>
              <a:rPr kumimoji="1" lang="en-US" altLang="ja-JP" sz="1600"/>
              <a:t>1</a:t>
            </a:r>
            <a:r>
              <a:rPr kumimoji="1" lang="ja-JP" altLang="en-US" sz="1600"/>
              <a:t>次元の畳み込みとして空間フィルタを適用</a:t>
            </a:r>
            <a:endParaRPr kumimoji="1" lang="en-US" altLang="ja-JP" sz="1600"/>
          </a:p>
          <a:p>
            <a:pPr marL="285750" indent="-285750">
              <a:buFont typeface="Arial" panose="020B0604020202020204" pitchFamily="34" charset="0"/>
              <a:buChar char="•"/>
            </a:pPr>
            <a:r>
              <a:rPr kumimoji="1" lang="ja-JP" altLang="en-US" sz="1600"/>
              <a:t>ラスタライズによってガタついた点列を均す効果がある（角も取れてしまう）</a:t>
            </a:r>
            <a:endParaRPr kumimoji="1" lang="en-US" altLang="ja-JP" sz="1600"/>
          </a:p>
          <a:p>
            <a:r>
              <a:rPr kumimoji="1" lang="ja-JP" altLang="en-US" sz="1600" b="1" u="sng"/>
              <a:t>フィッティング</a:t>
            </a:r>
            <a:endParaRPr kumimoji="1" lang="en-US" altLang="ja-JP" sz="1600" b="1" u="sng"/>
          </a:p>
          <a:p>
            <a:pPr marL="285750" indent="-285750">
              <a:buFont typeface="Arial" panose="020B0604020202020204" pitchFamily="34" charset="0"/>
              <a:buChar char="•"/>
            </a:pPr>
            <a:r>
              <a:rPr kumimoji="1" lang="ja-JP" altLang="en-US" sz="1600"/>
              <a:t>ループの局所的な形状で曲線フィッティングを行い各点における接線ベクトルを推定</a:t>
            </a:r>
            <a:endParaRPr kumimoji="1" lang="en-US" altLang="ja-JP" sz="1600"/>
          </a:p>
          <a:p>
            <a:r>
              <a:rPr kumimoji="1" lang="ja-JP" altLang="en-US" sz="1600" b="1" u="sng">
                <a:solidFill>
                  <a:schemeClr val="accent6">
                    <a:lumMod val="75000"/>
                  </a:schemeClr>
                </a:solidFill>
              </a:rPr>
              <a:t>カリング</a:t>
            </a:r>
            <a:endParaRPr kumimoji="1" lang="en-US" altLang="ja-JP" sz="1600" b="1" u="sng">
              <a:solidFill>
                <a:schemeClr val="accent6">
                  <a:lumMod val="75000"/>
                </a:schemeClr>
              </a:solidFill>
            </a:endParaRPr>
          </a:p>
          <a:p>
            <a:pPr marL="285750" indent="-285750">
              <a:buFont typeface="Arial" panose="020B0604020202020204" pitchFamily="34" charset="0"/>
              <a:buChar char="•"/>
            </a:pPr>
            <a:r>
              <a:rPr kumimoji="1" lang="ja-JP" altLang="en-US" sz="1600"/>
              <a:t>エッジループの中からストロークとして不要な部分を削除する</a:t>
            </a:r>
            <a:endParaRPr kumimoji="1" lang="en-US" altLang="ja-JP" sz="1600"/>
          </a:p>
          <a:p>
            <a:r>
              <a:rPr kumimoji="1" lang="ja-JP" altLang="en-US" sz="1600" b="1" u="sng">
                <a:solidFill>
                  <a:schemeClr val="accent6">
                    <a:lumMod val="75000"/>
                  </a:schemeClr>
                </a:solidFill>
              </a:rPr>
              <a:t>セグメンテーション</a:t>
            </a:r>
            <a:endParaRPr kumimoji="1" lang="en-US" altLang="ja-JP" sz="1600" b="1" u="sng">
              <a:solidFill>
                <a:schemeClr val="accent6">
                  <a:lumMod val="75000"/>
                </a:schemeClr>
              </a:solidFill>
            </a:endParaRPr>
          </a:p>
          <a:p>
            <a:pPr marL="285750" indent="-285750">
              <a:buFont typeface="Arial" panose="020B0604020202020204" pitchFamily="34" charset="0"/>
              <a:buChar char="•"/>
            </a:pPr>
            <a:r>
              <a:rPr kumimoji="1" lang="en-US" altLang="ja-JP" sz="1600"/>
              <a:t>Segmented scan </a:t>
            </a:r>
            <a:r>
              <a:rPr kumimoji="1" lang="ja-JP" altLang="en-US" sz="1600"/>
              <a:t>で改めて描画するためのベクトルストロークを抽出する</a:t>
            </a:r>
            <a:endParaRPr kumimoji="1" lang="en-US" altLang="ja-JP" sz="1600"/>
          </a:p>
          <a:p>
            <a:endParaRPr kumimoji="1" lang="ja-JP" altLang="en-US" sz="1600"/>
          </a:p>
        </p:txBody>
      </p:sp>
    </p:spTree>
    <p:extLst>
      <p:ext uri="{BB962C8B-B14F-4D97-AF65-F5344CB8AC3E}">
        <p14:creationId xmlns:p14="http://schemas.microsoft.com/office/powerpoint/2010/main" val="3699101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
            <a:extLst>
              <a:ext uri="{FF2B5EF4-FFF2-40B4-BE49-F238E27FC236}">
                <a16:creationId xmlns:a16="http://schemas.microsoft.com/office/drawing/2014/main" id="{0A3257F6-527B-486A-D7CB-7DA435901C2A}"/>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a:t>
            </a:r>
            <a:br>
              <a:rPr lang="en-US" altLang="ja-JP" sz="1600"/>
            </a:br>
            <a:r>
              <a:rPr lang="ja-JP" altLang="en-US" sz="3100"/>
              <a:t>ベクトルストロークの生成</a:t>
            </a:r>
            <a:endParaRPr kumimoji="1" lang="ja-JP" altLang="en-US" sz="1600"/>
          </a:p>
        </p:txBody>
      </p:sp>
      <p:sp>
        <p:nvSpPr>
          <p:cNvPr id="19" name="コンテンツ プレースホルダー 4">
            <a:extLst>
              <a:ext uri="{FF2B5EF4-FFF2-40B4-BE49-F238E27FC236}">
                <a16:creationId xmlns:a16="http://schemas.microsoft.com/office/drawing/2014/main" id="{D7490F9B-25BA-79B0-A721-217382CC46E5}"/>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20" name="コンテンツ プレースホルダー 4">
            <a:extLst>
              <a:ext uri="{FF2B5EF4-FFF2-40B4-BE49-F238E27FC236}">
                <a16:creationId xmlns:a16="http://schemas.microsoft.com/office/drawing/2014/main" id="{6AEF943C-375C-668F-17E1-58181AAA2250}"/>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.4</a:t>
            </a:r>
            <a:endParaRPr lang="ja-JP" altLang="en-US" sz="2000"/>
          </a:p>
        </p:txBody>
      </p:sp>
      <p:grpSp>
        <p:nvGrpSpPr>
          <p:cNvPr id="21" name="グループ化 20">
            <a:extLst>
              <a:ext uri="{FF2B5EF4-FFF2-40B4-BE49-F238E27FC236}">
                <a16:creationId xmlns:a16="http://schemas.microsoft.com/office/drawing/2014/main" id="{41AE0DB6-DC3D-B6A3-95C1-349E2735FD52}"/>
              </a:ext>
            </a:extLst>
          </p:cNvPr>
          <p:cNvGrpSpPr/>
          <p:nvPr/>
        </p:nvGrpSpPr>
        <p:grpSpPr>
          <a:xfrm>
            <a:off x="122755" y="689332"/>
            <a:ext cx="8854097" cy="264653"/>
            <a:chOff x="122755" y="1583812"/>
            <a:chExt cx="9820231" cy="987938"/>
          </a:xfrm>
        </p:grpSpPr>
        <p:sp>
          <p:nvSpPr>
            <p:cNvPr id="22" name="正方形/長方形 21">
              <a:extLst>
                <a:ext uri="{FF2B5EF4-FFF2-40B4-BE49-F238E27FC236}">
                  <a16:creationId xmlns:a16="http://schemas.microsoft.com/office/drawing/2014/main" id="{2382D6F6-1070-F353-81BA-2F671331583E}"/>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23" name="正方形/長方形 22">
              <a:extLst>
                <a:ext uri="{FF2B5EF4-FFF2-40B4-BE49-F238E27FC236}">
                  <a16:creationId xmlns:a16="http://schemas.microsoft.com/office/drawing/2014/main" id="{AE8AF200-907E-18AD-E722-F0B977A0B764}"/>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24" name="正方形/長方形 23">
              <a:extLst>
                <a:ext uri="{FF2B5EF4-FFF2-40B4-BE49-F238E27FC236}">
                  <a16:creationId xmlns:a16="http://schemas.microsoft.com/office/drawing/2014/main" id="{533BEDE7-310A-C6B4-A70E-6F6103376E8F}"/>
                </a:ext>
              </a:extLst>
            </p:cNvPr>
            <p:cNvSpPr/>
            <p:nvPr/>
          </p:nvSpPr>
          <p:spPr>
            <a:xfrm>
              <a:off x="407566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Vectorization</a:t>
              </a:r>
              <a:endParaRPr kumimoji="1" lang="en-US" altLang="ja-JP" sz="1000">
                <a:solidFill>
                  <a:schemeClr val="accent6">
                    <a:lumMod val="60000"/>
                    <a:lumOff val="40000"/>
                  </a:schemeClr>
                </a:solidFill>
              </a:endParaRPr>
            </a:p>
          </p:txBody>
        </p:sp>
        <p:sp>
          <p:nvSpPr>
            <p:cNvPr id="25" name="正方形/長方形 24">
              <a:extLst>
                <a:ext uri="{FF2B5EF4-FFF2-40B4-BE49-F238E27FC236}">
                  <a16:creationId xmlns:a16="http://schemas.microsoft.com/office/drawing/2014/main" id="{B5F1ABB5-BA43-D793-369F-0C0B116CE7A1}"/>
                </a:ext>
              </a:extLst>
            </p:cNvPr>
            <p:cNvSpPr/>
            <p:nvPr/>
          </p:nvSpPr>
          <p:spPr>
            <a:xfrm>
              <a:off x="6052120"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Stroke Generation</a:t>
              </a:r>
              <a:endParaRPr kumimoji="1" lang="en-US" altLang="ja-JP" sz="1000">
                <a:solidFill>
                  <a:schemeClr val="accent6">
                    <a:lumMod val="75000"/>
                  </a:schemeClr>
                </a:solidFill>
              </a:endParaRPr>
            </a:p>
          </p:txBody>
        </p:sp>
        <p:sp>
          <p:nvSpPr>
            <p:cNvPr id="26" name="正方形/長方形 25">
              <a:extLst>
                <a:ext uri="{FF2B5EF4-FFF2-40B4-BE49-F238E27FC236}">
                  <a16:creationId xmlns:a16="http://schemas.microsoft.com/office/drawing/2014/main" id="{4867D6D0-58B3-D250-DF09-5BBF474ACDC4}"/>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sp>
        <p:nvSpPr>
          <p:cNvPr id="2" name="テキスト ボックス 1">
            <a:extLst>
              <a:ext uri="{FF2B5EF4-FFF2-40B4-BE49-F238E27FC236}">
                <a16:creationId xmlns:a16="http://schemas.microsoft.com/office/drawing/2014/main" id="{09245D3A-3491-3C9B-C5BE-8DCDAB4A3361}"/>
              </a:ext>
            </a:extLst>
          </p:cNvPr>
          <p:cNvSpPr txBox="1"/>
          <p:nvPr/>
        </p:nvSpPr>
        <p:spPr>
          <a:xfrm>
            <a:off x="314761" y="1089460"/>
            <a:ext cx="7449475" cy="3293209"/>
          </a:xfrm>
          <a:prstGeom prst="rect">
            <a:avLst/>
          </a:prstGeom>
          <a:noFill/>
        </p:spPr>
        <p:txBody>
          <a:bodyPr wrap="none" rtlCol="0">
            <a:spAutoFit/>
          </a:bodyPr>
          <a:lstStyle/>
          <a:p>
            <a:pPr marL="285750" indent="-285750">
              <a:buFont typeface="Arial" panose="020B0604020202020204" pitchFamily="34" charset="0"/>
              <a:buChar char="•"/>
            </a:pPr>
            <a:r>
              <a:rPr kumimoji="1" lang="en-US" altLang="ja-JP" sz="1600"/>
              <a:t>Potrace </a:t>
            </a:r>
            <a:r>
              <a:rPr kumimoji="1" lang="ja-JP" altLang="en-US" sz="1600"/>
              <a:t>は領域境界をベクトル化する手法なので、</a:t>
            </a:r>
            <a:br>
              <a:rPr kumimoji="1" lang="en-US" altLang="ja-JP" sz="1600"/>
            </a:br>
            <a:r>
              <a:rPr kumimoji="1" lang="ja-JP" altLang="en-US" sz="1600"/>
              <a:t>ピクセルエッジループは輪郭線に対して両側（二重）の線を示す</a:t>
            </a:r>
            <a:endParaRPr kumimoji="1" lang="en-US" altLang="ja-JP" sz="1600"/>
          </a:p>
          <a:p>
            <a:pPr marL="285750" indent="-285750">
              <a:buFont typeface="Arial" panose="020B0604020202020204" pitchFamily="34" charset="0"/>
              <a:buChar char="•"/>
            </a:pPr>
            <a:r>
              <a:rPr kumimoji="1" lang="ja-JP" altLang="en-US" sz="1600"/>
              <a:t>ピクセルエッジはループになっているが、輪郭線は必ずしもループではない</a:t>
            </a:r>
            <a:endParaRPr kumimoji="1" lang="en-US" altLang="ja-JP" sz="1600"/>
          </a:p>
          <a:p>
            <a:endParaRPr kumimoji="1" lang="en-US" altLang="ja-JP" sz="1600" b="1"/>
          </a:p>
          <a:p>
            <a:r>
              <a:rPr kumimoji="1" lang="ja-JP" altLang="en-US" sz="1600"/>
              <a:t>現在得られているピクセルエッジループは</a:t>
            </a:r>
            <a:r>
              <a:rPr kumimoji="1" lang="ja-JP" altLang="en-US" sz="1600" b="1"/>
              <a:t>描画するべき輪郭線になっていない</a:t>
            </a:r>
            <a:endParaRPr kumimoji="1" lang="en-US" altLang="ja-JP" sz="1600" b="1"/>
          </a:p>
          <a:p>
            <a:r>
              <a:rPr kumimoji="1" lang="ja-JP" altLang="en-US" sz="1600"/>
              <a:t>　　　　　　　　　　　　　　</a:t>
            </a:r>
            <a:r>
              <a:rPr kumimoji="1" lang="ja-JP" altLang="en-US" sz="1600" b="1"/>
              <a:t>↓</a:t>
            </a:r>
            <a:endParaRPr kumimoji="1" lang="en-US" altLang="ja-JP" sz="1600" b="1"/>
          </a:p>
          <a:p>
            <a:r>
              <a:rPr kumimoji="1" lang="ja-JP" altLang="en-US" sz="1600" b="1"/>
              <a:t>描画するためのストロークを生成する</a:t>
            </a:r>
            <a:endParaRPr kumimoji="1" lang="en-US" altLang="ja-JP" sz="1600" b="1"/>
          </a:p>
          <a:p>
            <a:endParaRPr kumimoji="1" lang="en-US" altLang="ja-JP" sz="1600"/>
          </a:p>
          <a:p>
            <a:pPr marL="285750" indent="-285750">
              <a:buFont typeface="Arial" panose="020B0604020202020204" pitchFamily="34" charset="0"/>
              <a:buChar char="•"/>
            </a:pPr>
            <a:r>
              <a:rPr kumimoji="1" lang="ja-JP" altLang="en-US" sz="1600"/>
              <a:t>期待する輪郭線に対応するピクセルエッジを選ぶ</a:t>
            </a:r>
            <a:endParaRPr kumimoji="1" lang="en-US" altLang="ja-JP" sz="1600"/>
          </a:p>
          <a:p>
            <a:pPr marL="285750" indent="-285750">
              <a:buFont typeface="Arial" panose="020B0604020202020204" pitchFamily="34" charset="0"/>
              <a:buChar char="•"/>
            </a:pPr>
            <a:r>
              <a:rPr kumimoji="1" lang="ja-JP" altLang="en-US" sz="1600"/>
              <a:t>可視性の変化する（線が交差したり途切れたりする）</a:t>
            </a:r>
            <a:br>
              <a:rPr kumimoji="1" lang="en-US" altLang="ja-JP" sz="1600"/>
            </a:br>
            <a:r>
              <a:rPr kumimoji="1" lang="ja-JP" altLang="en-US" sz="1600"/>
              <a:t>箇所をストロークの開始終了にする</a:t>
            </a:r>
            <a:endParaRPr kumimoji="1" lang="en-US" altLang="ja-JP" sz="1600"/>
          </a:p>
          <a:p>
            <a:endParaRPr kumimoji="1" lang="en-US" altLang="ja-JP" sz="1600"/>
          </a:p>
          <a:p>
            <a:endParaRPr kumimoji="1" lang="ja-JP" altLang="en-US" sz="1600"/>
          </a:p>
        </p:txBody>
      </p:sp>
      <p:grpSp>
        <p:nvGrpSpPr>
          <p:cNvPr id="28" name="グループ化 27">
            <a:extLst>
              <a:ext uri="{FF2B5EF4-FFF2-40B4-BE49-F238E27FC236}">
                <a16:creationId xmlns:a16="http://schemas.microsoft.com/office/drawing/2014/main" id="{17785E26-CF74-CD19-927E-564A18231C1A}"/>
              </a:ext>
            </a:extLst>
          </p:cNvPr>
          <p:cNvGrpSpPr/>
          <p:nvPr/>
        </p:nvGrpSpPr>
        <p:grpSpPr>
          <a:xfrm>
            <a:off x="6071708" y="2809452"/>
            <a:ext cx="3072293" cy="1946954"/>
            <a:chOff x="6071708" y="2809452"/>
            <a:chExt cx="3072293" cy="1946954"/>
          </a:xfrm>
        </p:grpSpPr>
        <p:sp>
          <p:nvSpPr>
            <p:cNvPr id="7" name="テキスト ボックス 6">
              <a:extLst>
                <a:ext uri="{FF2B5EF4-FFF2-40B4-BE49-F238E27FC236}">
                  <a16:creationId xmlns:a16="http://schemas.microsoft.com/office/drawing/2014/main" id="{29DEDC7F-18DE-02B6-85B2-98A8B2F770C3}"/>
                </a:ext>
              </a:extLst>
            </p:cNvPr>
            <p:cNvSpPr txBox="1"/>
            <p:nvPr/>
          </p:nvSpPr>
          <p:spPr>
            <a:xfrm>
              <a:off x="6071708" y="4325519"/>
              <a:ext cx="3072291" cy="430887"/>
            </a:xfrm>
            <a:prstGeom prst="rect">
              <a:avLst/>
            </a:prstGeom>
            <a:solidFill>
              <a:schemeClr val="tx1">
                <a:alpha val="50196"/>
              </a:schemeClr>
            </a:solidFill>
            <a:ln>
              <a:noFill/>
            </a:ln>
          </p:spPr>
          <p:txBody>
            <a:bodyPr wrap="square" rtlCol="0">
              <a:spAutoFit/>
            </a:bodyPr>
            <a:lstStyle/>
            <a:p>
              <a:r>
                <a:rPr kumimoji="1" lang="ja-JP" altLang="en-US" sz="1100">
                  <a:solidFill>
                    <a:schemeClr val="bg1"/>
                  </a:solidFill>
                </a:rPr>
                <a:t>黒の線をベクトル化したいのにラスタライズの内外にそれぞれループが得られている</a:t>
              </a:r>
            </a:p>
          </p:txBody>
        </p:sp>
        <p:pic>
          <p:nvPicPr>
            <p:cNvPr id="12" name="図 11">
              <a:extLst>
                <a:ext uri="{FF2B5EF4-FFF2-40B4-BE49-F238E27FC236}">
                  <a16:creationId xmlns:a16="http://schemas.microsoft.com/office/drawing/2014/main" id="{232164D9-AE0B-0867-48F1-E7D7DF1A16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07855" y="2809452"/>
              <a:ext cx="1536146" cy="1516067"/>
            </a:xfrm>
            <a:prstGeom prst="rect">
              <a:avLst/>
            </a:prstGeom>
            <a:ln>
              <a:noFill/>
            </a:ln>
          </p:spPr>
        </p:pic>
        <p:pic>
          <p:nvPicPr>
            <p:cNvPr id="14" name="図 13">
              <a:extLst>
                <a:ext uri="{FF2B5EF4-FFF2-40B4-BE49-F238E27FC236}">
                  <a16:creationId xmlns:a16="http://schemas.microsoft.com/office/drawing/2014/main" id="{394B56BC-41BA-444E-EAFB-7DCBEC5B6A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81234" y="2809452"/>
              <a:ext cx="1536146" cy="1516067"/>
            </a:xfrm>
            <a:prstGeom prst="rect">
              <a:avLst/>
            </a:prstGeom>
            <a:ln>
              <a:noFill/>
            </a:ln>
          </p:spPr>
        </p:pic>
        <p:cxnSp>
          <p:nvCxnSpPr>
            <p:cNvPr id="18" name="直線コネクタ 17">
              <a:extLst>
                <a:ext uri="{FF2B5EF4-FFF2-40B4-BE49-F238E27FC236}">
                  <a16:creationId xmlns:a16="http://schemas.microsoft.com/office/drawing/2014/main" id="{90A16ECA-F79A-25CA-12EC-7BB480F0BC5C}"/>
                </a:ext>
              </a:extLst>
            </p:cNvPr>
            <p:cNvCxnSpPr>
              <a:cxnSpLocks/>
            </p:cNvCxnSpPr>
            <p:nvPr/>
          </p:nvCxnSpPr>
          <p:spPr>
            <a:xfrm>
              <a:off x="7611307" y="2809452"/>
              <a:ext cx="0" cy="1516067"/>
            </a:xfrm>
            <a:prstGeom prst="line">
              <a:avLst/>
            </a:prstGeom>
            <a:ln w="3175">
              <a:solidFill>
                <a:schemeClr val="bg1">
                  <a:lumMod val="5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0000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BF04740-7FA0-0E59-E840-AD160C725C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32557" y="1641918"/>
            <a:ext cx="2911443" cy="2683282"/>
          </a:xfrm>
          <a:prstGeom prst="rect">
            <a:avLst/>
          </a:prstGeom>
        </p:spPr>
      </p:pic>
      <p:sp>
        <p:nvSpPr>
          <p:cNvPr id="9" name="タイトル 1">
            <a:extLst>
              <a:ext uri="{FF2B5EF4-FFF2-40B4-BE49-F238E27FC236}">
                <a16:creationId xmlns:a16="http://schemas.microsoft.com/office/drawing/2014/main" id="{3866D599-F890-56C1-7E92-825F1FBE9B75}"/>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 </a:t>
            </a:r>
            <a:r>
              <a:rPr lang="en-US" altLang="ja-JP" sz="1600"/>
              <a:t>– </a:t>
            </a:r>
            <a:r>
              <a:rPr lang="ja-JP" altLang="en-US" sz="1600"/>
              <a:t>ベクトルストロークの生成</a:t>
            </a:r>
            <a:br>
              <a:rPr lang="en-US" altLang="ja-JP" sz="1600"/>
            </a:br>
            <a:r>
              <a:rPr lang="ja-JP" altLang="en-US" sz="3100"/>
              <a:t>オリエンテーションカリング</a:t>
            </a:r>
            <a:endParaRPr kumimoji="1" lang="ja-JP" altLang="en-US" sz="1600"/>
          </a:p>
        </p:txBody>
      </p:sp>
      <p:sp>
        <p:nvSpPr>
          <p:cNvPr id="11" name="コンテンツ プレースホルダー 4">
            <a:extLst>
              <a:ext uri="{FF2B5EF4-FFF2-40B4-BE49-F238E27FC236}">
                <a16:creationId xmlns:a16="http://schemas.microsoft.com/office/drawing/2014/main" id="{4394ECB9-67F9-ACF1-CFC0-ED610B58A61D}"/>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14" name="コンテンツ プレースホルダー 4">
            <a:extLst>
              <a:ext uri="{FF2B5EF4-FFF2-40B4-BE49-F238E27FC236}">
                <a16:creationId xmlns:a16="http://schemas.microsoft.com/office/drawing/2014/main" id="{EE69DEED-912A-7304-4A97-5CB8ABB0D881}"/>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.4</a:t>
            </a:r>
            <a:endParaRPr lang="ja-JP" altLang="en-US" sz="2000"/>
          </a:p>
        </p:txBody>
      </p:sp>
      <p:grpSp>
        <p:nvGrpSpPr>
          <p:cNvPr id="16" name="グループ化 15">
            <a:extLst>
              <a:ext uri="{FF2B5EF4-FFF2-40B4-BE49-F238E27FC236}">
                <a16:creationId xmlns:a16="http://schemas.microsoft.com/office/drawing/2014/main" id="{5C6E1BA0-DC71-60AB-4CC9-F858DCADAC71}"/>
              </a:ext>
            </a:extLst>
          </p:cNvPr>
          <p:cNvGrpSpPr/>
          <p:nvPr/>
        </p:nvGrpSpPr>
        <p:grpSpPr>
          <a:xfrm>
            <a:off x="122755" y="689332"/>
            <a:ext cx="8854097" cy="264653"/>
            <a:chOff x="122755" y="1583812"/>
            <a:chExt cx="9820231" cy="987938"/>
          </a:xfrm>
        </p:grpSpPr>
        <p:sp>
          <p:nvSpPr>
            <p:cNvPr id="19" name="正方形/長方形 18">
              <a:extLst>
                <a:ext uri="{FF2B5EF4-FFF2-40B4-BE49-F238E27FC236}">
                  <a16:creationId xmlns:a16="http://schemas.microsoft.com/office/drawing/2014/main" id="{2514EAE7-9833-52CA-59D9-41C8A1B456AE}"/>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20" name="正方形/長方形 19">
              <a:extLst>
                <a:ext uri="{FF2B5EF4-FFF2-40B4-BE49-F238E27FC236}">
                  <a16:creationId xmlns:a16="http://schemas.microsoft.com/office/drawing/2014/main" id="{3B8064A0-4B8F-24FB-17BF-F31F3C40BB94}"/>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21" name="正方形/長方形 20">
              <a:extLst>
                <a:ext uri="{FF2B5EF4-FFF2-40B4-BE49-F238E27FC236}">
                  <a16:creationId xmlns:a16="http://schemas.microsoft.com/office/drawing/2014/main" id="{F3FCCD12-FE2C-B5D7-0797-4F4EECD9C550}"/>
                </a:ext>
              </a:extLst>
            </p:cNvPr>
            <p:cNvSpPr/>
            <p:nvPr/>
          </p:nvSpPr>
          <p:spPr>
            <a:xfrm>
              <a:off x="407566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Vectorization</a:t>
              </a:r>
              <a:endParaRPr kumimoji="1" lang="en-US" altLang="ja-JP" sz="1000">
                <a:solidFill>
                  <a:schemeClr val="accent6">
                    <a:lumMod val="60000"/>
                    <a:lumOff val="40000"/>
                  </a:schemeClr>
                </a:solidFill>
              </a:endParaRPr>
            </a:p>
          </p:txBody>
        </p:sp>
        <p:sp>
          <p:nvSpPr>
            <p:cNvPr id="22" name="正方形/長方形 21">
              <a:extLst>
                <a:ext uri="{FF2B5EF4-FFF2-40B4-BE49-F238E27FC236}">
                  <a16:creationId xmlns:a16="http://schemas.microsoft.com/office/drawing/2014/main" id="{57B44600-4F8A-76D4-A20A-3FD87AAB96FE}"/>
                </a:ext>
              </a:extLst>
            </p:cNvPr>
            <p:cNvSpPr/>
            <p:nvPr/>
          </p:nvSpPr>
          <p:spPr>
            <a:xfrm>
              <a:off x="6052120"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Stroke Generation</a:t>
              </a:r>
              <a:endParaRPr kumimoji="1" lang="en-US" altLang="ja-JP" sz="1000">
                <a:solidFill>
                  <a:schemeClr val="accent6">
                    <a:lumMod val="75000"/>
                  </a:schemeClr>
                </a:solidFill>
              </a:endParaRPr>
            </a:p>
          </p:txBody>
        </p:sp>
        <p:sp>
          <p:nvSpPr>
            <p:cNvPr id="23" name="正方形/長方形 22">
              <a:extLst>
                <a:ext uri="{FF2B5EF4-FFF2-40B4-BE49-F238E27FC236}">
                  <a16:creationId xmlns:a16="http://schemas.microsoft.com/office/drawing/2014/main" id="{AEB56D63-8654-8791-A4A9-E23058159A89}"/>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sp>
        <p:nvSpPr>
          <p:cNvPr id="2" name="テキスト ボックス 1">
            <a:extLst>
              <a:ext uri="{FF2B5EF4-FFF2-40B4-BE49-F238E27FC236}">
                <a16:creationId xmlns:a16="http://schemas.microsoft.com/office/drawing/2014/main" id="{6B2B45E4-A461-3FFF-3DCE-D9F85E1CB76D}"/>
              </a:ext>
            </a:extLst>
          </p:cNvPr>
          <p:cNvSpPr txBox="1"/>
          <p:nvPr/>
        </p:nvSpPr>
        <p:spPr>
          <a:xfrm>
            <a:off x="314761" y="1089460"/>
            <a:ext cx="8186857" cy="2308324"/>
          </a:xfrm>
          <a:prstGeom prst="rect">
            <a:avLst/>
          </a:prstGeom>
          <a:noFill/>
        </p:spPr>
        <p:txBody>
          <a:bodyPr wrap="none" rtlCol="0">
            <a:spAutoFit/>
          </a:bodyPr>
          <a:lstStyle/>
          <a:p>
            <a:r>
              <a:rPr kumimoji="1" lang="ja-JP" altLang="en-US" sz="1600"/>
              <a:t>輪郭線に対して二重になっている線から、描画するための一本のストロークを抽出する</a:t>
            </a:r>
            <a:endParaRPr kumimoji="1" lang="en-US" altLang="ja-JP" sz="1600"/>
          </a:p>
          <a:p>
            <a:r>
              <a:rPr kumimoji="1" lang="ja-JP" altLang="en-US" sz="1600" b="1"/>
              <a:t>入力</a:t>
            </a:r>
            <a:r>
              <a:rPr kumimoji="1" lang="ja-JP" altLang="en-US" sz="1600"/>
              <a:t>：ピクセルエッジループ　　</a:t>
            </a:r>
            <a:r>
              <a:rPr kumimoji="1" lang="ja-JP" altLang="en-US" sz="1600" b="1"/>
              <a:t>出力</a:t>
            </a:r>
            <a:r>
              <a:rPr kumimoji="1" lang="ja-JP" altLang="en-US" sz="1600"/>
              <a:t>：ストロークセグメント</a:t>
            </a:r>
            <a:r>
              <a:rPr kumimoji="1" lang="en-US" altLang="ja-JP" sz="1600" baseline="30000"/>
              <a:t>*1</a:t>
            </a:r>
          </a:p>
          <a:p>
            <a:endParaRPr kumimoji="1" lang="en-US" altLang="ja-JP" sz="1600" u="sng"/>
          </a:p>
          <a:p>
            <a:r>
              <a:rPr kumimoji="1" lang="en-US" altLang="ja-JP" sz="1600" b="1" u="sng"/>
              <a:t>Orientation culling</a:t>
            </a:r>
            <a:endParaRPr kumimoji="1" lang="en-US" altLang="ja-JP" sz="1600" b="1"/>
          </a:p>
          <a:p>
            <a:pPr marL="285750" indent="-285750">
              <a:buFont typeface="Arial" panose="020B0604020202020204" pitchFamily="34" charset="0"/>
              <a:buChar char="•"/>
            </a:pPr>
            <a:r>
              <a:rPr kumimoji="1" lang="ja-JP" altLang="en-US" sz="1600"/>
              <a:t>フィッティングで推定したループの向き（</a:t>
            </a:r>
            <a:r>
              <a:rPr kumimoji="1" lang="ja-JP" altLang="en-US" sz="1600" b="1"/>
              <a:t>接線ベクトル</a:t>
            </a:r>
            <a:r>
              <a:rPr kumimoji="1" lang="ja-JP" altLang="en-US" sz="1600"/>
              <a:t>）と</a:t>
            </a:r>
            <a:br>
              <a:rPr kumimoji="1" lang="en-US" altLang="ja-JP" sz="1600"/>
            </a:br>
            <a:r>
              <a:rPr kumimoji="1" lang="ja-JP" altLang="en-US" sz="1600"/>
              <a:t>輪郭ピクセルの向き（</a:t>
            </a:r>
            <a:r>
              <a:rPr kumimoji="1" lang="ja-JP" altLang="en-US" sz="1600" b="1"/>
              <a:t>エッジベクトル</a:t>
            </a:r>
            <a:r>
              <a:rPr kumimoji="1" lang="ja-JP" altLang="en-US" sz="1600"/>
              <a:t>）で不要な点を削除</a:t>
            </a:r>
            <a:endParaRPr kumimoji="1" lang="en-US" altLang="ja-JP" sz="1600"/>
          </a:p>
          <a:p>
            <a:pPr marL="285750" indent="-285750">
              <a:buFont typeface="Arial" panose="020B0604020202020204" pitchFamily="34" charset="0"/>
              <a:buChar char="•"/>
            </a:pPr>
            <a:r>
              <a:rPr kumimoji="1" lang="ja-JP" altLang="en-US" sz="1600"/>
              <a:t>注目点とその周囲数点で向きが一致するものを採用していく</a:t>
            </a:r>
            <a:endParaRPr kumimoji="1" lang="en-US" altLang="ja-JP" sz="1600"/>
          </a:p>
          <a:p>
            <a:pPr marL="285750" indent="-285750">
              <a:buFont typeface="Arial" panose="020B0604020202020204" pitchFamily="34" charset="0"/>
              <a:buChar char="•"/>
            </a:pPr>
            <a:r>
              <a:rPr kumimoji="1" lang="ja-JP" altLang="en-US" sz="1600"/>
              <a:t>ちょうど可視性が変化する点でストロークが途切れる</a:t>
            </a:r>
            <a:endParaRPr kumimoji="1" lang="en-US" altLang="ja-JP" sz="1600"/>
          </a:p>
          <a:p>
            <a:pPr marL="285750" indent="-285750">
              <a:buFont typeface="Arial" panose="020B0604020202020204" pitchFamily="34" charset="0"/>
              <a:buChar char="•"/>
            </a:pPr>
            <a:r>
              <a:rPr kumimoji="1" lang="ja-JP" altLang="en-US" sz="1600"/>
              <a:t>論文が提案するヒューリスティックな方法</a:t>
            </a:r>
            <a:endParaRPr kumimoji="1" lang="en-US" altLang="ja-JP" sz="1600"/>
          </a:p>
        </p:txBody>
      </p:sp>
      <p:sp>
        <p:nvSpPr>
          <p:cNvPr id="4" name="テキスト ボックス 3">
            <a:extLst>
              <a:ext uri="{FF2B5EF4-FFF2-40B4-BE49-F238E27FC236}">
                <a16:creationId xmlns:a16="http://schemas.microsoft.com/office/drawing/2014/main" id="{AC313292-9AC2-DFEE-900E-9387C74D0CE9}"/>
              </a:ext>
            </a:extLst>
          </p:cNvPr>
          <p:cNvSpPr txBox="1"/>
          <p:nvPr/>
        </p:nvSpPr>
        <p:spPr>
          <a:xfrm>
            <a:off x="775776" y="4423252"/>
            <a:ext cx="7695309" cy="430887"/>
          </a:xfrm>
          <a:prstGeom prst="rect">
            <a:avLst/>
          </a:prstGeom>
          <a:noFill/>
          <a:ln>
            <a:solidFill>
              <a:schemeClr val="tx1"/>
            </a:solidFill>
          </a:ln>
        </p:spPr>
        <p:txBody>
          <a:bodyPr wrap="square" rtlCol="0">
            <a:spAutoFit/>
          </a:bodyPr>
          <a:lstStyle/>
          <a:p>
            <a:r>
              <a:rPr kumimoji="1" lang="en-US" altLang="ja-JP" sz="1100" baseline="30000"/>
              <a:t>*1</a:t>
            </a:r>
            <a:r>
              <a:rPr kumimoji="1" lang="ja-JP" altLang="en-US" sz="1100"/>
              <a:t> ストロークごとにセグメント化（配列にデータの境界を表す情報が付随）された輪郭線データ＝ベクトルストローク</a:t>
            </a:r>
            <a:endParaRPr kumimoji="1" lang="en-US" altLang="ja-JP" sz="1100"/>
          </a:p>
          <a:p>
            <a:r>
              <a:rPr kumimoji="1" lang="ja-JP" altLang="en-US" sz="1100"/>
              <a:t>セグメントの区切りと座標からなる一次元の配列で表現される</a:t>
            </a:r>
            <a:endParaRPr kumimoji="1" lang="en-US" altLang="ja-JP" sz="1100"/>
          </a:p>
        </p:txBody>
      </p:sp>
    </p:spTree>
    <p:extLst>
      <p:ext uri="{BB962C8B-B14F-4D97-AF65-F5344CB8AC3E}">
        <p14:creationId xmlns:p14="http://schemas.microsoft.com/office/powerpoint/2010/main" val="2752612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0F2E-0B65-8B2A-10E0-67DD4AD4E88D}"/>
              </a:ext>
            </a:extLst>
          </p:cNvPr>
          <p:cNvSpPr>
            <a:spLocks noGrp="1"/>
          </p:cNvSpPr>
          <p:nvPr>
            <p:ph type="title"/>
          </p:nvPr>
        </p:nvSpPr>
        <p:spPr/>
        <p:txBody>
          <a:bodyPr/>
          <a:lstStyle/>
          <a:p>
            <a:r>
              <a:rPr kumimoji="1" lang="ja-JP" altLang="en-US"/>
              <a:t>はじめに</a:t>
            </a:r>
          </a:p>
        </p:txBody>
      </p:sp>
      <p:sp>
        <p:nvSpPr>
          <p:cNvPr id="4" name="コンテンツ プレースホルダー 4">
            <a:extLst>
              <a:ext uri="{FF2B5EF4-FFF2-40B4-BE49-F238E27FC236}">
                <a16:creationId xmlns:a16="http://schemas.microsoft.com/office/drawing/2014/main" id="{EAAE2D8C-EF70-85F7-B877-1A8930D6092B}"/>
              </a:ext>
            </a:extLst>
          </p:cNvPr>
          <p:cNvSpPr txBox="1">
            <a:spLocks/>
          </p:cNvSpPr>
          <p:nvPr/>
        </p:nvSpPr>
        <p:spPr bwMode="auto">
          <a:xfrm>
            <a:off x="0" y="0"/>
            <a:ext cx="624045"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a:t>0</a:t>
            </a:r>
            <a:endParaRPr lang="ja-JP" altLang="en-US"/>
          </a:p>
        </p:txBody>
      </p:sp>
      <p:grpSp>
        <p:nvGrpSpPr>
          <p:cNvPr id="29" name="グループ化 28">
            <a:extLst>
              <a:ext uri="{FF2B5EF4-FFF2-40B4-BE49-F238E27FC236}">
                <a16:creationId xmlns:a16="http://schemas.microsoft.com/office/drawing/2014/main" id="{841BA25E-5E0D-9375-2B9D-9E4D604359AE}"/>
              </a:ext>
            </a:extLst>
          </p:cNvPr>
          <p:cNvGrpSpPr/>
          <p:nvPr/>
        </p:nvGrpSpPr>
        <p:grpSpPr>
          <a:xfrm>
            <a:off x="1014857" y="895802"/>
            <a:ext cx="5114926" cy="417846"/>
            <a:chOff x="933449" y="1036900"/>
            <a:chExt cx="7639051" cy="624045"/>
          </a:xfrm>
        </p:grpSpPr>
        <p:sp>
          <p:nvSpPr>
            <p:cNvPr id="6" name="正方形/長方形 5">
              <a:extLst>
                <a:ext uri="{FF2B5EF4-FFF2-40B4-BE49-F238E27FC236}">
                  <a16:creationId xmlns:a16="http://schemas.microsoft.com/office/drawing/2014/main" id="{F64D0C64-5677-5F13-7A10-636E7415D15F}"/>
                </a:ext>
              </a:extLst>
            </p:cNvPr>
            <p:cNvSpPr/>
            <p:nvPr/>
          </p:nvSpPr>
          <p:spPr>
            <a:xfrm>
              <a:off x="933450" y="1576363"/>
              <a:ext cx="7435135" cy="84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solidFill>
              </a:endParaRPr>
            </a:p>
          </p:txBody>
        </p:sp>
        <p:sp>
          <p:nvSpPr>
            <p:cNvPr id="11" name="正方形/長方形 10">
              <a:extLst>
                <a:ext uri="{FF2B5EF4-FFF2-40B4-BE49-F238E27FC236}">
                  <a16:creationId xmlns:a16="http://schemas.microsoft.com/office/drawing/2014/main" id="{EDCAB36B-9C2E-E0F0-9D91-B534EC41F4BC}"/>
                </a:ext>
              </a:extLst>
            </p:cNvPr>
            <p:cNvSpPr/>
            <p:nvPr/>
          </p:nvSpPr>
          <p:spPr>
            <a:xfrm>
              <a:off x="933450" y="1039153"/>
              <a:ext cx="624045" cy="621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solidFill>
                  <a:latin typeface="Segoe UI Black" panose="020B0A02040204020203" pitchFamily="34" charset="0"/>
                  <a:ea typeface="Segoe UI Black" panose="020B0A02040204020203" pitchFamily="34" charset="0"/>
                  <a:cs typeface="Aharoni" panose="02010803020104030203" pitchFamily="2" charset="-79"/>
                </a:rPr>
                <a:t>1</a:t>
              </a:r>
              <a:endParaRPr kumimoji="1" lang="ja-JP" altLang="en-US" sz="2400">
                <a:solidFill>
                  <a:schemeClr val="bg1"/>
                </a:solidFill>
                <a:latin typeface="Segoe UI Black" panose="020B0A02040204020203" pitchFamily="34" charset="0"/>
                <a:cs typeface="Aharoni" panose="02010803020104030203" pitchFamily="2" charset="-79"/>
              </a:endParaRPr>
            </a:p>
          </p:txBody>
        </p:sp>
        <p:sp>
          <p:nvSpPr>
            <p:cNvPr id="12" name="正方形/長方形 11">
              <a:extLst>
                <a:ext uri="{FF2B5EF4-FFF2-40B4-BE49-F238E27FC236}">
                  <a16:creationId xmlns:a16="http://schemas.microsoft.com/office/drawing/2014/main" id="{20677ED0-8618-DE2C-6D08-D4ECDA89E27E}"/>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tx1"/>
                  </a:solidFill>
                </a:rPr>
                <a:t>輪郭線とは？</a:t>
              </a:r>
            </a:p>
          </p:txBody>
        </p:sp>
        <p:sp>
          <p:nvSpPr>
            <p:cNvPr id="13" name="直角三角形 12">
              <a:extLst>
                <a:ext uri="{FF2B5EF4-FFF2-40B4-BE49-F238E27FC236}">
                  <a16:creationId xmlns:a16="http://schemas.microsoft.com/office/drawing/2014/main" id="{BF30459A-A04F-425C-29DC-14519D811CAC}"/>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grpSp>
        <p:nvGrpSpPr>
          <p:cNvPr id="40" name="グループ化 39">
            <a:extLst>
              <a:ext uri="{FF2B5EF4-FFF2-40B4-BE49-F238E27FC236}">
                <a16:creationId xmlns:a16="http://schemas.microsoft.com/office/drawing/2014/main" id="{0D626FFC-45B9-2503-0D5B-B467830C3E8A}"/>
              </a:ext>
            </a:extLst>
          </p:cNvPr>
          <p:cNvGrpSpPr/>
          <p:nvPr/>
        </p:nvGrpSpPr>
        <p:grpSpPr>
          <a:xfrm>
            <a:off x="1586300" y="1537639"/>
            <a:ext cx="5114926" cy="417846"/>
            <a:chOff x="933449" y="1036900"/>
            <a:chExt cx="7639051" cy="624045"/>
          </a:xfrm>
        </p:grpSpPr>
        <p:sp>
          <p:nvSpPr>
            <p:cNvPr id="41" name="正方形/長方形 40">
              <a:extLst>
                <a:ext uri="{FF2B5EF4-FFF2-40B4-BE49-F238E27FC236}">
                  <a16:creationId xmlns:a16="http://schemas.microsoft.com/office/drawing/2014/main" id="{9ABE31B3-7A29-3F03-A2A8-79CD463FED7F}"/>
                </a:ext>
              </a:extLst>
            </p:cNvPr>
            <p:cNvSpPr/>
            <p:nvPr/>
          </p:nvSpPr>
          <p:spPr>
            <a:xfrm>
              <a:off x="933450" y="1576363"/>
              <a:ext cx="7435135" cy="84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solidFill>
              </a:endParaRPr>
            </a:p>
          </p:txBody>
        </p:sp>
        <p:sp>
          <p:nvSpPr>
            <p:cNvPr id="42" name="正方形/長方形 41">
              <a:extLst>
                <a:ext uri="{FF2B5EF4-FFF2-40B4-BE49-F238E27FC236}">
                  <a16:creationId xmlns:a16="http://schemas.microsoft.com/office/drawing/2014/main" id="{9A4A017D-00E5-2C76-1505-DB11ECD67C39}"/>
                </a:ext>
              </a:extLst>
            </p:cNvPr>
            <p:cNvSpPr/>
            <p:nvPr/>
          </p:nvSpPr>
          <p:spPr>
            <a:xfrm>
              <a:off x="933450" y="1039153"/>
              <a:ext cx="624045" cy="621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solidFill>
                  <a:latin typeface="Segoe UI Black" panose="020B0A02040204020203" pitchFamily="34" charset="0"/>
                  <a:ea typeface="Segoe UI Black" panose="020B0A02040204020203" pitchFamily="34" charset="0"/>
                  <a:cs typeface="Aharoni" panose="02010803020104030203" pitchFamily="2" charset="-79"/>
                </a:rPr>
                <a:t>2</a:t>
              </a:r>
              <a:endParaRPr kumimoji="1" lang="ja-JP" altLang="en-US" sz="2400">
                <a:solidFill>
                  <a:schemeClr val="bg1"/>
                </a:solidFill>
                <a:latin typeface="Segoe UI Black" panose="020B0A02040204020203" pitchFamily="34" charset="0"/>
                <a:cs typeface="Aharoni" panose="02010803020104030203" pitchFamily="2" charset="-79"/>
              </a:endParaRPr>
            </a:p>
          </p:txBody>
        </p:sp>
        <p:sp>
          <p:nvSpPr>
            <p:cNvPr id="43" name="正方形/長方形 42">
              <a:extLst>
                <a:ext uri="{FF2B5EF4-FFF2-40B4-BE49-F238E27FC236}">
                  <a16:creationId xmlns:a16="http://schemas.microsoft.com/office/drawing/2014/main" id="{62BF867D-F7E1-4A04-2C15-9D51F19BEC46}"/>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tx1"/>
                  </a:solidFill>
                </a:rPr>
                <a:t>StrokeGen </a:t>
              </a:r>
              <a:r>
                <a:rPr kumimoji="1" lang="ja-JP" altLang="en-US" sz="2000">
                  <a:solidFill>
                    <a:schemeClr val="tx1"/>
                  </a:solidFill>
                </a:rPr>
                <a:t>概要</a:t>
              </a:r>
            </a:p>
          </p:txBody>
        </p:sp>
        <p:sp>
          <p:nvSpPr>
            <p:cNvPr id="44" name="直角三角形 43">
              <a:extLst>
                <a:ext uri="{FF2B5EF4-FFF2-40B4-BE49-F238E27FC236}">
                  <a16:creationId xmlns:a16="http://schemas.microsoft.com/office/drawing/2014/main" id="{EA517A9A-340B-C2CB-6A0A-940F2EB5B9C3}"/>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grpSp>
        <p:nvGrpSpPr>
          <p:cNvPr id="45" name="グループ化 44">
            <a:extLst>
              <a:ext uri="{FF2B5EF4-FFF2-40B4-BE49-F238E27FC236}">
                <a16:creationId xmlns:a16="http://schemas.microsoft.com/office/drawing/2014/main" id="{72BC9ABD-1E08-EC20-38A1-D2EEC1DF4360}"/>
              </a:ext>
            </a:extLst>
          </p:cNvPr>
          <p:cNvGrpSpPr/>
          <p:nvPr/>
        </p:nvGrpSpPr>
        <p:grpSpPr>
          <a:xfrm>
            <a:off x="2729186" y="2821313"/>
            <a:ext cx="5114926" cy="417846"/>
            <a:chOff x="933449" y="1036900"/>
            <a:chExt cx="7639051" cy="624045"/>
          </a:xfrm>
        </p:grpSpPr>
        <p:sp>
          <p:nvSpPr>
            <p:cNvPr id="46" name="正方形/長方形 45">
              <a:extLst>
                <a:ext uri="{FF2B5EF4-FFF2-40B4-BE49-F238E27FC236}">
                  <a16:creationId xmlns:a16="http://schemas.microsoft.com/office/drawing/2014/main" id="{6DBADA79-9895-0FCF-619B-942FB008C037}"/>
                </a:ext>
              </a:extLst>
            </p:cNvPr>
            <p:cNvSpPr/>
            <p:nvPr/>
          </p:nvSpPr>
          <p:spPr>
            <a:xfrm>
              <a:off x="933450" y="1576363"/>
              <a:ext cx="7435135" cy="84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solidFill>
              </a:endParaRPr>
            </a:p>
          </p:txBody>
        </p:sp>
        <p:sp>
          <p:nvSpPr>
            <p:cNvPr id="47" name="正方形/長方形 46">
              <a:extLst>
                <a:ext uri="{FF2B5EF4-FFF2-40B4-BE49-F238E27FC236}">
                  <a16:creationId xmlns:a16="http://schemas.microsoft.com/office/drawing/2014/main" id="{EC2A4421-3647-A488-276B-73639B49ED7B}"/>
                </a:ext>
              </a:extLst>
            </p:cNvPr>
            <p:cNvSpPr/>
            <p:nvPr/>
          </p:nvSpPr>
          <p:spPr>
            <a:xfrm>
              <a:off x="933450" y="1039153"/>
              <a:ext cx="624045" cy="621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solidFill>
                  <a:latin typeface="Segoe UI Black" panose="020B0A02040204020203" pitchFamily="34" charset="0"/>
                  <a:ea typeface="Segoe UI Black" panose="020B0A02040204020203" pitchFamily="34" charset="0"/>
                  <a:cs typeface="Aharoni" panose="02010803020104030203" pitchFamily="2" charset="-79"/>
                </a:rPr>
                <a:t>4</a:t>
              </a:r>
              <a:endParaRPr kumimoji="1" lang="ja-JP" altLang="en-US" sz="2400">
                <a:solidFill>
                  <a:schemeClr val="bg1"/>
                </a:solidFill>
                <a:latin typeface="Segoe UI Black" panose="020B0A02040204020203" pitchFamily="34" charset="0"/>
                <a:cs typeface="Aharoni" panose="02010803020104030203" pitchFamily="2" charset="-79"/>
              </a:endParaRPr>
            </a:p>
          </p:txBody>
        </p:sp>
        <p:sp>
          <p:nvSpPr>
            <p:cNvPr id="48" name="正方形/長方形 47">
              <a:extLst>
                <a:ext uri="{FF2B5EF4-FFF2-40B4-BE49-F238E27FC236}">
                  <a16:creationId xmlns:a16="http://schemas.microsoft.com/office/drawing/2014/main" id="{883A2B49-4415-91B6-841D-F2A94EDA1942}"/>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tx1"/>
                  </a:solidFill>
                </a:rPr>
                <a:t>StrokeGen </a:t>
              </a:r>
              <a:r>
                <a:rPr kumimoji="1" lang="ja-JP" altLang="en-US" sz="2000">
                  <a:solidFill>
                    <a:schemeClr val="tx1"/>
                  </a:solidFill>
                </a:rPr>
                <a:t>実装解説</a:t>
              </a:r>
            </a:p>
          </p:txBody>
        </p:sp>
        <p:sp>
          <p:nvSpPr>
            <p:cNvPr id="49" name="直角三角形 48">
              <a:extLst>
                <a:ext uri="{FF2B5EF4-FFF2-40B4-BE49-F238E27FC236}">
                  <a16:creationId xmlns:a16="http://schemas.microsoft.com/office/drawing/2014/main" id="{567E12CD-BAFC-9135-2FC2-BB34627C8E8D}"/>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grpSp>
        <p:nvGrpSpPr>
          <p:cNvPr id="50" name="グループ化 49">
            <a:extLst>
              <a:ext uri="{FF2B5EF4-FFF2-40B4-BE49-F238E27FC236}">
                <a16:creationId xmlns:a16="http://schemas.microsoft.com/office/drawing/2014/main" id="{191FDFBD-974D-B9DE-0569-8337BCAF955D}"/>
              </a:ext>
            </a:extLst>
          </p:cNvPr>
          <p:cNvGrpSpPr/>
          <p:nvPr/>
        </p:nvGrpSpPr>
        <p:grpSpPr>
          <a:xfrm>
            <a:off x="3300629" y="3463150"/>
            <a:ext cx="5114926" cy="417846"/>
            <a:chOff x="933449" y="1036900"/>
            <a:chExt cx="7639051" cy="624045"/>
          </a:xfrm>
        </p:grpSpPr>
        <p:sp>
          <p:nvSpPr>
            <p:cNvPr id="51" name="正方形/長方形 50">
              <a:extLst>
                <a:ext uri="{FF2B5EF4-FFF2-40B4-BE49-F238E27FC236}">
                  <a16:creationId xmlns:a16="http://schemas.microsoft.com/office/drawing/2014/main" id="{2033BB81-0934-773B-2046-9D92A916BADF}"/>
                </a:ext>
              </a:extLst>
            </p:cNvPr>
            <p:cNvSpPr/>
            <p:nvPr/>
          </p:nvSpPr>
          <p:spPr>
            <a:xfrm>
              <a:off x="933450" y="1576363"/>
              <a:ext cx="7435135" cy="84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solidFill>
              </a:endParaRPr>
            </a:p>
          </p:txBody>
        </p:sp>
        <p:sp>
          <p:nvSpPr>
            <p:cNvPr id="52" name="正方形/長方形 51">
              <a:extLst>
                <a:ext uri="{FF2B5EF4-FFF2-40B4-BE49-F238E27FC236}">
                  <a16:creationId xmlns:a16="http://schemas.microsoft.com/office/drawing/2014/main" id="{7B46AC28-B129-95ED-EBB6-2D309A9B2663}"/>
                </a:ext>
              </a:extLst>
            </p:cNvPr>
            <p:cNvSpPr/>
            <p:nvPr/>
          </p:nvSpPr>
          <p:spPr>
            <a:xfrm>
              <a:off x="933450" y="1039153"/>
              <a:ext cx="624045" cy="621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solidFill>
                  <a:latin typeface="Segoe UI Black" panose="020B0A02040204020203" pitchFamily="34" charset="0"/>
                  <a:cs typeface="Aharoni" panose="02010803020104030203" pitchFamily="2" charset="-79"/>
                </a:rPr>
                <a:t>5</a:t>
              </a:r>
              <a:endParaRPr kumimoji="1" lang="ja-JP" altLang="en-US" sz="2400">
                <a:solidFill>
                  <a:schemeClr val="bg1"/>
                </a:solidFill>
                <a:latin typeface="Segoe UI Black" panose="020B0A02040204020203" pitchFamily="34" charset="0"/>
                <a:cs typeface="Aharoni" panose="02010803020104030203" pitchFamily="2" charset="-79"/>
              </a:endParaRPr>
            </a:p>
          </p:txBody>
        </p:sp>
        <p:sp>
          <p:nvSpPr>
            <p:cNvPr id="53" name="正方形/長方形 52">
              <a:extLst>
                <a:ext uri="{FF2B5EF4-FFF2-40B4-BE49-F238E27FC236}">
                  <a16:creationId xmlns:a16="http://schemas.microsoft.com/office/drawing/2014/main" id="{EAA65C97-1782-6927-5AA1-D06A2FA71579}"/>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tx1"/>
                  </a:solidFill>
                </a:rPr>
                <a:t>デモ・結果紹介</a:t>
              </a:r>
            </a:p>
          </p:txBody>
        </p:sp>
        <p:sp>
          <p:nvSpPr>
            <p:cNvPr id="54" name="直角三角形 53">
              <a:extLst>
                <a:ext uri="{FF2B5EF4-FFF2-40B4-BE49-F238E27FC236}">
                  <a16:creationId xmlns:a16="http://schemas.microsoft.com/office/drawing/2014/main" id="{1AC846B5-6C58-771F-FE4A-8974560CFA25}"/>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grpSp>
        <p:nvGrpSpPr>
          <p:cNvPr id="55" name="グループ化 54">
            <a:extLst>
              <a:ext uri="{FF2B5EF4-FFF2-40B4-BE49-F238E27FC236}">
                <a16:creationId xmlns:a16="http://schemas.microsoft.com/office/drawing/2014/main" id="{22FA22DF-C004-6AC1-40E4-3EBFCB8A3EEF}"/>
              </a:ext>
            </a:extLst>
          </p:cNvPr>
          <p:cNvGrpSpPr/>
          <p:nvPr/>
        </p:nvGrpSpPr>
        <p:grpSpPr>
          <a:xfrm>
            <a:off x="3872073" y="4104989"/>
            <a:ext cx="5114926" cy="417846"/>
            <a:chOff x="933449" y="1036900"/>
            <a:chExt cx="7639051" cy="624045"/>
          </a:xfrm>
        </p:grpSpPr>
        <p:sp>
          <p:nvSpPr>
            <p:cNvPr id="56" name="正方形/長方形 55">
              <a:extLst>
                <a:ext uri="{FF2B5EF4-FFF2-40B4-BE49-F238E27FC236}">
                  <a16:creationId xmlns:a16="http://schemas.microsoft.com/office/drawing/2014/main" id="{89321DD5-0A68-5774-3B98-4ECE47E9B166}"/>
                </a:ext>
              </a:extLst>
            </p:cNvPr>
            <p:cNvSpPr/>
            <p:nvPr/>
          </p:nvSpPr>
          <p:spPr>
            <a:xfrm>
              <a:off x="933450" y="1576363"/>
              <a:ext cx="7435135" cy="84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solidFill>
              </a:endParaRPr>
            </a:p>
          </p:txBody>
        </p:sp>
        <p:sp>
          <p:nvSpPr>
            <p:cNvPr id="57" name="正方形/長方形 56">
              <a:extLst>
                <a:ext uri="{FF2B5EF4-FFF2-40B4-BE49-F238E27FC236}">
                  <a16:creationId xmlns:a16="http://schemas.microsoft.com/office/drawing/2014/main" id="{3E879105-A442-DFE3-5B58-2CE972D84DC3}"/>
                </a:ext>
              </a:extLst>
            </p:cNvPr>
            <p:cNvSpPr/>
            <p:nvPr/>
          </p:nvSpPr>
          <p:spPr>
            <a:xfrm>
              <a:off x="933450" y="1039153"/>
              <a:ext cx="624045" cy="621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solidFill>
                  <a:latin typeface="Segoe UI Black" panose="020B0A02040204020203" pitchFamily="34" charset="0"/>
                  <a:cs typeface="Aharoni" panose="02010803020104030203" pitchFamily="2" charset="-79"/>
                </a:rPr>
                <a:t>6</a:t>
              </a:r>
              <a:endParaRPr kumimoji="1" lang="ja-JP" altLang="en-US" sz="2400">
                <a:solidFill>
                  <a:schemeClr val="bg1"/>
                </a:solidFill>
                <a:latin typeface="Segoe UI Black" panose="020B0A02040204020203" pitchFamily="34" charset="0"/>
                <a:cs typeface="Aharoni" panose="02010803020104030203" pitchFamily="2" charset="-79"/>
              </a:endParaRPr>
            </a:p>
          </p:txBody>
        </p:sp>
        <p:sp>
          <p:nvSpPr>
            <p:cNvPr id="58" name="正方形/長方形 57">
              <a:extLst>
                <a:ext uri="{FF2B5EF4-FFF2-40B4-BE49-F238E27FC236}">
                  <a16:creationId xmlns:a16="http://schemas.microsoft.com/office/drawing/2014/main" id="{5980544E-D60C-1FBE-47CC-5156C278CC0D}"/>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tx1"/>
                  </a:solidFill>
                </a:rPr>
                <a:t>課題と今後の展望</a:t>
              </a:r>
            </a:p>
          </p:txBody>
        </p:sp>
        <p:sp>
          <p:nvSpPr>
            <p:cNvPr id="59" name="直角三角形 58">
              <a:extLst>
                <a:ext uri="{FF2B5EF4-FFF2-40B4-BE49-F238E27FC236}">
                  <a16:creationId xmlns:a16="http://schemas.microsoft.com/office/drawing/2014/main" id="{4F2C86C7-4373-496D-2298-419E9B226D18}"/>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grpSp>
        <p:nvGrpSpPr>
          <p:cNvPr id="60" name="グループ化 59">
            <a:extLst>
              <a:ext uri="{FF2B5EF4-FFF2-40B4-BE49-F238E27FC236}">
                <a16:creationId xmlns:a16="http://schemas.microsoft.com/office/drawing/2014/main" id="{F0ECB7A6-8980-EA41-72E5-048574ED8704}"/>
              </a:ext>
            </a:extLst>
          </p:cNvPr>
          <p:cNvGrpSpPr/>
          <p:nvPr/>
        </p:nvGrpSpPr>
        <p:grpSpPr>
          <a:xfrm>
            <a:off x="2157743" y="2179476"/>
            <a:ext cx="5114926" cy="417846"/>
            <a:chOff x="933449" y="1036900"/>
            <a:chExt cx="7639051" cy="624045"/>
          </a:xfrm>
        </p:grpSpPr>
        <p:sp>
          <p:nvSpPr>
            <p:cNvPr id="61" name="正方形/長方形 60">
              <a:extLst>
                <a:ext uri="{FF2B5EF4-FFF2-40B4-BE49-F238E27FC236}">
                  <a16:creationId xmlns:a16="http://schemas.microsoft.com/office/drawing/2014/main" id="{0378884B-E815-C222-49A7-A3A7DC07A633}"/>
                </a:ext>
              </a:extLst>
            </p:cNvPr>
            <p:cNvSpPr/>
            <p:nvPr/>
          </p:nvSpPr>
          <p:spPr>
            <a:xfrm>
              <a:off x="933450" y="1576363"/>
              <a:ext cx="7435135" cy="84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solidFill>
              </a:endParaRPr>
            </a:p>
          </p:txBody>
        </p:sp>
        <p:sp>
          <p:nvSpPr>
            <p:cNvPr id="62" name="正方形/長方形 61">
              <a:extLst>
                <a:ext uri="{FF2B5EF4-FFF2-40B4-BE49-F238E27FC236}">
                  <a16:creationId xmlns:a16="http://schemas.microsoft.com/office/drawing/2014/main" id="{D2930584-086A-F4DD-76AB-B1B959452CC0}"/>
                </a:ext>
              </a:extLst>
            </p:cNvPr>
            <p:cNvSpPr/>
            <p:nvPr/>
          </p:nvSpPr>
          <p:spPr>
            <a:xfrm>
              <a:off x="933450" y="1039153"/>
              <a:ext cx="624045" cy="621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solidFill>
                  <a:latin typeface="Segoe UI Black" panose="020B0A02040204020203" pitchFamily="34" charset="0"/>
                  <a:ea typeface="Segoe UI Black" panose="020B0A02040204020203" pitchFamily="34" charset="0"/>
                  <a:cs typeface="Aharoni" panose="02010803020104030203" pitchFamily="2" charset="-79"/>
                </a:rPr>
                <a:t>3</a:t>
              </a:r>
              <a:endParaRPr kumimoji="1" lang="ja-JP" altLang="en-US" sz="2400">
                <a:solidFill>
                  <a:schemeClr val="bg1"/>
                </a:solidFill>
                <a:latin typeface="Segoe UI Black" panose="020B0A02040204020203" pitchFamily="34" charset="0"/>
                <a:cs typeface="Aharoni" panose="02010803020104030203" pitchFamily="2" charset="-79"/>
              </a:endParaRPr>
            </a:p>
          </p:txBody>
        </p:sp>
        <p:sp>
          <p:nvSpPr>
            <p:cNvPr id="63" name="正方形/長方形 62">
              <a:extLst>
                <a:ext uri="{FF2B5EF4-FFF2-40B4-BE49-F238E27FC236}">
                  <a16:creationId xmlns:a16="http://schemas.microsoft.com/office/drawing/2014/main" id="{CBF619D2-88A9-496E-7E30-555F413E9A1F}"/>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tx1"/>
                  </a:solidFill>
                </a:rPr>
                <a:t>StrokeGen </a:t>
              </a:r>
              <a:r>
                <a:rPr kumimoji="1" lang="ja-JP" altLang="en-US" sz="2000">
                  <a:solidFill>
                    <a:schemeClr val="tx1"/>
                  </a:solidFill>
                </a:rPr>
                <a:t>アルゴリズム解説</a:t>
              </a:r>
            </a:p>
          </p:txBody>
        </p:sp>
        <p:sp>
          <p:nvSpPr>
            <p:cNvPr id="64" name="直角三角形 63">
              <a:extLst>
                <a:ext uri="{FF2B5EF4-FFF2-40B4-BE49-F238E27FC236}">
                  <a16:creationId xmlns:a16="http://schemas.microsoft.com/office/drawing/2014/main" id="{4098BEBF-2E51-43B1-42BD-E94AE71E41E6}"/>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spTree>
    <p:extLst>
      <p:ext uri="{BB962C8B-B14F-4D97-AF65-F5344CB8AC3E}">
        <p14:creationId xmlns:p14="http://schemas.microsoft.com/office/powerpoint/2010/main" val="3586275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3866D599-F890-56C1-7E92-825F1FBE9B75}"/>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 </a:t>
            </a:r>
            <a:r>
              <a:rPr lang="en-US" altLang="ja-JP" sz="1600"/>
              <a:t>– </a:t>
            </a:r>
            <a:r>
              <a:rPr lang="ja-JP" altLang="en-US" sz="1600"/>
              <a:t>ベクトルストロークの生成</a:t>
            </a:r>
            <a:br>
              <a:rPr lang="en-US" altLang="ja-JP" sz="1600"/>
            </a:br>
            <a:r>
              <a:rPr lang="ja-JP" altLang="en-US" sz="3100"/>
              <a:t>セグメンテーション</a:t>
            </a:r>
            <a:endParaRPr kumimoji="1" lang="ja-JP" altLang="en-US" sz="1600"/>
          </a:p>
        </p:txBody>
      </p:sp>
      <p:sp>
        <p:nvSpPr>
          <p:cNvPr id="11" name="コンテンツ プレースホルダー 4">
            <a:extLst>
              <a:ext uri="{FF2B5EF4-FFF2-40B4-BE49-F238E27FC236}">
                <a16:creationId xmlns:a16="http://schemas.microsoft.com/office/drawing/2014/main" id="{4394ECB9-67F9-ACF1-CFC0-ED610B58A61D}"/>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14" name="コンテンツ プレースホルダー 4">
            <a:extLst>
              <a:ext uri="{FF2B5EF4-FFF2-40B4-BE49-F238E27FC236}">
                <a16:creationId xmlns:a16="http://schemas.microsoft.com/office/drawing/2014/main" id="{EE69DEED-912A-7304-4A97-5CB8ABB0D881}"/>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.4</a:t>
            </a:r>
            <a:endParaRPr lang="ja-JP" altLang="en-US" sz="2000"/>
          </a:p>
        </p:txBody>
      </p:sp>
      <p:grpSp>
        <p:nvGrpSpPr>
          <p:cNvPr id="16" name="グループ化 15">
            <a:extLst>
              <a:ext uri="{FF2B5EF4-FFF2-40B4-BE49-F238E27FC236}">
                <a16:creationId xmlns:a16="http://schemas.microsoft.com/office/drawing/2014/main" id="{5C6E1BA0-DC71-60AB-4CC9-F858DCADAC71}"/>
              </a:ext>
            </a:extLst>
          </p:cNvPr>
          <p:cNvGrpSpPr/>
          <p:nvPr/>
        </p:nvGrpSpPr>
        <p:grpSpPr>
          <a:xfrm>
            <a:off x="122755" y="689332"/>
            <a:ext cx="8854097" cy="264653"/>
            <a:chOff x="122755" y="1583812"/>
            <a:chExt cx="9820231" cy="987938"/>
          </a:xfrm>
        </p:grpSpPr>
        <p:sp>
          <p:nvSpPr>
            <p:cNvPr id="19" name="正方形/長方形 18">
              <a:extLst>
                <a:ext uri="{FF2B5EF4-FFF2-40B4-BE49-F238E27FC236}">
                  <a16:creationId xmlns:a16="http://schemas.microsoft.com/office/drawing/2014/main" id="{2514EAE7-9833-52CA-59D9-41C8A1B456AE}"/>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20" name="正方形/長方形 19">
              <a:extLst>
                <a:ext uri="{FF2B5EF4-FFF2-40B4-BE49-F238E27FC236}">
                  <a16:creationId xmlns:a16="http://schemas.microsoft.com/office/drawing/2014/main" id="{3B8064A0-4B8F-24FB-17BF-F31F3C40BB94}"/>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21" name="正方形/長方形 20">
              <a:extLst>
                <a:ext uri="{FF2B5EF4-FFF2-40B4-BE49-F238E27FC236}">
                  <a16:creationId xmlns:a16="http://schemas.microsoft.com/office/drawing/2014/main" id="{F3FCCD12-FE2C-B5D7-0797-4F4EECD9C550}"/>
                </a:ext>
              </a:extLst>
            </p:cNvPr>
            <p:cNvSpPr/>
            <p:nvPr/>
          </p:nvSpPr>
          <p:spPr>
            <a:xfrm>
              <a:off x="407566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Vectorization</a:t>
              </a:r>
              <a:endParaRPr kumimoji="1" lang="en-US" altLang="ja-JP" sz="1000">
                <a:solidFill>
                  <a:schemeClr val="accent6">
                    <a:lumMod val="60000"/>
                    <a:lumOff val="40000"/>
                  </a:schemeClr>
                </a:solidFill>
              </a:endParaRPr>
            </a:p>
          </p:txBody>
        </p:sp>
        <p:sp>
          <p:nvSpPr>
            <p:cNvPr id="22" name="正方形/長方形 21">
              <a:extLst>
                <a:ext uri="{FF2B5EF4-FFF2-40B4-BE49-F238E27FC236}">
                  <a16:creationId xmlns:a16="http://schemas.microsoft.com/office/drawing/2014/main" id="{57B44600-4F8A-76D4-A20A-3FD87AAB96FE}"/>
                </a:ext>
              </a:extLst>
            </p:cNvPr>
            <p:cNvSpPr/>
            <p:nvPr/>
          </p:nvSpPr>
          <p:spPr>
            <a:xfrm>
              <a:off x="6052120"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Stroke Generation</a:t>
              </a:r>
              <a:endParaRPr kumimoji="1" lang="en-US" altLang="ja-JP" sz="1000">
                <a:solidFill>
                  <a:schemeClr val="accent6">
                    <a:lumMod val="75000"/>
                  </a:schemeClr>
                </a:solidFill>
              </a:endParaRPr>
            </a:p>
          </p:txBody>
        </p:sp>
        <p:sp>
          <p:nvSpPr>
            <p:cNvPr id="23" name="正方形/長方形 22">
              <a:extLst>
                <a:ext uri="{FF2B5EF4-FFF2-40B4-BE49-F238E27FC236}">
                  <a16:creationId xmlns:a16="http://schemas.microsoft.com/office/drawing/2014/main" id="{AEB56D63-8654-8791-A4A9-E23058159A89}"/>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sp>
        <p:nvSpPr>
          <p:cNvPr id="2" name="テキスト ボックス 1">
            <a:extLst>
              <a:ext uri="{FF2B5EF4-FFF2-40B4-BE49-F238E27FC236}">
                <a16:creationId xmlns:a16="http://schemas.microsoft.com/office/drawing/2014/main" id="{6B2B45E4-A461-3FFF-3DCE-D9F85E1CB76D}"/>
              </a:ext>
            </a:extLst>
          </p:cNvPr>
          <p:cNvSpPr txBox="1"/>
          <p:nvPr/>
        </p:nvSpPr>
        <p:spPr>
          <a:xfrm>
            <a:off x="314761" y="1089460"/>
            <a:ext cx="7776488" cy="1077218"/>
          </a:xfrm>
          <a:prstGeom prst="rect">
            <a:avLst/>
          </a:prstGeom>
          <a:noFill/>
        </p:spPr>
        <p:txBody>
          <a:bodyPr wrap="none" rtlCol="0">
            <a:spAutoFit/>
          </a:bodyPr>
          <a:lstStyle/>
          <a:p>
            <a:r>
              <a:rPr kumimoji="1" lang="en-US" altLang="ja-JP" sz="1600"/>
              <a:t>Orientation culling </a:t>
            </a:r>
            <a:r>
              <a:rPr kumimoji="1" lang="ja-JP" altLang="en-US" sz="1600"/>
              <a:t>で抽出された点列はピクセルエッジループの一部</a:t>
            </a:r>
            <a:endParaRPr kumimoji="1" lang="en-US" altLang="ja-JP" sz="1600"/>
          </a:p>
          <a:p>
            <a:r>
              <a:rPr kumimoji="1" lang="ja-JP" altLang="en-US" sz="1600"/>
              <a:t>ループの途切れる位置（もしくはループの開始点）をセグメント区切りとみなして</a:t>
            </a:r>
            <a:br>
              <a:rPr kumimoji="1" lang="en-US" altLang="ja-JP" sz="1600"/>
            </a:br>
            <a:r>
              <a:rPr kumimoji="1" lang="en-US" altLang="ja-JP" sz="1600" b="1"/>
              <a:t>Segmentated scan</a:t>
            </a:r>
            <a:r>
              <a:rPr kumimoji="1" lang="en-US" altLang="ja-JP" sz="1600" baseline="30000"/>
              <a:t>*1</a:t>
            </a:r>
            <a:r>
              <a:rPr kumimoji="1" lang="en-US" altLang="ja-JP" sz="1600"/>
              <a:t> </a:t>
            </a:r>
            <a:r>
              <a:rPr kumimoji="1" lang="ja-JP" altLang="en-US" sz="1600"/>
              <a:t>を行うと順序付きの点列が得られる</a:t>
            </a:r>
            <a:endParaRPr kumimoji="1" lang="en-US" altLang="ja-JP" sz="1600"/>
          </a:p>
          <a:p>
            <a:r>
              <a:rPr kumimoji="1" lang="ja-JP" altLang="en-US" sz="1600"/>
              <a:t>→</a:t>
            </a:r>
            <a:r>
              <a:rPr kumimoji="1" lang="ja-JP" altLang="en-US" sz="1600" b="1">
                <a:solidFill>
                  <a:schemeClr val="accent6">
                    <a:lumMod val="75000"/>
                  </a:schemeClr>
                </a:solidFill>
              </a:rPr>
              <a:t>ベクトルストローク</a:t>
            </a:r>
            <a:endParaRPr kumimoji="1" lang="en-US" altLang="ja-JP" sz="1600" u="sng"/>
          </a:p>
        </p:txBody>
      </p:sp>
      <p:sp>
        <p:nvSpPr>
          <p:cNvPr id="4" name="テキスト ボックス 3">
            <a:extLst>
              <a:ext uri="{FF2B5EF4-FFF2-40B4-BE49-F238E27FC236}">
                <a16:creationId xmlns:a16="http://schemas.microsoft.com/office/drawing/2014/main" id="{AC313292-9AC2-DFEE-900E-9387C74D0CE9}"/>
              </a:ext>
            </a:extLst>
          </p:cNvPr>
          <p:cNvSpPr txBox="1"/>
          <p:nvPr/>
        </p:nvSpPr>
        <p:spPr>
          <a:xfrm>
            <a:off x="1321522" y="2986789"/>
            <a:ext cx="6062828" cy="600164"/>
          </a:xfrm>
          <a:prstGeom prst="rect">
            <a:avLst/>
          </a:prstGeom>
          <a:noFill/>
          <a:ln>
            <a:solidFill>
              <a:schemeClr val="tx1"/>
            </a:solidFill>
          </a:ln>
        </p:spPr>
        <p:txBody>
          <a:bodyPr wrap="square" rtlCol="0">
            <a:spAutoFit/>
          </a:bodyPr>
          <a:lstStyle/>
          <a:p>
            <a:r>
              <a:rPr kumimoji="1" lang="en-US" altLang="ja-JP" sz="1100" baseline="30000"/>
              <a:t>*1</a:t>
            </a:r>
            <a:r>
              <a:rPr kumimoji="1" lang="ja-JP" altLang="en-US" sz="1100"/>
              <a:t> 入力配列がセグメント化されているときに、各セグメントごとに </a:t>
            </a:r>
            <a:r>
              <a:rPr kumimoji="1" lang="en-US" altLang="ja-JP" sz="1100"/>
              <a:t>Prefix sum</a:t>
            </a:r>
            <a:br>
              <a:rPr kumimoji="1" lang="en-US" altLang="ja-JP" sz="1100"/>
            </a:br>
            <a:r>
              <a:rPr kumimoji="1" lang="ja-JP" altLang="en-US" sz="1100"/>
              <a:t>（シーケンスをスキャンして加算していく演算）を行う処理</a:t>
            </a:r>
            <a:endParaRPr kumimoji="1" lang="en-US" altLang="ja-JP" sz="1100"/>
          </a:p>
          <a:p>
            <a:r>
              <a:rPr kumimoji="1" lang="ja-JP" altLang="en-US" sz="1100"/>
              <a:t>　</a:t>
            </a:r>
            <a:r>
              <a:rPr kumimoji="1" lang="en-US" altLang="ja-JP" sz="1100"/>
              <a:t>StrokeGen </a:t>
            </a:r>
            <a:r>
              <a:rPr kumimoji="1" lang="ja-JP" altLang="en-US" sz="1100"/>
              <a:t>中の実装は </a:t>
            </a:r>
            <a:r>
              <a:rPr lang="en-US" altLang="ja-JP" sz="1100"/>
              <a:t>Efficient Parallel Scan Algorithms for GPUs [Sengupta 2008]</a:t>
            </a:r>
            <a:endParaRPr kumimoji="1" lang="en-US" altLang="ja-JP" sz="1100"/>
          </a:p>
        </p:txBody>
      </p:sp>
      <p:grpSp>
        <p:nvGrpSpPr>
          <p:cNvPr id="18" name="グループ化 17">
            <a:extLst>
              <a:ext uri="{FF2B5EF4-FFF2-40B4-BE49-F238E27FC236}">
                <a16:creationId xmlns:a16="http://schemas.microsoft.com/office/drawing/2014/main" id="{2DFD9151-573E-5DC6-5800-87B7AF8D30F2}"/>
              </a:ext>
            </a:extLst>
          </p:cNvPr>
          <p:cNvGrpSpPr/>
          <p:nvPr/>
        </p:nvGrpSpPr>
        <p:grpSpPr>
          <a:xfrm>
            <a:off x="916527" y="3824416"/>
            <a:ext cx="7822933" cy="922336"/>
            <a:chOff x="-832091" y="2595968"/>
            <a:chExt cx="7822933" cy="922336"/>
          </a:xfrm>
        </p:grpSpPr>
        <p:pic>
          <p:nvPicPr>
            <p:cNvPr id="7" name="図 6">
              <a:extLst>
                <a:ext uri="{FF2B5EF4-FFF2-40B4-BE49-F238E27FC236}">
                  <a16:creationId xmlns:a16="http://schemas.microsoft.com/office/drawing/2014/main" id="{D9571ACF-B7CE-FAA3-882D-591E04ABA158}"/>
                </a:ext>
              </a:extLst>
            </p:cNvPr>
            <p:cNvPicPr>
              <a:picLocks noChangeAspect="1"/>
            </p:cNvPicPr>
            <p:nvPr/>
          </p:nvPicPr>
          <p:blipFill>
            <a:blip r:embed="rId3"/>
            <a:stretch>
              <a:fillRect/>
            </a:stretch>
          </p:blipFill>
          <p:spPr>
            <a:xfrm>
              <a:off x="2151333" y="2603989"/>
              <a:ext cx="3077004" cy="800212"/>
            </a:xfrm>
            <a:prstGeom prst="rect">
              <a:avLst/>
            </a:prstGeom>
          </p:spPr>
        </p:pic>
        <p:pic>
          <p:nvPicPr>
            <p:cNvPr id="8" name="図 7">
              <a:extLst>
                <a:ext uri="{FF2B5EF4-FFF2-40B4-BE49-F238E27FC236}">
                  <a16:creationId xmlns:a16="http://schemas.microsoft.com/office/drawing/2014/main" id="{3418B0F1-154D-6467-AB20-70C0F0D7CA08}"/>
                </a:ext>
              </a:extLst>
            </p:cNvPr>
            <p:cNvPicPr>
              <a:picLocks noChangeAspect="1"/>
            </p:cNvPicPr>
            <p:nvPr/>
          </p:nvPicPr>
          <p:blipFill>
            <a:blip r:embed="rId4"/>
            <a:stretch>
              <a:fillRect/>
            </a:stretch>
          </p:blipFill>
          <p:spPr>
            <a:xfrm>
              <a:off x="-832091" y="2598062"/>
              <a:ext cx="2551461" cy="520132"/>
            </a:xfrm>
            <a:prstGeom prst="rect">
              <a:avLst/>
            </a:prstGeom>
          </p:spPr>
        </p:pic>
        <p:sp>
          <p:nvSpPr>
            <p:cNvPr id="10" name="テキスト ボックス 9">
              <a:extLst>
                <a:ext uri="{FF2B5EF4-FFF2-40B4-BE49-F238E27FC236}">
                  <a16:creationId xmlns:a16="http://schemas.microsoft.com/office/drawing/2014/main" id="{31EDECA6-5DEA-ECEB-55E7-B619F08724D9}"/>
                </a:ext>
              </a:extLst>
            </p:cNvPr>
            <p:cNvSpPr txBox="1"/>
            <p:nvPr/>
          </p:nvSpPr>
          <p:spPr>
            <a:xfrm>
              <a:off x="-832091" y="3118194"/>
              <a:ext cx="2551461" cy="400110"/>
            </a:xfrm>
            <a:prstGeom prst="rect">
              <a:avLst/>
            </a:prstGeom>
            <a:noFill/>
          </p:spPr>
          <p:txBody>
            <a:bodyPr wrap="square" rtlCol="0">
              <a:spAutoFit/>
            </a:bodyPr>
            <a:lstStyle/>
            <a:p>
              <a:r>
                <a:rPr kumimoji="1" lang="en-US" altLang="ja-JP" sz="1000"/>
                <a:t>prefix sum: input numbers </a:t>
              </a:r>
              <a:r>
                <a:rPr kumimoji="1" lang="ja-JP" altLang="en-US" sz="1000"/>
                <a:t>の値を先頭から順に加算した値</a:t>
              </a:r>
            </a:p>
          </p:txBody>
        </p:sp>
        <p:sp>
          <p:nvSpPr>
            <p:cNvPr id="12" name="テキスト ボックス 11">
              <a:extLst>
                <a:ext uri="{FF2B5EF4-FFF2-40B4-BE49-F238E27FC236}">
                  <a16:creationId xmlns:a16="http://schemas.microsoft.com/office/drawing/2014/main" id="{7F1A0D80-32FF-B7DC-F7A5-77A553A7CE44}"/>
                </a:ext>
              </a:extLst>
            </p:cNvPr>
            <p:cNvSpPr txBox="1"/>
            <p:nvPr/>
          </p:nvSpPr>
          <p:spPr>
            <a:xfrm>
              <a:off x="5206379" y="2770748"/>
              <a:ext cx="1784463" cy="553998"/>
            </a:xfrm>
            <a:prstGeom prst="rect">
              <a:avLst/>
            </a:prstGeom>
            <a:noFill/>
          </p:spPr>
          <p:txBody>
            <a:bodyPr wrap="none" rtlCol="0">
              <a:spAutoFit/>
            </a:bodyPr>
            <a:lstStyle/>
            <a:p>
              <a:r>
                <a:rPr kumimoji="1" lang="en-US" altLang="ja-JP" sz="1000"/>
                <a:t>Segmented scan:</a:t>
              </a:r>
            </a:p>
            <a:p>
              <a:r>
                <a:rPr kumimoji="1" lang="en-US" altLang="ja-JP" sz="1000"/>
                <a:t>flag </a:t>
              </a:r>
              <a:r>
                <a:rPr kumimoji="1" lang="ja-JP" altLang="en-US" sz="1000"/>
                <a:t>がセグメントの区切り</a:t>
              </a:r>
              <a:endParaRPr kumimoji="1" lang="en-US" altLang="ja-JP" sz="1000"/>
            </a:p>
            <a:p>
              <a:r>
                <a:rPr kumimoji="1" lang="ja-JP" altLang="en-US" sz="1000"/>
                <a:t>セグメント毎の </a:t>
              </a:r>
              <a:r>
                <a:rPr kumimoji="1" lang="en-US" altLang="ja-JP" sz="1000"/>
                <a:t>Prefix sum</a:t>
              </a:r>
              <a:endParaRPr kumimoji="1" lang="ja-JP" altLang="en-US" sz="1000"/>
            </a:p>
          </p:txBody>
        </p:sp>
        <p:sp>
          <p:nvSpPr>
            <p:cNvPr id="13" name="正方形/長方形 12">
              <a:extLst>
                <a:ext uri="{FF2B5EF4-FFF2-40B4-BE49-F238E27FC236}">
                  <a16:creationId xmlns:a16="http://schemas.microsoft.com/office/drawing/2014/main" id="{7B272972-21BA-C4AA-18D7-870B296CDE4B}"/>
                </a:ext>
              </a:extLst>
            </p:cNvPr>
            <p:cNvSpPr/>
            <p:nvPr/>
          </p:nvSpPr>
          <p:spPr>
            <a:xfrm>
              <a:off x="2195320" y="2595968"/>
              <a:ext cx="713874" cy="80021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5" name="正方形/長方形 14">
              <a:extLst>
                <a:ext uri="{FF2B5EF4-FFF2-40B4-BE49-F238E27FC236}">
                  <a16:creationId xmlns:a16="http://schemas.microsoft.com/office/drawing/2014/main" id="{C357B177-88FF-4F91-D950-7F77B25F489D}"/>
                </a:ext>
              </a:extLst>
            </p:cNvPr>
            <p:cNvSpPr/>
            <p:nvPr/>
          </p:nvSpPr>
          <p:spPr>
            <a:xfrm>
              <a:off x="2949828" y="2595968"/>
              <a:ext cx="495403" cy="80021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7" name="正方形/長方形 16">
              <a:extLst>
                <a:ext uri="{FF2B5EF4-FFF2-40B4-BE49-F238E27FC236}">
                  <a16:creationId xmlns:a16="http://schemas.microsoft.com/office/drawing/2014/main" id="{DCC0338E-2FAF-D9BA-F47E-38C440375BEE}"/>
                </a:ext>
              </a:extLst>
            </p:cNvPr>
            <p:cNvSpPr/>
            <p:nvPr/>
          </p:nvSpPr>
          <p:spPr>
            <a:xfrm>
              <a:off x="3490260" y="2595968"/>
              <a:ext cx="204998" cy="80021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spTree>
    <p:extLst>
      <p:ext uri="{BB962C8B-B14F-4D97-AF65-F5344CB8AC3E}">
        <p14:creationId xmlns:p14="http://schemas.microsoft.com/office/powerpoint/2010/main" val="2160018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3866D599-F890-56C1-7E92-825F1FBE9B75}"/>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a:t>
            </a:r>
            <a:br>
              <a:rPr lang="en-US" altLang="ja-JP" sz="1600"/>
            </a:br>
            <a:r>
              <a:rPr lang="ja-JP" altLang="en-US" sz="3100"/>
              <a:t>ベクトルストロークの生成</a:t>
            </a:r>
            <a:endParaRPr kumimoji="1" lang="ja-JP" altLang="en-US" sz="1600"/>
          </a:p>
        </p:txBody>
      </p:sp>
      <p:sp>
        <p:nvSpPr>
          <p:cNvPr id="11" name="コンテンツ プレースホルダー 4">
            <a:extLst>
              <a:ext uri="{FF2B5EF4-FFF2-40B4-BE49-F238E27FC236}">
                <a16:creationId xmlns:a16="http://schemas.microsoft.com/office/drawing/2014/main" id="{4394ECB9-67F9-ACF1-CFC0-ED610B58A61D}"/>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14" name="コンテンツ プレースホルダー 4">
            <a:extLst>
              <a:ext uri="{FF2B5EF4-FFF2-40B4-BE49-F238E27FC236}">
                <a16:creationId xmlns:a16="http://schemas.microsoft.com/office/drawing/2014/main" id="{EE69DEED-912A-7304-4A97-5CB8ABB0D881}"/>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.4</a:t>
            </a:r>
            <a:endParaRPr lang="ja-JP" altLang="en-US" sz="2000"/>
          </a:p>
        </p:txBody>
      </p:sp>
      <p:grpSp>
        <p:nvGrpSpPr>
          <p:cNvPr id="16" name="グループ化 15">
            <a:extLst>
              <a:ext uri="{FF2B5EF4-FFF2-40B4-BE49-F238E27FC236}">
                <a16:creationId xmlns:a16="http://schemas.microsoft.com/office/drawing/2014/main" id="{5C6E1BA0-DC71-60AB-4CC9-F858DCADAC71}"/>
              </a:ext>
            </a:extLst>
          </p:cNvPr>
          <p:cNvGrpSpPr/>
          <p:nvPr/>
        </p:nvGrpSpPr>
        <p:grpSpPr>
          <a:xfrm>
            <a:off x="122755" y="689332"/>
            <a:ext cx="8854097" cy="264653"/>
            <a:chOff x="122755" y="1583812"/>
            <a:chExt cx="9820231" cy="987938"/>
          </a:xfrm>
        </p:grpSpPr>
        <p:sp>
          <p:nvSpPr>
            <p:cNvPr id="19" name="正方形/長方形 18">
              <a:extLst>
                <a:ext uri="{FF2B5EF4-FFF2-40B4-BE49-F238E27FC236}">
                  <a16:creationId xmlns:a16="http://schemas.microsoft.com/office/drawing/2014/main" id="{2514EAE7-9833-52CA-59D9-41C8A1B456AE}"/>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20" name="正方形/長方形 19">
              <a:extLst>
                <a:ext uri="{FF2B5EF4-FFF2-40B4-BE49-F238E27FC236}">
                  <a16:creationId xmlns:a16="http://schemas.microsoft.com/office/drawing/2014/main" id="{3B8064A0-4B8F-24FB-17BF-F31F3C40BB94}"/>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21" name="正方形/長方形 20">
              <a:extLst>
                <a:ext uri="{FF2B5EF4-FFF2-40B4-BE49-F238E27FC236}">
                  <a16:creationId xmlns:a16="http://schemas.microsoft.com/office/drawing/2014/main" id="{F3FCCD12-FE2C-B5D7-0797-4F4EECD9C550}"/>
                </a:ext>
              </a:extLst>
            </p:cNvPr>
            <p:cNvSpPr/>
            <p:nvPr/>
          </p:nvSpPr>
          <p:spPr>
            <a:xfrm>
              <a:off x="407566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Vectorization</a:t>
              </a:r>
              <a:endParaRPr kumimoji="1" lang="en-US" altLang="ja-JP" sz="1000">
                <a:solidFill>
                  <a:schemeClr val="accent6">
                    <a:lumMod val="60000"/>
                    <a:lumOff val="40000"/>
                  </a:schemeClr>
                </a:solidFill>
              </a:endParaRPr>
            </a:p>
          </p:txBody>
        </p:sp>
        <p:sp>
          <p:nvSpPr>
            <p:cNvPr id="22" name="正方形/長方形 21">
              <a:extLst>
                <a:ext uri="{FF2B5EF4-FFF2-40B4-BE49-F238E27FC236}">
                  <a16:creationId xmlns:a16="http://schemas.microsoft.com/office/drawing/2014/main" id="{57B44600-4F8A-76D4-A20A-3FD87AAB96FE}"/>
                </a:ext>
              </a:extLst>
            </p:cNvPr>
            <p:cNvSpPr/>
            <p:nvPr/>
          </p:nvSpPr>
          <p:spPr>
            <a:xfrm>
              <a:off x="6052120"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75000"/>
                    </a:schemeClr>
                  </a:solidFill>
                </a:rPr>
                <a:t>Stroke Generation</a:t>
              </a:r>
              <a:endParaRPr kumimoji="1" lang="en-US" altLang="ja-JP" sz="1000">
                <a:solidFill>
                  <a:schemeClr val="accent6">
                    <a:lumMod val="75000"/>
                  </a:schemeClr>
                </a:solidFill>
              </a:endParaRPr>
            </a:p>
          </p:txBody>
        </p:sp>
        <p:sp>
          <p:nvSpPr>
            <p:cNvPr id="23" name="正方形/長方形 22">
              <a:extLst>
                <a:ext uri="{FF2B5EF4-FFF2-40B4-BE49-F238E27FC236}">
                  <a16:creationId xmlns:a16="http://schemas.microsoft.com/office/drawing/2014/main" id="{AEB56D63-8654-8791-A4A9-E23058159A89}"/>
                </a:ext>
              </a:extLst>
            </p:cNvPr>
            <p:cNvSpPr/>
            <p:nvPr/>
          </p:nvSpPr>
          <p:spPr>
            <a:xfrm>
              <a:off x="802857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Stylization</a:t>
              </a:r>
              <a:endParaRPr kumimoji="1" lang="en-US" altLang="ja-JP" sz="1000">
                <a:solidFill>
                  <a:schemeClr val="accent6">
                    <a:lumMod val="60000"/>
                    <a:lumOff val="40000"/>
                  </a:schemeClr>
                </a:solidFill>
              </a:endParaRPr>
            </a:p>
          </p:txBody>
        </p:sp>
      </p:grpSp>
      <p:sp>
        <p:nvSpPr>
          <p:cNvPr id="6" name="四角形: 角を丸くする 5">
            <a:extLst>
              <a:ext uri="{FF2B5EF4-FFF2-40B4-BE49-F238E27FC236}">
                <a16:creationId xmlns:a16="http://schemas.microsoft.com/office/drawing/2014/main" id="{2343DE11-98AC-F672-388D-DCA4D72E53F7}"/>
              </a:ext>
            </a:extLst>
          </p:cNvPr>
          <p:cNvSpPr/>
          <p:nvPr/>
        </p:nvSpPr>
        <p:spPr>
          <a:xfrm>
            <a:off x="3188178" y="2051274"/>
            <a:ext cx="1877437" cy="757943"/>
          </a:xfrm>
          <a:prstGeom prst="roundRect">
            <a:avLst/>
          </a:prstGeom>
          <a:solidFill>
            <a:schemeClr val="bg1">
              <a:lumMod val="95000"/>
            </a:schemeClr>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b="1">
                <a:solidFill>
                  <a:schemeClr val="tx1"/>
                </a:solidFill>
              </a:rPr>
              <a:t>Simulator</a:t>
            </a:r>
            <a:r>
              <a:rPr kumimoji="1" lang="ja-JP" altLang="en-US" b="1">
                <a:solidFill>
                  <a:schemeClr val="tx1"/>
                </a:solidFill>
              </a:rPr>
              <a:t>図</a:t>
            </a:r>
          </a:p>
        </p:txBody>
      </p:sp>
      <p:pic>
        <p:nvPicPr>
          <p:cNvPr id="8" name="図 7" descr="グラフ&#10;&#10;自動的に生成された説明">
            <a:extLst>
              <a:ext uri="{FF2B5EF4-FFF2-40B4-BE49-F238E27FC236}">
                <a16:creationId xmlns:a16="http://schemas.microsoft.com/office/drawing/2014/main" id="{3828DAD2-64FD-6E22-3F49-32F89E3058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191"/>
          <a:stretch/>
        </p:blipFill>
        <p:spPr>
          <a:xfrm>
            <a:off x="2147179" y="1215080"/>
            <a:ext cx="4849642" cy="3375000"/>
          </a:xfrm>
          <a:prstGeom prst="rect">
            <a:avLst/>
          </a:prstGeom>
        </p:spPr>
      </p:pic>
      <p:sp>
        <p:nvSpPr>
          <p:cNvPr id="13" name="テキスト ボックス 12">
            <a:extLst>
              <a:ext uri="{FF2B5EF4-FFF2-40B4-BE49-F238E27FC236}">
                <a16:creationId xmlns:a16="http://schemas.microsoft.com/office/drawing/2014/main" id="{38AA26EB-B57F-D818-4903-1CA1E790175E}"/>
              </a:ext>
            </a:extLst>
          </p:cNvPr>
          <p:cNvSpPr txBox="1"/>
          <p:nvPr/>
        </p:nvSpPr>
        <p:spPr>
          <a:xfrm>
            <a:off x="2147179" y="4336164"/>
            <a:ext cx="3012363" cy="253916"/>
          </a:xfrm>
          <a:prstGeom prst="rect">
            <a:avLst/>
          </a:prstGeom>
          <a:noFill/>
        </p:spPr>
        <p:txBody>
          <a:bodyPr wrap="none" rtlCol="0">
            <a:spAutoFit/>
          </a:bodyPr>
          <a:lstStyle/>
          <a:p>
            <a:r>
              <a:rPr kumimoji="1" lang="ja-JP" altLang="en-US" sz="1050"/>
              <a:t>フィルタリング＋オリエンテーションカリング</a:t>
            </a:r>
          </a:p>
        </p:txBody>
      </p:sp>
    </p:spTree>
    <p:extLst>
      <p:ext uri="{BB962C8B-B14F-4D97-AF65-F5344CB8AC3E}">
        <p14:creationId xmlns:p14="http://schemas.microsoft.com/office/powerpoint/2010/main" val="2502941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F31BCBBE-55DD-0ACD-AB83-02A822770601}"/>
              </a:ext>
            </a:extLst>
          </p:cNvPr>
          <p:cNvGrpSpPr/>
          <p:nvPr/>
        </p:nvGrpSpPr>
        <p:grpSpPr>
          <a:xfrm>
            <a:off x="122755" y="689332"/>
            <a:ext cx="8854097" cy="264653"/>
            <a:chOff x="122755" y="1583812"/>
            <a:chExt cx="9820231" cy="987938"/>
          </a:xfrm>
        </p:grpSpPr>
        <p:sp>
          <p:nvSpPr>
            <p:cNvPr id="12" name="正方形/長方形 11">
              <a:extLst>
                <a:ext uri="{FF2B5EF4-FFF2-40B4-BE49-F238E27FC236}">
                  <a16:creationId xmlns:a16="http://schemas.microsoft.com/office/drawing/2014/main" id="{967A6F00-1668-11B7-847B-35E43B9D651D}"/>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13" name="正方形/長方形 12">
              <a:extLst>
                <a:ext uri="{FF2B5EF4-FFF2-40B4-BE49-F238E27FC236}">
                  <a16:creationId xmlns:a16="http://schemas.microsoft.com/office/drawing/2014/main" id="{FEAF3CEE-A63E-2FB5-7A0D-4B6C5BBE0AFE}"/>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15" name="正方形/長方形 14">
              <a:extLst>
                <a:ext uri="{FF2B5EF4-FFF2-40B4-BE49-F238E27FC236}">
                  <a16:creationId xmlns:a16="http://schemas.microsoft.com/office/drawing/2014/main" id="{E799D676-CB72-B13D-BE76-9DEEE5208216}"/>
                </a:ext>
              </a:extLst>
            </p:cNvPr>
            <p:cNvSpPr/>
            <p:nvPr/>
          </p:nvSpPr>
          <p:spPr>
            <a:xfrm>
              <a:off x="407566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Vectorization</a:t>
              </a:r>
              <a:endParaRPr kumimoji="1" lang="en-US" altLang="ja-JP" sz="1000">
                <a:solidFill>
                  <a:schemeClr val="accent6">
                    <a:lumMod val="60000"/>
                    <a:lumOff val="40000"/>
                  </a:schemeClr>
                </a:solidFill>
              </a:endParaRPr>
            </a:p>
          </p:txBody>
        </p:sp>
        <p:sp>
          <p:nvSpPr>
            <p:cNvPr id="17" name="正方形/長方形 16">
              <a:extLst>
                <a:ext uri="{FF2B5EF4-FFF2-40B4-BE49-F238E27FC236}">
                  <a16:creationId xmlns:a16="http://schemas.microsoft.com/office/drawing/2014/main" id="{F6AE8998-4ED9-D30D-52A4-E2AA1725AF74}"/>
                </a:ext>
              </a:extLst>
            </p:cNvPr>
            <p:cNvSpPr/>
            <p:nvPr/>
          </p:nvSpPr>
          <p:spPr>
            <a:xfrm>
              <a:off x="605212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Stroke Generation</a:t>
              </a:r>
              <a:endParaRPr kumimoji="1" lang="en-US" altLang="ja-JP" sz="1000">
                <a:solidFill>
                  <a:schemeClr val="accent6">
                    <a:lumMod val="60000"/>
                    <a:lumOff val="40000"/>
                  </a:schemeClr>
                </a:solidFill>
              </a:endParaRPr>
            </a:p>
          </p:txBody>
        </p:sp>
        <p:sp>
          <p:nvSpPr>
            <p:cNvPr id="18" name="正方形/長方形 17">
              <a:extLst>
                <a:ext uri="{FF2B5EF4-FFF2-40B4-BE49-F238E27FC236}">
                  <a16:creationId xmlns:a16="http://schemas.microsoft.com/office/drawing/2014/main" id="{09D06D17-98AD-377D-97E9-3658A6B9BDE1}"/>
                </a:ext>
              </a:extLst>
            </p:cNvPr>
            <p:cNvSpPr/>
            <p:nvPr/>
          </p:nvSpPr>
          <p:spPr>
            <a:xfrm>
              <a:off x="8028575"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50000"/>
                    </a:schemeClr>
                  </a:solidFill>
                </a:rPr>
                <a:t>Stylization</a:t>
              </a:r>
              <a:endParaRPr kumimoji="1" lang="en-US" altLang="ja-JP" sz="1000">
                <a:solidFill>
                  <a:schemeClr val="accent6">
                    <a:lumMod val="50000"/>
                  </a:schemeClr>
                </a:solidFill>
              </a:endParaRPr>
            </a:p>
          </p:txBody>
        </p:sp>
      </p:grpSp>
      <p:pic>
        <p:nvPicPr>
          <p:cNvPr id="3" name="図 2">
            <a:extLst>
              <a:ext uri="{FF2B5EF4-FFF2-40B4-BE49-F238E27FC236}">
                <a16:creationId xmlns:a16="http://schemas.microsoft.com/office/drawing/2014/main" id="{3AB2230D-37EC-EFF7-394F-8A068F43CC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99829" y="3033220"/>
            <a:ext cx="3744342" cy="1829370"/>
          </a:xfrm>
          <a:prstGeom prst="rect">
            <a:avLst/>
          </a:prstGeom>
        </p:spPr>
      </p:pic>
      <p:sp>
        <p:nvSpPr>
          <p:cNvPr id="6" name="タイトル 1">
            <a:extLst>
              <a:ext uri="{FF2B5EF4-FFF2-40B4-BE49-F238E27FC236}">
                <a16:creationId xmlns:a16="http://schemas.microsoft.com/office/drawing/2014/main" id="{94C2752C-56DE-CD8E-D866-4B58CFE27B1C}"/>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a:t>
            </a:r>
            <a:br>
              <a:rPr lang="en-US" altLang="ja-JP" sz="1600"/>
            </a:br>
            <a:r>
              <a:rPr lang="ja-JP" altLang="en-US" sz="3100"/>
              <a:t>ストロークレンダリング</a:t>
            </a:r>
            <a:endParaRPr kumimoji="1" lang="ja-JP" altLang="en-US" sz="1600"/>
          </a:p>
        </p:txBody>
      </p:sp>
      <p:sp>
        <p:nvSpPr>
          <p:cNvPr id="8" name="コンテンツ プレースホルダー 4">
            <a:extLst>
              <a:ext uri="{FF2B5EF4-FFF2-40B4-BE49-F238E27FC236}">
                <a16:creationId xmlns:a16="http://schemas.microsoft.com/office/drawing/2014/main" id="{CD00210F-3DEE-9ED3-DDB0-2F4415E2458D}"/>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9" name="コンテンツ プレースホルダー 4">
            <a:extLst>
              <a:ext uri="{FF2B5EF4-FFF2-40B4-BE49-F238E27FC236}">
                <a16:creationId xmlns:a16="http://schemas.microsoft.com/office/drawing/2014/main" id="{96C241EC-25F9-1D44-DCE7-F5EBA2CE1EB8}"/>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.5</a:t>
            </a:r>
            <a:endParaRPr lang="ja-JP" altLang="en-US" sz="2000"/>
          </a:p>
        </p:txBody>
      </p:sp>
      <p:sp>
        <p:nvSpPr>
          <p:cNvPr id="2" name="テキスト ボックス 1">
            <a:extLst>
              <a:ext uri="{FF2B5EF4-FFF2-40B4-BE49-F238E27FC236}">
                <a16:creationId xmlns:a16="http://schemas.microsoft.com/office/drawing/2014/main" id="{534A0B3E-BF3D-C544-1C61-746124C99FB8}"/>
              </a:ext>
            </a:extLst>
          </p:cNvPr>
          <p:cNvSpPr txBox="1"/>
          <p:nvPr/>
        </p:nvSpPr>
        <p:spPr>
          <a:xfrm>
            <a:off x="314761" y="1089460"/>
            <a:ext cx="7039106" cy="1815882"/>
          </a:xfrm>
          <a:prstGeom prst="rect">
            <a:avLst/>
          </a:prstGeom>
          <a:noFill/>
        </p:spPr>
        <p:txBody>
          <a:bodyPr wrap="none" rtlCol="0">
            <a:spAutoFit/>
          </a:bodyPr>
          <a:lstStyle/>
          <a:p>
            <a:r>
              <a:rPr kumimoji="1" lang="ja-JP" altLang="en-US" sz="1600"/>
              <a:t>ここまでで得られたベクトルストロークは繋がりを持った点列</a:t>
            </a:r>
            <a:endParaRPr kumimoji="1" lang="en-US" altLang="ja-JP" sz="1600"/>
          </a:p>
          <a:p>
            <a:pPr marL="285750" indent="-285750">
              <a:buFont typeface="Arial" panose="020B0604020202020204" pitchFamily="34" charset="0"/>
              <a:buChar char="•"/>
            </a:pPr>
            <a:r>
              <a:rPr kumimoji="1" lang="ja-JP" altLang="en-US" sz="1600"/>
              <a:t>描画の方法は</a:t>
            </a:r>
            <a:r>
              <a:rPr kumimoji="1" lang="ja-JP" altLang="en-US" sz="1600" b="1"/>
              <a:t>任意に実装可能</a:t>
            </a:r>
            <a:endParaRPr kumimoji="1" lang="en-US" altLang="ja-JP" sz="1600" b="1"/>
          </a:p>
          <a:p>
            <a:endParaRPr kumimoji="1" lang="en-US" altLang="ja-JP" sz="1600"/>
          </a:p>
          <a:p>
            <a:r>
              <a:rPr kumimoji="1" lang="ja-JP" altLang="en-US" sz="1600"/>
              <a:t>論文では点列から</a:t>
            </a:r>
            <a:r>
              <a:rPr kumimoji="1" lang="ja-JP" altLang="en-US" sz="1600" b="1"/>
              <a:t>ポリメッシュ</a:t>
            </a:r>
            <a:r>
              <a:rPr kumimoji="1" lang="ja-JP" altLang="en-US" sz="1600"/>
              <a:t>を生成してパス描画</a:t>
            </a:r>
            <a:endParaRPr kumimoji="1" lang="en-US" altLang="ja-JP" sz="1600"/>
          </a:p>
          <a:p>
            <a:pPr marL="285750" indent="-285750">
              <a:buFont typeface="Arial" panose="020B0604020202020204" pitchFamily="34" charset="0"/>
              <a:buChar char="•"/>
            </a:pPr>
            <a:r>
              <a:rPr kumimoji="1" lang="ja-JP" altLang="en-US" sz="1600"/>
              <a:t>接線→法線として法線方向への押し出し量を線幅パラメータとして用意</a:t>
            </a:r>
            <a:endParaRPr kumimoji="1" lang="en-US" altLang="ja-JP" sz="1600"/>
          </a:p>
          <a:p>
            <a:pPr marL="285750" indent="-285750">
              <a:buFont typeface="Arial" panose="020B0604020202020204" pitchFamily="34" charset="0"/>
              <a:buChar char="•"/>
            </a:pPr>
            <a:r>
              <a:rPr kumimoji="1" lang="en-US" altLang="ja-JP" sz="1600"/>
              <a:t>UV</a:t>
            </a:r>
            <a:r>
              <a:rPr kumimoji="1" lang="ja-JP" altLang="en-US" sz="1600"/>
              <a:t>は、押し出しした上下の位置から</a:t>
            </a:r>
            <a:r>
              <a:rPr kumimoji="1" lang="en-US" altLang="ja-JP" sz="1600"/>
              <a:t>V</a:t>
            </a:r>
            <a:r>
              <a:rPr kumimoji="1" lang="ja-JP" altLang="en-US" sz="1600"/>
              <a:t>、</a:t>
            </a:r>
            <a:br>
              <a:rPr kumimoji="1" lang="en-US" altLang="ja-JP" sz="1600"/>
            </a:br>
            <a:r>
              <a:rPr kumimoji="1" lang="ja-JP" altLang="en-US" sz="1600"/>
              <a:t>ストローク頂点の番号とストローク長から</a:t>
            </a:r>
            <a:r>
              <a:rPr kumimoji="1" lang="en-US" altLang="ja-JP" sz="1600"/>
              <a:t>U</a:t>
            </a:r>
            <a:r>
              <a:rPr kumimoji="1" lang="ja-JP" altLang="en-US" sz="1600"/>
              <a:t>を計算</a:t>
            </a:r>
            <a:endParaRPr kumimoji="1" lang="en-US" altLang="ja-JP" sz="1600"/>
          </a:p>
        </p:txBody>
      </p:sp>
    </p:spTree>
    <p:extLst>
      <p:ext uri="{BB962C8B-B14F-4D97-AF65-F5344CB8AC3E}">
        <p14:creationId xmlns:p14="http://schemas.microsoft.com/office/powerpoint/2010/main" val="549176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F31BCBBE-55DD-0ACD-AB83-02A822770601}"/>
              </a:ext>
            </a:extLst>
          </p:cNvPr>
          <p:cNvGrpSpPr/>
          <p:nvPr/>
        </p:nvGrpSpPr>
        <p:grpSpPr>
          <a:xfrm>
            <a:off x="122755" y="689332"/>
            <a:ext cx="8854097" cy="264653"/>
            <a:chOff x="122755" y="1583812"/>
            <a:chExt cx="9820231" cy="987938"/>
          </a:xfrm>
        </p:grpSpPr>
        <p:sp>
          <p:nvSpPr>
            <p:cNvPr id="12" name="正方形/長方形 11">
              <a:extLst>
                <a:ext uri="{FF2B5EF4-FFF2-40B4-BE49-F238E27FC236}">
                  <a16:creationId xmlns:a16="http://schemas.microsoft.com/office/drawing/2014/main" id="{967A6F00-1668-11B7-847B-35E43B9D651D}"/>
                </a:ext>
              </a:extLst>
            </p:cNvPr>
            <p:cNvSpPr/>
            <p:nvPr/>
          </p:nvSpPr>
          <p:spPr>
            <a:xfrm>
              <a:off x="12275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Preprocessing</a:t>
              </a:r>
              <a:endParaRPr kumimoji="1" lang="en-US" altLang="ja-JP" sz="900">
                <a:solidFill>
                  <a:schemeClr val="accent6">
                    <a:lumMod val="60000"/>
                    <a:lumOff val="40000"/>
                  </a:schemeClr>
                </a:solidFill>
              </a:endParaRPr>
            </a:p>
          </p:txBody>
        </p:sp>
        <p:sp>
          <p:nvSpPr>
            <p:cNvPr id="13" name="正方形/長方形 12">
              <a:extLst>
                <a:ext uri="{FF2B5EF4-FFF2-40B4-BE49-F238E27FC236}">
                  <a16:creationId xmlns:a16="http://schemas.microsoft.com/office/drawing/2014/main" id="{FEAF3CEE-A63E-2FB5-7A0D-4B6C5BBE0AFE}"/>
                </a:ext>
              </a:extLst>
            </p:cNvPr>
            <p:cNvSpPr/>
            <p:nvPr/>
          </p:nvSpPr>
          <p:spPr>
            <a:xfrm>
              <a:off x="209921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Rasaterization</a:t>
              </a:r>
              <a:endParaRPr kumimoji="1" lang="en-US" altLang="ja-JP" sz="1000">
                <a:solidFill>
                  <a:schemeClr val="accent6">
                    <a:lumMod val="60000"/>
                    <a:lumOff val="40000"/>
                  </a:schemeClr>
                </a:solidFill>
              </a:endParaRPr>
            </a:p>
          </p:txBody>
        </p:sp>
        <p:sp>
          <p:nvSpPr>
            <p:cNvPr id="15" name="正方形/長方形 14">
              <a:extLst>
                <a:ext uri="{FF2B5EF4-FFF2-40B4-BE49-F238E27FC236}">
                  <a16:creationId xmlns:a16="http://schemas.microsoft.com/office/drawing/2014/main" id="{E799D676-CB72-B13D-BE76-9DEEE5208216}"/>
                </a:ext>
              </a:extLst>
            </p:cNvPr>
            <p:cNvSpPr/>
            <p:nvPr/>
          </p:nvSpPr>
          <p:spPr>
            <a:xfrm>
              <a:off x="4075665"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Vectorization</a:t>
              </a:r>
              <a:endParaRPr kumimoji="1" lang="en-US" altLang="ja-JP" sz="1000">
                <a:solidFill>
                  <a:schemeClr val="accent6">
                    <a:lumMod val="60000"/>
                    <a:lumOff val="40000"/>
                  </a:schemeClr>
                </a:solidFill>
              </a:endParaRPr>
            </a:p>
          </p:txBody>
        </p:sp>
        <p:sp>
          <p:nvSpPr>
            <p:cNvPr id="17" name="正方形/長方形 16">
              <a:extLst>
                <a:ext uri="{FF2B5EF4-FFF2-40B4-BE49-F238E27FC236}">
                  <a16:creationId xmlns:a16="http://schemas.microsoft.com/office/drawing/2014/main" id="{F6AE8998-4ED9-D30D-52A4-E2AA1725AF74}"/>
                </a:ext>
              </a:extLst>
            </p:cNvPr>
            <p:cNvSpPr/>
            <p:nvPr/>
          </p:nvSpPr>
          <p:spPr>
            <a:xfrm>
              <a:off x="6052120" y="1583812"/>
              <a:ext cx="1914411" cy="98793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60000"/>
                      <a:lumOff val="40000"/>
                    </a:schemeClr>
                  </a:solidFill>
                </a:rPr>
                <a:t>Stroke Generation</a:t>
              </a:r>
              <a:endParaRPr kumimoji="1" lang="en-US" altLang="ja-JP" sz="1000">
                <a:solidFill>
                  <a:schemeClr val="accent6">
                    <a:lumMod val="60000"/>
                    <a:lumOff val="40000"/>
                  </a:schemeClr>
                </a:solidFill>
              </a:endParaRPr>
            </a:p>
          </p:txBody>
        </p:sp>
        <p:sp>
          <p:nvSpPr>
            <p:cNvPr id="18" name="正方形/長方形 17">
              <a:extLst>
                <a:ext uri="{FF2B5EF4-FFF2-40B4-BE49-F238E27FC236}">
                  <a16:creationId xmlns:a16="http://schemas.microsoft.com/office/drawing/2014/main" id="{09D06D17-98AD-377D-97E9-3658A6B9BDE1}"/>
                </a:ext>
              </a:extLst>
            </p:cNvPr>
            <p:cNvSpPr/>
            <p:nvPr/>
          </p:nvSpPr>
          <p:spPr>
            <a:xfrm>
              <a:off x="8028575" y="1583812"/>
              <a:ext cx="1914411" cy="98793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accent6">
                      <a:lumMod val="50000"/>
                    </a:schemeClr>
                  </a:solidFill>
                </a:rPr>
                <a:t>Stylization</a:t>
              </a:r>
              <a:endParaRPr kumimoji="1" lang="en-US" altLang="ja-JP" sz="1000">
                <a:solidFill>
                  <a:schemeClr val="accent6">
                    <a:lumMod val="50000"/>
                  </a:schemeClr>
                </a:solidFill>
              </a:endParaRPr>
            </a:p>
          </p:txBody>
        </p:sp>
      </p:grpSp>
      <p:sp>
        <p:nvSpPr>
          <p:cNvPr id="6" name="タイトル 1">
            <a:extLst>
              <a:ext uri="{FF2B5EF4-FFF2-40B4-BE49-F238E27FC236}">
                <a16:creationId xmlns:a16="http://schemas.microsoft.com/office/drawing/2014/main" id="{94C2752C-56DE-CD8E-D866-4B58CFE27B1C}"/>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アルゴリズム解説</a:t>
            </a:r>
            <a:br>
              <a:rPr lang="en-US" altLang="ja-JP" sz="1600"/>
            </a:br>
            <a:r>
              <a:rPr lang="ja-JP" altLang="en-US" sz="3100"/>
              <a:t>ストロークレンダリング</a:t>
            </a:r>
            <a:endParaRPr kumimoji="1" lang="ja-JP" altLang="en-US" sz="1600"/>
          </a:p>
        </p:txBody>
      </p:sp>
      <p:sp>
        <p:nvSpPr>
          <p:cNvPr id="8" name="コンテンツ プレースホルダー 4">
            <a:extLst>
              <a:ext uri="{FF2B5EF4-FFF2-40B4-BE49-F238E27FC236}">
                <a16:creationId xmlns:a16="http://schemas.microsoft.com/office/drawing/2014/main" id="{CD00210F-3DEE-9ED3-DDB0-2F4415E2458D}"/>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3</a:t>
            </a:r>
            <a:endParaRPr lang="ja-JP" altLang="en-US"/>
          </a:p>
        </p:txBody>
      </p:sp>
      <p:sp>
        <p:nvSpPr>
          <p:cNvPr id="9" name="コンテンツ プレースホルダー 4">
            <a:extLst>
              <a:ext uri="{FF2B5EF4-FFF2-40B4-BE49-F238E27FC236}">
                <a16:creationId xmlns:a16="http://schemas.microsoft.com/office/drawing/2014/main" id="{96C241EC-25F9-1D44-DCE7-F5EBA2CE1EB8}"/>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.5</a:t>
            </a:r>
            <a:endParaRPr lang="ja-JP" altLang="en-US" sz="2000"/>
          </a:p>
        </p:txBody>
      </p:sp>
      <p:grpSp>
        <p:nvGrpSpPr>
          <p:cNvPr id="14" name="グループ化 13">
            <a:extLst>
              <a:ext uri="{FF2B5EF4-FFF2-40B4-BE49-F238E27FC236}">
                <a16:creationId xmlns:a16="http://schemas.microsoft.com/office/drawing/2014/main" id="{B5BF54CA-54D2-0303-EF9D-AC0FD8F46A1F}"/>
              </a:ext>
            </a:extLst>
          </p:cNvPr>
          <p:cNvGrpSpPr/>
          <p:nvPr/>
        </p:nvGrpSpPr>
        <p:grpSpPr>
          <a:xfrm>
            <a:off x="2147179" y="1215080"/>
            <a:ext cx="4849642" cy="3375000"/>
            <a:chOff x="2147179" y="1215080"/>
            <a:chExt cx="4849642" cy="3375000"/>
          </a:xfrm>
        </p:grpSpPr>
        <p:pic>
          <p:nvPicPr>
            <p:cNvPr id="7" name="図 6" descr="グラフ が含まれている画像&#10;&#10;自動的に生成された説明">
              <a:extLst>
                <a:ext uri="{FF2B5EF4-FFF2-40B4-BE49-F238E27FC236}">
                  <a16:creationId xmlns:a16="http://schemas.microsoft.com/office/drawing/2014/main" id="{D41BE6CF-1A93-F378-8214-AAC89FF2D7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191"/>
            <a:stretch/>
          </p:blipFill>
          <p:spPr>
            <a:xfrm>
              <a:off x="2147179" y="1215080"/>
              <a:ext cx="4849642" cy="3375000"/>
            </a:xfrm>
            <a:prstGeom prst="rect">
              <a:avLst/>
            </a:prstGeom>
          </p:spPr>
        </p:pic>
        <p:sp>
          <p:nvSpPr>
            <p:cNvPr id="11" name="テキスト ボックス 10">
              <a:extLst>
                <a:ext uri="{FF2B5EF4-FFF2-40B4-BE49-F238E27FC236}">
                  <a16:creationId xmlns:a16="http://schemas.microsoft.com/office/drawing/2014/main" id="{908F4A21-6A36-2140-A6A5-13235DE4E412}"/>
                </a:ext>
              </a:extLst>
            </p:cNvPr>
            <p:cNvSpPr txBox="1"/>
            <p:nvPr/>
          </p:nvSpPr>
          <p:spPr>
            <a:xfrm>
              <a:off x="2147179" y="4336164"/>
              <a:ext cx="2069797" cy="253916"/>
            </a:xfrm>
            <a:prstGeom prst="rect">
              <a:avLst/>
            </a:prstGeom>
            <a:noFill/>
          </p:spPr>
          <p:txBody>
            <a:bodyPr wrap="none" rtlCol="0">
              <a:spAutoFit/>
            </a:bodyPr>
            <a:lstStyle/>
            <a:p>
              <a:r>
                <a:rPr kumimoji="1" lang="ja-JP" altLang="en-US" sz="1050"/>
                <a:t>ストロークとしてレンダリング</a:t>
              </a:r>
            </a:p>
          </p:txBody>
        </p:sp>
      </p:grpSp>
    </p:spTree>
    <p:extLst>
      <p:ext uri="{BB962C8B-B14F-4D97-AF65-F5344CB8AC3E}">
        <p14:creationId xmlns:p14="http://schemas.microsoft.com/office/powerpoint/2010/main" val="576242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0F2E-0B65-8B2A-10E0-67DD4AD4E88D}"/>
              </a:ext>
            </a:extLst>
          </p:cNvPr>
          <p:cNvSpPr>
            <a:spLocks noGrp="1"/>
          </p:cNvSpPr>
          <p:nvPr>
            <p:ph type="title"/>
          </p:nvPr>
        </p:nvSpPr>
        <p:spPr/>
        <p:txBody>
          <a:bodyPr/>
          <a:lstStyle/>
          <a:p>
            <a:r>
              <a:rPr lang="en-US" altLang="ja-JP"/>
              <a:t>StrokeGen </a:t>
            </a:r>
            <a:r>
              <a:rPr lang="ja-JP" altLang="en-US"/>
              <a:t>実装解説</a:t>
            </a:r>
          </a:p>
        </p:txBody>
      </p:sp>
      <p:sp>
        <p:nvSpPr>
          <p:cNvPr id="4" name="コンテンツ プレースホルダー 4">
            <a:extLst>
              <a:ext uri="{FF2B5EF4-FFF2-40B4-BE49-F238E27FC236}">
                <a16:creationId xmlns:a16="http://schemas.microsoft.com/office/drawing/2014/main" id="{EAAE2D8C-EF70-85F7-B877-1A8930D6092B}"/>
              </a:ext>
            </a:extLst>
          </p:cNvPr>
          <p:cNvSpPr txBox="1">
            <a:spLocks/>
          </p:cNvSpPr>
          <p:nvPr/>
        </p:nvSpPr>
        <p:spPr bwMode="auto">
          <a:xfrm>
            <a:off x="0" y="0"/>
            <a:ext cx="624045"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a:t>4</a:t>
            </a:r>
            <a:endParaRPr lang="ja-JP" altLang="en-US"/>
          </a:p>
        </p:txBody>
      </p:sp>
      <p:grpSp>
        <p:nvGrpSpPr>
          <p:cNvPr id="29" name="グループ化 28">
            <a:extLst>
              <a:ext uri="{FF2B5EF4-FFF2-40B4-BE49-F238E27FC236}">
                <a16:creationId xmlns:a16="http://schemas.microsoft.com/office/drawing/2014/main" id="{841BA25E-5E0D-9375-2B9D-9E4D604359AE}"/>
              </a:ext>
            </a:extLst>
          </p:cNvPr>
          <p:cNvGrpSpPr/>
          <p:nvPr/>
        </p:nvGrpSpPr>
        <p:grpSpPr>
          <a:xfrm>
            <a:off x="1014857" y="895802"/>
            <a:ext cx="5114926" cy="417846"/>
            <a:chOff x="933449" y="1036900"/>
            <a:chExt cx="7639051" cy="624045"/>
          </a:xfrm>
        </p:grpSpPr>
        <p:sp>
          <p:nvSpPr>
            <p:cNvPr id="6" name="正方形/長方形 5">
              <a:extLst>
                <a:ext uri="{FF2B5EF4-FFF2-40B4-BE49-F238E27FC236}">
                  <a16:creationId xmlns:a16="http://schemas.microsoft.com/office/drawing/2014/main" id="{F64D0C64-5677-5F13-7A10-636E7415D15F}"/>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11" name="正方形/長方形 10">
              <a:extLst>
                <a:ext uri="{FF2B5EF4-FFF2-40B4-BE49-F238E27FC236}">
                  <a16:creationId xmlns:a16="http://schemas.microsoft.com/office/drawing/2014/main" id="{EDCAB36B-9C2E-E0F0-9D91-B534EC41F4BC}"/>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1</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12" name="正方形/長方形 11">
              <a:extLst>
                <a:ext uri="{FF2B5EF4-FFF2-40B4-BE49-F238E27FC236}">
                  <a16:creationId xmlns:a16="http://schemas.microsoft.com/office/drawing/2014/main" id="{20677ED0-8618-DE2C-6D08-D4ECDA89E27E}"/>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bg1">
                      <a:lumMod val="65000"/>
                    </a:schemeClr>
                  </a:solidFill>
                </a:rPr>
                <a:t>輪郭線とは？</a:t>
              </a:r>
            </a:p>
          </p:txBody>
        </p:sp>
        <p:sp>
          <p:nvSpPr>
            <p:cNvPr id="13" name="直角三角形 12">
              <a:extLst>
                <a:ext uri="{FF2B5EF4-FFF2-40B4-BE49-F238E27FC236}">
                  <a16:creationId xmlns:a16="http://schemas.microsoft.com/office/drawing/2014/main" id="{BF30459A-A04F-425C-29DC-14519D811CAC}"/>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40" name="グループ化 39">
            <a:extLst>
              <a:ext uri="{FF2B5EF4-FFF2-40B4-BE49-F238E27FC236}">
                <a16:creationId xmlns:a16="http://schemas.microsoft.com/office/drawing/2014/main" id="{0D626FFC-45B9-2503-0D5B-B467830C3E8A}"/>
              </a:ext>
            </a:extLst>
          </p:cNvPr>
          <p:cNvGrpSpPr/>
          <p:nvPr/>
        </p:nvGrpSpPr>
        <p:grpSpPr>
          <a:xfrm>
            <a:off x="1586300" y="1537639"/>
            <a:ext cx="5114926" cy="417846"/>
            <a:chOff x="933449" y="1036900"/>
            <a:chExt cx="7639051" cy="624045"/>
          </a:xfrm>
        </p:grpSpPr>
        <p:sp>
          <p:nvSpPr>
            <p:cNvPr id="41" name="正方形/長方形 40">
              <a:extLst>
                <a:ext uri="{FF2B5EF4-FFF2-40B4-BE49-F238E27FC236}">
                  <a16:creationId xmlns:a16="http://schemas.microsoft.com/office/drawing/2014/main" id="{9ABE31B3-7A29-3F03-A2A8-79CD463FED7F}"/>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42" name="正方形/長方形 41">
              <a:extLst>
                <a:ext uri="{FF2B5EF4-FFF2-40B4-BE49-F238E27FC236}">
                  <a16:creationId xmlns:a16="http://schemas.microsoft.com/office/drawing/2014/main" id="{9A4A017D-00E5-2C76-1505-DB11ECD67C39}"/>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2</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43" name="正方形/長方形 42">
              <a:extLst>
                <a:ext uri="{FF2B5EF4-FFF2-40B4-BE49-F238E27FC236}">
                  <a16:creationId xmlns:a16="http://schemas.microsoft.com/office/drawing/2014/main" id="{62BF867D-F7E1-4A04-2C15-9D51F19BEC46}"/>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bg1">
                      <a:lumMod val="65000"/>
                    </a:schemeClr>
                  </a:solidFill>
                </a:rPr>
                <a:t>StrokeGen </a:t>
              </a:r>
              <a:r>
                <a:rPr kumimoji="1" lang="ja-JP" altLang="en-US" sz="2000">
                  <a:solidFill>
                    <a:schemeClr val="bg1">
                      <a:lumMod val="65000"/>
                    </a:schemeClr>
                  </a:solidFill>
                </a:rPr>
                <a:t>概要</a:t>
              </a:r>
            </a:p>
          </p:txBody>
        </p:sp>
        <p:sp>
          <p:nvSpPr>
            <p:cNvPr id="44" name="直角三角形 43">
              <a:extLst>
                <a:ext uri="{FF2B5EF4-FFF2-40B4-BE49-F238E27FC236}">
                  <a16:creationId xmlns:a16="http://schemas.microsoft.com/office/drawing/2014/main" id="{EA517A9A-340B-C2CB-6A0A-940F2EB5B9C3}"/>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45" name="グループ化 44">
            <a:extLst>
              <a:ext uri="{FF2B5EF4-FFF2-40B4-BE49-F238E27FC236}">
                <a16:creationId xmlns:a16="http://schemas.microsoft.com/office/drawing/2014/main" id="{72BC9ABD-1E08-EC20-38A1-D2EEC1DF4360}"/>
              </a:ext>
            </a:extLst>
          </p:cNvPr>
          <p:cNvGrpSpPr/>
          <p:nvPr/>
        </p:nvGrpSpPr>
        <p:grpSpPr>
          <a:xfrm>
            <a:off x="2729186" y="2821313"/>
            <a:ext cx="5114926" cy="417846"/>
            <a:chOff x="933449" y="1036900"/>
            <a:chExt cx="7639051" cy="624045"/>
          </a:xfrm>
        </p:grpSpPr>
        <p:sp>
          <p:nvSpPr>
            <p:cNvPr id="46" name="正方形/長方形 45">
              <a:extLst>
                <a:ext uri="{FF2B5EF4-FFF2-40B4-BE49-F238E27FC236}">
                  <a16:creationId xmlns:a16="http://schemas.microsoft.com/office/drawing/2014/main" id="{6DBADA79-9895-0FCF-619B-942FB008C037}"/>
                </a:ext>
              </a:extLst>
            </p:cNvPr>
            <p:cNvSpPr/>
            <p:nvPr/>
          </p:nvSpPr>
          <p:spPr>
            <a:xfrm>
              <a:off x="933450" y="1576363"/>
              <a:ext cx="7435135" cy="84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solidFill>
              </a:endParaRPr>
            </a:p>
          </p:txBody>
        </p:sp>
        <p:sp>
          <p:nvSpPr>
            <p:cNvPr id="47" name="正方形/長方形 46">
              <a:extLst>
                <a:ext uri="{FF2B5EF4-FFF2-40B4-BE49-F238E27FC236}">
                  <a16:creationId xmlns:a16="http://schemas.microsoft.com/office/drawing/2014/main" id="{EC2A4421-3647-A488-276B-73639B49ED7B}"/>
                </a:ext>
              </a:extLst>
            </p:cNvPr>
            <p:cNvSpPr/>
            <p:nvPr/>
          </p:nvSpPr>
          <p:spPr>
            <a:xfrm>
              <a:off x="933450" y="1039153"/>
              <a:ext cx="624045" cy="621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solidFill>
                  <a:latin typeface="Segoe UI Black" panose="020B0A02040204020203" pitchFamily="34" charset="0"/>
                  <a:ea typeface="Segoe UI Black" panose="020B0A02040204020203" pitchFamily="34" charset="0"/>
                  <a:cs typeface="Aharoni" panose="02010803020104030203" pitchFamily="2" charset="-79"/>
                </a:rPr>
                <a:t>4</a:t>
              </a:r>
              <a:endParaRPr kumimoji="1" lang="ja-JP" altLang="en-US" sz="2400">
                <a:solidFill>
                  <a:schemeClr val="bg1"/>
                </a:solidFill>
                <a:latin typeface="Segoe UI Black" panose="020B0A02040204020203" pitchFamily="34" charset="0"/>
                <a:cs typeface="Aharoni" panose="02010803020104030203" pitchFamily="2" charset="-79"/>
              </a:endParaRPr>
            </a:p>
          </p:txBody>
        </p:sp>
        <p:sp>
          <p:nvSpPr>
            <p:cNvPr id="48" name="正方形/長方形 47">
              <a:extLst>
                <a:ext uri="{FF2B5EF4-FFF2-40B4-BE49-F238E27FC236}">
                  <a16:creationId xmlns:a16="http://schemas.microsoft.com/office/drawing/2014/main" id="{883A2B49-4415-91B6-841D-F2A94EDA1942}"/>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a:solidFill>
                    <a:schemeClr val="tx1"/>
                  </a:solidFill>
                </a:rPr>
                <a:t>StrokeGen </a:t>
              </a:r>
              <a:r>
                <a:rPr lang="ja-JP" altLang="en-US" sz="2000">
                  <a:solidFill>
                    <a:schemeClr val="tx1"/>
                  </a:solidFill>
                </a:rPr>
                <a:t>実装解説</a:t>
              </a:r>
            </a:p>
          </p:txBody>
        </p:sp>
        <p:sp>
          <p:nvSpPr>
            <p:cNvPr id="49" name="直角三角形 48">
              <a:extLst>
                <a:ext uri="{FF2B5EF4-FFF2-40B4-BE49-F238E27FC236}">
                  <a16:creationId xmlns:a16="http://schemas.microsoft.com/office/drawing/2014/main" id="{567E12CD-BAFC-9135-2FC2-BB34627C8E8D}"/>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grpSp>
        <p:nvGrpSpPr>
          <p:cNvPr id="50" name="グループ化 49">
            <a:extLst>
              <a:ext uri="{FF2B5EF4-FFF2-40B4-BE49-F238E27FC236}">
                <a16:creationId xmlns:a16="http://schemas.microsoft.com/office/drawing/2014/main" id="{191FDFBD-974D-B9DE-0569-8337BCAF955D}"/>
              </a:ext>
            </a:extLst>
          </p:cNvPr>
          <p:cNvGrpSpPr/>
          <p:nvPr/>
        </p:nvGrpSpPr>
        <p:grpSpPr>
          <a:xfrm>
            <a:off x="3300629" y="3463150"/>
            <a:ext cx="5114926" cy="417846"/>
            <a:chOff x="933449" y="1036900"/>
            <a:chExt cx="7639051" cy="624045"/>
          </a:xfrm>
        </p:grpSpPr>
        <p:sp>
          <p:nvSpPr>
            <p:cNvPr id="51" name="正方形/長方形 50">
              <a:extLst>
                <a:ext uri="{FF2B5EF4-FFF2-40B4-BE49-F238E27FC236}">
                  <a16:creationId xmlns:a16="http://schemas.microsoft.com/office/drawing/2014/main" id="{2033BB81-0934-773B-2046-9D92A916BADF}"/>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52" name="正方形/長方形 51">
              <a:extLst>
                <a:ext uri="{FF2B5EF4-FFF2-40B4-BE49-F238E27FC236}">
                  <a16:creationId xmlns:a16="http://schemas.microsoft.com/office/drawing/2014/main" id="{7B46AC28-B129-95ED-EBB6-2D309A9B2663}"/>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cs typeface="Aharoni" panose="02010803020104030203" pitchFamily="2" charset="-79"/>
                </a:rPr>
                <a:t>5</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53" name="正方形/長方形 52">
              <a:extLst>
                <a:ext uri="{FF2B5EF4-FFF2-40B4-BE49-F238E27FC236}">
                  <a16:creationId xmlns:a16="http://schemas.microsoft.com/office/drawing/2014/main" id="{EAA65C97-1782-6927-5AA1-D06A2FA71579}"/>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bg1">
                      <a:lumMod val="65000"/>
                    </a:schemeClr>
                  </a:solidFill>
                </a:rPr>
                <a:t>デモ・結果紹介</a:t>
              </a:r>
            </a:p>
          </p:txBody>
        </p:sp>
        <p:sp>
          <p:nvSpPr>
            <p:cNvPr id="54" name="直角三角形 53">
              <a:extLst>
                <a:ext uri="{FF2B5EF4-FFF2-40B4-BE49-F238E27FC236}">
                  <a16:creationId xmlns:a16="http://schemas.microsoft.com/office/drawing/2014/main" id="{1AC846B5-6C58-771F-FE4A-8974560CFA25}"/>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55" name="グループ化 54">
            <a:extLst>
              <a:ext uri="{FF2B5EF4-FFF2-40B4-BE49-F238E27FC236}">
                <a16:creationId xmlns:a16="http://schemas.microsoft.com/office/drawing/2014/main" id="{22FA22DF-C004-6AC1-40E4-3EBFCB8A3EEF}"/>
              </a:ext>
            </a:extLst>
          </p:cNvPr>
          <p:cNvGrpSpPr/>
          <p:nvPr/>
        </p:nvGrpSpPr>
        <p:grpSpPr>
          <a:xfrm>
            <a:off x="3872073" y="4104989"/>
            <a:ext cx="5114926" cy="417846"/>
            <a:chOff x="933449" y="1036900"/>
            <a:chExt cx="7639051" cy="624045"/>
          </a:xfrm>
        </p:grpSpPr>
        <p:sp>
          <p:nvSpPr>
            <p:cNvPr id="56" name="正方形/長方形 55">
              <a:extLst>
                <a:ext uri="{FF2B5EF4-FFF2-40B4-BE49-F238E27FC236}">
                  <a16:creationId xmlns:a16="http://schemas.microsoft.com/office/drawing/2014/main" id="{89321DD5-0A68-5774-3B98-4ECE47E9B166}"/>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57" name="正方形/長方形 56">
              <a:extLst>
                <a:ext uri="{FF2B5EF4-FFF2-40B4-BE49-F238E27FC236}">
                  <a16:creationId xmlns:a16="http://schemas.microsoft.com/office/drawing/2014/main" id="{3E879105-A442-DFE3-5B58-2CE972D84DC3}"/>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cs typeface="Aharoni" panose="02010803020104030203" pitchFamily="2" charset="-79"/>
                </a:rPr>
                <a:t>6</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58" name="正方形/長方形 57">
              <a:extLst>
                <a:ext uri="{FF2B5EF4-FFF2-40B4-BE49-F238E27FC236}">
                  <a16:creationId xmlns:a16="http://schemas.microsoft.com/office/drawing/2014/main" id="{5980544E-D60C-1FBE-47CC-5156C278CC0D}"/>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bg1">
                      <a:lumMod val="65000"/>
                    </a:schemeClr>
                  </a:solidFill>
                </a:rPr>
                <a:t>課題と今後の展望</a:t>
              </a:r>
            </a:p>
          </p:txBody>
        </p:sp>
        <p:sp>
          <p:nvSpPr>
            <p:cNvPr id="59" name="直角三角形 58">
              <a:extLst>
                <a:ext uri="{FF2B5EF4-FFF2-40B4-BE49-F238E27FC236}">
                  <a16:creationId xmlns:a16="http://schemas.microsoft.com/office/drawing/2014/main" id="{4F2C86C7-4373-496D-2298-419E9B226D18}"/>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60" name="グループ化 59">
            <a:extLst>
              <a:ext uri="{FF2B5EF4-FFF2-40B4-BE49-F238E27FC236}">
                <a16:creationId xmlns:a16="http://schemas.microsoft.com/office/drawing/2014/main" id="{F0ECB7A6-8980-EA41-72E5-048574ED8704}"/>
              </a:ext>
            </a:extLst>
          </p:cNvPr>
          <p:cNvGrpSpPr/>
          <p:nvPr/>
        </p:nvGrpSpPr>
        <p:grpSpPr>
          <a:xfrm>
            <a:off x="2157743" y="2179476"/>
            <a:ext cx="5114926" cy="417846"/>
            <a:chOff x="933449" y="1036900"/>
            <a:chExt cx="7639051" cy="624045"/>
          </a:xfrm>
        </p:grpSpPr>
        <p:sp>
          <p:nvSpPr>
            <p:cNvPr id="61" name="正方形/長方形 60">
              <a:extLst>
                <a:ext uri="{FF2B5EF4-FFF2-40B4-BE49-F238E27FC236}">
                  <a16:creationId xmlns:a16="http://schemas.microsoft.com/office/drawing/2014/main" id="{0378884B-E815-C222-49A7-A3A7DC07A633}"/>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62" name="正方形/長方形 61">
              <a:extLst>
                <a:ext uri="{FF2B5EF4-FFF2-40B4-BE49-F238E27FC236}">
                  <a16:creationId xmlns:a16="http://schemas.microsoft.com/office/drawing/2014/main" id="{D2930584-086A-F4DD-76AB-B1B959452CC0}"/>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3</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63" name="正方形/長方形 62">
              <a:extLst>
                <a:ext uri="{FF2B5EF4-FFF2-40B4-BE49-F238E27FC236}">
                  <a16:creationId xmlns:a16="http://schemas.microsoft.com/office/drawing/2014/main" id="{CBF619D2-88A9-496E-7E30-555F413E9A1F}"/>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bg1">
                      <a:lumMod val="65000"/>
                    </a:schemeClr>
                  </a:solidFill>
                </a:rPr>
                <a:t>StrokeGen </a:t>
              </a:r>
              <a:r>
                <a:rPr kumimoji="1" lang="ja-JP" altLang="en-US" sz="2000">
                  <a:solidFill>
                    <a:schemeClr val="bg1">
                      <a:lumMod val="65000"/>
                    </a:schemeClr>
                  </a:solidFill>
                </a:rPr>
                <a:t>アルゴリズム解説</a:t>
              </a:r>
            </a:p>
          </p:txBody>
        </p:sp>
        <p:sp>
          <p:nvSpPr>
            <p:cNvPr id="64" name="直角三角形 63">
              <a:extLst>
                <a:ext uri="{FF2B5EF4-FFF2-40B4-BE49-F238E27FC236}">
                  <a16:creationId xmlns:a16="http://schemas.microsoft.com/office/drawing/2014/main" id="{4098BEBF-2E51-43B1-42BD-E94AE71E41E6}"/>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spTree>
    <p:extLst>
      <p:ext uri="{BB962C8B-B14F-4D97-AF65-F5344CB8AC3E}">
        <p14:creationId xmlns:p14="http://schemas.microsoft.com/office/powerpoint/2010/main" val="3966832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A9D9CFF5-7D45-635B-1783-91EBE6F76D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81188" y="1403183"/>
            <a:ext cx="3702936" cy="1901492"/>
          </a:xfrm>
          <a:prstGeom prst="rect">
            <a:avLst/>
          </a:prstGeom>
        </p:spPr>
      </p:pic>
      <p:sp>
        <p:nvSpPr>
          <p:cNvPr id="5" name="タイトル 1">
            <a:extLst>
              <a:ext uri="{FF2B5EF4-FFF2-40B4-BE49-F238E27FC236}">
                <a16:creationId xmlns:a16="http://schemas.microsoft.com/office/drawing/2014/main" id="{6638D22D-D707-7C8F-DCBE-C89E9B663A23}"/>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実装解説</a:t>
            </a:r>
            <a:br>
              <a:rPr lang="en-US" altLang="ja-JP" sz="1600"/>
            </a:br>
            <a:r>
              <a:rPr lang="ja-JP" altLang="en-US" sz="3100"/>
              <a:t>仕様</a:t>
            </a:r>
            <a:endParaRPr kumimoji="1" lang="ja-JP" altLang="en-US" sz="1600"/>
          </a:p>
        </p:txBody>
      </p:sp>
      <p:sp>
        <p:nvSpPr>
          <p:cNvPr id="6" name="コンテンツ プレースホルダー 4">
            <a:extLst>
              <a:ext uri="{FF2B5EF4-FFF2-40B4-BE49-F238E27FC236}">
                <a16:creationId xmlns:a16="http://schemas.microsoft.com/office/drawing/2014/main" id="{F6ACB277-C301-24CD-AD8A-9758ADAA355A}"/>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4</a:t>
            </a:r>
            <a:endParaRPr lang="ja-JP" altLang="en-US"/>
          </a:p>
        </p:txBody>
      </p:sp>
      <p:sp>
        <p:nvSpPr>
          <p:cNvPr id="8" name="コンテンツ プレースホルダー 4">
            <a:extLst>
              <a:ext uri="{FF2B5EF4-FFF2-40B4-BE49-F238E27FC236}">
                <a16:creationId xmlns:a16="http://schemas.microsoft.com/office/drawing/2014/main" id="{02421B36-EEE0-7B16-7453-F6E5D37953BF}"/>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.1</a:t>
            </a:r>
            <a:endParaRPr lang="ja-JP" altLang="en-US" sz="2000"/>
          </a:p>
        </p:txBody>
      </p:sp>
      <p:sp>
        <p:nvSpPr>
          <p:cNvPr id="4" name="テキスト ボックス 3">
            <a:extLst>
              <a:ext uri="{FF2B5EF4-FFF2-40B4-BE49-F238E27FC236}">
                <a16:creationId xmlns:a16="http://schemas.microsoft.com/office/drawing/2014/main" id="{1EE0078D-203B-4E82-47E7-A69A30712FA2}"/>
              </a:ext>
            </a:extLst>
          </p:cNvPr>
          <p:cNvSpPr txBox="1"/>
          <p:nvPr/>
        </p:nvSpPr>
        <p:spPr>
          <a:xfrm>
            <a:off x="4525681" y="4628890"/>
            <a:ext cx="4558443" cy="261610"/>
          </a:xfrm>
          <a:prstGeom prst="rect">
            <a:avLst/>
          </a:prstGeom>
          <a:noFill/>
          <a:ln>
            <a:solidFill>
              <a:schemeClr val="tx1"/>
            </a:solidFill>
          </a:ln>
        </p:spPr>
        <p:txBody>
          <a:bodyPr wrap="square" rtlCol="0">
            <a:spAutoFit/>
          </a:bodyPr>
          <a:lstStyle/>
          <a:p>
            <a:r>
              <a:rPr kumimoji="1" lang="en-US" altLang="ja-JP" sz="1100" baseline="30000"/>
              <a:t>*1</a:t>
            </a:r>
            <a:r>
              <a:rPr kumimoji="1" lang="ja-JP" altLang="en-US" sz="1100"/>
              <a:t> </a:t>
            </a:r>
            <a:r>
              <a:rPr kumimoji="1" lang="en-US" altLang="ja-JP" sz="1100"/>
              <a:t>Segmented scan </a:t>
            </a:r>
            <a:r>
              <a:rPr kumimoji="1" lang="ja-JP" altLang="en-US" sz="1100"/>
              <a:t>の並列処理に </a:t>
            </a:r>
            <a:r>
              <a:rPr kumimoji="1" lang="en-US" altLang="ja-JP" sz="1100"/>
              <a:t>Wave Intrinsics </a:t>
            </a:r>
            <a:r>
              <a:rPr kumimoji="1" lang="ja-JP" altLang="en-US" sz="1100"/>
              <a:t>を利用している</a:t>
            </a:r>
            <a:endParaRPr kumimoji="1" lang="en-US" altLang="ja-JP" sz="1100"/>
          </a:p>
        </p:txBody>
      </p:sp>
      <p:sp>
        <p:nvSpPr>
          <p:cNvPr id="9" name="テキスト ボックス 8">
            <a:extLst>
              <a:ext uri="{FF2B5EF4-FFF2-40B4-BE49-F238E27FC236}">
                <a16:creationId xmlns:a16="http://schemas.microsoft.com/office/drawing/2014/main" id="{50793743-DC8F-BDEE-3467-B759914C755A}"/>
              </a:ext>
            </a:extLst>
          </p:cNvPr>
          <p:cNvSpPr txBox="1"/>
          <p:nvPr/>
        </p:nvSpPr>
        <p:spPr>
          <a:xfrm>
            <a:off x="314761" y="797072"/>
            <a:ext cx="7088159" cy="4093428"/>
          </a:xfrm>
          <a:prstGeom prst="rect">
            <a:avLst/>
          </a:prstGeom>
          <a:noFill/>
        </p:spPr>
        <p:txBody>
          <a:bodyPr wrap="none" rtlCol="0">
            <a:spAutoFit/>
          </a:bodyPr>
          <a:lstStyle/>
          <a:p>
            <a:r>
              <a:rPr kumimoji="1" lang="en-US" altLang="ja-JP" b="1" u="sng"/>
              <a:t>StrokeGen</a:t>
            </a:r>
          </a:p>
          <a:p>
            <a:r>
              <a:rPr kumimoji="1" lang="en-US" altLang="ja-JP" sz="1200" u="sng">
                <a:hlinkClick r:id="rId4"/>
              </a:rPr>
              <a:t>https://github.com/JiangWZW/Realtime-GPU-Contour-Curves-from-3D-Mesh</a:t>
            </a:r>
            <a:endParaRPr kumimoji="1" lang="en-US" altLang="ja-JP" sz="1200" u="sng"/>
          </a:p>
          <a:p>
            <a:endParaRPr kumimoji="1" lang="en-US" altLang="ja-JP" u="sng"/>
          </a:p>
          <a:p>
            <a:pPr marL="285750" indent="-285750">
              <a:buFont typeface="Arial" panose="020B0604020202020204" pitchFamily="34" charset="0"/>
              <a:buChar char="•"/>
            </a:pPr>
            <a:r>
              <a:rPr kumimoji="1" lang="en-US" altLang="ja-JP"/>
              <a:t>Unity Editor 2021.2.11f1</a:t>
            </a:r>
          </a:p>
          <a:p>
            <a:pPr marL="285750" indent="-285750">
              <a:buFont typeface="Arial" panose="020B0604020202020204" pitchFamily="34" charset="0"/>
              <a:buChar char="•"/>
            </a:pPr>
            <a:r>
              <a:rPr kumimoji="1" lang="en-US" altLang="ja-JP"/>
              <a:t>DirectX 12 &amp; HLSL Shader Model 6.0</a:t>
            </a:r>
            <a:r>
              <a:rPr kumimoji="1" lang="en-US" altLang="ja-JP" baseline="30000"/>
              <a:t>*1</a:t>
            </a:r>
          </a:p>
          <a:p>
            <a:pPr marL="285750" indent="-285750">
              <a:buFont typeface="Arial" panose="020B0604020202020204" pitchFamily="34" charset="0"/>
              <a:buChar char="•"/>
            </a:pPr>
            <a:r>
              <a:rPr kumimoji="1" lang="en-US" altLang="ja-JP"/>
              <a:t>Universal RP 12.1.4</a:t>
            </a:r>
          </a:p>
          <a:p>
            <a:pPr marL="285750" indent="-285750">
              <a:buFont typeface="Arial" panose="020B0604020202020204" pitchFamily="34" charset="0"/>
              <a:buChar char="•"/>
            </a:pPr>
            <a:r>
              <a:rPr kumimoji="1" lang="en-US" altLang="ja-JP"/>
              <a:t>Third Party: Odin Inspector</a:t>
            </a:r>
          </a:p>
          <a:p>
            <a:pPr marL="285750" indent="-285750">
              <a:buFont typeface="Arial" panose="020B0604020202020204" pitchFamily="34" charset="0"/>
              <a:buChar char="•"/>
            </a:pPr>
            <a:endParaRPr kumimoji="1" lang="en-US" altLang="ja-JP"/>
          </a:p>
          <a:p>
            <a:r>
              <a:rPr kumimoji="1" lang="ja-JP" altLang="en-US" b="1" u="sng"/>
              <a:t>使い方</a:t>
            </a:r>
            <a:endParaRPr kumimoji="1" lang="en-US" altLang="ja-JP" b="1" u="sng"/>
          </a:p>
          <a:p>
            <a:pPr marL="285750" indent="-285750">
              <a:buFont typeface="Arial" panose="020B0604020202020204" pitchFamily="34" charset="0"/>
              <a:buChar char="•"/>
            </a:pPr>
            <a:r>
              <a:rPr kumimoji="1" lang="ja-JP" altLang="en-US"/>
              <a:t>カメラに </a:t>
            </a:r>
            <a:r>
              <a:rPr kumimoji="1" lang="en-US" altLang="ja-JP" b="1">
                <a:solidFill>
                  <a:schemeClr val="accent6">
                    <a:lumMod val="75000"/>
                  </a:schemeClr>
                </a:solidFill>
              </a:rPr>
              <a:t>Line Drawing Controle Panel</a:t>
            </a:r>
            <a:r>
              <a:rPr kumimoji="1" lang="ja-JP" altLang="en-US"/>
              <a:t>、</a:t>
            </a:r>
            <a:br>
              <a:rPr kumimoji="1" lang="en-US" altLang="ja-JP"/>
            </a:br>
            <a:r>
              <a:rPr kumimoji="1" lang="ja-JP" altLang="en-US"/>
              <a:t>輪郭を描画したいオブジェクトに </a:t>
            </a:r>
            <a:r>
              <a:rPr kumimoji="1" lang="en-US" altLang="ja-JP" b="1">
                <a:solidFill>
                  <a:schemeClr val="accent6">
                    <a:lumMod val="75000"/>
                  </a:schemeClr>
                </a:solidFill>
              </a:rPr>
              <a:t>Line Drawing Object</a:t>
            </a:r>
            <a:r>
              <a:rPr kumimoji="1" lang="ja-JP" altLang="en-US"/>
              <a:t>、</a:t>
            </a:r>
            <a:br>
              <a:rPr kumimoji="1" lang="en-US" altLang="ja-JP"/>
            </a:br>
            <a:r>
              <a:rPr kumimoji="1" lang="en-US" altLang="ja-JP"/>
              <a:t>Render Feature </a:t>
            </a:r>
            <a:r>
              <a:rPr kumimoji="1" lang="ja-JP" altLang="en-US"/>
              <a:t>に </a:t>
            </a:r>
            <a:r>
              <a:rPr kumimoji="1" lang="en-US" altLang="ja-JP" b="1">
                <a:solidFill>
                  <a:schemeClr val="accent6">
                    <a:lumMod val="75000"/>
                  </a:schemeClr>
                </a:solidFill>
              </a:rPr>
              <a:t>Contour Processor Feature </a:t>
            </a:r>
            <a:r>
              <a:rPr kumimoji="1" lang="ja-JP" altLang="en-US"/>
              <a:t>をアサイン</a:t>
            </a:r>
            <a:br>
              <a:rPr kumimoji="1" lang="en-US" altLang="ja-JP"/>
            </a:br>
            <a:r>
              <a:rPr kumimoji="1" lang="en-US" altLang="ja-JP" sz="1400"/>
              <a:t>(</a:t>
            </a:r>
            <a:r>
              <a:rPr kumimoji="1" lang="ja-JP" altLang="en-US" sz="1400"/>
              <a:t>公開されているプロジェクトは以上設定済み</a:t>
            </a:r>
            <a:r>
              <a:rPr kumimoji="1" lang="en-US" altLang="ja-JP" sz="1400"/>
              <a:t>)</a:t>
            </a:r>
            <a:endParaRPr kumimoji="1" lang="en-US" altLang="ja-JP"/>
          </a:p>
          <a:p>
            <a:pPr marL="285750" indent="-285750">
              <a:buFont typeface="Arial" panose="020B0604020202020204" pitchFamily="34" charset="0"/>
              <a:buChar char="•"/>
            </a:pPr>
            <a:r>
              <a:rPr kumimoji="1" lang="en-US" altLang="ja-JP"/>
              <a:t>Game </a:t>
            </a:r>
            <a:r>
              <a:rPr kumimoji="1" lang="ja-JP" altLang="en-US"/>
              <a:t>を </a:t>
            </a:r>
            <a:r>
              <a:rPr kumimoji="1" lang="en-US" altLang="ja-JP"/>
              <a:t>Play </a:t>
            </a:r>
            <a:r>
              <a:rPr kumimoji="1" lang="ja-JP" altLang="en-US"/>
              <a:t>すると輪郭線が描画される</a:t>
            </a:r>
            <a:endParaRPr kumimoji="1" lang="en-US" altLang="ja-JP"/>
          </a:p>
          <a:p>
            <a:pPr marL="285750" indent="-285750">
              <a:buFont typeface="Arial" panose="020B0604020202020204" pitchFamily="34" charset="0"/>
              <a:buChar char="•"/>
            </a:pPr>
            <a:endParaRPr kumimoji="1" lang="ja-JP" altLang="en-US"/>
          </a:p>
        </p:txBody>
      </p:sp>
    </p:spTree>
    <p:extLst>
      <p:ext uri="{BB962C8B-B14F-4D97-AF65-F5344CB8AC3E}">
        <p14:creationId xmlns:p14="http://schemas.microsoft.com/office/powerpoint/2010/main" val="2526315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638D22D-D707-7C8F-DCBE-C89E9B663A23}"/>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実装解説</a:t>
            </a:r>
            <a:br>
              <a:rPr lang="en-US" altLang="ja-JP" sz="1600"/>
            </a:br>
            <a:r>
              <a:rPr lang="ja-JP" altLang="en-US" sz="3100"/>
              <a:t>パラメータ</a:t>
            </a:r>
            <a:endParaRPr kumimoji="1" lang="ja-JP" altLang="en-US" sz="1600"/>
          </a:p>
        </p:txBody>
      </p:sp>
      <p:sp>
        <p:nvSpPr>
          <p:cNvPr id="6" name="コンテンツ プレースホルダー 4">
            <a:extLst>
              <a:ext uri="{FF2B5EF4-FFF2-40B4-BE49-F238E27FC236}">
                <a16:creationId xmlns:a16="http://schemas.microsoft.com/office/drawing/2014/main" id="{F6ACB277-C301-24CD-AD8A-9758ADAA355A}"/>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4</a:t>
            </a:r>
            <a:endParaRPr lang="ja-JP" altLang="en-US"/>
          </a:p>
        </p:txBody>
      </p:sp>
      <p:sp>
        <p:nvSpPr>
          <p:cNvPr id="8" name="コンテンツ プレースホルダー 4">
            <a:extLst>
              <a:ext uri="{FF2B5EF4-FFF2-40B4-BE49-F238E27FC236}">
                <a16:creationId xmlns:a16="http://schemas.microsoft.com/office/drawing/2014/main" id="{02421B36-EEE0-7B16-7453-F6E5D37953BF}"/>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.2</a:t>
            </a:r>
            <a:endParaRPr lang="ja-JP" altLang="en-US" sz="2000"/>
          </a:p>
        </p:txBody>
      </p:sp>
      <p:sp>
        <p:nvSpPr>
          <p:cNvPr id="18" name="テキスト ボックス 17">
            <a:extLst>
              <a:ext uri="{FF2B5EF4-FFF2-40B4-BE49-F238E27FC236}">
                <a16:creationId xmlns:a16="http://schemas.microsoft.com/office/drawing/2014/main" id="{3C4DC05F-AC0A-5BE6-C0BC-EC8905D8B63A}"/>
              </a:ext>
            </a:extLst>
          </p:cNvPr>
          <p:cNvSpPr txBox="1"/>
          <p:nvPr/>
        </p:nvSpPr>
        <p:spPr>
          <a:xfrm>
            <a:off x="314761" y="797072"/>
            <a:ext cx="4493538" cy="3508653"/>
          </a:xfrm>
          <a:prstGeom prst="rect">
            <a:avLst/>
          </a:prstGeom>
          <a:noFill/>
        </p:spPr>
        <p:txBody>
          <a:bodyPr wrap="none" rtlCol="0">
            <a:spAutoFit/>
          </a:bodyPr>
          <a:lstStyle/>
          <a:p>
            <a:r>
              <a:rPr kumimoji="1" lang="en-US" altLang="ja-JP" b="1" u="sng"/>
              <a:t>Line Drawing Controle Panel</a:t>
            </a:r>
          </a:p>
          <a:p>
            <a:r>
              <a:rPr kumimoji="1" lang="ja-JP" altLang="en-US" sz="1200" b="1"/>
              <a:t>ストロークライン描画</a:t>
            </a:r>
            <a:r>
              <a:rPr kumimoji="1" lang="ja-JP" altLang="en-US" sz="1200"/>
              <a:t>：ストロークを描画を有効化</a:t>
            </a:r>
          </a:p>
          <a:p>
            <a:r>
              <a:rPr kumimoji="1" lang="en-US" altLang="ja-JP" sz="1200" b="1"/>
              <a:t>Debug PDB </a:t>
            </a:r>
            <a:r>
              <a:rPr kumimoji="1" lang="ja-JP" altLang="en-US" sz="1200" b="1"/>
              <a:t>ライン</a:t>
            </a:r>
            <a:r>
              <a:rPr kumimoji="1" lang="ja-JP" altLang="en-US" sz="1200"/>
              <a:t>：</a:t>
            </a:r>
          </a:p>
          <a:p>
            <a:r>
              <a:rPr kumimoji="1" lang="ja-JP" altLang="en-US" sz="1200"/>
              <a:t>　（利用不可）</a:t>
            </a:r>
            <a:r>
              <a:rPr kumimoji="1" lang="en-US" altLang="ja-JP" sz="1200"/>
              <a:t>Temporal coherence </a:t>
            </a:r>
            <a:r>
              <a:rPr kumimoji="1" lang="ja-JP" altLang="en-US" sz="1200"/>
              <a:t>最適化を有効化</a:t>
            </a:r>
          </a:p>
          <a:p>
            <a:r>
              <a:rPr kumimoji="1" lang="ja-JP" altLang="en-US" sz="1200" b="1"/>
              <a:t>ストロークサイズ</a:t>
            </a:r>
            <a:r>
              <a:rPr kumimoji="1" lang="ja-JP" altLang="en-US" sz="1200"/>
              <a:t>：ストロークの大きさにかかるスケール係数</a:t>
            </a:r>
          </a:p>
          <a:p>
            <a:r>
              <a:rPr kumimoji="1" lang="ja-JP" altLang="en-US" sz="1200" b="1"/>
              <a:t>ストローク幅</a:t>
            </a:r>
            <a:r>
              <a:rPr kumimoji="1" lang="ja-JP" altLang="en-US" sz="1200"/>
              <a:t>：ストロークの幅（画面水平方向）</a:t>
            </a:r>
          </a:p>
          <a:p>
            <a:r>
              <a:rPr kumimoji="1" lang="ja-JP" altLang="en-US" sz="1200" b="1"/>
              <a:t>ストロークの長さと幅の間隔</a:t>
            </a:r>
            <a:r>
              <a:rPr kumimoji="1" lang="ja-JP" altLang="en-US" sz="1200"/>
              <a:t>：</a:t>
            </a:r>
          </a:p>
          <a:p>
            <a:r>
              <a:rPr kumimoji="1" lang="ja-JP" altLang="en-US" sz="1200"/>
              <a:t>　ストロークの最小最大のスケール係数</a:t>
            </a:r>
          </a:p>
          <a:p>
            <a:r>
              <a:rPr kumimoji="1" lang="ja-JP" altLang="en-US" sz="1200"/>
              <a:t>　実装では最小しか使われていない模様</a:t>
            </a:r>
          </a:p>
          <a:p>
            <a:r>
              <a:rPr kumimoji="1" lang="ja-JP" altLang="en-US" sz="1200" b="1"/>
              <a:t>デプスコントロールカーブ</a:t>
            </a:r>
            <a:r>
              <a:rPr kumimoji="1" lang="ja-JP" altLang="en-US" sz="1200"/>
              <a:t>：</a:t>
            </a:r>
          </a:p>
          <a:p>
            <a:r>
              <a:rPr kumimoji="1" lang="ja-JP" altLang="en-US" sz="1200"/>
              <a:t>　深度に応じてスケール（線幅）を調整するためのカーブ</a:t>
            </a:r>
          </a:p>
          <a:p>
            <a:r>
              <a:rPr kumimoji="1" lang="ja-JP" altLang="en-US" sz="1200" b="1"/>
              <a:t>デプス区間</a:t>
            </a:r>
            <a:r>
              <a:rPr kumimoji="1" lang="ja-JP" altLang="en-US" sz="1200"/>
              <a:t>：</a:t>
            </a:r>
          </a:p>
          <a:p>
            <a:r>
              <a:rPr kumimoji="1" lang="ja-JP" altLang="en-US" sz="1200"/>
              <a:t>　デプスコントロールカーブを評価する際の深度の最大最小値</a:t>
            </a:r>
          </a:p>
          <a:p>
            <a:r>
              <a:rPr kumimoji="1" lang="ja-JP" altLang="en-US" sz="1200" b="1"/>
              <a:t>ブラシのコントロールカーブ</a:t>
            </a:r>
            <a:r>
              <a:rPr kumimoji="1" lang="ja-JP" altLang="en-US" sz="1200"/>
              <a:t>：</a:t>
            </a:r>
            <a:endParaRPr kumimoji="1" lang="en-US" altLang="ja-JP" sz="1200"/>
          </a:p>
          <a:p>
            <a:r>
              <a:rPr kumimoji="1" lang="ja-JP" altLang="en-US" sz="1200"/>
              <a:t>　ストロークのスケールを調整するためのカーブ</a:t>
            </a:r>
            <a:endParaRPr kumimoji="1" lang="en-US" altLang="ja-JP" sz="1200"/>
          </a:p>
          <a:p>
            <a:r>
              <a:rPr kumimoji="1" lang="ja-JP" altLang="en-US" sz="1200"/>
              <a:t>　ストロークの位置でカーブを評価して入り抜きを調整できる</a:t>
            </a:r>
            <a:endParaRPr lang="en-US" altLang="ja-JP" sz="1200"/>
          </a:p>
          <a:p>
            <a:r>
              <a:rPr kumimoji="1" lang="en-US" altLang="ja-JP" sz="1200" b="1">
                <a:solidFill>
                  <a:schemeClr val="accent6"/>
                </a:solidFill>
              </a:rPr>
              <a:t>Orient Threshold</a:t>
            </a:r>
            <a:r>
              <a:rPr kumimoji="1" lang="ja-JP" altLang="en-US" sz="1200"/>
              <a:t>：</a:t>
            </a:r>
            <a:endParaRPr kumimoji="1" lang="en-US" altLang="ja-JP" sz="1200"/>
          </a:p>
          <a:p>
            <a:r>
              <a:rPr kumimoji="1" lang="ja-JP" altLang="en-US" sz="1200"/>
              <a:t>　オリエンテーションカリング判定を調整する閾値</a:t>
            </a:r>
            <a:endParaRPr kumimoji="1" lang="en-US" altLang="ja-JP" sz="1200"/>
          </a:p>
        </p:txBody>
      </p:sp>
      <p:pic>
        <p:nvPicPr>
          <p:cNvPr id="19" name="図 18">
            <a:extLst>
              <a:ext uri="{FF2B5EF4-FFF2-40B4-BE49-F238E27FC236}">
                <a16:creationId xmlns:a16="http://schemas.microsoft.com/office/drawing/2014/main" id="{46082991-A671-83FC-B0A8-0829D6286C95}"/>
              </a:ext>
            </a:extLst>
          </p:cNvPr>
          <p:cNvPicPr>
            <a:picLocks noChangeAspect="1"/>
          </p:cNvPicPr>
          <p:nvPr/>
        </p:nvPicPr>
        <p:blipFill>
          <a:blip r:embed="rId3"/>
          <a:stretch>
            <a:fillRect/>
          </a:stretch>
        </p:blipFill>
        <p:spPr>
          <a:xfrm>
            <a:off x="5068490" y="1400996"/>
            <a:ext cx="3818836" cy="3089395"/>
          </a:xfrm>
          <a:prstGeom prst="rect">
            <a:avLst/>
          </a:prstGeom>
        </p:spPr>
      </p:pic>
    </p:spTree>
    <p:extLst>
      <p:ext uri="{BB962C8B-B14F-4D97-AF65-F5344CB8AC3E}">
        <p14:creationId xmlns:p14="http://schemas.microsoft.com/office/powerpoint/2010/main" val="1043420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638D22D-D707-7C8F-DCBE-C89E9B663A23}"/>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実装解説</a:t>
            </a:r>
            <a:br>
              <a:rPr lang="en-US" altLang="ja-JP" sz="1600"/>
            </a:br>
            <a:r>
              <a:rPr lang="ja-JP" altLang="en-US" sz="3100"/>
              <a:t>パラメータ</a:t>
            </a:r>
            <a:endParaRPr kumimoji="1" lang="ja-JP" altLang="en-US" sz="1600"/>
          </a:p>
        </p:txBody>
      </p:sp>
      <p:sp>
        <p:nvSpPr>
          <p:cNvPr id="6" name="コンテンツ プレースホルダー 4">
            <a:extLst>
              <a:ext uri="{FF2B5EF4-FFF2-40B4-BE49-F238E27FC236}">
                <a16:creationId xmlns:a16="http://schemas.microsoft.com/office/drawing/2014/main" id="{F6ACB277-C301-24CD-AD8A-9758ADAA355A}"/>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4</a:t>
            </a:r>
            <a:endParaRPr lang="ja-JP" altLang="en-US"/>
          </a:p>
        </p:txBody>
      </p:sp>
      <p:sp>
        <p:nvSpPr>
          <p:cNvPr id="8" name="コンテンツ プレースホルダー 4">
            <a:extLst>
              <a:ext uri="{FF2B5EF4-FFF2-40B4-BE49-F238E27FC236}">
                <a16:creationId xmlns:a16="http://schemas.microsoft.com/office/drawing/2014/main" id="{02421B36-EEE0-7B16-7453-F6E5D37953BF}"/>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.2</a:t>
            </a:r>
            <a:endParaRPr lang="ja-JP" altLang="en-US" sz="2000"/>
          </a:p>
        </p:txBody>
      </p:sp>
      <p:sp>
        <p:nvSpPr>
          <p:cNvPr id="18" name="テキスト ボックス 17">
            <a:extLst>
              <a:ext uri="{FF2B5EF4-FFF2-40B4-BE49-F238E27FC236}">
                <a16:creationId xmlns:a16="http://schemas.microsoft.com/office/drawing/2014/main" id="{3C4DC05F-AC0A-5BE6-C0BC-EC8905D8B63A}"/>
              </a:ext>
            </a:extLst>
          </p:cNvPr>
          <p:cNvSpPr txBox="1"/>
          <p:nvPr/>
        </p:nvSpPr>
        <p:spPr>
          <a:xfrm>
            <a:off x="314761" y="797072"/>
            <a:ext cx="4801314" cy="3877985"/>
          </a:xfrm>
          <a:prstGeom prst="rect">
            <a:avLst/>
          </a:prstGeom>
          <a:noFill/>
        </p:spPr>
        <p:txBody>
          <a:bodyPr wrap="none" rtlCol="0">
            <a:spAutoFit/>
          </a:bodyPr>
          <a:lstStyle/>
          <a:p>
            <a:r>
              <a:rPr kumimoji="1" lang="en-US" altLang="ja-JP" b="1" u="sng"/>
              <a:t>Line Drawing Controle Panel</a:t>
            </a:r>
          </a:p>
          <a:p>
            <a:r>
              <a:rPr kumimoji="1" lang="en-US" altLang="ja-JP" sz="1200" b="1"/>
              <a:t>Style</a:t>
            </a:r>
            <a:r>
              <a:rPr kumimoji="1" lang="ja-JP" altLang="en-US" sz="1200"/>
              <a:t>：描画スタイル</a:t>
            </a:r>
            <a:endParaRPr kumimoji="1" lang="en-US" altLang="ja-JP" sz="1200"/>
          </a:p>
          <a:p>
            <a:r>
              <a:rPr lang="ja-JP" altLang="en-US" sz="1200"/>
              <a:t>　</a:t>
            </a:r>
            <a:r>
              <a:rPr lang="en-US" altLang="ja-JP" sz="1200"/>
              <a:t>Segmentation</a:t>
            </a:r>
            <a:r>
              <a:rPr lang="ja-JP" altLang="en-US" sz="1200"/>
              <a:t>：ストロークのセグメントを可視化</a:t>
            </a:r>
            <a:endParaRPr lang="en-US" altLang="ja-JP" sz="1200"/>
          </a:p>
          <a:p>
            <a:r>
              <a:rPr lang="ja-JP" altLang="en-US" sz="1200"/>
              <a:t>　</a:t>
            </a:r>
            <a:r>
              <a:rPr lang="en-US" altLang="ja-JP" sz="1200"/>
              <a:t>UV</a:t>
            </a:r>
            <a:r>
              <a:rPr lang="ja-JP" altLang="en-US" sz="1200"/>
              <a:t>：ストロークの</a:t>
            </a:r>
            <a:r>
              <a:rPr lang="en-US" altLang="ja-JP" sz="1200"/>
              <a:t>UV</a:t>
            </a:r>
            <a:r>
              <a:rPr lang="ja-JP" altLang="en-US" sz="1200"/>
              <a:t>を可視化</a:t>
            </a:r>
            <a:endParaRPr lang="en-US" altLang="ja-JP" sz="1200"/>
          </a:p>
          <a:p>
            <a:r>
              <a:rPr lang="ja-JP" altLang="en-US" sz="1200"/>
              <a:t>　</a:t>
            </a:r>
            <a:r>
              <a:rPr lang="en-US" altLang="ja-JP" sz="1200"/>
              <a:t>Textured</a:t>
            </a:r>
            <a:r>
              <a:rPr lang="ja-JP" altLang="en-US" sz="1200"/>
              <a:t>：ストロークをブラシテクスチャで描画</a:t>
            </a:r>
            <a:endParaRPr lang="en-US" altLang="ja-JP" sz="1200"/>
          </a:p>
          <a:p>
            <a:r>
              <a:rPr lang="ja-JP" altLang="en-US" sz="1200" b="1"/>
              <a:t>ブラシテクスチャ</a:t>
            </a:r>
            <a:r>
              <a:rPr lang="ja-JP" altLang="en-US" sz="1200"/>
              <a:t>：</a:t>
            </a:r>
            <a:endParaRPr lang="en-US" altLang="ja-JP" sz="1200"/>
          </a:p>
          <a:p>
            <a:r>
              <a:rPr lang="ja-JP" altLang="en-US" sz="1200"/>
              <a:t>　ストロークの描画に使うブラシテクスチャ</a:t>
            </a:r>
            <a:endParaRPr lang="en-US" altLang="ja-JP" sz="1200"/>
          </a:p>
          <a:p>
            <a:r>
              <a:rPr lang="en-US" altLang="ja-JP" sz="1200" b="1"/>
              <a:t>Brush Count</a:t>
            </a:r>
            <a:r>
              <a:rPr lang="ja-JP" altLang="en-US" sz="1200"/>
              <a:t>：</a:t>
            </a:r>
            <a:endParaRPr lang="en-US" altLang="ja-JP" sz="1200"/>
          </a:p>
          <a:p>
            <a:r>
              <a:rPr lang="ja-JP" altLang="en-US" sz="1200"/>
              <a:t>　ブラシの番号で乱数を変えてストロークのオフセットが変化する</a:t>
            </a:r>
            <a:endParaRPr lang="en-US" altLang="ja-JP" sz="1200"/>
          </a:p>
          <a:p>
            <a:r>
              <a:rPr lang="ja-JP" altLang="en-US" sz="1200"/>
              <a:t>　多重にブラシを重ねる機能ではなさそう</a:t>
            </a:r>
            <a:endParaRPr lang="en-US" altLang="ja-JP" sz="1200"/>
          </a:p>
          <a:p>
            <a:r>
              <a:rPr lang="en-US" altLang="ja-JP" sz="1200" b="1"/>
              <a:t>Brush Stretching</a:t>
            </a:r>
            <a:r>
              <a:rPr lang="ja-JP" altLang="en-US" sz="1200"/>
              <a:t>：</a:t>
            </a:r>
            <a:endParaRPr lang="en-US" altLang="ja-JP" sz="1200"/>
          </a:p>
          <a:p>
            <a:r>
              <a:rPr lang="ja-JP" altLang="en-US" sz="1200"/>
              <a:t>　ストロークに沿ったブラシテクスチャの伸縮の調整</a:t>
            </a:r>
            <a:endParaRPr lang="en-US" altLang="ja-JP" sz="1200"/>
          </a:p>
          <a:p>
            <a:r>
              <a:rPr kumimoji="1" lang="ja-JP" altLang="en-US" sz="1200" b="1">
                <a:solidFill>
                  <a:schemeClr val="accent6"/>
                </a:solidFill>
              </a:rPr>
              <a:t>ブラシリンクジャンプ回数</a:t>
            </a:r>
            <a:r>
              <a:rPr kumimoji="1" lang="ja-JP" altLang="en-US" sz="1200"/>
              <a:t>：</a:t>
            </a:r>
            <a:endParaRPr kumimoji="1" lang="en-US" altLang="ja-JP" sz="1200"/>
          </a:p>
          <a:p>
            <a:r>
              <a:rPr kumimoji="1" lang="ja-JP" altLang="en-US" sz="1200"/>
              <a:t>　</a:t>
            </a:r>
            <a:r>
              <a:rPr kumimoji="1" lang="en-US" altLang="ja-JP" sz="1200"/>
              <a:t>Pointer jumping</a:t>
            </a:r>
            <a:r>
              <a:rPr kumimoji="1" lang="ja-JP" altLang="en-US" sz="1200"/>
              <a:t> のイテレーション回数</a:t>
            </a:r>
            <a:endParaRPr kumimoji="1" lang="en-US" altLang="ja-JP" sz="1200"/>
          </a:p>
          <a:p>
            <a:r>
              <a:rPr lang="en-US" altLang="ja-JP" sz="1200" b="1"/>
              <a:t>Debug Output</a:t>
            </a:r>
            <a:r>
              <a:rPr lang="ja-JP" altLang="en-US" sz="1200"/>
              <a:t>：デバッグ表示</a:t>
            </a:r>
            <a:endParaRPr lang="en-US" altLang="ja-JP" sz="1200"/>
          </a:p>
          <a:p>
            <a:r>
              <a:rPr lang="ja-JP" altLang="en-US" sz="1200"/>
              <a:t>　</a:t>
            </a:r>
            <a:r>
              <a:rPr lang="en-US" altLang="ja-JP" sz="1200"/>
              <a:t>Camera Target</a:t>
            </a:r>
            <a:r>
              <a:rPr lang="ja-JP" altLang="en-US" sz="1200"/>
              <a:t>：最終的な描画結果</a:t>
            </a:r>
            <a:endParaRPr lang="en-US" altLang="ja-JP" sz="1200"/>
          </a:p>
          <a:p>
            <a:r>
              <a:rPr lang="ja-JP" altLang="en-US" sz="1200"/>
              <a:t>　</a:t>
            </a:r>
            <a:r>
              <a:rPr lang="en-US" altLang="ja-JP" sz="1200"/>
              <a:t>Debug Texture 0,1</a:t>
            </a:r>
            <a:r>
              <a:rPr lang="ja-JP" altLang="en-US" sz="1200"/>
              <a:t>：</a:t>
            </a:r>
            <a:endParaRPr lang="en-US" altLang="ja-JP" sz="1200"/>
          </a:p>
          <a:p>
            <a:r>
              <a:rPr lang="ja-JP" altLang="en-US" sz="1200"/>
              <a:t>　　シェーダ中で該当するマクロを有効化すると</a:t>
            </a:r>
            <a:endParaRPr lang="en-US" altLang="ja-JP" sz="1200"/>
          </a:p>
          <a:p>
            <a:r>
              <a:rPr lang="ja-JP" altLang="en-US" sz="1200"/>
              <a:t>　　デバッグ情報を可視化できる</a:t>
            </a:r>
            <a:endParaRPr lang="en-US" altLang="ja-JP" sz="1200"/>
          </a:p>
          <a:p>
            <a:r>
              <a:rPr lang="ja-JP" altLang="en-US" sz="1200"/>
              <a:t>　</a:t>
            </a:r>
            <a:r>
              <a:rPr lang="en-US" altLang="ja-JP" sz="1200"/>
              <a:t>Contour GBuffer</a:t>
            </a:r>
            <a:r>
              <a:rPr lang="ja-JP" altLang="en-US" sz="1200"/>
              <a:t>：輪郭線のジオメトリアトリビュート可視化</a:t>
            </a:r>
            <a:endParaRPr lang="en-US" altLang="ja-JP" sz="1200"/>
          </a:p>
        </p:txBody>
      </p:sp>
      <p:pic>
        <p:nvPicPr>
          <p:cNvPr id="19" name="図 18">
            <a:extLst>
              <a:ext uri="{FF2B5EF4-FFF2-40B4-BE49-F238E27FC236}">
                <a16:creationId xmlns:a16="http://schemas.microsoft.com/office/drawing/2014/main" id="{46082991-A671-83FC-B0A8-0829D6286C95}"/>
              </a:ext>
            </a:extLst>
          </p:cNvPr>
          <p:cNvPicPr>
            <a:picLocks noChangeAspect="1"/>
          </p:cNvPicPr>
          <p:nvPr/>
        </p:nvPicPr>
        <p:blipFill>
          <a:blip r:embed="rId3"/>
          <a:stretch>
            <a:fillRect/>
          </a:stretch>
        </p:blipFill>
        <p:spPr>
          <a:xfrm>
            <a:off x="5068490" y="1400996"/>
            <a:ext cx="3818836" cy="3089395"/>
          </a:xfrm>
          <a:prstGeom prst="rect">
            <a:avLst/>
          </a:prstGeom>
        </p:spPr>
      </p:pic>
    </p:spTree>
    <p:extLst>
      <p:ext uri="{BB962C8B-B14F-4D97-AF65-F5344CB8AC3E}">
        <p14:creationId xmlns:p14="http://schemas.microsoft.com/office/powerpoint/2010/main" val="87008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638D22D-D707-7C8F-DCBE-C89E9B663A23}"/>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実装解説</a:t>
            </a:r>
            <a:br>
              <a:rPr lang="en-US" altLang="ja-JP" sz="1600"/>
            </a:br>
            <a:r>
              <a:rPr lang="ja-JP" altLang="en-US" sz="3100"/>
              <a:t>パラメータ</a:t>
            </a:r>
            <a:endParaRPr kumimoji="1" lang="ja-JP" altLang="en-US" sz="1600"/>
          </a:p>
        </p:txBody>
      </p:sp>
      <p:sp>
        <p:nvSpPr>
          <p:cNvPr id="6" name="コンテンツ プレースホルダー 4">
            <a:extLst>
              <a:ext uri="{FF2B5EF4-FFF2-40B4-BE49-F238E27FC236}">
                <a16:creationId xmlns:a16="http://schemas.microsoft.com/office/drawing/2014/main" id="{F6ACB277-C301-24CD-AD8A-9758ADAA355A}"/>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4</a:t>
            </a:r>
            <a:endParaRPr lang="ja-JP" altLang="en-US"/>
          </a:p>
        </p:txBody>
      </p:sp>
      <p:sp>
        <p:nvSpPr>
          <p:cNvPr id="8" name="コンテンツ プレースホルダー 4">
            <a:extLst>
              <a:ext uri="{FF2B5EF4-FFF2-40B4-BE49-F238E27FC236}">
                <a16:creationId xmlns:a16="http://schemas.microsoft.com/office/drawing/2014/main" id="{02421B36-EEE0-7B16-7453-F6E5D37953BF}"/>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.2</a:t>
            </a:r>
            <a:endParaRPr lang="ja-JP" altLang="en-US" sz="2000"/>
          </a:p>
        </p:txBody>
      </p:sp>
      <p:sp>
        <p:nvSpPr>
          <p:cNvPr id="18" name="テキスト ボックス 17">
            <a:extLst>
              <a:ext uri="{FF2B5EF4-FFF2-40B4-BE49-F238E27FC236}">
                <a16:creationId xmlns:a16="http://schemas.microsoft.com/office/drawing/2014/main" id="{3C4DC05F-AC0A-5BE6-C0BC-EC8905D8B63A}"/>
              </a:ext>
            </a:extLst>
          </p:cNvPr>
          <p:cNvSpPr txBox="1"/>
          <p:nvPr/>
        </p:nvSpPr>
        <p:spPr>
          <a:xfrm>
            <a:off x="314761" y="797072"/>
            <a:ext cx="3416320" cy="738664"/>
          </a:xfrm>
          <a:prstGeom prst="rect">
            <a:avLst/>
          </a:prstGeom>
          <a:noFill/>
        </p:spPr>
        <p:txBody>
          <a:bodyPr wrap="none" rtlCol="0">
            <a:spAutoFit/>
          </a:bodyPr>
          <a:lstStyle/>
          <a:p>
            <a:r>
              <a:rPr kumimoji="1" lang="en-US" altLang="ja-JP" b="1" u="sng"/>
              <a:t>Mesh Data Source/CPU</a:t>
            </a:r>
            <a:endParaRPr kumimoji="1" lang="en-US" altLang="ja-JP" u="sng"/>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メイリオ"/>
                <a:cs typeface="+mn-cs"/>
              </a:rPr>
              <a:t>各種ジオメトリ・バッファの中身を可視化する</a:t>
            </a:r>
            <a:endParaRPr kumimoji="1" lang="en-US" altLang="ja-JP" sz="1200" b="0" i="0" u="none" strike="noStrike" kern="1200" cap="none" spc="0" normalizeH="0" baseline="0" noProof="0">
              <a:ln>
                <a:noFill/>
              </a:ln>
              <a:solidFill>
                <a:prstClr val="black"/>
              </a:solidFill>
              <a:effectLst/>
              <a:uLnTx/>
              <a:uFillTx/>
              <a:latin typeface="Meiryo UI"/>
              <a:ea typeface="メイリオ"/>
              <a:cs typeface="+mn-cs"/>
            </a:endParaRPr>
          </a:p>
          <a:p>
            <a:endParaRPr kumimoji="1" lang="en-US" altLang="ja-JP" sz="1200"/>
          </a:p>
        </p:txBody>
      </p:sp>
      <p:pic>
        <p:nvPicPr>
          <p:cNvPr id="2" name="図 1">
            <a:extLst>
              <a:ext uri="{FF2B5EF4-FFF2-40B4-BE49-F238E27FC236}">
                <a16:creationId xmlns:a16="http://schemas.microsoft.com/office/drawing/2014/main" id="{21C789FC-BC45-8444-7C1B-F1FE477B96D3}"/>
              </a:ext>
            </a:extLst>
          </p:cNvPr>
          <p:cNvPicPr>
            <a:picLocks noChangeAspect="1"/>
          </p:cNvPicPr>
          <p:nvPr/>
        </p:nvPicPr>
        <p:blipFill>
          <a:blip r:embed="rId3"/>
          <a:stretch>
            <a:fillRect/>
          </a:stretch>
        </p:blipFill>
        <p:spPr>
          <a:xfrm>
            <a:off x="4843901" y="1090875"/>
            <a:ext cx="3818836" cy="3423066"/>
          </a:xfrm>
          <a:prstGeom prst="rect">
            <a:avLst/>
          </a:prstGeom>
        </p:spPr>
      </p:pic>
      <p:pic>
        <p:nvPicPr>
          <p:cNvPr id="7" name="図 6">
            <a:extLst>
              <a:ext uri="{FF2B5EF4-FFF2-40B4-BE49-F238E27FC236}">
                <a16:creationId xmlns:a16="http://schemas.microsoft.com/office/drawing/2014/main" id="{76D9E82C-F242-CF51-7B60-948A67189C15}"/>
              </a:ext>
            </a:extLst>
          </p:cNvPr>
          <p:cNvPicPr>
            <a:picLocks noChangeAspect="1"/>
          </p:cNvPicPr>
          <p:nvPr/>
        </p:nvPicPr>
        <p:blipFill>
          <a:blip r:embed="rId4"/>
          <a:stretch>
            <a:fillRect/>
          </a:stretch>
        </p:blipFill>
        <p:spPr>
          <a:xfrm>
            <a:off x="905564" y="1893309"/>
            <a:ext cx="3818836" cy="2620632"/>
          </a:xfrm>
          <a:prstGeom prst="rect">
            <a:avLst/>
          </a:prstGeom>
        </p:spPr>
      </p:pic>
    </p:spTree>
    <p:extLst>
      <p:ext uri="{BB962C8B-B14F-4D97-AF65-F5344CB8AC3E}">
        <p14:creationId xmlns:p14="http://schemas.microsoft.com/office/powerpoint/2010/main" val="30961999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638D22D-D707-7C8F-DCBE-C89E9B663A23}"/>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実装解説</a:t>
            </a:r>
            <a:br>
              <a:rPr lang="en-US" altLang="ja-JP" sz="1600"/>
            </a:br>
            <a:r>
              <a:rPr lang="ja-JP" altLang="en-US" sz="3100"/>
              <a:t>パラメータ</a:t>
            </a:r>
            <a:endParaRPr kumimoji="1" lang="ja-JP" altLang="en-US" sz="1600"/>
          </a:p>
        </p:txBody>
      </p:sp>
      <p:sp>
        <p:nvSpPr>
          <p:cNvPr id="6" name="コンテンツ プレースホルダー 4">
            <a:extLst>
              <a:ext uri="{FF2B5EF4-FFF2-40B4-BE49-F238E27FC236}">
                <a16:creationId xmlns:a16="http://schemas.microsoft.com/office/drawing/2014/main" id="{F6ACB277-C301-24CD-AD8A-9758ADAA355A}"/>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4</a:t>
            </a:r>
            <a:endParaRPr lang="ja-JP" altLang="en-US"/>
          </a:p>
        </p:txBody>
      </p:sp>
      <p:sp>
        <p:nvSpPr>
          <p:cNvPr id="8" name="コンテンツ プレースホルダー 4">
            <a:extLst>
              <a:ext uri="{FF2B5EF4-FFF2-40B4-BE49-F238E27FC236}">
                <a16:creationId xmlns:a16="http://schemas.microsoft.com/office/drawing/2014/main" id="{02421B36-EEE0-7B16-7453-F6E5D37953BF}"/>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.2</a:t>
            </a:r>
            <a:endParaRPr lang="ja-JP" altLang="en-US" sz="2000"/>
          </a:p>
        </p:txBody>
      </p:sp>
      <p:sp>
        <p:nvSpPr>
          <p:cNvPr id="18" name="テキスト ボックス 17">
            <a:extLst>
              <a:ext uri="{FF2B5EF4-FFF2-40B4-BE49-F238E27FC236}">
                <a16:creationId xmlns:a16="http://schemas.microsoft.com/office/drawing/2014/main" id="{3C4DC05F-AC0A-5BE6-C0BC-EC8905D8B63A}"/>
              </a:ext>
            </a:extLst>
          </p:cNvPr>
          <p:cNvSpPr txBox="1"/>
          <p:nvPr/>
        </p:nvSpPr>
        <p:spPr>
          <a:xfrm>
            <a:off x="314761" y="797072"/>
            <a:ext cx="3713902" cy="923330"/>
          </a:xfrm>
          <a:prstGeom prst="rect">
            <a:avLst/>
          </a:prstGeom>
          <a:noFill/>
        </p:spPr>
        <p:txBody>
          <a:bodyPr wrap="none" rtlCol="0">
            <a:spAutoFit/>
          </a:bodyPr>
          <a:lstStyle/>
          <a:p>
            <a:r>
              <a:rPr kumimoji="1" lang="en-US" altLang="ja-JP" b="1" u="sng"/>
              <a:t>Texture Curve</a:t>
            </a:r>
            <a:endParaRPr kumimoji="1" lang="en-US" altLang="ja-JP" u="sng"/>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メイリオ"/>
                <a:cs typeface="+mn-cs"/>
              </a:rPr>
              <a:t>線幅調整用のカーブテクスチャのデータ</a:t>
            </a:r>
            <a:br>
              <a:rPr kumimoji="1" lang="en-US" altLang="ja-JP" sz="1200" b="0" i="0" u="none" strike="noStrike" kern="1200" cap="none" spc="0" normalizeH="0" baseline="0" noProof="0">
                <a:ln>
                  <a:noFill/>
                </a:ln>
                <a:solidFill>
                  <a:prstClr val="black"/>
                </a:solidFill>
                <a:effectLst/>
                <a:uLnTx/>
                <a:uFillTx/>
                <a:latin typeface="Meiryo UI"/>
                <a:ea typeface="メイリオ"/>
                <a:cs typeface="+mn-cs"/>
              </a:rPr>
            </a:br>
            <a:r>
              <a:rPr kumimoji="1" lang="en-US" altLang="ja-JP" sz="1200" b="0" i="0" u="none" strike="noStrike" kern="1200" cap="none" spc="0" normalizeH="0" baseline="0" noProof="0">
                <a:ln>
                  <a:noFill/>
                </a:ln>
                <a:solidFill>
                  <a:prstClr val="black"/>
                </a:solidFill>
                <a:effectLst/>
                <a:uLnTx/>
                <a:uFillTx/>
                <a:latin typeface="Meiryo UI"/>
                <a:ea typeface="メイリオ"/>
                <a:cs typeface="+mn-cs"/>
              </a:rPr>
              <a:t>Unity </a:t>
            </a:r>
            <a:r>
              <a:rPr kumimoji="1" lang="ja-JP" altLang="en-US" sz="1200" b="0" i="0" u="none" strike="noStrike" kern="1200" cap="none" spc="0" normalizeH="0" baseline="0" noProof="0">
                <a:ln>
                  <a:noFill/>
                </a:ln>
                <a:solidFill>
                  <a:prstClr val="black"/>
                </a:solidFill>
                <a:effectLst/>
                <a:uLnTx/>
                <a:uFillTx/>
                <a:latin typeface="Meiryo UI"/>
                <a:ea typeface="メイリオ"/>
                <a:cs typeface="+mn-cs"/>
              </a:rPr>
              <a:t>のカーブから </a:t>
            </a:r>
            <a:r>
              <a:rPr kumimoji="1" lang="en-US" altLang="ja-JP" sz="1200" b="0" i="0" u="none" strike="noStrike" kern="1200" cap="none" spc="0" normalizeH="0" baseline="0" noProof="0">
                <a:ln>
                  <a:noFill/>
                </a:ln>
                <a:solidFill>
                  <a:prstClr val="black"/>
                </a:solidFill>
                <a:effectLst/>
                <a:uLnTx/>
                <a:uFillTx/>
                <a:latin typeface="Meiryo UI"/>
                <a:ea typeface="メイリオ"/>
                <a:cs typeface="+mn-cs"/>
              </a:rPr>
              <a:t>1D </a:t>
            </a:r>
            <a:r>
              <a:rPr kumimoji="1" lang="ja-JP" altLang="en-US" sz="1200" b="0" i="0" u="none" strike="noStrike" kern="1200" cap="none" spc="0" normalizeH="0" baseline="0" noProof="0">
                <a:ln>
                  <a:noFill/>
                </a:ln>
                <a:solidFill>
                  <a:prstClr val="black"/>
                </a:solidFill>
                <a:effectLst/>
                <a:uLnTx/>
                <a:uFillTx/>
                <a:latin typeface="Meiryo UI"/>
                <a:ea typeface="メイリオ"/>
                <a:cs typeface="+mn-cs"/>
              </a:rPr>
              <a:t>のテクスチャをベイクする</a:t>
            </a:r>
            <a:endParaRPr kumimoji="1" lang="en-US" altLang="ja-JP" sz="1200" b="0" i="0" u="none" strike="noStrike" kern="1200" cap="none" spc="0" normalizeH="0" baseline="0" noProof="0">
              <a:ln>
                <a:noFill/>
              </a:ln>
              <a:solidFill>
                <a:prstClr val="black"/>
              </a:solidFill>
              <a:effectLst/>
              <a:uLnTx/>
              <a:uFillTx/>
              <a:latin typeface="Meiryo UI"/>
              <a:ea typeface="メイリオ"/>
              <a:cs typeface="+mn-cs"/>
            </a:endParaRPr>
          </a:p>
          <a:p>
            <a:endParaRPr kumimoji="1" lang="en-US" altLang="ja-JP" sz="1200"/>
          </a:p>
        </p:txBody>
      </p:sp>
      <p:pic>
        <p:nvPicPr>
          <p:cNvPr id="4" name="図 3">
            <a:extLst>
              <a:ext uri="{FF2B5EF4-FFF2-40B4-BE49-F238E27FC236}">
                <a16:creationId xmlns:a16="http://schemas.microsoft.com/office/drawing/2014/main" id="{94E6467B-46D7-CAF6-36A8-AF0B3696490E}"/>
              </a:ext>
            </a:extLst>
          </p:cNvPr>
          <p:cNvPicPr>
            <a:picLocks noChangeAspect="1"/>
          </p:cNvPicPr>
          <p:nvPr/>
        </p:nvPicPr>
        <p:blipFill>
          <a:blip r:embed="rId3"/>
          <a:stretch>
            <a:fillRect/>
          </a:stretch>
        </p:blipFill>
        <p:spPr>
          <a:xfrm>
            <a:off x="5068250" y="797072"/>
            <a:ext cx="3818837" cy="1825488"/>
          </a:xfrm>
          <a:prstGeom prst="rect">
            <a:avLst/>
          </a:prstGeom>
        </p:spPr>
      </p:pic>
      <p:pic>
        <p:nvPicPr>
          <p:cNvPr id="9" name="図 8">
            <a:extLst>
              <a:ext uri="{FF2B5EF4-FFF2-40B4-BE49-F238E27FC236}">
                <a16:creationId xmlns:a16="http://schemas.microsoft.com/office/drawing/2014/main" id="{271F279A-6E56-F4CF-AA13-3999F09C4AC9}"/>
              </a:ext>
            </a:extLst>
          </p:cNvPr>
          <p:cNvPicPr>
            <a:picLocks noChangeAspect="1"/>
          </p:cNvPicPr>
          <p:nvPr/>
        </p:nvPicPr>
        <p:blipFill>
          <a:blip r:embed="rId4"/>
          <a:stretch>
            <a:fillRect/>
          </a:stretch>
        </p:blipFill>
        <p:spPr>
          <a:xfrm>
            <a:off x="5068249" y="2831020"/>
            <a:ext cx="3818838" cy="1806686"/>
          </a:xfrm>
          <a:prstGeom prst="rect">
            <a:avLst/>
          </a:prstGeom>
        </p:spPr>
      </p:pic>
      <p:sp>
        <p:nvSpPr>
          <p:cNvPr id="10" name="テキスト ボックス 9">
            <a:extLst>
              <a:ext uri="{FF2B5EF4-FFF2-40B4-BE49-F238E27FC236}">
                <a16:creationId xmlns:a16="http://schemas.microsoft.com/office/drawing/2014/main" id="{2958A462-8A13-8B47-B215-630A0CCF3345}"/>
              </a:ext>
            </a:extLst>
          </p:cNvPr>
          <p:cNvSpPr txBox="1"/>
          <p:nvPr/>
        </p:nvSpPr>
        <p:spPr>
          <a:xfrm>
            <a:off x="314761" y="2831020"/>
            <a:ext cx="3877985" cy="923330"/>
          </a:xfrm>
          <a:prstGeom prst="rect">
            <a:avLst/>
          </a:prstGeom>
          <a:noFill/>
        </p:spPr>
        <p:txBody>
          <a:bodyPr wrap="none" rtlCol="0">
            <a:spAutoFit/>
          </a:bodyPr>
          <a:lstStyle/>
          <a:p>
            <a:r>
              <a:rPr kumimoji="1" lang="en-US" altLang="ja-JP" b="1" u="sng"/>
              <a:t>Line Drawing Object</a:t>
            </a:r>
            <a:endParaRPr kumimoji="1" lang="en-US" altLang="ja-JP" u="sng"/>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メイリオ"/>
                <a:cs typeface="+mn-cs"/>
              </a:rPr>
              <a:t>アニメーション適用の検証用のいくつかのパラメータ</a:t>
            </a:r>
            <a:endParaRPr kumimoji="1" lang="en-US" altLang="ja-JP" sz="1200" b="0" i="0" u="none" strike="noStrike" kern="1200" cap="none" spc="0" normalizeH="0" baseline="0" noProof="0">
              <a:ln>
                <a:noFill/>
              </a:ln>
              <a:solidFill>
                <a:prstClr val="black"/>
              </a:solidFill>
              <a:effectLst/>
              <a:uLnTx/>
              <a:uFillTx/>
              <a:latin typeface="Meiryo UI"/>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Meiryo UI"/>
                <a:ea typeface="メイリオ"/>
                <a:cs typeface="+mn-cs"/>
              </a:rPr>
              <a:t>Mesh Buffer Source / CPU</a:t>
            </a:r>
          </a:p>
          <a:p>
            <a:endParaRPr kumimoji="1" lang="en-US" altLang="ja-JP" sz="1200"/>
          </a:p>
        </p:txBody>
      </p:sp>
    </p:spTree>
    <p:extLst>
      <p:ext uri="{BB962C8B-B14F-4D97-AF65-F5344CB8AC3E}">
        <p14:creationId xmlns:p14="http://schemas.microsoft.com/office/powerpoint/2010/main" val="1483537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0F2E-0B65-8B2A-10E0-67DD4AD4E88D}"/>
              </a:ext>
            </a:extLst>
          </p:cNvPr>
          <p:cNvSpPr>
            <a:spLocks noGrp="1"/>
          </p:cNvSpPr>
          <p:nvPr>
            <p:ph type="title"/>
          </p:nvPr>
        </p:nvSpPr>
        <p:spPr/>
        <p:txBody>
          <a:bodyPr/>
          <a:lstStyle/>
          <a:p>
            <a:r>
              <a:rPr kumimoji="1" lang="ja-JP" altLang="en-US"/>
              <a:t>輪郭線とは？</a:t>
            </a:r>
          </a:p>
        </p:txBody>
      </p:sp>
      <p:sp>
        <p:nvSpPr>
          <p:cNvPr id="4" name="コンテンツ プレースホルダー 4">
            <a:extLst>
              <a:ext uri="{FF2B5EF4-FFF2-40B4-BE49-F238E27FC236}">
                <a16:creationId xmlns:a16="http://schemas.microsoft.com/office/drawing/2014/main" id="{EAAE2D8C-EF70-85F7-B877-1A8930D6092B}"/>
              </a:ext>
            </a:extLst>
          </p:cNvPr>
          <p:cNvSpPr txBox="1">
            <a:spLocks/>
          </p:cNvSpPr>
          <p:nvPr/>
        </p:nvSpPr>
        <p:spPr bwMode="auto">
          <a:xfrm>
            <a:off x="0" y="0"/>
            <a:ext cx="624045"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a:t>1</a:t>
            </a:r>
            <a:endParaRPr lang="ja-JP" altLang="en-US"/>
          </a:p>
        </p:txBody>
      </p:sp>
      <p:grpSp>
        <p:nvGrpSpPr>
          <p:cNvPr id="29" name="グループ化 28">
            <a:extLst>
              <a:ext uri="{FF2B5EF4-FFF2-40B4-BE49-F238E27FC236}">
                <a16:creationId xmlns:a16="http://schemas.microsoft.com/office/drawing/2014/main" id="{841BA25E-5E0D-9375-2B9D-9E4D604359AE}"/>
              </a:ext>
            </a:extLst>
          </p:cNvPr>
          <p:cNvGrpSpPr/>
          <p:nvPr/>
        </p:nvGrpSpPr>
        <p:grpSpPr>
          <a:xfrm>
            <a:off x="1014857" y="895802"/>
            <a:ext cx="5114926" cy="417846"/>
            <a:chOff x="933449" y="1036900"/>
            <a:chExt cx="7639051" cy="624045"/>
          </a:xfrm>
        </p:grpSpPr>
        <p:sp>
          <p:nvSpPr>
            <p:cNvPr id="6" name="正方形/長方形 5">
              <a:extLst>
                <a:ext uri="{FF2B5EF4-FFF2-40B4-BE49-F238E27FC236}">
                  <a16:creationId xmlns:a16="http://schemas.microsoft.com/office/drawing/2014/main" id="{F64D0C64-5677-5F13-7A10-636E7415D15F}"/>
                </a:ext>
              </a:extLst>
            </p:cNvPr>
            <p:cNvSpPr/>
            <p:nvPr/>
          </p:nvSpPr>
          <p:spPr>
            <a:xfrm>
              <a:off x="933450" y="1576363"/>
              <a:ext cx="7435135" cy="84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solidFill>
              </a:endParaRPr>
            </a:p>
          </p:txBody>
        </p:sp>
        <p:sp>
          <p:nvSpPr>
            <p:cNvPr id="11" name="正方形/長方形 10">
              <a:extLst>
                <a:ext uri="{FF2B5EF4-FFF2-40B4-BE49-F238E27FC236}">
                  <a16:creationId xmlns:a16="http://schemas.microsoft.com/office/drawing/2014/main" id="{EDCAB36B-9C2E-E0F0-9D91-B534EC41F4BC}"/>
                </a:ext>
              </a:extLst>
            </p:cNvPr>
            <p:cNvSpPr/>
            <p:nvPr/>
          </p:nvSpPr>
          <p:spPr>
            <a:xfrm>
              <a:off x="933450" y="1039153"/>
              <a:ext cx="624045" cy="621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solidFill>
                  <a:latin typeface="Segoe UI Black" panose="020B0A02040204020203" pitchFamily="34" charset="0"/>
                  <a:ea typeface="Segoe UI Black" panose="020B0A02040204020203" pitchFamily="34" charset="0"/>
                  <a:cs typeface="Aharoni" panose="02010803020104030203" pitchFamily="2" charset="-79"/>
                </a:rPr>
                <a:t>1</a:t>
              </a:r>
              <a:endParaRPr kumimoji="1" lang="ja-JP" altLang="en-US" sz="2400">
                <a:solidFill>
                  <a:schemeClr val="bg1"/>
                </a:solidFill>
                <a:latin typeface="Segoe UI Black" panose="020B0A02040204020203" pitchFamily="34" charset="0"/>
                <a:cs typeface="Aharoni" panose="02010803020104030203" pitchFamily="2" charset="-79"/>
              </a:endParaRPr>
            </a:p>
          </p:txBody>
        </p:sp>
        <p:sp>
          <p:nvSpPr>
            <p:cNvPr id="12" name="正方形/長方形 11">
              <a:extLst>
                <a:ext uri="{FF2B5EF4-FFF2-40B4-BE49-F238E27FC236}">
                  <a16:creationId xmlns:a16="http://schemas.microsoft.com/office/drawing/2014/main" id="{20677ED0-8618-DE2C-6D08-D4ECDA89E27E}"/>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tx1"/>
                  </a:solidFill>
                </a:rPr>
                <a:t>輪郭線とは？</a:t>
              </a:r>
            </a:p>
          </p:txBody>
        </p:sp>
        <p:sp>
          <p:nvSpPr>
            <p:cNvPr id="13" name="直角三角形 12">
              <a:extLst>
                <a:ext uri="{FF2B5EF4-FFF2-40B4-BE49-F238E27FC236}">
                  <a16:creationId xmlns:a16="http://schemas.microsoft.com/office/drawing/2014/main" id="{BF30459A-A04F-425C-29DC-14519D811CAC}"/>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grpSp>
        <p:nvGrpSpPr>
          <p:cNvPr id="40" name="グループ化 39">
            <a:extLst>
              <a:ext uri="{FF2B5EF4-FFF2-40B4-BE49-F238E27FC236}">
                <a16:creationId xmlns:a16="http://schemas.microsoft.com/office/drawing/2014/main" id="{0D626FFC-45B9-2503-0D5B-B467830C3E8A}"/>
              </a:ext>
            </a:extLst>
          </p:cNvPr>
          <p:cNvGrpSpPr/>
          <p:nvPr/>
        </p:nvGrpSpPr>
        <p:grpSpPr>
          <a:xfrm>
            <a:off x="1586300" y="1537639"/>
            <a:ext cx="5114926" cy="417846"/>
            <a:chOff x="933449" y="1036900"/>
            <a:chExt cx="7639051" cy="624045"/>
          </a:xfrm>
        </p:grpSpPr>
        <p:sp>
          <p:nvSpPr>
            <p:cNvPr id="41" name="正方形/長方形 40">
              <a:extLst>
                <a:ext uri="{FF2B5EF4-FFF2-40B4-BE49-F238E27FC236}">
                  <a16:creationId xmlns:a16="http://schemas.microsoft.com/office/drawing/2014/main" id="{9ABE31B3-7A29-3F03-A2A8-79CD463FED7F}"/>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42" name="正方形/長方形 41">
              <a:extLst>
                <a:ext uri="{FF2B5EF4-FFF2-40B4-BE49-F238E27FC236}">
                  <a16:creationId xmlns:a16="http://schemas.microsoft.com/office/drawing/2014/main" id="{9A4A017D-00E5-2C76-1505-DB11ECD67C39}"/>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2</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43" name="正方形/長方形 42">
              <a:extLst>
                <a:ext uri="{FF2B5EF4-FFF2-40B4-BE49-F238E27FC236}">
                  <a16:creationId xmlns:a16="http://schemas.microsoft.com/office/drawing/2014/main" id="{62BF867D-F7E1-4A04-2C15-9D51F19BEC46}"/>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bg1">
                      <a:lumMod val="65000"/>
                    </a:schemeClr>
                  </a:solidFill>
                </a:rPr>
                <a:t>StrokeGen </a:t>
              </a:r>
              <a:r>
                <a:rPr kumimoji="1" lang="ja-JP" altLang="en-US" sz="2000">
                  <a:solidFill>
                    <a:schemeClr val="bg1">
                      <a:lumMod val="65000"/>
                    </a:schemeClr>
                  </a:solidFill>
                </a:rPr>
                <a:t>概要</a:t>
              </a:r>
            </a:p>
          </p:txBody>
        </p:sp>
        <p:sp>
          <p:nvSpPr>
            <p:cNvPr id="44" name="直角三角形 43">
              <a:extLst>
                <a:ext uri="{FF2B5EF4-FFF2-40B4-BE49-F238E27FC236}">
                  <a16:creationId xmlns:a16="http://schemas.microsoft.com/office/drawing/2014/main" id="{EA517A9A-340B-C2CB-6A0A-940F2EB5B9C3}"/>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45" name="グループ化 44">
            <a:extLst>
              <a:ext uri="{FF2B5EF4-FFF2-40B4-BE49-F238E27FC236}">
                <a16:creationId xmlns:a16="http://schemas.microsoft.com/office/drawing/2014/main" id="{72BC9ABD-1E08-EC20-38A1-D2EEC1DF4360}"/>
              </a:ext>
            </a:extLst>
          </p:cNvPr>
          <p:cNvGrpSpPr/>
          <p:nvPr/>
        </p:nvGrpSpPr>
        <p:grpSpPr>
          <a:xfrm>
            <a:off x="2729186" y="2821313"/>
            <a:ext cx="5114926" cy="417846"/>
            <a:chOff x="933449" y="1036900"/>
            <a:chExt cx="7639051" cy="624045"/>
          </a:xfrm>
        </p:grpSpPr>
        <p:sp>
          <p:nvSpPr>
            <p:cNvPr id="46" name="正方形/長方形 45">
              <a:extLst>
                <a:ext uri="{FF2B5EF4-FFF2-40B4-BE49-F238E27FC236}">
                  <a16:creationId xmlns:a16="http://schemas.microsoft.com/office/drawing/2014/main" id="{6DBADA79-9895-0FCF-619B-942FB008C037}"/>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47" name="正方形/長方形 46">
              <a:extLst>
                <a:ext uri="{FF2B5EF4-FFF2-40B4-BE49-F238E27FC236}">
                  <a16:creationId xmlns:a16="http://schemas.microsoft.com/office/drawing/2014/main" id="{EC2A4421-3647-A488-276B-73639B49ED7B}"/>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4</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48" name="正方形/長方形 47">
              <a:extLst>
                <a:ext uri="{FF2B5EF4-FFF2-40B4-BE49-F238E27FC236}">
                  <a16:creationId xmlns:a16="http://schemas.microsoft.com/office/drawing/2014/main" id="{883A2B49-4415-91B6-841D-F2A94EDA1942}"/>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bg1">
                      <a:lumMod val="65000"/>
                    </a:schemeClr>
                  </a:solidFill>
                </a:rPr>
                <a:t>StrokeGen </a:t>
              </a:r>
              <a:r>
                <a:rPr kumimoji="1" lang="ja-JP" altLang="en-US" sz="2000">
                  <a:solidFill>
                    <a:schemeClr val="bg1">
                      <a:lumMod val="65000"/>
                    </a:schemeClr>
                  </a:solidFill>
                </a:rPr>
                <a:t>実装解説</a:t>
              </a:r>
            </a:p>
          </p:txBody>
        </p:sp>
        <p:sp>
          <p:nvSpPr>
            <p:cNvPr id="49" name="直角三角形 48">
              <a:extLst>
                <a:ext uri="{FF2B5EF4-FFF2-40B4-BE49-F238E27FC236}">
                  <a16:creationId xmlns:a16="http://schemas.microsoft.com/office/drawing/2014/main" id="{567E12CD-BAFC-9135-2FC2-BB34627C8E8D}"/>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50" name="グループ化 49">
            <a:extLst>
              <a:ext uri="{FF2B5EF4-FFF2-40B4-BE49-F238E27FC236}">
                <a16:creationId xmlns:a16="http://schemas.microsoft.com/office/drawing/2014/main" id="{191FDFBD-974D-B9DE-0569-8337BCAF955D}"/>
              </a:ext>
            </a:extLst>
          </p:cNvPr>
          <p:cNvGrpSpPr/>
          <p:nvPr/>
        </p:nvGrpSpPr>
        <p:grpSpPr>
          <a:xfrm>
            <a:off x="3300629" y="3463150"/>
            <a:ext cx="5114926" cy="417846"/>
            <a:chOff x="933449" y="1036900"/>
            <a:chExt cx="7639051" cy="624045"/>
          </a:xfrm>
        </p:grpSpPr>
        <p:sp>
          <p:nvSpPr>
            <p:cNvPr id="51" name="正方形/長方形 50">
              <a:extLst>
                <a:ext uri="{FF2B5EF4-FFF2-40B4-BE49-F238E27FC236}">
                  <a16:creationId xmlns:a16="http://schemas.microsoft.com/office/drawing/2014/main" id="{2033BB81-0934-773B-2046-9D92A916BADF}"/>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52" name="正方形/長方形 51">
              <a:extLst>
                <a:ext uri="{FF2B5EF4-FFF2-40B4-BE49-F238E27FC236}">
                  <a16:creationId xmlns:a16="http://schemas.microsoft.com/office/drawing/2014/main" id="{7B46AC28-B129-95ED-EBB6-2D309A9B2663}"/>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cs typeface="Aharoni" panose="02010803020104030203" pitchFamily="2" charset="-79"/>
                </a:rPr>
                <a:t>5</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53" name="正方形/長方形 52">
              <a:extLst>
                <a:ext uri="{FF2B5EF4-FFF2-40B4-BE49-F238E27FC236}">
                  <a16:creationId xmlns:a16="http://schemas.microsoft.com/office/drawing/2014/main" id="{EAA65C97-1782-6927-5AA1-D06A2FA71579}"/>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bg1">
                      <a:lumMod val="65000"/>
                    </a:schemeClr>
                  </a:solidFill>
                </a:rPr>
                <a:t>デモ・結果紹介</a:t>
              </a:r>
            </a:p>
          </p:txBody>
        </p:sp>
        <p:sp>
          <p:nvSpPr>
            <p:cNvPr id="54" name="直角三角形 53">
              <a:extLst>
                <a:ext uri="{FF2B5EF4-FFF2-40B4-BE49-F238E27FC236}">
                  <a16:creationId xmlns:a16="http://schemas.microsoft.com/office/drawing/2014/main" id="{1AC846B5-6C58-771F-FE4A-8974560CFA25}"/>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55" name="グループ化 54">
            <a:extLst>
              <a:ext uri="{FF2B5EF4-FFF2-40B4-BE49-F238E27FC236}">
                <a16:creationId xmlns:a16="http://schemas.microsoft.com/office/drawing/2014/main" id="{22FA22DF-C004-6AC1-40E4-3EBFCB8A3EEF}"/>
              </a:ext>
            </a:extLst>
          </p:cNvPr>
          <p:cNvGrpSpPr/>
          <p:nvPr/>
        </p:nvGrpSpPr>
        <p:grpSpPr>
          <a:xfrm>
            <a:off x="3872073" y="4104989"/>
            <a:ext cx="5114926" cy="417846"/>
            <a:chOff x="933449" y="1036900"/>
            <a:chExt cx="7639051" cy="624045"/>
          </a:xfrm>
        </p:grpSpPr>
        <p:sp>
          <p:nvSpPr>
            <p:cNvPr id="56" name="正方形/長方形 55">
              <a:extLst>
                <a:ext uri="{FF2B5EF4-FFF2-40B4-BE49-F238E27FC236}">
                  <a16:creationId xmlns:a16="http://schemas.microsoft.com/office/drawing/2014/main" id="{89321DD5-0A68-5774-3B98-4ECE47E9B166}"/>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57" name="正方形/長方形 56">
              <a:extLst>
                <a:ext uri="{FF2B5EF4-FFF2-40B4-BE49-F238E27FC236}">
                  <a16:creationId xmlns:a16="http://schemas.microsoft.com/office/drawing/2014/main" id="{3E879105-A442-DFE3-5B58-2CE972D84DC3}"/>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cs typeface="Aharoni" panose="02010803020104030203" pitchFamily="2" charset="-79"/>
                </a:rPr>
                <a:t>6</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58" name="正方形/長方形 57">
              <a:extLst>
                <a:ext uri="{FF2B5EF4-FFF2-40B4-BE49-F238E27FC236}">
                  <a16:creationId xmlns:a16="http://schemas.microsoft.com/office/drawing/2014/main" id="{5980544E-D60C-1FBE-47CC-5156C278CC0D}"/>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bg1">
                      <a:lumMod val="65000"/>
                    </a:schemeClr>
                  </a:solidFill>
                </a:rPr>
                <a:t>課題と今後の展望</a:t>
              </a:r>
            </a:p>
          </p:txBody>
        </p:sp>
        <p:sp>
          <p:nvSpPr>
            <p:cNvPr id="59" name="直角三角形 58">
              <a:extLst>
                <a:ext uri="{FF2B5EF4-FFF2-40B4-BE49-F238E27FC236}">
                  <a16:creationId xmlns:a16="http://schemas.microsoft.com/office/drawing/2014/main" id="{4F2C86C7-4373-496D-2298-419E9B226D18}"/>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60" name="グループ化 59">
            <a:extLst>
              <a:ext uri="{FF2B5EF4-FFF2-40B4-BE49-F238E27FC236}">
                <a16:creationId xmlns:a16="http://schemas.microsoft.com/office/drawing/2014/main" id="{F0ECB7A6-8980-EA41-72E5-048574ED8704}"/>
              </a:ext>
            </a:extLst>
          </p:cNvPr>
          <p:cNvGrpSpPr/>
          <p:nvPr/>
        </p:nvGrpSpPr>
        <p:grpSpPr>
          <a:xfrm>
            <a:off x="2157743" y="2179476"/>
            <a:ext cx="5114926" cy="417846"/>
            <a:chOff x="933449" y="1036900"/>
            <a:chExt cx="7639051" cy="624045"/>
          </a:xfrm>
        </p:grpSpPr>
        <p:sp>
          <p:nvSpPr>
            <p:cNvPr id="61" name="正方形/長方形 60">
              <a:extLst>
                <a:ext uri="{FF2B5EF4-FFF2-40B4-BE49-F238E27FC236}">
                  <a16:creationId xmlns:a16="http://schemas.microsoft.com/office/drawing/2014/main" id="{0378884B-E815-C222-49A7-A3A7DC07A633}"/>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62" name="正方形/長方形 61">
              <a:extLst>
                <a:ext uri="{FF2B5EF4-FFF2-40B4-BE49-F238E27FC236}">
                  <a16:creationId xmlns:a16="http://schemas.microsoft.com/office/drawing/2014/main" id="{D2930584-086A-F4DD-76AB-B1B959452CC0}"/>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3</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63" name="正方形/長方形 62">
              <a:extLst>
                <a:ext uri="{FF2B5EF4-FFF2-40B4-BE49-F238E27FC236}">
                  <a16:creationId xmlns:a16="http://schemas.microsoft.com/office/drawing/2014/main" id="{CBF619D2-88A9-496E-7E30-555F413E9A1F}"/>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bg1">
                      <a:lumMod val="65000"/>
                    </a:schemeClr>
                  </a:solidFill>
                </a:rPr>
                <a:t>StrokeGen </a:t>
              </a:r>
              <a:r>
                <a:rPr kumimoji="1" lang="ja-JP" altLang="en-US" sz="2000">
                  <a:solidFill>
                    <a:schemeClr val="bg1">
                      <a:lumMod val="65000"/>
                    </a:schemeClr>
                  </a:solidFill>
                </a:rPr>
                <a:t>アルゴリズム解説</a:t>
              </a:r>
            </a:p>
          </p:txBody>
        </p:sp>
        <p:sp>
          <p:nvSpPr>
            <p:cNvPr id="64" name="直角三角形 63">
              <a:extLst>
                <a:ext uri="{FF2B5EF4-FFF2-40B4-BE49-F238E27FC236}">
                  <a16:creationId xmlns:a16="http://schemas.microsoft.com/office/drawing/2014/main" id="{4098BEBF-2E51-43B1-42BD-E94AE71E41E6}"/>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spTree>
    <p:extLst>
      <p:ext uri="{BB962C8B-B14F-4D97-AF65-F5344CB8AC3E}">
        <p14:creationId xmlns:p14="http://schemas.microsoft.com/office/powerpoint/2010/main" val="3951319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638D22D-D707-7C8F-DCBE-C89E9B663A23}"/>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実装解説</a:t>
            </a:r>
            <a:br>
              <a:rPr lang="en-US" altLang="ja-JP" sz="1600"/>
            </a:br>
            <a:r>
              <a:rPr lang="ja-JP" altLang="en-US" sz="3100"/>
              <a:t>主要なコード</a:t>
            </a:r>
            <a:endParaRPr kumimoji="1" lang="ja-JP" altLang="en-US" sz="1600"/>
          </a:p>
        </p:txBody>
      </p:sp>
      <p:sp>
        <p:nvSpPr>
          <p:cNvPr id="6" name="コンテンツ プレースホルダー 4">
            <a:extLst>
              <a:ext uri="{FF2B5EF4-FFF2-40B4-BE49-F238E27FC236}">
                <a16:creationId xmlns:a16="http://schemas.microsoft.com/office/drawing/2014/main" id="{F6ACB277-C301-24CD-AD8A-9758ADAA355A}"/>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4</a:t>
            </a:r>
            <a:endParaRPr lang="ja-JP" altLang="en-US"/>
          </a:p>
        </p:txBody>
      </p:sp>
      <p:sp>
        <p:nvSpPr>
          <p:cNvPr id="8" name="コンテンツ プレースホルダー 4">
            <a:extLst>
              <a:ext uri="{FF2B5EF4-FFF2-40B4-BE49-F238E27FC236}">
                <a16:creationId xmlns:a16="http://schemas.microsoft.com/office/drawing/2014/main" id="{02421B36-EEE0-7B16-7453-F6E5D37953BF}"/>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sp>
        <p:nvSpPr>
          <p:cNvPr id="25" name="テキスト ボックス 24">
            <a:extLst>
              <a:ext uri="{FF2B5EF4-FFF2-40B4-BE49-F238E27FC236}">
                <a16:creationId xmlns:a16="http://schemas.microsoft.com/office/drawing/2014/main" id="{F0CC9986-D161-8C65-AEBC-BB59F83DA9AB}"/>
              </a:ext>
            </a:extLst>
          </p:cNvPr>
          <p:cNvSpPr txBox="1"/>
          <p:nvPr/>
        </p:nvSpPr>
        <p:spPr>
          <a:xfrm>
            <a:off x="3300120" y="324792"/>
            <a:ext cx="3595856" cy="307777"/>
          </a:xfrm>
          <a:prstGeom prst="rect">
            <a:avLst/>
          </a:prstGeom>
          <a:noFill/>
        </p:spPr>
        <p:txBody>
          <a:bodyPr wrap="none" rtlCol="0">
            <a:spAutoFit/>
          </a:bodyPr>
          <a:lstStyle/>
          <a:p>
            <a:r>
              <a:rPr kumimoji="1" lang="ja-JP" altLang="en-US" sz="1400">
                <a:solidFill>
                  <a:schemeClr val="bg1">
                    <a:lumMod val="65000"/>
                  </a:schemeClr>
                </a:solidFill>
              </a:rPr>
              <a:t>非常に複雑なので解読の一助になれば</a:t>
            </a:r>
            <a:r>
              <a:rPr kumimoji="1" lang="en-US" altLang="ja-JP" sz="1400">
                <a:solidFill>
                  <a:schemeClr val="bg1">
                    <a:lumMod val="65000"/>
                  </a:schemeClr>
                </a:solidFill>
              </a:rPr>
              <a:t>……</a:t>
            </a:r>
            <a:endParaRPr kumimoji="1" lang="ja-JP" altLang="en-US" sz="1400">
              <a:solidFill>
                <a:schemeClr val="bg1">
                  <a:lumMod val="65000"/>
                </a:schemeClr>
              </a:solidFill>
            </a:endParaRPr>
          </a:p>
        </p:txBody>
      </p:sp>
      <p:grpSp>
        <p:nvGrpSpPr>
          <p:cNvPr id="71" name="グループ化 70">
            <a:extLst>
              <a:ext uri="{FF2B5EF4-FFF2-40B4-BE49-F238E27FC236}">
                <a16:creationId xmlns:a16="http://schemas.microsoft.com/office/drawing/2014/main" id="{164CBA35-935D-BF17-902A-E699E2AD3D4A}"/>
              </a:ext>
            </a:extLst>
          </p:cNvPr>
          <p:cNvGrpSpPr/>
          <p:nvPr/>
        </p:nvGrpSpPr>
        <p:grpSpPr>
          <a:xfrm>
            <a:off x="1281468" y="700541"/>
            <a:ext cx="6590110" cy="4182335"/>
            <a:chOff x="1281468" y="736621"/>
            <a:chExt cx="6590110" cy="4182335"/>
          </a:xfrm>
        </p:grpSpPr>
        <p:grpSp>
          <p:nvGrpSpPr>
            <p:cNvPr id="35" name="グループ化 34">
              <a:extLst>
                <a:ext uri="{FF2B5EF4-FFF2-40B4-BE49-F238E27FC236}">
                  <a16:creationId xmlns:a16="http://schemas.microsoft.com/office/drawing/2014/main" id="{36B094B5-D768-A999-6FE4-8330F811BA3F}"/>
                </a:ext>
              </a:extLst>
            </p:cNvPr>
            <p:cNvGrpSpPr/>
            <p:nvPr/>
          </p:nvGrpSpPr>
          <p:grpSpPr>
            <a:xfrm>
              <a:off x="1281468" y="736621"/>
              <a:ext cx="3044492" cy="1136768"/>
              <a:chOff x="6694416" y="1809416"/>
              <a:chExt cx="3036813" cy="1136768"/>
            </a:xfrm>
          </p:grpSpPr>
          <p:sp>
            <p:nvSpPr>
              <p:cNvPr id="36" name="正方形/長方形 35">
                <a:extLst>
                  <a:ext uri="{FF2B5EF4-FFF2-40B4-BE49-F238E27FC236}">
                    <a16:creationId xmlns:a16="http://schemas.microsoft.com/office/drawing/2014/main" id="{8A75BE8C-5A4A-E103-7780-23389079AE1F}"/>
                  </a:ext>
                </a:extLst>
              </p:cNvPr>
              <p:cNvSpPr/>
              <p:nvPr/>
            </p:nvSpPr>
            <p:spPr>
              <a:xfrm>
                <a:off x="6694416" y="1809416"/>
                <a:ext cx="3036813" cy="327053"/>
              </a:xfrm>
              <a:prstGeom prst="rect">
                <a:avLst/>
              </a:prstGeom>
              <a:solidFill>
                <a:schemeClr val="accent6">
                  <a:lumMod val="75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a:solidFill>
                      <a:schemeClr val="bg1"/>
                    </a:solidFill>
                  </a:rPr>
                  <a:t>パラメータ＆設定関連</a:t>
                </a:r>
              </a:p>
            </p:txBody>
          </p:sp>
          <p:sp>
            <p:nvSpPr>
              <p:cNvPr id="37" name="正方形/長方形 36">
                <a:extLst>
                  <a:ext uri="{FF2B5EF4-FFF2-40B4-BE49-F238E27FC236}">
                    <a16:creationId xmlns:a16="http://schemas.microsoft.com/office/drawing/2014/main" id="{9F57771C-6874-8E90-FDDA-60B7E0933EBD}"/>
                  </a:ext>
                </a:extLst>
              </p:cNvPr>
              <p:cNvSpPr/>
              <p:nvPr/>
            </p:nvSpPr>
            <p:spPr>
              <a:xfrm>
                <a:off x="6694416" y="2136470"/>
                <a:ext cx="3036813" cy="809714"/>
              </a:xfrm>
              <a:prstGeom prst="rect">
                <a:avLst/>
              </a:prstGeom>
              <a:solidFill>
                <a:schemeClr val="accent6">
                  <a:lumMod val="20000"/>
                  <a:lumOff val="80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100">
                    <a:solidFill>
                      <a:sysClr val="windowText" lastClr="000000"/>
                    </a:solidFill>
                  </a:rPr>
                  <a:t>LineDrawingControlPanel.cs</a:t>
                </a:r>
              </a:p>
              <a:p>
                <a:pPr algn="ctr"/>
                <a:r>
                  <a:rPr kumimoji="1" lang="en-US" altLang="ja-JP" sz="1100">
                    <a:solidFill>
                      <a:sysClr val="windowText" lastClr="000000"/>
                    </a:solidFill>
                  </a:rPr>
                  <a:t>LineDrawingObject.cs</a:t>
                </a:r>
              </a:p>
              <a:p>
                <a:pPr algn="ctr"/>
                <a:r>
                  <a:rPr kumimoji="1" lang="en-US" altLang="ja-JP" sz="1100">
                    <a:solidFill>
                      <a:sysClr val="windowText" lastClr="000000"/>
                    </a:solidFill>
                  </a:rPr>
                  <a:t>ContourProcessorFeature.cs</a:t>
                </a:r>
              </a:p>
            </p:txBody>
          </p:sp>
        </p:grpSp>
        <p:grpSp>
          <p:nvGrpSpPr>
            <p:cNvPr id="38" name="グループ化 37">
              <a:extLst>
                <a:ext uri="{FF2B5EF4-FFF2-40B4-BE49-F238E27FC236}">
                  <a16:creationId xmlns:a16="http://schemas.microsoft.com/office/drawing/2014/main" id="{706C6D48-F73D-2E16-5EA5-7D836F85D9FE}"/>
                </a:ext>
              </a:extLst>
            </p:cNvPr>
            <p:cNvGrpSpPr/>
            <p:nvPr/>
          </p:nvGrpSpPr>
          <p:grpSpPr>
            <a:xfrm>
              <a:off x="4827086" y="736621"/>
              <a:ext cx="3044492" cy="1899798"/>
              <a:chOff x="6694416" y="1809416"/>
              <a:chExt cx="3036813" cy="1899798"/>
            </a:xfrm>
          </p:grpSpPr>
          <p:sp>
            <p:nvSpPr>
              <p:cNvPr id="39" name="正方形/長方形 38">
                <a:extLst>
                  <a:ext uri="{FF2B5EF4-FFF2-40B4-BE49-F238E27FC236}">
                    <a16:creationId xmlns:a16="http://schemas.microsoft.com/office/drawing/2014/main" id="{723ABB2C-3E59-6DE6-9F48-6DDCD8A8E5C8}"/>
                  </a:ext>
                </a:extLst>
              </p:cNvPr>
              <p:cNvSpPr/>
              <p:nvPr/>
            </p:nvSpPr>
            <p:spPr>
              <a:xfrm>
                <a:off x="6694416" y="1809416"/>
                <a:ext cx="3036813" cy="327053"/>
              </a:xfrm>
              <a:prstGeom prst="rect">
                <a:avLst/>
              </a:prstGeom>
              <a:solidFill>
                <a:schemeClr val="accent6">
                  <a:lumMod val="75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a:solidFill>
                      <a:schemeClr val="bg1"/>
                    </a:solidFill>
                  </a:rPr>
                  <a:t>前処理＋ラスタライズ</a:t>
                </a:r>
              </a:p>
            </p:txBody>
          </p:sp>
          <p:sp>
            <p:nvSpPr>
              <p:cNvPr id="40" name="正方形/長方形 39">
                <a:extLst>
                  <a:ext uri="{FF2B5EF4-FFF2-40B4-BE49-F238E27FC236}">
                    <a16:creationId xmlns:a16="http://schemas.microsoft.com/office/drawing/2014/main" id="{0E580EFD-2495-DC92-FAEB-6B95FDB6C319}"/>
                  </a:ext>
                </a:extLst>
              </p:cNvPr>
              <p:cNvSpPr/>
              <p:nvPr/>
            </p:nvSpPr>
            <p:spPr>
              <a:xfrm>
                <a:off x="6694416" y="2136469"/>
                <a:ext cx="3036813" cy="1572745"/>
              </a:xfrm>
              <a:prstGeom prst="rect">
                <a:avLst/>
              </a:prstGeom>
              <a:solidFill>
                <a:schemeClr val="accent6">
                  <a:lumMod val="20000"/>
                  <a:lumOff val="80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100">
                    <a:solidFill>
                      <a:sysClr val="windowText" lastClr="000000"/>
                    </a:solidFill>
                  </a:rPr>
                  <a:t>ContourExtractionPass.cs</a:t>
                </a:r>
              </a:p>
              <a:p>
                <a:pPr algn="ctr"/>
                <a:r>
                  <a:rPr kumimoji="1" lang="en-US" altLang="ja-JP" sz="1100">
                    <a:solidFill>
                      <a:sysClr val="windowText" lastClr="000000"/>
                    </a:solidFill>
                  </a:rPr>
                  <a:t>ContourStampInit.cs</a:t>
                </a:r>
              </a:p>
              <a:p>
                <a:pPr algn="ctr"/>
                <a:r>
                  <a:rPr kumimoji="1" lang="en-US" altLang="ja-JP" sz="1100">
                    <a:solidFill>
                      <a:sysClr val="windowText" lastClr="000000"/>
                    </a:solidFill>
                  </a:rPr>
                  <a:t>------</a:t>
                </a:r>
              </a:p>
              <a:p>
                <a:pPr algn="ctr"/>
                <a:r>
                  <a:rPr kumimoji="1" lang="en-US" altLang="ja-JP" sz="1100">
                    <a:solidFill>
                      <a:sysClr val="windowText" lastClr="000000"/>
                    </a:solidFill>
                  </a:rPr>
                  <a:t>ContourExtraction.compute</a:t>
                </a:r>
              </a:p>
              <a:p>
                <a:pPr algn="ctr"/>
                <a:r>
                  <a:rPr kumimoji="1" lang="en-US" altLang="ja-JP" sz="1100">
                    <a:solidFill>
                      <a:sysClr val="windowText" lastClr="000000"/>
                    </a:solidFill>
                  </a:rPr>
                  <a:t>ContourSetup.compute</a:t>
                </a:r>
              </a:p>
              <a:p>
                <a:pPr algn="ctr"/>
                <a:r>
                  <a:rPr kumimoji="1" lang="en-US" altLang="ja-JP" sz="1100">
                    <a:solidFill>
                      <a:sysClr val="windowText" lastClr="000000"/>
                    </a:solidFill>
                  </a:rPr>
                  <a:t>SegmentVisibility.compute</a:t>
                </a:r>
              </a:p>
              <a:p>
                <a:pPr algn="ctr"/>
                <a:r>
                  <a:rPr kumimoji="1" lang="en-US" altLang="ja-JP" sz="1100">
                    <a:solidFill>
                      <a:sysClr val="windowText" lastClr="000000"/>
                    </a:solidFill>
                  </a:rPr>
                  <a:t>ContourPixelExtraction.compute</a:t>
                </a:r>
              </a:p>
              <a:p>
                <a:pPr algn="ctr"/>
                <a:r>
                  <a:rPr kumimoji="1" lang="en-US" altLang="ja-JP" sz="1100">
                    <a:solidFill>
                      <a:sysClr val="windowText" lastClr="000000"/>
                    </a:solidFill>
                  </a:rPr>
                  <a:t>StampInitAttributes.compute</a:t>
                </a:r>
              </a:p>
            </p:txBody>
          </p:sp>
        </p:grpSp>
        <p:grpSp>
          <p:nvGrpSpPr>
            <p:cNvPr id="41" name="グループ化 40">
              <a:extLst>
                <a:ext uri="{FF2B5EF4-FFF2-40B4-BE49-F238E27FC236}">
                  <a16:creationId xmlns:a16="http://schemas.microsoft.com/office/drawing/2014/main" id="{BC013E04-6E2C-4C12-CF99-7D22FD55A831}"/>
                </a:ext>
              </a:extLst>
            </p:cNvPr>
            <p:cNvGrpSpPr/>
            <p:nvPr/>
          </p:nvGrpSpPr>
          <p:grpSpPr>
            <a:xfrm>
              <a:off x="4827086" y="2798223"/>
              <a:ext cx="3044492" cy="2120733"/>
              <a:chOff x="6694416" y="1809416"/>
              <a:chExt cx="3036813" cy="2120733"/>
            </a:xfrm>
          </p:grpSpPr>
          <p:sp>
            <p:nvSpPr>
              <p:cNvPr id="42" name="正方形/長方形 41">
                <a:extLst>
                  <a:ext uri="{FF2B5EF4-FFF2-40B4-BE49-F238E27FC236}">
                    <a16:creationId xmlns:a16="http://schemas.microsoft.com/office/drawing/2014/main" id="{E6FABFBD-91BC-2319-DBAF-6546D3DD5C7F}"/>
                  </a:ext>
                </a:extLst>
              </p:cNvPr>
              <p:cNvSpPr/>
              <p:nvPr/>
            </p:nvSpPr>
            <p:spPr>
              <a:xfrm>
                <a:off x="6694416" y="1809416"/>
                <a:ext cx="3036813" cy="327053"/>
              </a:xfrm>
              <a:prstGeom prst="rect">
                <a:avLst/>
              </a:prstGeom>
              <a:solidFill>
                <a:schemeClr val="accent6">
                  <a:lumMod val="75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a:solidFill>
                      <a:schemeClr val="bg1"/>
                    </a:solidFill>
                  </a:rPr>
                  <a:t>ベクトル化＋ストローク生成</a:t>
                </a:r>
              </a:p>
            </p:txBody>
          </p:sp>
          <p:sp>
            <p:nvSpPr>
              <p:cNvPr id="43" name="正方形/長方形 42">
                <a:extLst>
                  <a:ext uri="{FF2B5EF4-FFF2-40B4-BE49-F238E27FC236}">
                    <a16:creationId xmlns:a16="http://schemas.microsoft.com/office/drawing/2014/main" id="{6E328BAA-446B-51E8-608E-27A6B01C4C97}"/>
                  </a:ext>
                </a:extLst>
              </p:cNvPr>
              <p:cNvSpPr/>
              <p:nvPr/>
            </p:nvSpPr>
            <p:spPr>
              <a:xfrm>
                <a:off x="6694416" y="2136468"/>
                <a:ext cx="3036813" cy="1793681"/>
              </a:xfrm>
              <a:prstGeom prst="rect">
                <a:avLst/>
              </a:prstGeom>
              <a:solidFill>
                <a:schemeClr val="accent6">
                  <a:lumMod val="20000"/>
                  <a:lumOff val="80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100">
                    <a:solidFill>
                      <a:sysClr val="windowText" lastClr="000000"/>
                    </a:solidFill>
                  </a:rPr>
                  <a:t>ContourVectorizationPass.cs</a:t>
                </a:r>
              </a:p>
              <a:p>
                <a:pPr algn="ctr"/>
                <a:r>
                  <a:rPr kumimoji="1" lang="en-US" altLang="ja-JP" sz="1100">
                    <a:solidFill>
                      <a:sysClr val="windowText" lastClr="000000"/>
                    </a:solidFill>
                  </a:rPr>
                  <a:t>------</a:t>
                </a:r>
              </a:p>
              <a:p>
                <a:pPr algn="ctr"/>
                <a:r>
                  <a:rPr kumimoji="1" lang="en-US" altLang="ja-JP" sz="1100">
                    <a:solidFill>
                      <a:sysClr val="windowText" lastClr="000000"/>
                    </a:solidFill>
                  </a:rPr>
                  <a:t>StampToPixelEdges.compute</a:t>
                </a:r>
              </a:p>
              <a:p>
                <a:pPr algn="ctr"/>
                <a:r>
                  <a:rPr kumimoji="1" lang="en-US" altLang="ja-JP" sz="1100">
                    <a:solidFill>
                      <a:sysClr val="windowText" lastClr="000000"/>
                    </a:solidFill>
                  </a:rPr>
                  <a:t>StampContourLinking.compute</a:t>
                </a:r>
              </a:p>
              <a:p>
                <a:pPr algn="ctr"/>
                <a:r>
                  <a:rPr kumimoji="1" lang="en-US" altLang="ja-JP" sz="1100">
                    <a:solidFill>
                      <a:sysClr val="windowText" lastClr="000000"/>
                    </a:solidFill>
                  </a:rPr>
                  <a:t>StampContourSerialization.compute</a:t>
                </a:r>
              </a:p>
              <a:p>
                <a:pPr algn="ctr"/>
                <a:r>
                  <a:rPr kumimoji="1" lang="en-US" altLang="ja-JP" sz="1100">
                    <a:solidFill>
                      <a:sysClr val="windowText" lastClr="000000"/>
                    </a:solidFill>
                  </a:rPr>
                  <a:t>StampContourCoordSmoothing.compute</a:t>
                </a:r>
              </a:p>
              <a:p>
                <a:pPr algn="ctr"/>
                <a:r>
                  <a:rPr kumimoji="1" lang="en-US" altLang="ja-JP" sz="1100">
                    <a:solidFill>
                      <a:sysClr val="windowText" lastClr="000000"/>
                    </a:solidFill>
                  </a:rPr>
                  <a:t>StampContourTangentFitting.compute</a:t>
                </a:r>
              </a:p>
              <a:p>
                <a:pPr algn="ctr"/>
                <a:r>
                  <a:rPr kumimoji="1" lang="en-US" altLang="ja-JP" sz="1100">
                    <a:solidFill>
                      <a:sysClr val="windowText" lastClr="000000"/>
                    </a:solidFill>
                  </a:rPr>
                  <a:t>StampContourCoarseCulling.compute</a:t>
                </a:r>
              </a:p>
              <a:p>
                <a:pPr algn="ctr"/>
                <a:r>
                  <a:rPr kumimoji="1" lang="en-US" altLang="ja-JP" sz="1100">
                    <a:solidFill>
                      <a:sysClr val="windowText" lastClr="000000"/>
                    </a:solidFill>
                  </a:rPr>
                  <a:t>ContourEdgeLoopSegmentation.compute</a:t>
                </a:r>
              </a:p>
            </p:txBody>
          </p:sp>
        </p:grpSp>
        <p:grpSp>
          <p:nvGrpSpPr>
            <p:cNvPr id="44" name="グループ化 43">
              <a:extLst>
                <a:ext uri="{FF2B5EF4-FFF2-40B4-BE49-F238E27FC236}">
                  <a16:creationId xmlns:a16="http://schemas.microsoft.com/office/drawing/2014/main" id="{17B2B70F-DA22-3F98-943B-46FE65CFAEEC}"/>
                </a:ext>
              </a:extLst>
            </p:cNvPr>
            <p:cNvGrpSpPr/>
            <p:nvPr/>
          </p:nvGrpSpPr>
          <p:grpSpPr>
            <a:xfrm>
              <a:off x="1281468" y="3548546"/>
              <a:ext cx="3044492" cy="1370410"/>
              <a:chOff x="6694416" y="1809416"/>
              <a:chExt cx="3036813" cy="1370410"/>
            </a:xfrm>
          </p:grpSpPr>
          <p:sp>
            <p:nvSpPr>
              <p:cNvPr id="45" name="正方形/長方形 44">
                <a:extLst>
                  <a:ext uri="{FF2B5EF4-FFF2-40B4-BE49-F238E27FC236}">
                    <a16:creationId xmlns:a16="http://schemas.microsoft.com/office/drawing/2014/main" id="{D682B4CA-D963-8FE7-4537-81BFC14C48C3}"/>
                  </a:ext>
                </a:extLst>
              </p:cNvPr>
              <p:cNvSpPr/>
              <p:nvPr/>
            </p:nvSpPr>
            <p:spPr>
              <a:xfrm>
                <a:off x="6694416" y="1809416"/>
                <a:ext cx="3036813" cy="327053"/>
              </a:xfrm>
              <a:prstGeom prst="rect">
                <a:avLst/>
              </a:prstGeom>
              <a:solidFill>
                <a:schemeClr val="accent6">
                  <a:lumMod val="75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a:solidFill>
                      <a:schemeClr val="bg1"/>
                    </a:solidFill>
                  </a:rPr>
                  <a:t>ストローク描画</a:t>
                </a:r>
              </a:p>
            </p:txBody>
          </p:sp>
          <p:sp>
            <p:nvSpPr>
              <p:cNvPr id="46" name="正方形/長方形 45">
                <a:extLst>
                  <a:ext uri="{FF2B5EF4-FFF2-40B4-BE49-F238E27FC236}">
                    <a16:creationId xmlns:a16="http://schemas.microsoft.com/office/drawing/2014/main" id="{25984D7F-3F8C-586C-35D4-CF5935FB4427}"/>
                  </a:ext>
                </a:extLst>
              </p:cNvPr>
              <p:cNvSpPr/>
              <p:nvPr/>
            </p:nvSpPr>
            <p:spPr>
              <a:xfrm>
                <a:off x="6694416" y="2136470"/>
                <a:ext cx="3036813" cy="1043356"/>
              </a:xfrm>
              <a:prstGeom prst="rect">
                <a:avLst/>
              </a:prstGeom>
              <a:solidFill>
                <a:schemeClr val="accent6">
                  <a:lumMod val="20000"/>
                  <a:lumOff val="80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100">
                    <a:solidFill>
                      <a:sysClr val="windowText" lastClr="000000"/>
                    </a:solidFill>
                  </a:rPr>
                  <a:t>ContourMeshingPass.cs</a:t>
                </a:r>
              </a:p>
              <a:p>
                <a:pPr algn="ctr"/>
                <a:r>
                  <a:rPr kumimoji="1" lang="en-US" altLang="ja-JP" sz="1100">
                    <a:solidFill>
                      <a:sysClr val="windowText" lastClr="000000"/>
                    </a:solidFill>
                  </a:rPr>
                  <a:t>ContourRenderingPass.cs</a:t>
                </a:r>
              </a:p>
              <a:p>
                <a:pPr algn="ctr"/>
                <a:r>
                  <a:rPr kumimoji="1" lang="en-US" altLang="ja-JP" sz="1100">
                    <a:solidFill>
                      <a:sysClr val="windowText" lastClr="000000"/>
                    </a:solidFill>
                  </a:rPr>
                  <a:t>------</a:t>
                </a:r>
              </a:p>
              <a:p>
                <a:pPr algn="ctr"/>
                <a:r>
                  <a:rPr kumimoji="1" lang="en-US" altLang="ja-JP" sz="1100">
                    <a:solidFill>
                      <a:sysClr val="windowText" lastClr="000000"/>
                    </a:solidFill>
                  </a:rPr>
                  <a:t>StampVertexGenerator.compute</a:t>
                </a:r>
              </a:p>
              <a:p>
                <a:pPr algn="ctr"/>
                <a:r>
                  <a:rPr kumimoji="1" lang="en-US" altLang="ja-JP" sz="1100">
                    <a:solidFill>
                      <a:sysClr val="windowText" lastClr="000000"/>
                    </a:solidFill>
                  </a:rPr>
                  <a:t>LineDrawingStrokeShaders.shader</a:t>
                </a:r>
              </a:p>
            </p:txBody>
          </p:sp>
        </p:grpSp>
        <p:grpSp>
          <p:nvGrpSpPr>
            <p:cNvPr id="47" name="グループ化 46">
              <a:extLst>
                <a:ext uri="{FF2B5EF4-FFF2-40B4-BE49-F238E27FC236}">
                  <a16:creationId xmlns:a16="http://schemas.microsoft.com/office/drawing/2014/main" id="{8A3C0F64-81B7-23A2-E4A7-902036B40722}"/>
                </a:ext>
              </a:extLst>
            </p:cNvPr>
            <p:cNvGrpSpPr/>
            <p:nvPr/>
          </p:nvGrpSpPr>
          <p:grpSpPr>
            <a:xfrm>
              <a:off x="1281468" y="1983796"/>
              <a:ext cx="3044492" cy="1451714"/>
              <a:chOff x="6694416" y="1809416"/>
              <a:chExt cx="3036813" cy="1451714"/>
            </a:xfrm>
          </p:grpSpPr>
          <p:sp>
            <p:nvSpPr>
              <p:cNvPr id="48" name="正方形/長方形 47">
                <a:extLst>
                  <a:ext uri="{FF2B5EF4-FFF2-40B4-BE49-F238E27FC236}">
                    <a16:creationId xmlns:a16="http://schemas.microsoft.com/office/drawing/2014/main" id="{C4D6D8DB-E843-C322-D331-2C5A03B8DC26}"/>
                  </a:ext>
                </a:extLst>
              </p:cNvPr>
              <p:cNvSpPr/>
              <p:nvPr/>
            </p:nvSpPr>
            <p:spPr>
              <a:xfrm>
                <a:off x="6694416" y="1809416"/>
                <a:ext cx="3036813" cy="327053"/>
              </a:xfrm>
              <a:prstGeom prst="rect">
                <a:avLst/>
              </a:prstGeom>
              <a:solidFill>
                <a:schemeClr val="accent6">
                  <a:lumMod val="75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a:solidFill>
                      <a:schemeClr val="bg1"/>
                    </a:solidFill>
                  </a:rPr>
                  <a:t>メッシュ・バッファ関連</a:t>
                </a:r>
              </a:p>
            </p:txBody>
          </p:sp>
          <p:sp>
            <p:nvSpPr>
              <p:cNvPr id="49" name="正方形/長方形 48">
                <a:extLst>
                  <a:ext uri="{FF2B5EF4-FFF2-40B4-BE49-F238E27FC236}">
                    <a16:creationId xmlns:a16="http://schemas.microsoft.com/office/drawing/2014/main" id="{B81D7082-C33E-4814-0E6D-D149815ADFD7}"/>
                  </a:ext>
                </a:extLst>
              </p:cNvPr>
              <p:cNvSpPr/>
              <p:nvPr/>
            </p:nvSpPr>
            <p:spPr>
              <a:xfrm>
                <a:off x="6694416" y="2136470"/>
                <a:ext cx="3036813" cy="1124660"/>
              </a:xfrm>
              <a:prstGeom prst="rect">
                <a:avLst/>
              </a:prstGeom>
              <a:solidFill>
                <a:schemeClr val="accent6">
                  <a:lumMod val="20000"/>
                  <a:lumOff val="80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100">
                    <a:solidFill>
                      <a:sysClr val="windowText" lastClr="000000"/>
                    </a:solidFill>
                  </a:rPr>
                  <a:t>LineDrawingBuffers.cs</a:t>
                </a:r>
              </a:p>
              <a:p>
                <a:pPr algn="ctr"/>
                <a:r>
                  <a:rPr kumimoji="1" lang="en-US" altLang="ja-JP" sz="1100">
                    <a:solidFill>
                      <a:sysClr val="windowText" lastClr="000000"/>
                    </a:solidFill>
                  </a:rPr>
                  <a:t>MeshBufferSource.cs</a:t>
                </a:r>
              </a:p>
              <a:p>
                <a:pPr algn="ctr"/>
                <a:r>
                  <a:rPr kumimoji="1" lang="en-US" altLang="ja-JP" sz="1100">
                    <a:solidFill>
                      <a:sysClr val="windowText" lastClr="000000"/>
                    </a:solidFill>
                  </a:rPr>
                  <a:t>MeshDataCPUPreload.cs</a:t>
                </a:r>
              </a:p>
              <a:p>
                <a:pPr algn="ctr"/>
                <a:r>
                  <a:rPr kumimoji="1" lang="en-US" altLang="ja-JP" sz="1100">
                    <a:solidFill>
                      <a:sysClr val="windowText" lastClr="000000"/>
                    </a:solidFill>
                  </a:rPr>
                  <a:t>MeshDataCPURuntime.cs</a:t>
                </a:r>
              </a:p>
              <a:p>
                <a:pPr algn="ctr"/>
                <a:r>
                  <a:rPr kumimoji="1" lang="en-US" altLang="ja-JP" sz="1100">
                    <a:solidFill>
                      <a:sysClr val="windowText" lastClr="000000"/>
                    </a:solidFill>
                  </a:rPr>
                  <a:t>MeshDataGPU.cs</a:t>
                </a:r>
              </a:p>
            </p:txBody>
          </p:sp>
        </p:grpSp>
      </p:grpSp>
    </p:spTree>
    <p:extLst>
      <p:ext uri="{BB962C8B-B14F-4D97-AF65-F5344CB8AC3E}">
        <p14:creationId xmlns:p14="http://schemas.microsoft.com/office/powerpoint/2010/main" val="20553719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638D22D-D707-7C8F-DCBE-C89E9B663A23}"/>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実装解説</a:t>
            </a:r>
            <a:br>
              <a:rPr lang="en-US" altLang="ja-JP" sz="1600"/>
            </a:br>
            <a:r>
              <a:rPr lang="ja-JP" altLang="en-US" sz="3100"/>
              <a:t>応用実装</a:t>
            </a:r>
            <a:endParaRPr kumimoji="1" lang="ja-JP" altLang="en-US" sz="1600"/>
          </a:p>
        </p:txBody>
      </p:sp>
      <p:sp>
        <p:nvSpPr>
          <p:cNvPr id="6" name="コンテンツ プレースホルダー 4">
            <a:extLst>
              <a:ext uri="{FF2B5EF4-FFF2-40B4-BE49-F238E27FC236}">
                <a16:creationId xmlns:a16="http://schemas.microsoft.com/office/drawing/2014/main" id="{F6ACB277-C301-24CD-AD8A-9758ADAA355A}"/>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4</a:t>
            </a:r>
            <a:endParaRPr lang="ja-JP" altLang="en-US"/>
          </a:p>
        </p:txBody>
      </p:sp>
      <p:sp>
        <p:nvSpPr>
          <p:cNvPr id="8" name="コンテンツ プレースホルダー 4">
            <a:extLst>
              <a:ext uri="{FF2B5EF4-FFF2-40B4-BE49-F238E27FC236}">
                <a16:creationId xmlns:a16="http://schemas.microsoft.com/office/drawing/2014/main" id="{02421B36-EEE0-7B16-7453-F6E5D37953BF}"/>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sp>
        <p:nvSpPr>
          <p:cNvPr id="2" name="テキスト ボックス 1">
            <a:extLst>
              <a:ext uri="{FF2B5EF4-FFF2-40B4-BE49-F238E27FC236}">
                <a16:creationId xmlns:a16="http://schemas.microsoft.com/office/drawing/2014/main" id="{35F98B25-FE56-ABFA-B150-1EE437FD37F4}"/>
              </a:ext>
            </a:extLst>
          </p:cNvPr>
          <p:cNvSpPr txBox="1"/>
          <p:nvPr/>
        </p:nvSpPr>
        <p:spPr>
          <a:xfrm>
            <a:off x="314761" y="797072"/>
            <a:ext cx="7931787" cy="3046988"/>
          </a:xfrm>
          <a:prstGeom prst="rect">
            <a:avLst/>
          </a:prstGeom>
          <a:noFill/>
        </p:spPr>
        <p:txBody>
          <a:bodyPr wrap="none" rtlCol="0">
            <a:spAutoFit/>
          </a:bodyPr>
          <a:lstStyle/>
          <a:p>
            <a:r>
              <a:rPr kumimoji="1" lang="ja-JP" altLang="en-US" sz="1600"/>
              <a:t>以上が論文のアルゴリズムの内容</a:t>
            </a:r>
            <a:endParaRPr kumimoji="1" lang="en-US" altLang="ja-JP" sz="1600"/>
          </a:p>
          <a:p>
            <a:r>
              <a:rPr kumimoji="1" lang="ja-JP" altLang="en-US" sz="1600"/>
              <a:t>実際に </a:t>
            </a:r>
            <a:r>
              <a:rPr kumimoji="1" lang="en-US" altLang="ja-JP" sz="1600"/>
              <a:t>StrokeGen </a:t>
            </a:r>
            <a:r>
              <a:rPr kumimoji="1" lang="ja-JP" altLang="en-US" sz="1600"/>
              <a:t>のプロジェクトを動かし、いくつかの改造を行ったのでその紹介</a:t>
            </a:r>
            <a:endParaRPr kumimoji="1" lang="en-US" altLang="ja-JP" sz="1600"/>
          </a:p>
          <a:p>
            <a:endParaRPr kumimoji="1" lang="en-US" altLang="ja-JP" sz="1600"/>
          </a:p>
          <a:p>
            <a:pPr marL="342900" indent="-342900">
              <a:buFont typeface="+mj-lt"/>
              <a:buAutoNum type="arabicPeriod"/>
            </a:pPr>
            <a:r>
              <a:rPr kumimoji="1" lang="en-US" altLang="ja-JP" sz="1600"/>
              <a:t>Odin Inspector </a:t>
            </a:r>
            <a:r>
              <a:rPr kumimoji="1" lang="ja-JP" altLang="en-US" sz="1600"/>
              <a:t>依存の解消</a:t>
            </a:r>
            <a:endParaRPr kumimoji="1" lang="en-US" altLang="ja-JP" sz="1600"/>
          </a:p>
          <a:p>
            <a:pPr marL="342900" indent="-342900">
              <a:buFont typeface="+mj-lt"/>
              <a:buAutoNum type="arabicPeriod"/>
            </a:pPr>
            <a:r>
              <a:rPr kumimoji="1" lang="ja-JP" altLang="en-US" sz="1600"/>
              <a:t>アニメーションへの対応</a:t>
            </a:r>
            <a:endParaRPr kumimoji="1" lang="en-US" altLang="ja-JP" sz="1600"/>
          </a:p>
          <a:p>
            <a:pPr marL="342900" indent="-342900">
              <a:buFont typeface="+mj-lt"/>
              <a:buAutoNum type="arabicPeriod"/>
            </a:pPr>
            <a:r>
              <a:rPr kumimoji="1" lang="ja-JP" altLang="en-US" sz="1600"/>
              <a:t>メッシュ毎のパラメータ</a:t>
            </a:r>
            <a:endParaRPr kumimoji="1" lang="en-US" altLang="ja-JP" sz="1600"/>
          </a:p>
          <a:p>
            <a:pPr marL="342900" indent="-342900">
              <a:buFont typeface="+mj-lt"/>
              <a:buAutoNum type="arabicPeriod"/>
            </a:pPr>
            <a:r>
              <a:rPr kumimoji="1" lang="en-US" altLang="ja-JP" sz="1600"/>
              <a:t>Crease Edge </a:t>
            </a:r>
            <a:r>
              <a:rPr kumimoji="1" lang="ja-JP" altLang="en-US" sz="1600"/>
              <a:t>への対応</a:t>
            </a:r>
            <a:endParaRPr kumimoji="1" lang="en-US" altLang="ja-JP" sz="1600"/>
          </a:p>
          <a:p>
            <a:pPr marL="342900" indent="-342900">
              <a:buFont typeface="+mj-lt"/>
              <a:buAutoNum type="arabicPeriod"/>
            </a:pPr>
            <a:r>
              <a:rPr kumimoji="1" lang="ja-JP" altLang="en-US" sz="1600"/>
              <a:t>スタンプ描画</a:t>
            </a:r>
            <a:endParaRPr kumimoji="1" lang="en-US" altLang="ja-JP" sz="1600"/>
          </a:p>
          <a:p>
            <a:pPr marL="342900" indent="-342900">
              <a:buFont typeface="+mj-lt"/>
              <a:buAutoNum type="arabicPeriod"/>
            </a:pPr>
            <a:r>
              <a:rPr kumimoji="1" lang="ja-JP" altLang="en-US" sz="1600"/>
              <a:t>ストロークレンダリング表現の追加</a:t>
            </a:r>
            <a:endParaRPr kumimoji="1" lang="en-US" altLang="ja-JP" sz="1600"/>
          </a:p>
          <a:p>
            <a:pPr marL="342900" indent="-342900">
              <a:buFont typeface="+mj-lt"/>
              <a:buAutoNum type="arabicPeriod"/>
            </a:pPr>
            <a:endParaRPr kumimoji="1" lang="en-US" altLang="ja-JP" sz="1600"/>
          </a:p>
          <a:p>
            <a:endParaRPr kumimoji="1" lang="en-US" altLang="ja-JP" sz="1600"/>
          </a:p>
          <a:p>
            <a:endParaRPr kumimoji="1" lang="ja-JP" altLang="en-US" sz="1600"/>
          </a:p>
        </p:txBody>
      </p:sp>
    </p:spTree>
    <p:extLst>
      <p:ext uri="{BB962C8B-B14F-4D97-AF65-F5344CB8AC3E}">
        <p14:creationId xmlns:p14="http://schemas.microsoft.com/office/powerpoint/2010/main" val="1128700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638D22D-D707-7C8F-DCBE-C89E9B663A23}"/>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実装解説 </a:t>
            </a:r>
            <a:r>
              <a:rPr lang="en-US" altLang="ja-JP" sz="1600"/>
              <a:t>– </a:t>
            </a:r>
            <a:r>
              <a:rPr lang="ja-JP" altLang="en-US" sz="1600"/>
              <a:t>応用実装</a:t>
            </a:r>
            <a:br>
              <a:rPr lang="en-US" altLang="ja-JP" sz="1600"/>
            </a:br>
            <a:r>
              <a:rPr lang="en-US" altLang="ja-JP" sz="3100"/>
              <a:t>Odin Inspector </a:t>
            </a:r>
            <a:r>
              <a:rPr lang="ja-JP" altLang="en-US" sz="3100"/>
              <a:t>依存の解消</a:t>
            </a:r>
            <a:endParaRPr kumimoji="1" lang="ja-JP" altLang="en-US" sz="1600"/>
          </a:p>
        </p:txBody>
      </p:sp>
      <p:sp>
        <p:nvSpPr>
          <p:cNvPr id="2" name="テキスト ボックス 1">
            <a:extLst>
              <a:ext uri="{FF2B5EF4-FFF2-40B4-BE49-F238E27FC236}">
                <a16:creationId xmlns:a16="http://schemas.microsoft.com/office/drawing/2014/main" id="{35F98B25-FE56-ABFA-B150-1EE437FD37F4}"/>
              </a:ext>
            </a:extLst>
          </p:cNvPr>
          <p:cNvSpPr txBox="1"/>
          <p:nvPr/>
        </p:nvSpPr>
        <p:spPr>
          <a:xfrm>
            <a:off x="314761" y="797072"/>
            <a:ext cx="7776488" cy="2308324"/>
          </a:xfrm>
          <a:prstGeom prst="rect">
            <a:avLst/>
          </a:prstGeom>
          <a:noFill/>
        </p:spPr>
        <p:txBody>
          <a:bodyPr wrap="none" rtlCol="0">
            <a:spAutoFit/>
          </a:bodyPr>
          <a:lstStyle/>
          <a:p>
            <a:r>
              <a:rPr kumimoji="1" lang="en-US" altLang="ja-JP" sz="1600"/>
              <a:t>StrokeGen </a:t>
            </a:r>
            <a:r>
              <a:rPr kumimoji="1" lang="ja-JP" altLang="en-US" sz="1600"/>
              <a:t>は </a:t>
            </a:r>
            <a:r>
              <a:rPr kumimoji="1" lang="en-US" altLang="ja-JP" sz="1600"/>
              <a:t>Odin Inspector </a:t>
            </a:r>
            <a:r>
              <a:rPr kumimoji="1" lang="ja-JP" altLang="en-US" sz="1600"/>
              <a:t>を利用している</a:t>
            </a:r>
            <a:endParaRPr kumimoji="1" lang="en-US" altLang="ja-JP" sz="1600"/>
          </a:p>
          <a:p>
            <a:r>
              <a:rPr lang="en-US" altLang="ja-JP" sz="1600">
                <a:hlinkClick r:id="rId3"/>
              </a:rPr>
              <a:t>Odin Inspector and Serializer | Improve your workflow in Unity</a:t>
            </a:r>
            <a:endParaRPr lang="en-US" altLang="ja-JP" sz="1600"/>
          </a:p>
          <a:p>
            <a:r>
              <a:rPr kumimoji="1" lang="en-US" altLang="ja-JP" sz="1600"/>
              <a:t>UI (Inspector) </a:t>
            </a:r>
            <a:r>
              <a:rPr kumimoji="1" lang="ja-JP" altLang="en-US" sz="1600"/>
              <a:t>拡張の有料プラグイン</a:t>
            </a:r>
            <a:endParaRPr kumimoji="1" lang="en-US" altLang="ja-JP" sz="1600"/>
          </a:p>
          <a:p>
            <a:endParaRPr kumimoji="1" lang="en-US" altLang="ja-JP" sz="1600"/>
          </a:p>
          <a:p>
            <a:r>
              <a:rPr kumimoji="1" lang="ja-JP" altLang="en-US" sz="1600"/>
              <a:t>パラメータの注釈等に活用しているだけでアルゴリズム自体に関わるものではない</a:t>
            </a:r>
            <a:endParaRPr kumimoji="1" lang="en-US" altLang="ja-JP" sz="1600"/>
          </a:p>
          <a:p>
            <a:endParaRPr kumimoji="1" lang="en-US" altLang="ja-JP" sz="1600"/>
          </a:p>
          <a:p>
            <a:r>
              <a:rPr kumimoji="1" lang="ja-JP" altLang="en-US" sz="1600"/>
              <a:t>主に </a:t>
            </a:r>
            <a:r>
              <a:rPr kumimoji="1" lang="en-US" altLang="ja-JP" sz="1600"/>
              <a:t>C# Attribute </a:t>
            </a:r>
            <a:r>
              <a:rPr kumimoji="1" lang="ja-JP" altLang="en-US" sz="1600"/>
              <a:t>を使った </a:t>
            </a:r>
            <a:r>
              <a:rPr kumimoji="1" lang="en-US" altLang="ja-JP" sz="1600"/>
              <a:t>Custom Inspector </a:t>
            </a:r>
            <a:r>
              <a:rPr kumimoji="1" lang="ja-JP" altLang="en-US" sz="1600"/>
              <a:t>の機能を利用しているので、</a:t>
            </a:r>
            <a:br>
              <a:rPr kumimoji="1" lang="en-US" altLang="ja-JP" sz="1600"/>
            </a:br>
            <a:r>
              <a:rPr kumimoji="1" lang="ja-JP" altLang="en-US" sz="1600"/>
              <a:t>該当箇所を消していけばパラメータ調整が面倒にはなるが動作するようになる</a:t>
            </a:r>
            <a:endParaRPr kumimoji="1" lang="en-US" altLang="ja-JP" sz="1600"/>
          </a:p>
          <a:p>
            <a:r>
              <a:rPr kumimoji="1" lang="ja-JP" altLang="en-US" sz="1600"/>
              <a:t>今回は </a:t>
            </a:r>
            <a:r>
              <a:rPr kumimoji="1" lang="en-US" altLang="ja-JP" sz="1600"/>
              <a:t>Odin Inspector </a:t>
            </a:r>
            <a:r>
              <a:rPr kumimoji="1" lang="ja-JP" altLang="en-US" sz="1600"/>
              <a:t>を模倣した自作の </a:t>
            </a:r>
            <a:r>
              <a:rPr kumimoji="1" lang="en-US" altLang="ja-JP" sz="1600"/>
              <a:t>Custom Inspector </a:t>
            </a:r>
            <a:r>
              <a:rPr kumimoji="1" lang="ja-JP" altLang="en-US" sz="1600"/>
              <a:t>を実装した</a:t>
            </a:r>
          </a:p>
        </p:txBody>
      </p:sp>
      <p:sp>
        <p:nvSpPr>
          <p:cNvPr id="4" name="テキスト ボックス 3">
            <a:extLst>
              <a:ext uri="{FF2B5EF4-FFF2-40B4-BE49-F238E27FC236}">
                <a16:creationId xmlns:a16="http://schemas.microsoft.com/office/drawing/2014/main" id="{087FD7AF-8AEE-44F6-3FE3-28BDB53815C0}"/>
              </a:ext>
            </a:extLst>
          </p:cNvPr>
          <p:cNvSpPr txBox="1"/>
          <p:nvPr/>
        </p:nvSpPr>
        <p:spPr>
          <a:xfrm>
            <a:off x="314761" y="3429938"/>
            <a:ext cx="4709373" cy="1384995"/>
          </a:xfrm>
          <a:prstGeom prst="rect">
            <a:avLst/>
          </a:prstGeom>
          <a:solidFill>
            <a:schemeClr val="bg1">
              <a:lumMod val="85000"/>
            </a:schemeClr>
          </a:solidFill>
        </p:spPr>
        <p:txBody>
          <a:bodyPr wrap="square">
            <a:spAutoFit/>
          </a:bodyPr>
          <a:lstStyle/>
          <a:p>
            <a:r>
              <a:rPr lang="en-US" altLang="ja-JP" sz="1200">
                <a:latin typeface="ＭＳ ゴシック" panose="020B0609070205080204" pitchFamily="49" charset="-128"/>
                <a:ea typeface="ＭＳ ゴシック" panose="020B0609070205080204" pitchFamily="49" charset="-128"/>
              </a:rPr>
              <a:t>// </a:t>
            </a:r>
            <a:r>
              <a:rPr lang="en-US" altLang="ja-JP" sz="1200">
                <a:solidFill>
                  <a:srgbClr val="FF0000"/>
                </a:solidFill>
                <a:latin typeface="ＭＳ ゴシック" panose="020B0609070205080204" pitchFamily="49" charset="-128"/>
                <a:ea typeface="ＭＳ ゴシック" panose="020B0609070205080204" pitchFamily="49" charset="-128"/>
              </a:rPr>
              <a:t>[Title(“</a:t>
            </a:r>
            <a:r>
              <a:rPr lang="ja-JP" altLang="en-US" sz="1200">
                <a:solidFill>
                  <a:srgbClr val="FF0000"/>
                </a:solidFill>
                <a:latin typeface="ＭＳ ゴシック" panose="020B0609070205080204" pitchFamily="49" charset="-128"/>
                <a:ea typeface="ＭＳ ゴシック" panose="020B0609070205080204" pitchFamily="49" charset="-128"/>
              </a:rPr>
              <a:t>描边几何算法</a:t>
            </a:r>
            <a:r>
              <a:rPr lang="en-US" altLang="ja-JP" sz="1200">
                <a:solidFill>
                  <a:srgbClr val="FF0000"/>
                </a:solidFill>
                <a:latin typeface="ＭＳ ゴシック" panose="020B0609070205080204" pitchFamily="49" charset="-128"/>
                <a:ea typeface="ＭＳ ゴシック" panose="020B0609070205080204" pitchFamily="49" charset="-128"/>
              </a:rPr>
              <a:t>”)]</a:t>
            </a:r>
            <a:r>
              <a:rPr lang="en-US" altLang="ja-JP" sz="1200">
                <a:latin typeface="ＭＳ ゴシック" panose="020B0609070205080204" pitchFamily="49" charset="-128"/>
                <a:ea typeface="ＭＳ ゴシック" panose="020B0609070205080204" pitchFamily="49" charset="-128"/>
              </a:rPr>
              <a:t> // Odin</a:t>
            </a:r>
            <a:br>
              <a:rPr lang="en-US" altLang="ja-JP" sz="1200">
                <a:latin typeface="ＭＳ ゴシック" panose="020B0609070205080204" pitchFamily="49" charset="-128"/>
                <a:ea typeface="ＭＳ ゴシック" panose="020B0609070205080204" pitchFamily="49" charset="-128"/>
              </a:rPr>
            </a:br>
            <a:r>
              <a:rPr lang="en-US" altLang="ja-JP" sz="1200">
                <a:solidFill>
                  <a:srgbClr val="FF0000"/>
                </a:solidFill>
                <a:latin typeface="ＭＳ ゴシック" panose="020B0609070205080204" pitchFamily="49" charset="-128"/>
                <a:ea typeface="ＭＳ ゴシック" panose="020B0609070205080204" pitchFamily="49" charset="-128"/>
              </a:rPr>
              <a:t>[MyTitle(“</a:t>
            </a:r>
            <a:r>
              <a:rPr lang="ja-JP" altLang="en-US" sz="1200">
                <a:solidFill>
                  <a:srgbClr val="FF0000"/>
                </a:solidFill>
                <a:latin typeface="ＭＳ ゴシック" panose="020B0609070205080204" pitchFamily="49" charset="-128"/>
                <a:ea typeface="ＭＳ ゴシック" panose="020B0609070205080204" pitchFamily="49" charset="-128"/>
              </a:rPr>
              <a:t>ストロークジオメトリのアルゴリズム</a:t>
            </a:r>
            <a:r>
              <a:rPr lang="en-US" altLang="ja-JP" sz="1200">
                <a:solidFill>
                  <a:srgbClr val="FF0000"/>
                </a:solidFill>
                <a:latin typeface="ＭＳ ゴシック" panose="020B0609070205080204" pitchFamily="49" charset="-128"/>
                <a:ea typeface="ＭＳ ゴシック" panose="020B0609070205080204" pitchFamily="49" charset="-128"/>
              </a:rPr>
              <a:t>”)] </a:t>
            </a:r>
            <a:r>
              <a:rPr lang="en-US" altLang="ja-JP" sz="1200">
                <a:latin typeface="ＭＳ ゴシック" panose="020B0609070205080204" pitchFamily="49" charset="-128"/>
                <a:ea typeface="ＭＳ ゴシック" panose="020B0609070205080204" pitchFamily="49" charset="-128"/>
              </a:rPr>
              <a:t>// </a:t>
            </a:r>
            <a:r>
              <a:rPr lang="ja-JP" altLang="en-US" sz="1200">
                <a:latin typeface="ＭＳ ゴシック" panose="020B0609070205080204" pitchFamily="49" charset="-128"/>
                <a:ea typeface="ＭＳ ゴシック" panose="020B0609070205080204" pitchFamily="49" charset="-128"/>
              </a:rPr>
              <a:t>自作</a:t>
            </a:r>
            <a:br>
              <a:rPr lang="en-US" altLang="ja-JP" sz="1200">
                <a:latin typeface="ＭＳ ゴシック" panose="020B0609070205080204" pitchFamily="49" charset="-128"/>
                <a:ea typeface="ＭＳ ゴシック" panose="020B0609070205080204" pitchFamily="49" charset="-128"/>
              </a:rPr>
            </a:br>
            <a:r>
              <a:rPr lang="en-US" altLang="ja-JP" sz="1200">
                <a:latin typeface="ＭＳ ゴシック" panose="020B0609070205080204" pitchFamily="49" charset="-128"/>
                <a:ea typeface="ＭＳ ゴシック" panose="020B0609070205080204" pitchFamily="49" charset="-128"/>
              </a:rPr>
              <a:t>public (int value, int propid) RenderPass =&gt;</a:t>
            </a:r>
            <a:br>
              <a:rPr lang="en-US" altLang="ja-JP" sz="1200">
                <a:latin typeface="ＭＳ ゴシック" panose="020B0609070205080204" pitchFamily="49" charset="-128"/>
                <a:ea typeface="ＭＳ ゴシック" panose="020B0609070205080204" pitchFamily="49" charset="-128"/>
              </a:rPr>
            </a:br>
            <a:r>
              <a:rPr lang="en-US" altLang="ja-JP" sz="1200">
                <a:latin typeface="ＭＳ ゴシック" panose="020B0609070205080204" pitchFamily="49" charset="-128"/>
                <a:ea typeface="ＭＳ ゴシック" panose="020B0609070205080204" pitchFamily="49" charset="-128"/>
              </a:rPr>
              <a:t>(</a:t>
            </a:r>
            <a:br>
              <a:rPr lang="en-US" altLang="ja-JP" sz="1200">
                <a:latin typeface="ＭＳ ゴシック" panose="020B0609070205080204" pitchFamily="49" charset="-128"/>
                <a:ea typeface="ＭＳ ゴシック" panose="020B0609070205080204" pitchFamily="49" charset="-128"/>
              </a:rPr>
            </a:br>
            <a:r>
              <a:rPr lang="ja-JP" altLang="en-US" sz="1200">
                <a:latin typeface="ＭＳ ゴシック" panose="020B0609070205080204" pitchFamily="49" charset="-128"/>
                <a:ea typeface="ＭＳ ゴシック" panose="020B0609070205080204" pitchFamily="49" charset="-128"/>
              </a:rPr>
              <a:t>    </a:t>
            </a:r>
            <a:r>
              <a:rPr lang="en-US" altLang="ja-JP" sz="1200">
                <a:latin typeface="ＭＳ ゴシック" panose="020B0609070205080204" pitchFamily="49" charset="-128"/>
                <a:ea typeface="ＭＳ ゴシック" panose="020B0609070205080204" pitchFamily="49" charset="-128"/>
              </a:rPr>
              <a:t>ContourRenderingPass.RenderBrushPathPass,</a:t>
            </a:r>
            <a:br>
              <a:rPr lang="en-US" altLang="ja-JP" sz="1200">
                <a:latin typeface="ＭＳ ゴシック" panose="020B0609070205080204" pitchFamily="49" charset="-128"/>
                <a:ea typeface="ＭＳ ゴシック" panose="020B0609070205080204" pitchFamily="49" charset="-128"/>
              </a:rPr>
            </a:br>
            <a:r>
              <a:rPr lang="en-US" altLang="ja-JP" sz="1200">
                <a:latin typeface="ＭＳ ゴシック" panose="020B0609070205080204" pitchFamily="49" charset="-128"/>
                <a:ea typeface="ＭＳ ゴシック" panose="020B0609070205080204" pitchFamily="49" charset="-128"/>
              </a:rPr>
              <a:t>    Shader.PropertyToID("_RenderMode")</a:t>
            </a:r>
            <a:br>
              <a:rPr lang="en-US" altLang="ja-JP" sz="1200">
                <a:latin typeface="ＭＳ ゴシック" panose="020B0609070205080204" pitchFamily="49" charset="-128"/>
                <a:ea typeface="ＭＳ ゴシック" panose="020B0609070205080204" pitchFamily="49" charset="-128"/>
              </a:rPr>
            </a:br>
            <a:r>
              <a:rPr lang="en-US" altLang="ja-JP" sz="1200">
                <a:latin typeface="ＭＳ ゴシック" panose="020B0609070205080204" pitchFamily="49" charset="-128"/>
                <a:ea typeface="ＭＳ ゴシック" panose="020B0609070205080204" pitchFamily="49" charset="-128"/>
              </a:rPr>
              <a:t>);</a:t>
            </a:r>
            <a:endParaRPr lang="ja-JP" altLang="en-US" sz="1200">
              <a:latin typeface="ＭＳ ゴシック" panose="020B0609070205080204" pitchFamily="49" charset="-128"/>
              <a:ea typeface="ＭＳ ゴシック" panose="020B0609070205080204" pitchFamily="49" charset="-128"/>
            </a:endParaRPr>
          </a:p>
        </p:txBody>
      </p:sp>
      <p:grpSp>
        <p:nvGrpSpPr>
          <p:cNvPr id="10" name="グループ化 9">
            <a:extLst>
              <a:ext uri="{FF2B5EF4-FFF2-40B4-BE49-F238E27FC236}">
                <a16:creationId xmlns:a16="http://schemas.microsoft.com/office/drawing/2014/main" id="{5694E1F1-3352-48D9-17B5-9E2FADB5D715}"/>
              </a:ext>
            </a:extLst>
          </p:cNvPr>
          <p:cNvGrpSpPr/>
          <p:nvPr/>
        </p:nvGrpSpPr>
        <p:grpSpPr>
          <a:xfrm>
            <a:off x="7006507" y="922422"/>
            <a:ext cx="1418107" cy="428774"/>
            <a:chOff x="6430997" y="3453864"/>
            <a:chExt cx="2143508" cy="648104"/>
          </a:xfrm>
        </p:grpSpPr>
        <p:sp>
          <p:nvSpPr>
            <p:cNvPr id="9" name="正方形/長方形 8">
              <a:extLst>
                <a:ext uri="{FF2B5EF4-FFF2-40B4-BE49-F238E27FC236}">
                  <a16:creationId xmlns:a16="http://schemas.microsoft.com/office/drawing/2014/main" id="{C9514059-4C97-267B-B653-EF11FF80D304}"/>
                </a:ext>
              </a:extLst>
            </p:cNvPr>
            <p:cNvSpPr/>
            <p:nvPr/>
          </p:nvSpPr>
          <p:spPr>
            <a:xfrm>
              <a:off x="6430997" y="3453864"/>
              <a:ext cx="2143508" cy="648104"/>
            </a:xfrm>
            <a:prstGeom prst="rect">
              <a:avLst/>
            </a:prstGeom>
            <a:solidFill>
              <a:schemeClr val="tx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pic>
          <p:nvPicPr>
            <p:cNvPr id="7" name="図 6">
              <a:extLst>
                <a:ext uri="{FF2B5EF4-FFF2-40B4-BE49-F238E27FC236}">
                  <a16:creationId xmlns:a16="http://schemas.microsoft.com/office/drawing/2014/main" id="{4B0736DA-D272-1A10-42CB-60195A2472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1247" y="3516120"/>
              <a:ext cx="2003007" cy="499666"/>
            </a:xfrm>
            <a:prstGeom prst="rect">
              <a:avLst/>
            </a:prstGeom>
          </p:spPr>
        </p:pic>
      </p:grpSp>
      <p:pic>
        <p:nvPicPr>
          <p:cNvPr id="11" name="図 10">
            <a:extLst>
              <a:ext uri="{FF2B5EF4-FFF2-40B4-BE49-F238E27FC236}">
                <a16:creationId xmlns:a16="http://schemas.microsoft.com/office/drawing/2014/main" id="{EB7283A8-F242-D491-D6F5-C48D3415A25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24134" y="3429937"/>
            <a:ext cx="3869988" cy="1384995"/>
          </a:xfrm>
          <a:prstGeom prst="rect">
            <a:avLst/>
          </a:prstGeom>
        </p:spPr>
      </p:pic>
      <p:sp>
        <p:nvSpPr>
          <p:cNvPr id="3" name="コンテンツ プレースホルダー 4">
            <a:extLst>
              <a:ext uri="{FF2B5EF4-FFF2-40B4-BE49-F238E27FC236}">
                <a16:creationId xmlns:a16="http://schemas.microsoft.com/office/drawing/2014/main" id="{9F26AEDF-E080-1C5D-1EAA-65B53419F290}"/>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4</a:t>
            </a:r>
            <a:endParaRPr lang="ja-JP" altLang="en-US"/>
          </a:p>
        </p:txBody>
      </p:sp>
      <p:sp>
        <p:nvSpPr>
          <p:cNvPr id="12" name="コンテンツ プレースホルダー 4">
            <a:extLst>
              <a:ext uri="{FF2B5EF4-FFF2-40B4-BE49-F238E27FC236}">
                <a16:creationId xmlns:a16="http://schemas.microsoft.com/office/drawing/2014/main" id="{F4385A8C-9C1A-91CB-90DD-97845609131A}"/>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spTree>
    <p:extLst>
      <p:ext uri="{BB962C8B-B14F-4D97-AF65-F5344CB8AC3E}">
        <p14:creationId xmlns:p14="http://schemas.microsoft.com/office/powerpoint/2010/main" val="377308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638D22D-D707-7C8F-DCBE-C89E9B663A23}"/>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実装解説 </a:t>
            </a:r>
            <a:r>
              <a:rPr lang="en-US" altLang="ja-JP" sz="1600"/>
              <a:t>– </a:t>
            </a:r>
            <a:r>
              <a:rPr lang="ja-JP" altLang="en-US" sz="1600"/>
              <a:t>応用実装</a:t>
            </a:r>
            <a:br>
              <a:rPr lang="en-US" altLang="ja-JP" sz="1600"/>
            </a:br>
            <a:r>
              <a:rPr lang="ja-JP" altLang="en-US" sz="3100"/>
              <a:t>スタンプ描画</a:t>
            </a:r>
            <a:endParaRPr kumimoji="1" lang="ja-JP" altLang="en-US" sz="1600"/>
          </a:p>
        </p:txBody>
      </p:sp>
      <p:sp>
        <p:nvSpPr>
          <p:cNvPr id="15" name="テキスト ボックス 14">
            <a:extLst>
              <a:ext uri="{FF2B5EF4-FFF2-40B4-BE49-F238E27FC236}">
                <a16:creationId xmlns:a16="http://schemas.microsoft.com/office/drawing/2014/main" id="{11EBC875-AA11-504D-0E39-9D53AB38B210}"/>
              </a:ext>
            </a:extLst>
          </p:cNvPr>
          <p:cNvSpPr txBox="1"/>
          <p:nvPr/>
        </p:nvSpPr>
        <p:spPr>
          <a:xfrm>
            <a:off x="314761" y="797072"/>
            <a:ext cx="7654660" cy="2308324"/>
          </a:xfrm>
          <a:prstGeom prst="rect">
            <a:avLst/>
          </a:prstGeom>
          <a:noFill/>
        </p:spPr>
        <p:txBody>
          <a:bodyPr wrap="none" rtlCol="0">
            <a:spAutoFit/>
          </a:bodyPr>
          <a:lstStyle/>
          <a:p>
            <a:r>
              <a:rPr kumimoji="1" lang="ja-JP" altLang="en-US" sz="1600"/>
              <a:t>ストロークをイラストソフトにあるようなスタンプブラシへ対応</a:t>
            </a:r>
            <a:endParaRPr kumimoji="1" lang="en-US" altLang="ja-JP" sz="1600"/>
          </a:p>
          <a:p>
            <a:r>
              <a:rPr kumimoji="1" lang="ja-JP" altLang="en-US" sz="1600"/>
              <a:t>（公開されている実装に一部やろうとしているコードがあったのでそれを修正）</a:t>
            </a:r>
            <a:endParaRPr kumimoji="1" lang="en-US" altLang="ja-JP" sz="1600"/>
          </a:p>
          <a:p>
            <a:endParaRPr kumimoji="1" lang="en-US" altLang="ja-JP" sz="1600"/>
          </a:p>
          <a:p>
            <a:r>
              <a:rPr kumimoji="1" lang="ja-JP" altLang="en-US" sz="1600"/>
              <a:t>点列からクアッドメッシュを生成して描画</a:t>
            </a:r>
            <a:endParaRPr kumimoji="1" lang="en-US" altLang="ja-JP" sz="1600"/>
          </a:p>
          <a:p>
            <a:pPr marL="285750" indent="-285750">
              <a:buFont typeface="Arial" panose="020B0604020202020204" pitchFamily="34" charset="0"/>
              <a:buChar char="•"/>
            </a:pPr>
            <a:r>
              <a:rPr kumimoji="1" lang="ja-JP" altLang="en-US" sz="1600"/>
              <a:t>線幅パラメータがそのままクアッドのサイズ</a:t>
            </a:r>
            <a:endParaRPr kumimoji="1" lang="en-US" altLang="ja-JP" sz="1600"/>
          </a:p>
          <a:p>
            <a:pPr marL="742950" lvl="1" indent="-285750">
              <a:buFont typeface="Arial" panose="020B0604020202020204" pitchFamily="34" charset="0"/>
              <a:buChar char="•"/>
            </a:pPr>
            <a:r>
              <a:rPr kumimoji="1" lang="ja-JP" altLang="en-US" sz="1600"/>
              <a:t>幅とは別パラメータでストレッチしたクアッドも描画可能</a:t>
            </a:r>
            <a:endParaRPr kumimoji="1" lang="en-US" altLang="ja-JP" sz="1600"/>
          </a:p>
          <a:p>
            <a:pPr marL="285750" indent="-285750">
              <a:buFont typeface="Arial" panose="020B0604020202020204" pitchFamily="34" charset="0"/>
              <a:buChar char="•"/>
            </a:pPr>
            <a:r>
              <a:rPr kumimoji="1" lang="en-US" altLang="ja-JP" sz="1600"/>
              <a:t>UV</a:t>
            </a:r>
            <a:r>
              <a:rPr kumimoji="1" lang="ja-JP" altLang="en-US" sz="1600"/>
              <a:t>は四角形上にそのまま定義される</a:t>
            </a:r>
            <a:endParaRPr kumimoji="1" lang="en-US" altLang="ja-JP" sz="1600"/>
          </a:p>
          <a:p>
            <a:pPr marL="285750" indent="-285750">
              <a:buFont typeface="Arial" panose="020B0604020202020204" pitchFamily="34" charset="0"/>
              <a:buChar char="•"/>
            </a:pPr>
            <a:r>
              <a:rPr kumimoji="1" lang="ja-JP" altLang="en-US" sz="1600"/>
              <a:t>ストロークの方向に合わせてスタンプを回転するかどうかのレーキ設定も用意</a:t>
            </a:r>
          </a:p>
          <a:p>
            <a:endParaRPr kumimoji="1" lang="en-US" altLang="ja-JP" sz="1600"/>
          </a:p>
        </p:txBody>
      </p:sp>
      <p:sp>
        <p:nvSpPr>
          <p:cNvPr id="21" name="コンテンツ プレースホルダー 4">
            <a:extLst>
              <a:ext uri="{FF2B5EF4-FFF2-40B4-BE49-F238E27FC236}">
                <a16:creationId xmlns:a16="http://schemas.microsoft.com/office/drawing/2014/main" id="{4432579D-EF90-3109-F656-BD420C82E669}"/>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4</a:t>
            </a:r>
            <a:endParaRPr lang="ja-JP" altLang="en-US"/>
          </a:p>
        </p:txBody>
      </p:sp>
      <p:sp>
        <p:nvSpPr>
          <p:cNvPr id="22" name="コンテンツ プレースホルダー 4">
            <a:extLst>
              <a:ext uri="{FF2B5EF4-FFF2-40B4-BE49-F238E27FC236}">
                <a16:creationId xmlns:a16="http://schemas.microsoft.com/office/drawing/2014/main" id="{141BAFB6-B1EC-689B-A736-ACC090E78EC4}"/>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pic>
        <p:nvPicPr>
          <p:cNvPr id="2" name="図 1">
            <a:extLst>
              <a:ext uri="{FF2B5EF4-FFF2-40B4-BE49-F238E27FC236}">
                <a16:creationId xmlns:a16="http://schemas.microsoft.com/office/drawing/2014/main" id="{499DD18E-3294-CC38-9272-3F29C3FC32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756" y="3631617"/>
            <a:ext cx="2024847" cy="989279"/>
          </a:xfrm>
          <a:prstGeom prst="rect">
            <a:avLst/>
          </a:prstGeom>
        </p:spPr>
      </p:pic>
      <p:grpSp>
        <p:nvGrpSpPr>
          <p:cNvPr id="54" name="グループ化 53">
            <a:extLst>
              <a:ext uri="{FF2B5EF4-FFF2-40B4-BE49-F238E27FC236}">
                <a16:creationId xmlns:a16="http://schemas.microsoft.com/office/drawing/2014/main" id="{7DFD1A28-2851-1A5E-F45D-47D853396319}"/>
              </a:ext>
            </a:extLst>
          </p:cNvPr>
          <p:cNvGrpSpPr/>
          <p:nvPr/>
        </p:nvGrpSpPr>
        <p:grpSpPr>
          <a:xfrm>
            <a:off x="3087425" y="3212682"/>
            <a:ext cx="2999393" cy="1364798"/>
            <a:chOff x="3171556" y="3608292"/>
            <a:chExt cx="2371994" cy="1079316"/>
          </a:xfrm>
        </p:grpSpPr>
        <p:grpSp>
          <p:nvGrpSpPr>
            <p:cNvPr id="48" name="グループ化 47">
              <a:extLst>
                <a:ext uri="{FF2B5EF4-FFF2-40B4-BE49-F238E27FC236}">
                  <a16:creationId xmlns:a16="http://schemas.microsoft.com/office/drawing/2014/main" id="{542A8BE9-0ACD-F9B9-AB70-BE6F613962B8}"/>
                </a:ext>
              </a:extLst>
            </p:cNvPr>
            <p:cNvGrpSpPr/>
            <p:nvPr/>
          </p:nvGrpSpPr>
          <p:grpSpPr>
            <a:xfrm>
              <a:off x="3347757" y="3616691"/>
              <a:ext cx="1781843" cy="1062347"/>
              <a:chOff x="3347757" y="3616691"/>
              <a:chExt cx="1781843" cy="1062347"/>
            </a:xfrm>
          </p:grpSpPr>
          <p:cxnSp>
            <p:nvCxnSpPr>
              <p:cNvPr id="27" name="直線矢印コネクタ 26">
                <a:extLst>
                  <a:ext uri="{FF2B5EF4-FFF2-40B4-BE49-F238E27FC236}">
                    <a16:creationId xmlns:a16="http://schemas.microsoft.com/office/drawing/2014/main" id="{414AE542-4580-80B5-0BFF-050E07024101}"/>
                  </a:ext>
                </a:extLst>
              </p:cNvPr>
              <p:cNvCxnSpPr>
                <a:cxnSpLocks/>
              </p:cNvCxnSpPr>
              <p:nvPr/>
            </p:nvCxnSpPr>
            <p:spPr>
              <a:xfrm flipV="1">
                <a:off x="3525051" y="4017434"/>
                <a:ext cx="175741" cy="296337"/>
              </a:xfrm>
              <a:prstGeom prst="straightConnector1">
                <a:avLst/>
              </a:prstGeom>
              <a:ln w="28575">
                <a:solidFill>
                  <a:schemeClr val="tx1"/>
                </a:solidFill>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1A64DE1E-7852-5D3E-2B98-156663F19F78}"/>
                  </a:ext>
                </a:extLst>
              </p:cNvPr>
              <p:cNvCxnSpPr>
                <a:cxnSpLocks/>
              </p:cNvCxnSpPr>
              <p:nvPr/>
            </p:nvCxnSpPr>
            <p:spPr>
              <a:xfrm flipH="1">
                <a:off x="3347757" y="4313771"/>
                <a:ext cx="175741" cy="296337"/>
              </a:xfrm>
              <a:prstGeom prst="straightConnector1">
                <a:avLst/>
              </a:prstGeom>
              <a:ln w="28575">
                <a:solidFill>
                  <a:schemeClr val="tx1"/>
                </a:solidFill>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9AA17B6E-CCFB-1FD8-13EB-39948F6C0015}"/>
                  </a:ext>
                </a:extLst>
              </p:cNvPr>
              <p:cNvCxnSpPr>
                <a:cxnSpLocks/>
              </p:cNvCxnSpPr>
              <p:nvPr/>
            </p:nvCxnSpPr>
            <p:spPr>
              <a:xfrm flipV="1">
                <a:off x="4088895" y="3954730"/>
                <a:ext cx="0" cy="317634"/>
              </a:xfrm>
              <a:prstGeom prst="straightConnector1">
                <a:avLst/>
              </a:prstGeom>
              <a:ln w="28575">
                <a:solidFill>
                  <a:schemeClr val="tx1"/>
                </a:solidFill>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04FCEC85-B8A8-E4F2-84B4-AC4B24C02520}"/>
                  </a:ext>
                </a:extLst>
              </p:cNvPr>
              <p:cNvCxnSpPr>
                <a:cxnSpLocks/>
              </p:cNvCxnSpPr>
              <p:nvPr/>
            </p:nvCxnSpPr>
            <p:spPr>
              <a:xfrm flipH="1">
                <a:off x="4088895" y="4361404"/>
                <a:ext cx="0" cy="317634"/>
              </a:xfrm>
              <a:prstGeom prst="straightConnector1">
                <a:avLst/>
              </a:prstGeom>
              <a:ln w="28575">
                <a:solidFill>
                  <a:schemeClr val="tx1"/>
                </a:solidFill>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B3FA5DC1-FDFA-F17C-FE00-DB7A3AEBC7E9}"/>
                  </a:ext>
                </a:extLst>
              </p:cNvPr>
              <p:cNvCxnSpPr>
                <a:cxnSpLocks/>
              </p:cNvCxnSpPr>
              <p:nvPr/>
            </p:nvCxnSpPr>
            <p:spPr>
              <a:xfrm flipH="1" flipV="1">
                <a:off x="4383884" y="3652840"/>
                <a:ext cx="149922" cy="364401"/>
              </a:xfrm>
              <a:prstGeom prst="straightConnector1">
                <a:avLst/>
              </a:prstGeom>
              <a:ln w="28575">
                <a:solidFill>
                  <a:schemeClr val="tx1"/>
                </a:solidFill>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43" name="直線矢印コネクタ 42">
                <a:extLst>
                  <a:ext uri="{FF2B5EF4-FFF2-40B4-BE49-F238E27FC236}">
                    <a16:creationId xmlns:a16="http://schemas.microsoft.com/office/drawing/2014/main" id="{DBDE80B2-0474-AF6E-7E4C-F16BD7AEF72E}"/>
                  </a:ext>
                </a:extLst>
              </p:cNvPr>
              <p:cNvCxnSpPr>
                <a:cxnSpLocks/>
              </p:cNvCxnSpPr>
              <p:nvPr/>
            </p:nvCxnSpPr>
            <p:spPr>
              <a:xfrm>
                <a:off x="4533599" y="4025540"/>
                <a:ext cx="149922" cy="364401"/>
              </a:xfrm>
              <a:prstGeom prst="straightConnector1">
                <a:avLst/>
              </a:prstGeom>
              <a:ln w="28575">
                <a:solidFill>
                  <a:schemeClr val="tx1"/>
                </a:solidFill>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40404440-069B-21D5-6A95-4305A07914EF}"/>
                  </a:ext>
                </a:extLst>
              </p:cNvPr>
              <p:cNvCxnSpPr>
                <a:cxnSpLocks/>
              </p:cNvCxnSpPr>
              <p:nvPr/>
            </p:nvCxnSpPr>
            <p:spPr>
              <a:xfrm flipV="1">
                <a:off x="5129600" y="3616691"/>
                <a:ext cx="0" cy="400550"/>
              </a:xfrm>
              <a:prstGeom prst="straightConnector1">
                <a:avLst/>
              </a:prstGeom>
              <a:ln w="28575">
                <a:solidFill>
                  <a:schemeClr val="tx1"/>
                </a:solidFill>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ACA49CD6-7607-8E21-57B6-139840B8DF72}"/>
                  </a:ext>
                </a:extLst>
              </p:cNvPr>
              <p:cNvCxnSpPr>
                <a:cxnSpLocks/>
              </p:cNvCxnSpPr>
              <p:nvPr/>
            </p:nvCxnSpPr>
            <p:spPr>
              <a:xfrm flipH="1">
                <a:off x="5129600" y="4021508"/>
                <a:ext cx="0" cy="400550"/>
              </a:xfrm>
              <a:prstGeom prst="straightConnector1">
                <a:avLst/>
              </a:prstGeom>
              <a:ln w="28575">
                <a:solidFill>
                  <a:schemeClr val="tx1"/>
                </a:solidFill>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grpSp>
        <p:grpSp>
          <p:nvGrpSpPr>
            <p:cNvPr id="25" name="グループ化 24">
              <a:extLst>
                <a:ext uri="{FF2B5EF4-FFF2-40B4-BE49-F238E27FC236}">
                  <a16:creationId xmlns:a16="http://schemas.microsoft.com/office/drawing/2014/main" id="{DFBF6DA5-6460-107D-A3B2-8493B7D440BA}"/>
                </a:ext>
              </a:extLst>
            </p:cNvPr>
            <p:cNvGrpSpPr/>
            <p:nvPr/>
          </p:nvGrpSpPr>
          <p:grpSpPr>
            <a:xfrm>
              <a:off x="3262313" y="3939596"/>
              <a:ext cx="2174555" cy="405470"/>
              <a:chOff x="3262313" y="3939596"/>
              <a:chExt cx="2174555" cy="405470"/>
            </a:xfrm>
          </p:grpSpPr>
          <p:cxnSp>
            <p:nvCxnSpPr>
              <p:cNvPr id="9" name="直線コネクタ 8">
                <a:extLst>
                  <a:ext uri="{FF2B5EF4-FFF2-40B4-BE49-F238E27FC236}">
                    <a16:creationId xmlns:a16="http://schemas.microsoft.com/office/drawing/2014/main" id="{6999B36B-6160-1A8E-88A3-394F13535382}"/>
                  </a:ext>
                </a:extLst>
              </p:cNvPr>
              <p:cNvCxnSpPr>
                <a:endCxn id="3" idx="3"/>
              </p:cNvCxnSpPr>
              <p:nvPr/>
            </p:nvCxnSpPr>
            <p:spPr>
              <a:xfrm>
                <a:off x="3262313" y="4157663"/>
                <a:ext cx="293487" cy="176282"/>
              </a:xfrm>
              <a:prstGeom prst="line">
                <a:avLst/>
              </a:prstGeom>
              <a:ln w="28575">
                <a:solidFill>
                  <a:srgbClr val="C00000"/>
                </a:solidFill>
                <a:prstDash val="sys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490AE696-5A2A-2750-BDBB-4D4BBDBA3C4B}"/>
                  </a:ext>
                </a:extLst>
              </p:cNvPr>
              <p:cNvCxnSpPr>
                <a:cxnSpLocks/>
              </p:cNvCxnSpPr>
              <p:nvPr/>
            </p:nvCxnSpPr>
            <p:spPr>
              <a:xfrm flipV="1">
                <a:off x="5124548" y="3939596"/>
                <a:ext cx="312320" cy="78107"/>
              </a:xfrm>
              <a:prstGeom prst="line">
                <a:avLst/>
              </a:prstGeom>
              <a:ln w="28575">
                <a:solidFill>
                  <a:srgbClr val="C00000"/>
                </a:solidFill>
                <a:prstDash val="sys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68A210B6-7A90-2AAB-2ABA-5618B5AA045C}"/>
                  </a:ext>
                </a:extLst>
              </p:cNvPr>
              <p:cNvCxnSpPr>
                <a:cxnSpLocks/>
              </p:cNvCxnSpPr>
              <p:nvPr/>
            </p:nvCxnSpPr>
            <p:spPr>
              <a:xfrm>
                <a:off x="3512341" y="4313771"/>
                <a:ext cx="557212" cy="2381"/>
              </a:xfrm>
              <a:prstGeom prst="line">
                <a:avLst/>
              </a:prstGeom>
              <a:ln w="28575">
                <a:solidFill>
                  <a:srgbClr val="C00000"/>
                </a:solidFill>
                <a:prstDash val="sys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C15E30C1-5878-8FF7-B63F-9405D47FC302}"/>
                  </a:ext>
                </a:extLst>
              </p:cNvPr>
              <p:cNvCxnSpPr>
                <a:cxnSpLocks/>
                <a:stCxn id="4" idx="2"/>
                <a:endCxn id="6" idx="0"/>
              </p:cNvCxnSpPr>
              <p:nvPr/>
            </p:nvCxnSpPr>
            <p:spPr>
              <a:xfrm flipV="1">
                <a:off x="4069553" y="3995209"/>
                <a:ext cx="489322" cy="342375"/>
              </a:xfrm>
              <a:prstGeom prst="line">
                <a:avLst/>
              </a:prstGeom>
              <a:ln w="28575">
                <a:solidFill>
                  <a:srgbClr val="C00000"/>
                </a:solidFill>
                <a:prstDash val="sys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826AC051-C984-C51D-85E9-F5327F9845E8}"/>
                  </a:ext>
                </a:extLst>
              </p:cNvPr>
              <p:cNvCxnSpPr>
                <a:cxnSpLocks/>
              </p:cNvCxnSpPr>
              <p:nvPr/>
            </p:nvCxnSpPr>
            <p:spPr>
              <a:xfrm>
                <a:off x="4558875" y="4017434"/>
                <a:ext cx="554231" cy="1259"/>
              </a:xfrm>
              <a:prstGeom prst="line">
                <a:avLst/>
              </a:prstGeom>
              <a:ln w="28575">
                <a:solidFill>
                  <a:srgbClr val="C00000"/>
                </a:solidFill>
                <a:prstDash val="sys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正方形/長方形 2">
                <a:extLst>
                  <a:ext uri="{FF2B5EF4-FFF2-40B4-BE49-F238E27FC236}">
                    <a16:creationId xmlns:a16="http://schemas.microsoft.com/office/drawing/2014/main" id="{3515A806-26E8-91F9-AA07-3AC8A40775E3}"/>
                  </a:ext>
                </a:extLst>
              </p:cNvPr>
              <p:cNvSpPr/>
              <p:nvPr/>
            </p:nvSpPr>
            <p:spPr>
              <a:xfrm rot="2700000">
                <a:off x="3504859" y="4281223"/>
                <a:ext cx="59682" cy="63241"/>
              </a:xfrm>
              <a:prstGeom prst="rect">
                <a:avLst/>
              </a:prstGeom>
              <a:solidFill>
                <a:schemeClr val="bg1"/>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4" name="正方形/長方形 3">
                <a:extLst>
                  <a:ext uri="{FF2B5EF4-FFF2-40B4-BE49-F238E27FC236}">
                    <a16:creationId xmlns:a16="http://schemas.microsoft.com/office/drawing/2014/main" id="{8363FC9B-0A75-A272-2893-FE50C7DF48ED}"/>
                  </a:ext>
                </a:extLst>
              </p:cNvPr>
              <p:cNvSpPr/>
              <p:nvPr/>
            </p:nvSpPr>
            <p:spPr>
              <a:xfrm rot="2700000">
                <a:off x="4062071" y="4283604"/>
                <a:ext cx="59682" cy="63241"/>
              </a:xfrm>
              <a:prstGeom prst="rect">
                <a:avLst/>
              </a:prstGeom>
              <a:solidFill>
                <a:schemeClr val="bg1"/>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6" name="正方形/長方形 5">
                <a:extLst>
                  <a:ext uri="{FF2B5EF4-FFF2-40B4-BE49-F238E27FC236}">
                    <a16:creationId xmlns:a16="http://schemas.microsoft.com/office/drawing/2014/main" id="{2AB20A69-3573-AD74-5689-2C91CB9B5A7D}"/>
                  </a:ext>
                </a:extLst>
              </p:cNvPr>
              <p:cNvSpPr/>
              <p:nvPr/>
            </p:nvSpPr>
            <p:spPr>
              <a:xfrm rot="2700000">
                <a:off x="4506675" y="3985948"/>
                <a:ext cx="59682" cy="63241"/>
              </a:xfrm>
              <a:prstGeom prst="rect">
                <a:avLst/>
              </a:prstGeom>
              <a:solidFill>
                <a:schemeClr val="bg1"/>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7" name="正方形/長方形 6">
                <a:extLst>
                  <a:ext uri="{FF2B5EF4-FFF2-40B4-BE49-F238E27FC236}">
                    <a16:creationId xmlns:a16="http://schemas.microsoft.com/office/drawing/2014/main" id="{3D2463CE-E71C-BEE6-4887-76AC5C304CB8}"/>
                  </a:ext>
                </a:extLst>
              </p:cNvPr>
              <p:cNvSpPr/>
              <p:nvPr/>
            </p:nvSpPr>
            <p:spPr>
              <a:xfrm rot="2700000">
                <a:off x="5104366" y="3985948"/>
                <a:ext cx="59682" cy="63241"/>
              </a:xfrm>
              <a:prstGeom prst="rect">
                <a:avLst/>
              </a:prstGeom>
              <a:solidFill>
                <a:schemeClr val="bg1"/>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sp>
          <p:nvSpPr>
            <p:cNvPr id="49" name="正方形/長方形 48">
              <a:extLst>
                <a:ext uri="{FF2B5EF4-FFF2-40B4-BE49-F238E27FC236}">
                  <a16:creationId xmlns:a16="http://schemas.microsoft.com/office/drawing/2014/main" id="{65ED1B17-6B26-93DE-37F7-F8854887BCBD}"/>
                </a:ext>
              </a:extLst>
            </p:cNvPr>
            <p:cNvSpPr/>
            <p:nvPr/>
          </p:nvSpPr>
          <p:spPr>
            <a:xfrm rot="1800000">
              <a:off x="3171556" y="3963386"/>
              <a:ext cx="698299" cy="69829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50" name="正方形/長方形 49">
              <a:extLst>
                <a:ext uri="{FF2B5EF4-FFF2-40B4-BE49-F238E27FC236}">
                  <a16:creationId xmlns:a16="http://schemas.microsoft.com/office/drawing/2014/main" id="{4E199A90-1AA9-83F6-7A79-089A1D5F285E}"/>
                </a:ext>
              </a:extLst>
            </p:cNvPr>
            <p:cNvSpPr/>
            <p:nvPr/>
          </p:nvSpPr>
          <p:spPr>
            <a:xfrm>
              <a:off x="3717726" y="3942771"/>
              <a:ext cx="744837" cy="744837"/>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51" name="正方形/長方形 50">
              <a:extLst>
                <a:ext uri="{FF2B5EF4-FFF2-40B4-BE49-F238E27FC236}">
                  <a16:creationId xmlns:a16="http://schemas.microsoft.com/office/drawing/2014/main" id="{3A95568F-B049-6CB0-93B3-DDD4EE43B138}"/>
                </a:ext>
              </a:extLst>
            </p:cNvPr>
            <p:cNvSpPr/>
            <p:nvPr/>
          </p:nvSpPr>
          <p:spPr>
            <a:xfrm rot="20240498">
              <a:off x="4132602" y="3618597"/>
              <a:ext cx="805543" cy="807770"/>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52" name="正方形/長方形 51">
              <a:extLst>
                <a:ext uri="{FF2B5EF4-FFF2-40B4-BE49-F238E27FC236}">
                  <a16:creationId xmlns:a16="http://schemas.microsoft.com/office/drawing/2014/main" id="{FA6F0E79-EFF4-261A-AA1E-3DC2756DCB59}"/>
                </a:ext>
              </a:extLst>
            </p:cNvPr>
            <p:cNvSpPr/>
            <p:nvPr/>
          </p:nvSpPr>
          <p:spPr>
            <a:xfrm>
              <a:off x="4719971" y="3608292"/>
              <a:ext cx="823579" cy="82357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sp>
        <p:nvSpPr>
          <p:cNvPr id="55" name="テキスト ボックス 54">
            <a:extLst>
              <a:ext uri="{FF2B5EF4-FFF2-40B4-BE49-F238E27FC236}">
                <a16:creationId xmlns:a16="http://schemas.microsoft.com/office/drawing/2014/main" id="{28B15819-2FE4-AC20-746E-B79E84DD26F3}"/>
              </a:ext>
            </a:extLst>
          </p:cNvPr>
          <p:cNvSpPr txBox="1"/>
          <p:nvPr/>
        </p:nvSpPr>
        <p:spPr>
          <a:xfrm>
            <a:off x="668231" y="4547255"/>
            <a:ext cx="1569660" cy="276999"/>
          </a:xfrm>
          <a:prstGeom prst="rect">
            <a:avLst/>
          </a:prstGeom>
          <a:noFill/>
        </p:spPr>
        <p:txBody>
          <a:bodyPr wrap="none" rtlCol="0">
            <a:spAutoFit/>
          </a:bodyPr>
          <a:lstStyle/>
          <a:p>
            <a:r>
              <a:rPr kumimoji="1" lang="ja-JP" altLang="en-US" sz="1200"/>
              <a:t>元々あったパス描画</a:t>
            </a:r>
          </a:p>
        </p:txBody>
      </p:sp>
    </p:spTree>
    <p:extLst>
      <p:ext uri="{BB962C8B-B14F-4D97-AF65-F5344CB8AC3E}">
        <p14:creationId xmlns:p14="http://schemas.microsoft.com/office/powerpoint/2010/main" val="4257905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638D22D-D707-7C8F-DCBE-C89E9B663A23}"/>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実装解説 </a:t>
            </a:r>
            <a:r>
              <a:rPr lang="en-US" altLang="ja-JP" sz="1600"/>
              <a:t>– </a:t>
            </a:r>
            <a:r>
              <a:rPr lang="ja-JP" altLang="en-US" sz="1600"/>
              <a:t>応用実装</a:t>
            </a:r>
            <a:br>
              <a:rPr lang="en-US" altLang="ja-JP" sz="1600"/>
            </a:br>
            <a:r>
              <a:rPr lang="ja-JP" altLang="en-US" sz="3100"/>
              <a:t>アニメーションへの対応</a:t>
            </a:r>
            <a:endParaRPr kumimoji="1" lang="ja-JP" altLang="en-US" sz="1600"/>
          </a:p>
        </p:txBody>
      </p:sp>
      <p:sp>
        <p:nvSpPr>
          <p:cNvPr id="2" name="テキスト ボックス 1">
            <a:extLst>
              <a:ext uri="{FF2B5EF4-FFF2-40B4-BE49-F238E27FC236}">
                <a16:creationId xmlns:a16="http://schemas.microsoft.com/office/drawing/2014/main" id="{35F98B25-FE56-ABFA-B150-1EE437FD37F4}"/>
              </a:ext>
            </a:extLst>
          </p:cNvPr>
          <p:cNvSpPr txBox="1"/>
          <p:nvPr/>
        </p:nvSpPr>
        <p:spPr>
          <a:xfrm>
            <a:off x="314761" y="797072"/>
            <a:ext cx="8376204" cy="2062103"/>
          </a:xfrm>
          <a:prstGeom prst="rect">
            <a:avLst/>
          </a:prstGeom>
          <a:noFill/>
        </p:spPr>
        <p:txBody>
          <a:bodyPr wrap="none" rtlCol="0">
            <a:spAutoFit/>
          </a:bodyPr>
          <a:lstStyle/>
          <a:p>
            <a:r>
              <a:rPr kumimoji="1" lang="ja-JP" altLang="en-US" sz="1600"/>
              <a:t>公開されている </a:t>
            </a:r>
            <a:r>
              <a:rPr kumimoji="1" lang="en-US" altLang="ja-JP" sz="1600"/>
              <a:t>StrokeGen </a:t>
            </a:r>
            <a:r>
              <a:rPr kumimoji="1" lang="ja-JP" altLang="en-US" sz="1600"/>
              <a:t>はシングルスタティックメッシュのみサポート</a:t>
            </a:r>
            <a:endParaRPr kumimoji="1" lang="en-US" altLang="ja-JP" sz="1600"/>
          </a:p>
          <a:p>
            <a:r>
              <a:rPr kumimoji="1" lang="ja-JP" altLang="en-US" sz="1600"/>
              <a:t>アルゴリズム上の制限ではないのでキャラクターアニメーションに対応するように改造</a:t>
            </a:r>
            <a:endParaRPr kumimoji="1" lang="en-US" altLang="ja-JP" sz="1600"/>
          </a:p>
          <a:p>
            <a:endParaRPr kumimoji="1" lang="en-US" altLang="ja-JP" sz="1600"/>
          </a:p>
          <a:p>
            <a:pPr marL="285750" indent="-285750">
              <a:buFont typeface="Arial" panose="020B0604020202020204" pitchFamily="34" charset="0"/>
              <a:buChar char="•"/>
            </a:pPr>
            <a:r>
              <a:rPr kumimoji="1" lang="ja-JP" altLang="en-US" sz="1600"/>
              <a:t>親オブジェクトを指定すると以下の子メッシュも全て対象にする</a:t>
            </a:r>
            <a:endParaRPr kumimoji="1" lang="en-US" altLang="ja-JP" sz="1600"/>
          </a:p>
          <a:p>
            <a:pPr marL="742950" lvl="1" indent="-285750">
              <a:buFont typeface="Arial" panose="020B0604020202020204" pitchFamily="34" charset="0"/>
              <a:buChar char="•"/>
            </a:pPr>
            <a:r>
              <a:rPr kumimoji="1" lang="en-US" altLang="ja-JP" sz="1600"/>
              <a:t>Preprocess </a:t>
            </a:r>
            <a:r>
              <a:rPr kumimoji="1" lang="ja-JP" altLang="en-US" sz="1600"/>
              <a:t>で複数メッシュから各種データを収集</a:t>
            </a:r>
            <a:endParaRPr kumimoji="1" lang="en-US" altLang="ja-JP" sz="1600"/>
          </a:p>
          <a:p>
            <a:pPr marL="742950" lvl="1" indent="-285750">
              <a:buFont typeface="Arial" panose="020B0604020202020204" pitchFamily="34" charset="0"/>
              <a:buChar char="•"/>
            </a:pPr>
            <a:r>
              <a:rPr kumimoji="1" lang="ja-JP" altLang="en-US" sz="1600"/>
              <a:t>全てのメッシュのデータは</a:t>
            </a:r>
            <a:r>
              <a:rPr kumimoji="1" lang="ja-JP" altLang="en-US" sz="1600" b="1"/>
              <a:t>一つの大きなバッファ</a:t>
            </a:r>
            <a:r>
              <a:rPr kumimoji="1" lang="ja-JP" altLang="en-US" sz="1600"/>
              <a:t>に順次格納</a:t>
            </a:r>
            <a:endParaRPr kumimoji="1" lang="en-US" altLang="ja-JP" sz="1600"/>
          </a:p>
          <a:p>
            <a:pPr marL="285750" indent="-285750">
              <a:buFont typeface="Arial" panose="020B0604020202020204" pitchFamily="34" charset="0"/>
              <a:buChar char="•"/>
            </a:pPr>
            <a:r>
              <a:rPr lang="en-US" altLang="ja-JP" sz="1600"/>
              <a:t>SkinnedMeshRenderer</a:t>
            </a:r>
            <a:r>
              <a:rPr kumimoji="1" lang="en-US" altLang="ja-JP" sz="1600"/>
              <a:t> </a:t>
            </a:r>
            <a:r>
              <a:rPr kumimoji="1" lang="ja-JP" altLang="en-US" sz="1600"/>
              <a:t>の </a:t>
            </a:r>
            <a:r>
              <a:rPr kumimoji="1" lang="en-US" altLang="ja-JP" sz="1600"/>
              <a:t>VertexBuffer </a:t>
            </a:r>
            <a:r>
              <a:rPr kumimoji="1" lang="ja-JP" altLang="en-US" sz="1600"/>
              <a:t>から情報を動的に </a:t>
            </a:r>
            <a:r>
              <a:rPr kumimoji="1" lang="en-US" altLang="ja-JP" sz="1600"/>
              <a:t>ComputeShader </a:t>
            </a:r>
            <a:r>
              <a:rPr kumimoji="1" lang="ja-JP" altLang="en-US" sz="1600"/>
              <a:t>で更新</a:t>
            </a:r>
            <a:endParaRPr kumimoji="1" lang="en-US" altLang="ja-JP" sz="1600"/>
          </a:p>
          <a:p>
            <a:pPr marL="742950" lvl="1" indent="-285750">
              <a:buFont typeface="Arial" panose="020B0604020202020204" pitchFamily="34" charset="0"/>
              <a:buChar char="•"/>
            </a:pPr>
            <a:r>
              <a:rPr kumimoji="1" lang="ja-JP" altLang="en-US" sz="1600"/>
              <a:t>トポロジーが変わるようなアニメーションでなければ、頂点座標と法線のみ更新</a:t>
            </a:r>
            <a:endParaRPr kumimoji="1" lang="en-US" altLang="ja-JP" sz="1600"/>
          </a:p>
        </p:txBody>
      </p:sp>
      <p:sp>
        <p:nvSpPr>
          <p:cNvPr id="95" name="矢印: 右 94">
            <a:extLst>
              <a:ext uri="{FF2B5EF4-FFF2-40B4-BE49-F238E27FC236}">
                <a16:creationId xmlns:a16="http://schemas.microsoft.com/office/drawing/2014/main" id="{9DF054C8-A323-06CB-4EDA-855651572F20}"/>
              </a:ext>
            </a:extLst>
          </p:cNvPr>
          <p:cNvSpPr/>
          <p:nvPr/>
        </p:nvSpPr>
        <p:spPr>
          <a:xfrm>
            <a:off x="1854052" y="3886385"/>
            <a:ext cx="396757" cy="484632"/>
          </a:xfrm>
          <a:prstGeom prst="rightArrow">
            <a:avLst/>
          </a:prstGeom>
          <a:solidFill>
            <a:schemeClr val="accent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3" name="正方形/長方形 12">
            <a:extLst>
              <a:ext uri="{FF2B5EF4-FFF2-40B4-BE49-F238E27FC236}">
                <a16:creationId xmlns:a16="http://schemas.microsoft.com/office/drawing/2014/main" id="{C591A30A-CDDA-13B0-A26A-6EC1B5FA604B}"/>
              </a:ext>
            </a:extLst>
          </p:cNvPr>
          <p:cNvSpPr/>
          <p:nvPr/>
        </p:nvSpPr>
        <p:spPr>
          <a:xfrm>
            <a:off x="2538059" y="3578227"/>
            <a:ext cx="914400" cy="1055538"/>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4" name="正方形/長方形 13">
            <a:extLst>
              <a:ext uri="{FF2B5EF4-FFF2-40B4-BE49-F238E27FC236}">
                <a16:creationId xmlns:a16="http://schemas.microsoft.com/office/drawing/2014/main" id="{F559A5D1-E411-951D-3271-A4766B6C0A9A}"/>
              </a:ext>
            </a:extLst>
          </p:cNvPr>
          <p:cNvSpPr/>
          <p:nvPr/>
        </p:nvSpPr>
        <p:spPr>
          <a:xfrm>
            <a:off x="2608425" y="393274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6" name="正方形/長方形 15">
            <a:extLst>
              <a:ext uri="{FF2B5EF4-FFF2-40B4-BE49-F238E27FC236}">
                <a16:creationId xmlns:a16="http://schemas.microsoft.com/office/drawing/2014/main" id="{80AA55C6-DFF4-8C82-DBF5-E3A3A2AFAA7C}"/>
              </a:ext>
            </a:extLst>
          </p:cNvPr>
          <p:cNvSpPr/>
          <p:nvPr/>
        </p:nvSpPr>
        <p:spPr>
          <a:xfrm>
            <a:off x="2533067" y="3577804"/>
            <a:ext cx="914400" cy="1064008"/>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7" name="テキスト ボックス 16">
            <a:extLst>
              <a:ext uri="{FF2B5EF4-FFF2-40B4-BE49-F238E27FC236}">
                <a16:creationId xmlns:a16="http://schemas.microsoft.com/office/drawing/2014/main" id="{DD58F2DA-54E7-8613-C4A7-70ACE5CEA04C}"/>
              </a:ext>
            </a:extLst>
          </p:cNvPr>
          <p:cNvSpPr txBox="1"/>
          <p:nvPr/>
        </p:nvSpPr>
        <p:spPr>
          <a:xfrm>
            <a:off x="2778703" y="3645765"/>
            <a:ext cx="595035" cy="215444"/>
          </a:xfrm>
          <a:prstGeom prst="rect">
            <a:avLst/>
          </a:prstGeom>
          <a:noFill/>
        </p:spPr>
        <p:txBody>
          <a:bodyPr wrap="none" rtlCol="0" anchor="ctr">
            <a:spAutoFit/>
          </a:bodyPr>
          <a:lstStyle/>
          <a:p>
            <a:pPr algn="ctr"/>
            <a:r>
              <a:rPr kumimoji="1" lang="ja-JP" altLang="en-US" sz="800" b="1">
                <a:solidFill>
                  <a:schemeClr val="accent6">
                    <a:lumMod val="75000"/>
                  </a:schemeClr>
                </a:solidFill>
              </a:rPr>
              <a:t>頂点座標</a:t>
            </a:r>
          </a:p>
        </p:txBody>
      </p:sp>
      <p:grpSp>
        <p:nvGrpSpPr>
          <p:cNvPr id="18" name="グループ化 17">
            <a:extLst>
              <a:ext uri="{FF2B5EF4-FFF2-40B4-BE49-F238E27FC236}">
                <a16:creationId xmlns:a16="http://schemas.microsoft.com/office/drawing/2014/main" id="{8DEF5B2D-C50C-BCD1-0D27-20C70EF32771}"/>
              </a:ext>
            </a:extLst>
          </p:cNvPr>
          <p:cNvGrpSpPr/>
          <p:nvPr/>
        </p:nvGrpSpPr>
        <p:grpSpPr>
          <a:xfrm>
            <a:off x="2217962" y="3258433"/>
            <a:ext cx="673354" cy="630211"/>
            <a:chOff x="912740" y="3356474"/>
            <a:chExt cx="856924" cy="802019"/>
          </a:xfrm>
          <a:solidFill>
            <a:schemeClr val="accent6">
              <a:lumMod val="75000"/>
            </a:schemeClr>
          </a:solidFill>
        </p:grpSpPr>
        <p:sp>
          <p:nvSpPr>
            <p:cNvPr id="19" name="部分円 18">
              <a:extLst>
                <a:ext uri="{FF2B5EF4-FFF2-40B4-BE49-F238E27FC236}">
                  <a16:creationId xmlns:a16="http://schemas.microsoft.com/office/drawing/2014/main" id="{90D921A5-BF5D-8142-EABE-ED2649F277C3}"/>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20" name="テキスト ボックス 19">
              <a:extLst>
                <a:ext uri="{FF2B5EF4-FFF2-40B4-BE49-F238E27FC236}">
                  <a16:creationId xmlns:a16="http://schemas.microsoft.com/office/drawing/2014/main" id="{879F54F5-4F60-3477-4B16-B314790EE360}"/>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Vp</a:t>
              </a:r>
              <a:endParaRPr lang="ja-JP" altLang="en-US" sz="1100"/>
            </a:p>
          </p:txBody>
        </p:sp>
      </p:grpSp>
      <p:grpSp>
        <p:nvGrpSpPr>
          <p:cNvPr id="7" name="グループ化 6">
            <a:extLst>
              <a:ext uri="{FF2B5EF4-FFF2-40B4-BE49-F238E27FC236}">
                <a16:creationId xmlns:a16="http://schemas.microsoft.com/office/drawing/2014/main" id="{B4372DBF-A6BB-1049-98C3-EFF5724E81BD}"/>
              </a:ext>
            </a:extLst>
          </p:cNvPr>
          <p:cNvGrpSpPr/>
          <p:nvPr/>
        </p:nvGrpSpPr>
        <p:grpSpPr>
          <a:xfrm>
            <a:off x="2661101" y="4015682"/>
            <a:ext cx="734652" cy="457243"/>
            <a:chOff x="9128125" y="953825"/>
            <a:chExt cx="1134253" cy="705952"/>
          </a:xfrm>
        </p:grpSpPr>
        <p:sp>
          <p:nvSpPr>
            <p:cNvPr id="9" name="二等辺三角形 8">
              <a:extLst>
                <a:ext uri="{FF2B5EF4-FFF2-40B4-BE49-F238E27FC236}">
                  <a16:creationId xmlns:a16="http://schemas.microsoft.com/office/drawing/2014/main" id="{655214B7-E693-E421-4059-1F49F2E38D0A}"/>
                </a:ext>
              </a:extLst>
            </p:cNvPr>
            <p:cNvSpPr/>
            <p:nvPr/>
          </p:nvSpPr>
          <p:spPr>
            <a:xfrm rot="9245642">
              <a:off x="9201673" y="1188101"/>
              <a:ext cx="1060705" cy="464984"/>
            </a:xfrm>
            <a:prstGeom prst="triangle">
              <a:avLst/>
            </a:prstGeom>
            <a:solidFill>
              <a:schemeClr val="accent3">
                <a:lumMod val="75000"/>
                <a:alpha val="50196"/>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0" name="楕円 9">
              <a:extLst>
                <a:ext uri="{FF2B5EF4-FFF2-40B4-BE49-F238E27FC236}">
                  <a16:creationId xmlns:a16="http://schemas.microsoft.com/office/drawing/2014/main" id="{50FC50AA-AD49-1699-9182-5923FCFB8002}"/>
                </a:ext>
              </a:extLst>
            </p:cNvPr>
            <p:cNvSpPr/>
            <p:nvPr/>
          </p:nvSpPr>
          <p:spPr>
            <a:xfrm>
              <a:off x="9128125" y="1411068"/>
              <a:ext cx="58209" cy="58209"/>
            </a:xfrm>
            <a:prstGeom prst="ellipse">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1" name="楕円 10">
              <a:extLst>
                <a:ext uri="{FF2B5EF4-FFF2-40B4-BE49-F238E27FC236}">
                  <a16:creationId xmlns:a16="http://schemas.microsoft.com/office/drawing/2014/main" id="{07A596CF-9A5D-9504-2D5D-8A92854320F6}"/>
                </a:ext>
              </a:extLst>
            </p:cNvPr>
            <p:cNvSpPr/>
            <p:nvPr/>
          </p:nvSpPr>
          <p:spPr>
            <a:xfrm>
              <a:off x="9804400" y="1601568"/>
              <a:ext cx="58209" cy="58209"/>
            </a:xfrm>
            <a:prstGeom prst="ellipse">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2" name="楕円 11">
              <a:extLst>
                <a:ext uri="{FF2B5EF4-FFF2-40B4-BE49-F238E27FC236}">
                  <a16:creationId xmlns:a16="http://schemas.microsoft.com/office/drawing/2014/main" id="{88F9E498-4435-0805-94CE-C25AC6EBE576}"/>
                </a:ext>
              </a:extLst>
            </p:cNvPr>
            <p:cNvSpPr/>
            <p:nvPr/>
          </p:nvSpPr>
          <p:spPr>
            <a:xfrm>
              <a:off x="10076307" y="953825"/>
              <a:ext cx="58209" cy="58209"/>
            </a:xfrm>
            <a:prstGeom prst="ellipse">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sp>
        <p:nvSpPr>
          <p:cNvPr id="32" name="正方形/長方形 31">
            <a:extLst>
              <a:ext uri="{FF2B5EF4-FFF2-40B4-BE49-F238E27FC236}">
                <a16:creationId xmlns:a16="http://schemas.microsoft.com/office/drawing/2014/main" id="{58A18CB5-4474-B01A-CF3A-3FD569E94673}"/>
              </a:ext>
            </a:extLst>
          </p:cNvPr>
          <p:cNvSpPr/>
          <p:nvPr/>
        </p:nvSpPr>
        <p:spPr>
          <a:xfrm>
            <a:off x="6670240" y="3578227"/>
            <a:ext cx="914400" cy="1055538"/>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3" name="正方形/長方形 32">
            <a:extLst>
              <a:ext uri="{FF2B5EF4-FFF2-40B4-BE49-F238E27FC236}">
                <a16:creationId xmlns:a16="http://schemas.microsoft.com/office/drawing/2014/main" id="{13778B3C-A336-F986-8EDE-3B86D87906A8}"/>
              </a:ext>
            </a:extLst>
          </p:cNvPr>
          <p:cNvSpPr/>
          <p:nvPr/>
        </p:nvSpPr>
        <p:spPr>
          <a:xfrm>
            <a:off x="6740606" y="393274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5" name="正方形/長方形 34">
            <a:extLst>
              <a:ext uri="{FF2B5EF4-FFF2-40B4-BE49-F238E27FC236}">
                <a16:creationId xmlns:a16="http://schemas.microsoft.com/office/drawing/2014/main" id="{86D0B2D6-2CA5-32B0-42C6-4BAC7A303465}"/>
              </a:ext>
            </a:extLst>
          </p:cNvPr>
          <p:cNvSpPr/>
          <p:nvPr/>
        </p:nvSpPr>
        <p:spPr>
          <a:xfrm>
            <a:off x="6665248" y="3577804"/>
            <a:ext cx="914400" cy="1064008"/>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36" name="テキスト ボックス 35">
            <a:extLst>
              <a:ext uri="{FF2B5EF4-FFF2-40B4-BE49-F238E27FC236}">
                <a16:creationId xmlns:a16="http://schemas.microsoft.com/office/drawing/2014/main" id="{535CA8A1-50FD-7115-B37B-D8F57229FC6D}"/>
              </a:ext>
            </a:extLst>
          </p:cNvPr>
          <p:cNvSpPr txBox="1"/>
          <p:nvPr/>
        </p:nvSpPr>
        <p:spPr>
          <a:xfrm>
            <a:off x="6910886" y="3645765"/>
            <a:ext cx="595035" cy="215444"/>
          </a:xfrm>
          <a:prstGeom prst="rect">
            <a:avLst/>
          </a:prstGeom>
          <a:noFill/>
        </p:spPr>
        <p:txBody>
          <a:bodyPr wrap="none" rtlCol="0" anchor="ctr">
            <a:spAutoFit/>
          </a:bodyPr>
          <a:lstStyle/>
          <a:p>
            <a:pPr algn="ctr"/>
            <a:r>
              <a:rPr kumimoji="1" lang="ja-JP" altLang="en-US" sz="800" b="1">
                <a:solidFill>
                  <a:schemeClr val="accent6">
                    <a:lumMod val="75000"/>
                  </a:schemeClr>
                </a:solidFill>
              </a:rPr>
              <a:t>頂点法線</a:t>
            </a:r>
          </a:p>
        </p:txBody>
      </p:sp>
      <p:grpSp>
        <p:nvGrpSpPr>
          <p:cNvPr id="37" name="グループ化 36">
            <a:extLst>
              <a:ext uri="{FF2B5EF4-FFF2-40B4-BE49-F238E27FC236}">
                <a16:creationId xmlns:a16="http://schemas.microsoft.com/office/drawing/2014/main" id="{822CEF0B-DCD6-50D5-342D-60F9B9DD17FF}"/>
              </a:ext>
            </a:extLst>
          </p:cNvPr>
          <p:cNvGrpSpPr/>
          <p:nvPr/>
        </p:nvGrpSpPr>
        <p:grpSpPr>
          <a:xfrm>
            <a:off x="6350143" y="3258433"/>
            <a:ext cx="673354" cy="630211"/>
            <a:chOff x="912740" y="3356474"/>
            <a:chExt cx="856924" cy="802019"/>
          </a:xfrm>
          <a:solidFill>
            <a:schemeClr val="accent6">
              <a:lumMod val="75000"/>
            </a:schemeClr>
          </a:solidFill>
        </p:grpSpPr>
        <p:sp>
          <p:nvSpPr>
            <p:cNvPr id="38" name="部分円 37">
              <a:extLst>
                <a:ext uri="{FF2B5EF4-FFF2-40B4-BE49-F238E27FC236}">
                  <a16:creationId xmlns:a16="http://schemas.microsoft.com/office/drawing/2014/main" id="{4A8D19E6-7A77-ED47-6133-C04140784412}"/>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39" name="テキスト ボックス 38">
              <a:extLst>
                <a:ext uri="{FF2B5EF4-FFF2-40B4-BE49-F238E27FC236}">
                  <a16:creationId xmlns:a16="http://schemas.microsoft.com/office/drawing/2014/main" id="{A8C071FE-A23B-76CB-8FE7-8C51ECF391D1}"/>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Vn</a:t>
              </a:r>
              <a:endParaRPr lang="ja-JP" altLang="en-US" sz="1100"/>
            </a:p>
          </p:txBody>
        </p:sp>
      </p:grpSp>
      <p:grpSp>
        <p:nvGrpSpPr>
          <p:cNvPr id="23" name="グループ化 22">
            <a:extLst>
              <a:ext uri="{FF2B5EF4-FFF2-40B4-BE49-F238E27FC236}">
                <a16:creationId xmlns:a16="http://schemas.microsoft.com/office/drawing/2014/main" id="{B9224400-EBA3-FBE7-2188-9BFC49EAE6D8}"/>
              </a:ext>
            </a:extLst>
          </p:cNvPr>
          <p:cNvGrpSpPr/>
          <p:nvPr/>
        </p:nvGrpSpPr>
        <p:grpSpPr>
          <a:xfrm>
            <a:off x="6755633" y="3947945"/>
            <a:ext cx="790492" cy="555209"/>
            <a:chOff x="5864108" y="2956213"/>
            <a:chExt cx="790492" cy="555209"/>
          </a:xfrm>
        </p:grpSpPr>
        <p:grpSp>
          <p:nvGrpSpPr>
            <p:cNvPr id="24" name="グループ化 23">
              <a:extLst>
                <a:ext uri="{FF2B5EF4-FFF2-40B4-BE49-F238E27FC236}">
                  <a16:creationId xmlns:a16="http://schemas.microsoft.com/office/drawing/2014/main" id="{18A4CC8E-4D0E-3AA3-8D5B-C9CE47485391}"/>
                </a:ext>
              </a:extLst>
            </p:cNvPr>
            <p:cNvGrpSpPr/>
            <p:nvPr/>
          </p:nvGrpSpPr>
          <p:grpSpPr>
            <a:xfrm>
              <a:off x="5919948" y="3054179"/>
              <a:ext cx="734652" cy="457243"/>
              <a:chOff x="9128125" y="953825"/>
              <a:chExt cx="1134253" cy="705952"/>
            </a:xfrm>
          </p:grpSpPr>
          <p:sp>
            <p:nvSpPr>
              <p:cNvPr id="28" name="二等辺三角形 27">
                <a:extLst>
                  <a:ext uri="{FF2B5EF4-FFF2-40B4-BE49-F238E27FC236}">
                    <a16:creationId xmlns:a16="http://schemas.microsoft.com/office/drawing/2014/main" id="{684C26AC-0B17-87CD-2328-E99A5847E607}"/>
                  </a:ext>
                </a:extLst>
              </p:cNvPr>
              <p:cNvSpPr/>
              <p:nvPr/>
            </p:nvSpPr>
            <p:spPr>
              <a:xfrm rot="9245642">
                <a:off x="9201673" y="1188101"/>
                <a:ext cx="1060705" cy="464984"/>
              </a:xfrm>
              <a:prstGeom prst="triangle">
                <a:avLst/>
              </a:prstGeom>
              <a:solidFill>
                <a:schemeClr val="accent3">
                  <a:lumMod val="75000"/>
                  <a:alpha val="50196"/>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9" name="楕円 28">
                <a:extLst>
                  <a:ext uri="{FF2B5EF4-FFF2-40B4-BE49-F238E27FC236}">
                    <a16:creationId xmlns:a16="http://schemas.microsoft.com/office/drawing/2014/main" id="{D686659F-E7F3-D5EF-0F5F-3517B9E47CCF}"/>
                  </a:ext>
                </a:extLst>
              </p:cNvPr>
              <p:cNvSpPr/>
              <p:nvPr/>
            </p:nvSpPr>
            <p:spPr>
              <a:xfrm>
                <a:off x="9128125" y="1411068"/>
                <a:ext cx="58209" cy="58209"/>
              </a:xfrm>
              <a:prstGeom prst="ellipse">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0" name="楕円 29">
                <a:extLst>
                  <a:ext uri="{FF2B5EF4-FFF2-40B4-BE49-F238E27FC236}">
                    <a16:creationId xmlns:a16="http://schemas.microsoft.com/office/drawing/2014/main" id="{BAB9A284-FC01-2886-8857-A9826F712F7E}"/>
                  </a:ext>
                </a:extLst>
              </p:cNvPr>
              <p:cNvSpPr/>
              <p:nvPr/>
            </p:nvSpPr>
            <p:spPr>
              <a:xfrm>
                <a:off x="9804400" y="1601568"/>
                <a:ext cx="58209" cy="58209"/>
              </a:xfrm>
              <a:prstGeom prst="ellipse">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1" name="楕円 30">
                <a:extLst>
                  <a:ext uri="{FF2B5EF4-FFF2-40B4-BE49-F238E27FC236}">
                    <a16:creationId xmlns:a16="http://schemas.microsoft.com/office/drawing/2014/main" id="{C12F721F-4AD4-6165-ADC2-83862691CCE7}"/>
                  </a:ext>
                </a:extLst>
              </p:cNvPr>
              <p:cNvSpPr/>
              <p:nvPr/>
            </p:nvSpPr>
            <p:spPr>
              <a:xfrm>
                <a:off x="10076307" y="953825"/>
                <a:ext cx="58209" cy="58209"/>
              </a:xfrm>
              <a:prstGeom prst="ellipse">
                <a:avLst/>
              </a:prstGeom>
              <a:solidFill>
                <a:srgbClr val="00B05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cxnSp>
          <p:nvCxnSpPr>
            <p:cNvPr id="25" name="直線矢印コネクタ 24">
              <a:extLst>
                <a:ext uri="{FF2B5EF4-FFF2-40B4-BE49-F238E27FC236}">
                  <a16:creationId xmlns:a16="http://schemas.microsoft.com/office/drawing/2014/main" id="{F25C9B87-8822-B865-7070-D3BDE086DE93}"/>
                </a:ext>
              </a:extLst>
            </p:cNvPr>
            <p:cNvCxnSpPr>
              <a:cxnSpLocks/>
            </p:cNvCxnSpPr>
            <p:nvPr/>
          </p:nvCxnSpPr>
          <p:spPr>
            <a:xfrm flipH="1" flipV="1">
              <a:off x="5864108" y="3225121"/>
              <a:ext cx="74434" cy="144818"/>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0EA0C0DD-BEF0-5A02-30E0-3367632EA268}"/>
                </a:ext>
              </a:extLst>
            </p:cNvPr>
            <p:cNvCxnSpPr>
              <a:cxnSpLocks/>
            </p:cNvCxnSpPr>
            <p:nvPr/>
          </p:nvCxnSpPr>
          <p:spPr>
            <a:xfrm flipV="1">
              <a:off x="6552829" y="2956213"/>
              <a:ext cx="10300" cy="117113"/>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直線矢印コネクタ 26">
              <a:extLst>
                <a:ext uri="{FF2B5EF4-FFF2-40B4-BE49-F238E27FC236}">
                  <a16:creationId xmlns:a16="http://schemas.microsoft.com/office/drawing/2014/main" id="{6D1F2171-9B67-9C91-F125-24F0F92C1642}"/>
                </a:ext>
              </a:extLst>
            </p:cNvPr>
            <p:cNvCxnSpPr>
              <a:cxnSpLocks/>
            </p:cNvCxnSpPr>
            <p:nvPr/>
          </p:nvCxnSpPr>
          <p:spPr>
            <a:xfrm flipV="1">
              <a:off x="6376820" y="3366149"/>
              <a:ext cx="7389" cy="127585"/>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45" name="正方形/長方形 44">
            <a:extLst>
              <a:ext uri="{FF2B5EF4-FFF2-40B4-BE49-F238E27FC236}">
                <a16:creationId xmlns:a16="http://schemas.microsoft.com/office/drawing/2014/main" id="{F6CF4F75-0545-272E-1707-0D13848D348B}"/>
              </a:ext>
            </a:extLst>
          </p:cNvPr>
          <p:cNvSpPr/>
          <p:nvPr/>
        </p:nvSpPr>
        <p:spPr>
          <a:xfrm>
            <a:off x="7685382" y="3578227"/>
            <a:ext cx="914400" cy="1055538"/>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46" name="正方形/長方形 45">
            <a:extLst>
              <a:ext uri="{FF2B5EF4-FFF2-40B4-BE49-F238E27FC236}">
                <a16:creationId xmlns:a16="http://schemas.microsoft.com/office/drawing/2014/main" id="{CD56F58B-9C8E-0017-4174-8C1E13DBA742}"/>
              </a:ext>
            </a:extLst>
          </p:cNvPr>
          <p:cNvSpPr/>
          <p:nvPr/>
        </p:nvSpPr>
        <p:spPr>
          <a:xfrm>
            <a:off x="7755748" y="393274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48" name="正方形/長方形 47">
            <a:extLst>
              <a:ext uri="{FF2B5EF4-FFF2-40B4-BE49-F238E27FC236}">
                <a16:creationId xmlns:a16="http://schemas.microsoft.com/office/drawing/2014/main" id="{BA9DDE72-B714-E24B-3E9E-ABCD206DBF89}"/>
              </a:ext>
            </a:extLst>
          </p:cNvPr>
          <p:cNvSpPr/>
          <p:nvPr/>
        </p:nvSpPr>
        <p:spPr>
          <a:xfrm>
            <a:off x="7680390" y="3577804"/>
            <a:ext cx="914400" cy="1064008"/>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49" name="テキスト ボックス 48">
            <a:extLst>
              <a:ext uri="{FF2B5EF4-FFF2-40B4-BE49-F238E27FC236}">
                <a16:creationId xmlns:a16="http://schemas.microsoft.com/office/drawing/2014/main" id="{BC5CC837-7B77-B637-E702-EEB7CD980C59}"/>
              </a:ext>
            </a:extLst>
          </p:cNvPr>
          <p:cNvSpPr txBox="1"/>
          <p:nvPr/>
        </p:nvSpPr>
        <p:spPr>
          <a:xfrm>
            <a:off x="7977324" y="3645765"/>
            <a:ext cx="492443" cy="215444"/>
          </a:xfrm>
          <a:prstGeom prst="rect">
            <a:avLst/>
          </a:prstGeom>
          <a:noFill/>
        </p:spPr>
        <p:txBody>
          <a:bodyPr wrap="none" rtlCol="0" anchor="ctr">
            <a:spAutoFit/>
          </a:bodyPr>
          <a:lstStyle/>
          <a:p>
            <a:pPr algn="ctr"/>
            <a:r>
              <a:rPr kumimoji="1" lang="ja-JP" altLang="en-US" sz="800" b="1">
                <a:solidFill>
                  <a:schemeClr val="accent6">
                    <a:lumMod val="75000"/>
                  </a:schemeClr>
                </a:solidFill>
              </a:rPr>
              <a:t>面法線</a:t>
            </a:r>
          </a:p>
        </p:txBody>
      </p:sp>
      <p:grpSp>
        <p:nvGrpSpPr>
          <p:cNvPr id="50" name="グループ化 49">
            <a:extLst>
              <a:ext uri="{FF2B5EF4-FFF2-40B4-BE49-F238E27FC236}">
                <a16:creationId xmlns:a16="http://schemas.microsoft.com/office/drawing/2014/main" id="{54856B10-C005-4D5D-EAF7-FB849B8753A9}"/>
              </a:ext>
            </a:extLst>
          </p:cNvPr>
          <p:cNvGrpSpPr/>
          <p:nvPr/>
        </p:nvGrpSpPr>
        <p:grpSpPr>
          <a:xfrm>
            <a:off x="7365285" y="3258433"/>
            <a:ext cx="673354" cy="630211"/>
            <a:chOff x="912740" y="3356474"/>
            <a:chExt cx="856924" cy="802019"/>
          </a:xfrm>
          <a:solidFill>
            <a:schemeClr val="accent6">
              <a:lumMod val="75000"/>
            </a:schemeClr>
          </a:solidFill>
        </p:grpSpPr>
        <p:sp>
          <p:nvSpPr>
            <p:cNvPr id="51" name="部分円 50">
              <a:extLst>
                <a:ext uri="{FF2B5EF4-FFF2-40B4-BE49-F238E27FC236}">
                  <a16:creationId xmlns:a16="http://schemas.microsoft.com/office/drawing/2014/main" id="{0AFFC411-D98C-5495-B9BC-5418351AE25C}"/>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52" name="テキスト ボックス 51">
              <a:extLst>
                <a:ext uri="{FF2B5EF4-FFF2-40B4-BE49-F238E27FC236}">
                  <a16:creationId xmlns:a16="http://schemas.microsoft.com/office/drawing/2014/main" id="{84C64209-B495-51E8-5F0D-01C74039DC8E}"/>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Tn</a:t>
              </a:r>
              <a:endParaRPr lang="ja-JP" altLang="en-US" sz="1100"/>
            </a:p>
          </p:txBody>
        </p:sp>
      </p:grpSp>
      <p:grpSp>
        <p:nvGrpSpPr>
          <p:cNvPr id="42" name="グループ化 41">
            <a:extLst>
              <a:ext uri="{FF2B5EF4-FFF2-40B4-BE49-F238E27FC236}">
                <a16:creationId xmlns:a16="http://schemas.microsoft.com/office/drawing/2014/main" id="{A96CB5BA-4BF0-152D-6910-5B38496205D7}"/>
              </a:ext>
            </a:extLst>
          </p:cNvPr>
          <p:cNvGrpSpPr/>
          <p:nvPr/>
        </p:nvGrpSpPr>
        <p:grpSpPr>
          <a:xfrm>
            <a:off x="7863831" y="4061351"/>
            <a:ext cx="687015" cy="436115"/>
            <a:chOff x="7037677" y="3070974"/>
            <a:chExt cx="687015" cy="436115"/>
          </a:xfrm>
        </p:grpSpPr>
        <p:sp>
          <p:nvSpPr>
            <p:cNvPr id="43" name="二等辺三角形 42">
              <a:extLst>
                <a:ext uri="{FF2B5EF4-FFF2-40B4-BE49-F238E27FC236}">
                  <a16:creationId xmlns:a16="http://schemas.microsoft.com/office/drawing/2014/main" id="{50652DF7-B3D5-64B8-1BED-14D7F21560E7}"/>
                </a:ext>
              </a:extLst>
            </p:cNvPr>
            <p:cNvSpPr/>
            <p:nvPr/>
          </p:nvSpPr>
          <p:spPr>
            <a:xfrm rot="9245642">
              <a:off x="7037677" y="3205920"/>
              <a:ext cx="687015" cy="301169"/>
            </a:xfrm>
            <a:prstGeom prst="triangle">
              <a:avLst/>
            </a:prstGeom>
            <a:solidFill>
              <a:schemeClr val="accent3">
                <a:lumMod val="75000"/>
                <a:alpha val="50196"/>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cxnSp>
          <p:nvCxnSpPr>
            <p:cNvPr id="44" name="直線矢印コネクタ 43">
              <a:extLst>
                <a:ext uri="{FF2B5EF4-FFF2-40B4-BE49-F238E27FC236}">
                  <a16:creationId xmlns:a16="http://schemas.microsoft.com/office/drawing/2014/main" id="{73F93BF5-E50B-2727-B125-A49FD47A31D7}"/>
                </a:ext>
              </a:extLst>
            </p:cNvPr>
            <p:cNvCxnSpPr/>
            <p:nvPr/>
          </p:nvCxnSpPr>
          <p:spPr>
            <a:xfrm flipH="1" flipV="1">
              <a:off x="7338318" y="3070974"/>
              <a:ext cx="34176" cy="254856"/>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60" name="正方形/長方形 59">
            <a:extLst>
              <a:ext uri="{FF2B5EF4-FFF2-40B4-BE49-F238E27FC236}">
                <a16:creationId xmlns:a16="http://schemas.microsoft.com/office/drawing/2014/main" id="{DFF041C8-8423-2829-306F-9EE5AD919E28}"/>
              </a:ext>
            </a:extLst>
          </p:cNvPr>
          <p:cNvSpPr/>
          <p:nvPr/>
        </p:nvSpPr>
        <p:spPr>
          <a:xfrm>
            <a:off x="3553201" y="3578227"/>
            <a:ext cx="914400" cy="1055538"/>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61" name="正方形/長方形 60">
            <a:extLst>
              <a:ext uri="{FF2B5EF4-FFF2-40B4-BE49-F238E27FC236}">
                <a16:creationId xmlns:a16="http://schemas.microsoft.com/office/drawing/2014/main" id="{C57CEF70-157D-220F-51E9-76FDBB246B9D}"/>
              </a:ext>
            </a:extLst>
          </p:cNvPr>
          <p:cNvSpPr/>
          <p:nvPr/>
        </p:nvSpPr>
        <p:spPr>
          <a:xfrm>
            <a:off x="3623567" y="393274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63" name="正方形/長方形 62">
            <a:extLst>
              <a:ext uri="{FF2B5EF4-FFF2-40B4-BE49-F238E27FC236}">
                <a16:creationId xmlns:a16="http://schemas.microsoft.com/office/drawing/2014/main" id="{856D9B91-5DEB-FD35-1A01-1BD352678041}"/>
              </a:ext>
            </a:extLst>
          </p:cNvPr>
          <p:cNvSpPr/>
          <p:nvPr/>
        </p:nvSpPr>
        <p:spPr>
          <a:xfrm>
            <a:off x="3548209" y="3577804"/>
            <a:ext cx="914400" cy="1064008"/>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64" name="テキスト ボックス 63">
            <a:extLst>
              <a:ext uri="{FF2B5EF4-FFF2-40B4-BE49-F238E27FC236}">
                <a16:creationId xmlns:a16="http://schemas.microsoft.com/office/drawing/2014/main" id="{0A2C2B11-4179-CDA2-DD51-A6B5D01DDE01}"/>
              </a:ext>
            </a:extLst>
          </p:cNvPr>
          <p:cNvSpPr txBox="1"/>
          <p:nvPr/>
        </p:nvSpPr>
        <p:spPr>
          <a:xfrm>
            <a:off x="3691253" y="3584210"/>
            <a:ext cx="800219" cy="338554"/>
          </a:xfrm>
          <a:prstGeom prst="rect">
            <a:avLst/>
          </a:prstGeom>
          <a:noFill/>
        </p:spPr>
        <p:txBody>
          <a:bodyPr wrap="none" rtlCol="0" anchor="ctr">
            <a:spAutoFit/>
          </a:bodyPr>
          <a:lstStyle/>
          <a:p>
            <a:pPr algn="ctr"/>
            <a:r>
              <a:rPr kumimoji="1" lang="ja-JP" altLang="en-US" sz="800" b="1">
                <a:solidFill>
                  <a:schemeClr val="accent6">
                    <a:lumMod val="75000"/>
                  </a:schemeClr>
                </a:solidFill>
              </a:rPr>
              <a:t>頂点</a:t>
            </a:r>
            <a:br>
              <a:rPr kumimoji="1" lang="en-US" altLang="ja-JP" sz="800" b="1">
                <a:solidFill>
                  <a:schemeClr val="accent6">
                    <a:lumMod val="75000"/>
                  </a:schemeClr>
                </a:solidFill>
              </a:rPr>
            </a:br>
            <a:r>
              <a:rPr kumimoji="1" lang="ja-JP" altLang="en-US" sz="800" b="1">
                <a:solidFill>
                  <a:schemeClr val="accent6">
                    <a:lumMod val="75000"/>
                  </a:schemeClr>
                </a:solidFill>
              </a:rPr>
              <a:t>インデックス</a:t>
            </a:r>
          </a:p>
        </p:txBody>
      </p:sp>
      <p:grpSp>
        <p:nvGrpSpPr>
          <p:cNvPr id="65" name="グループ化 64">
            <a:extLst>
              <a:ext uri="{FF2B5EF4-FFF2-40B4-BE49-F238E27FC236}">
                <a16:creationId xmlns:a16="http://schemas.microsoft.com/office/drawing/2014/main" id="{1B0E9C17-3042-B1A4-B767-90EEF709E4E4}"/>
              </a:ext>
            </a:extLst>
          </p:cNvPr>
          <p:cNvGrpSpPr/>
          <p:nvPr/>
        </p:nvGrpSpPr>
        <p:grpSpPr>
          <a:xfrm>
            <a:off x="3233104" y="3258433"/>
            <a:ext cx="673354" cy="630211"/>
            <a:chOff x="912740" y="3356474"/>
            <a:chExt cx="856924" cy="802019"/>
          </a:xfrm>
          <a:solidFill>
            <a:schemeClr val="accent6">
              <a:lumMod val="75000"/>
            </a:schemeClr>
          </a:solidFill>
        </p:grpSpPr>
        <p:sp>
          <p:nvSpPr>
            <p:cNvPr id="66" name="部分円 65">
              <a:extLst>
                <a:ext uri="{FF2B5EF4-FFF2-40B4-BE49-F238E27FC236}">
                  <a16:creationId xmlns:a16="http://schemas.microsoft.com/office/drawing/2014/main" id="{6F276244-F180-84BE-3EFC-7E27E303A559}"/>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67" name="テキスト ボックス 66">
              <a:extLst>
                <a:ext uri="{FF2B5EF4-FFF2-40B4-BE49-F238E27FC236}">
                  <a16:creationId xmlns:a16="http://schemas.microsoft.com/office/drawing/2014/main" id="{BF14C544-1BFE-0BE8-404A-64BB36DA77F9}"/>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Tv</a:t>
              </a:r>
              <a:endParaRPr lang="ja-JP" altLang="en-US" sz="1100"/>
            </a:p>
          </p:txBody>
        </p:sp>
      </p:grpSp>
      <p:grpSp>
        <p:nvGrpSpPr>
          <p:cNvPr id="55" name="グループ化 54">
            <a:extLst>
              <a:ext uri="{FF2B5EF4-FFF2-40B4-BE49-F238E27FC236}">
                <a16:creationId xmlns:a16="http://schemas.microsoft.com/office/drawing/2014/main" id="{1F8093B8-90C5-174E-B58D-64DDC66A97AF}"/>
              </a:ext>
            </a:extLst>
          </p:cNvPr>
          <p:cNvGrpSpPr/>
          <p:nvPr/>
        </p:nvGrpSpPr>
        <p:grpSpPr>
          <a:xfrm>
            <a:off x="3675869" y="4018690"/>
            <a:ext cx="734652" cy="457243"/>
            <a:chOff x="9128125" y="953825"/>
            <a:chExt cx="1134253" cy="705952"/>
          </a:xfrm>
        </p:grpSpPr>
        <p:sp>
          <p:nvSpPr>
            <p:cNvPr id="56" name="二等辺三角形 55">
              <a:extLst>
                <a:ext uri="{FF2B5EF4-FFF2-40B4-BE49-F238E27FC236}">
                  <a16:creationId xmlns:a16="http://schemas.microsoft.com/office/drawing/2014/main" id="{C49346BC-0E90-9BF9-CEA7-820F329F3367}"/>
                </a:ext>
              </a:extLst>
            </p:cNvPr>
            <p:cNvSpPr/>
            <p:nvPr/>
          </p:nvSpPr>
          <p:spPr>
            <a:xfrm rot="9245642">
              <a:off x="9201673" y="1188101"/>
              <a:ext cx="1060705" cy="464984"/>
            </a:xfrm>
            <a:prstGeom prst="triangle">
              <a:avLst/>
            </a:prstGeom>
            <a:solidFill>
              <a:schemeClr val="accent3">
                <a:lumMod val="75000"/>
                <a:alpha val="50196"/>
              </a:schemeClr>
            </a:solidFill>
            <a:ln w="31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57" name="楕円 56">
              <a:extLst>
                <a:ext uri="{FF2B5EF4-FFF2-40B4-BE49-F238E27FC236}">
                  <a16:creationId xmlns:a16="http://schemas.microsoft.com/office/drawing/2014/main" id="{36A0E25A-FBBA-9110-1BCE-139E2F7295FD}"/>
                </a:ext>
              </a:extLst>
            </p:cNvPr>
            <p:cNvSpPr/>
            <p:nvPr/>
          </p:nvSpPr>
          <p:spPr>
            <a:xfrm>
              <a:off x="9128125" y="1411068"/>
              <a:ext cx="58209" cy="58209"/>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58" name="楕円 57">
              <a:extLst>
                <a:ext uri="{FF2B5EF4-FFF2-40B4-BE49-F238E27FC236}">
                  <a16:creationId xmlns:a16="http://schemas.microsoft.com/office/drawing/2014/main" id="{BDB6CEEF-A12F-5CE5-ABD4-5A9E02F7E6A3}"/>
                </a:ext>
              </a:extLst>
            </p:cNvPr>
            <p:cNvSpPr/>
            <p:nvPr/>
          </p:nvSpPr>
          <p:spPr>
            <a:xfrm>
              <a:off x="9804400" y="1601568"/>
              <a:ext cx="58209" cy="58209"/>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59" name="楕円 58">
              <a:extLst>
                <a:ext uri="{FF2B5EF4-FFF2-40B4-BE49-F238E27FC236}">
                  <a16:creationId xmlns:a16="http://schemas.microsoft.com/office/drawing/2014/main" id="{7FB692C4-0FB3-E2FC-6EA4-3C3D3BAFFC8C}"/>
                </a:ext>
              </a:extLst>
            </p:cNvPr>
            <p:cNvSpPr/>
            <p:nvPr/>
          </p:nvSpPr>
          <p:spPr>
            <a:xfrm>
              <a:off x="10076307" y="953825"/>
              <a:ext cx="58209" cy="58209"/>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sp>
        <p:nvSpPr>
          <p:cNvPr id="81" name="正方形/長方形 80">
            <a:extLst>
              <a:ext uri="{FF2B5EF4-FFF2-40B4-BE49-F238E27FC236}">
                <a16:creationId xmlns:a16="http://schemas.microsoft.com/office/drawing/2014/main" id="{3B88583F-882C-8BBB-FD06-9D1EC6CF516D}"/>
              </a:ext>
            </a:extLst>
          </p:cNvPr>
          <p:cNvSpPr/>
          <p:nvPr/>
        </p:nvSpPr>
        <p:spPr>
          <a:xfrm>
            <a:off x="4592214" y="3578227"/>
            <a:ext cx="914400" cy="1055538"/>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82" name="正方形/長方形 81">
            <a:extLst>
              <a:ext uri="{FF2B5EF4-FFF2-40B4-BE49-F238E27FC236}">
                <a16:creationId xmlns:a16="http://schemas.microsoft.com/office/drawing/2014/main" id="{9C87E821-B72E-B767-528A-7429D6F10E99}"/>
              </a:ext>
            </a:extLst>
          </p:cNvPr>
          <p:cNvSpPr/>
          <p:nvPr/>
        </p:nvSpPr>
        <p:spPr>
          <a:xfrm>
            <a:off x="4662580" y="393274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84" name="正方形/長方形 83">
            <a:extLst>
              <a:ext uri="{FF2B5EF4-FFF2-40B4-BE49-F238E27FC236}">
                <a16:creationId xmlns:a16="http://schemas.microsoft.com/office/drawing/2014/main" id="{FA679E57-361A-ACB6-4BC3-48B1D2A3F2B9}"/>
              </a:ext>
            </a:extLst>
          </p:cNvPr>
          <p:cNvSpPr/>
          <p:nvPr/>
        </p:nvSpPr>
        <p:spPr>
          <a:xfrm>
            <a:off x="4587222" y="3577804"/>
            <a:ext cx="914400" cy="1064008"/>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85" name="テキスト ボックス 84">
            <a:extLst>
              <a:ext uri="{FF2B5EF4-FFF2-40B4-BE49-F238E27FC236}">
                <a16:creationId xmlns:a16="http://schemas.microsoft.com/office/drawing/2014/main" id="{10075550-F408-1B12-6EDE-E8823FEAC43F}"/>
              </a:ext>
            </a:extLst>
          </p:cNvPr>
          <p:cNvSpPr txBox="1"/>
          <p:nvPr/>
        </p:nvSpPr>
        <p:spPr>
          <a:xfrm>
            <a:off x="4730266" y="3584210"/>
            <a:ext cx="800219" cy="338554"/>
          </a:xfrm>
          <a:prstGeom prst="rect">
            <a:avLst/>
          </a:prstGeom>
          <a:noFill/>
        </p:spPr>
        <p:txBody>
          <a:bodyPr wrap="none" rtlCol="0" anchor="ctr">
            <a:spAutoFit/>
          </a:bodyPr>
          <a:lstStyle/>
          <a:p>
            <a:pPr algn="ctr"/>
            <a:r>
              <a:rPr kumimoji="1" lang="ja-JP" altLang="en-US" sz="800" b="1">
                <a:solidFill>
                  <a:schemeClr val="accent6">
                    <a:lumMod val="75000"/>
                  </a:schemeClr>
                </a:solidFill>
              </a:rPr>
              <a:t>エッジ</a:t>
            </a:r>
            <a:br>
              <a:rPr kumimoji="1" lang="en-US" altLang="ja-JP" sz="800" b="1">
                <a:solidFill>
                  <a:schemeClr val="accent6">
                    <a:lumMod val="75000"/>
                  </a:schemeClr>
                </a:solidFill>
              </a:rPr>
            </a:br>
            <a:r>
              <a:rPr kumimoji="1" lang="ja-JP" altLang="en-US" sz="800" b="1">
                <a:solidFill>
                  <a:schemeClr val="accent6">
                    <a:lumMod val="75000"/>
                  </a:schemeClr>
                </a:solidFill>
              </a:rPr>
              <a:t>インデックス</a:t>
            </a:r>
          </a:p>
        </p:txBody>
      </p:sp>
      <p:grpSp>
        <p:nvGrpSpPr>
          <p:cNvPr id="86" name="グループ化 85">
            <a:extLst>
              <a:ext uri="{FF2B5EF4-FFF2-40B4-BE49-F238E27FC236}">
                <a16:creationId xmlns:a16="http://schemas.microsoft.com/office/drawing/2014/main" id="{AF8855C6-16CE-E8B2-C52E-66EF0750BE8F}"/>
              </a:ext>
            </a:extLst>
          </p:cNvPr>
          <p:cNvGrpSpPr/>
          <p:nvPr/>
        </p:nvGrpSpPr>
        <p:grpSpPr>
          <a:xfrm>
            <a:off x="4272117" y="3258433"/>
            <a:ext cx="673354" cy="630211"/>
            <a:chOff x="912740" y="3356474"/>
            <a:chExt cx="856924" cy="802019"/>
          </a:xfrm>
          <a:solidFill>
            <a:schemeClr val="accent6">
              <a:lumMod val="75000"/>
            </a:schemeClr>
          </a:solidFill>
        </p:grpSpPr>
        <p:sp>
          <p:nvSpPr>
            <p:cNvPr id="87" name="部分円 86">
              <a:extLst>
                <a:ext uri="{FF2B5EF4-FFF2-40B4-BE49-F238E27FC236}">
                  <a16:creationId xmlns:a16="http://schemas.microsoft.com/office/drawing/2014/main" id="{C3ECEE36-DAA2-455F-AAB6-0C717ADBED91}"/>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88" name="テキスト ボックス 87">
              <a:extLst>
                <a:ext uri="{FF2B5EF4-FFF2-40B4-BE49-F238E27FC236}">
                  <a16:creationId xmlns:a16="http://schemas.microsoft.com/office/drawing/2014/main" id="{1679C5E2-5B73-D2B8-7C9C-3B44FC73D3C1}"/>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Ev</a:t>
              </a:r>
              <a:endParaRPr lang="ja-JP" altLang="en-US" sz="1100"/>
            </a:p>
          </p:txBody>
        </p:sp>
      </p:grpSp>
      <p:grpSp>
        <p:nvGrpSpPr>
          <p:cNvPr id="70" name="グループ化 69">
            <a:extLst>
              <a:ext uri="{FF2B5EF4-FFF2-40B4-BE49-F238E27FC236}">
                <a16:creationId xmlns:a16="http://schemas.microsoft.com/office/drawing/2014/main" id="{546CC3FF-53AA-4B1B-6E17-160AC934F9EC}"/>
              </a:ext>
            </a:extLst>
          </p:cNvPr>
          <p:cNvGrpSpPr/>
          <p:nvPr/>
        </p:nvGrpSpPr>
        <p:grpSpPr>
          <a:xfrm>
            <a:off x="4693921" y="3988012"/>
            <a:ext cx="755613" cy="514060"/>
            <a:chOff x="2272955" y="1178394"/>
            <a:chExt cx="755613" cy="514060"/>
          </a:xfrm>
        </p:grpSpPr>
        <p:sp>
          <p:nvSpPr>
            <p:cNvPr id="71" name="二等辺三角形 70">
              <a:extLst>
                <a:ext uri="{FF2B5EF4-FFF2-40B4-BE49-F238E27FC236}">
                  <a16:creationId xmlns:a16="http://schemas.microsoft.com/office/drawing/2014/main" id="{04C116C9-B0A9-9B9F-AD73-C508AFD2F357}"/>
                </a:ext>
              </a:extLst>
            </p:cNvPr>
            <p:cNvSpPr/>
            <p:nvPr/>
          </p:nvSpPr>
          <p:spPr>
            <a:xfrm rot="9245642">
              <a:off x="2341553" y="1360812"/>
              <a:ext cx="687015" cy="301169"/>
            </a:xfrm>
            <a:prstGeom prst="triangle">
              <a:avLst/>
            </a:prstGeom>
            <a:solidFill>
              <a:schemeClr val="accent3">
                <a:lumMod val="75000"/>
                <a:alpha val="50196"/>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72" name="楕円 71">
              <a:extLst>
                <a:ext uri="{FF2B5EF4-FFF2-40B4-BE49-F238E27FC236}">
                  <a16:creationId xmlns:a16="http://schemas.microsoft.com/office/drawing/2014/main" id="{3533143A-AC9D-F741-E270-6A2902E020D5}"/>
                </a:ext>
              </a:extLst>
            </p:cNvPr>
            <p:cNvSpPr/>
            <p:nvPr/>
          </p:nvSpPr>
          <p:spPr>
            <a:xfrm>
              <a:off x="2282105" y="1534044"/>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73" name="楕円 72">
              <a:extLst>
                <a:ext uri="{FF2B5EF4-FFF2-40B4-BE49-F238E27FC236}">
                  <a16:creationId xmlns:a16="http://schemas.microsoft.com/office/drawing/2014/main" id="{1701ED1D-2907-9ACD-B884-64D352A1DB59}"/>
                </a:ext>
              </a:extLst>
            </p:cNvPr>
            <p:cNvSpPr/>
            <p:nvPr/>
          </p:nvSpPr>
          <p:spPr>
            <a:xfrm>
              <a:off x="2757514" y="1630870"/>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74" name="楕円 73">
              <a:extLst>
                <a:ext uri="{FF2B5EF4-FFF2-40B4-BE49-F238E27FC236}">
                  <a16:creationId xmlns:a16="http://schemas.microsoft.com/office/drawing/2014/main" id="{0EE267B1-62E2-022B-2931-4C8588534768}"/>
                </a:ext>
              </a:extLst>
            </p:cNvPr>
            <p:cNvSpPr/>
            <p:nvPr/>
          </p:nvSpPr>
          <p:spPr>
            <a:xfrm>
              <a:off x="2936623" y="1209071"/>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75" name="楕円 74">
              <a:extLst>
                <a:ext uri="{FF2B5EF4-FFF2-40B4-BE49-F238E27FC236}">
                  <a16:creationId xmlns:a16="http://schemas.microsoft.com/office/drawing/2014/main" id="{FF4DA11D-6FAD-D2AF-F281-01045D8C7B85}"/>
                </a:ext>
              </a:extLst>
            </p:cNvPr>
            <p:cNvSpPr/>
            <p:nvPr/>
          </p:nvSpPr>
          <p:spPr>
            <a:xfrm>
              <a:off x="2272955" y="1483872"/>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76" name="楕円 75">
              <a:extLst>
                <a:ext uri="{FF2B5EF4-FFF2-40B4-BE49-F238E27FC236}">
                  <a16:creationId xmlns:a16="http://schemas.microsoft.com/office/drawing/2014/main" id="{5007066C-7D54-EF2C-4CA4-285B51235334}"/>
                </a:ext>
              </a:extLst>
            </p:cNvPr>
            <p:cNvSpPr/>
            <p:nvPr/>
          </p:nvSpPr>
          <p:spPr>
            <a:xfrm>
              <a:off x="2905866" y="1178394"/>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77" name="楕円 76">
              <a:extLst>
                <a:ext uri="{FF2B5EF4-FFF2-40B4-BE49-F238E27FC236}">
                  <a16:creationId xmlns:a16="http://schemas.microsoft.com/office/drawing/2014/main" id="{B59DD0B8-D925-F9B0-82AF-3B66148E2F32}"/>
                </a:ext>
              </a:extLst>
            </p:cNvPr>
            <p:cNvSpPr/>
            <p:nvPr/>
          </p:nvSpPr>
          <p:spPr>
            <a:xfrm>
              <a:off x="2719331" y="1654752"/>
              <a:ext cx="37702" cy="37702"/>
            </a:xfrm>
            <a:prstGeom prst="ellipse">
              <a:avLst/>
            </a:prstGeom>
            <a:solidFill>
              <a:schemeClr val="bg1"/>
            </a:solid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cxnSp>
          <p:nvCxnSpPr>
            <p:cNvPr id="78" name="直線コネクタ 77">
              <a:extLst>
                <a:ext uri="{FF2B5EF4-FFF2-40B4-BE49-F238E27FC236}">
                  <a16:creationId xmlns:a16="http://schemas.microsoft.com/office/drawing/2014/main" id="{E4EDFFF9-92FF-A809-90D2-2E9AC4B926A7}"/>
                </a:ext>
              </a:extLst>
            </p:cNvPr>
            <p:cNvCxnSpPr>
              <a:stCxn id="75" idx="6"/>
              <a:endCxn id="76" idx="3"/>
            </p:cNvCxnSpPr>
            <p:nvPr/>
          </p:nvCxnSpPr>
          <p:spPr>
            <a:xfrm flipV="1">
              <a:off x="2310657" y="1210575"/>
              <a:ext cx="600730" cy="292148"/>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9" name="直線コネクタ 78">
              <a:extLst>
                <a:ext uri="{FF2B5EF4-FFF2-40B4-BE49-F238E27FC236}">
                  <a16:creationId xmlns:a16="http://schemas.microsoft.com/office/drawing/2014/main" id="{71C184F5-1C6B-299A-056C-A655B3C09EF8}"/>
                </a:ext>
              </a:extLst>
            </p:cNvPr>
            <p:cNvCxnSpPr>
              <a:cxnSpLocks/>
              <a:stCxn id="72" idx="6"/>
              <a:endCxn id="77" idx="1"/>
            </p:cNvCxnSpPr>
            <p:nvPr/>
          </p:nvCxnSpPr>
          <p:spPr>
            <a:xfrm>
              <a:off x="2319807" y="1552895"/>
              <a:ext cx="405045" cy="107378"/>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0" name="直線コネクタ 79">
              <a:extLst>
                <a:ext uri="{FF2B5EF4-FFF2-40B4-BE49-F238E27FC236}">
                  <a16:creationId xmlns:a16="http://schemas.microsoft.com/office/drawing/2014/main" id="{655AA01C-0EA7-D339-0BA1-12E58FAD94AB}"/>
                </a:ext>
              </a:extLst>
            </p:cNvPr>
            <p:cNvCxnSpPr>
              <a:cxnSpLocks/>
              <a:stCxn id="74" idx="3"/>
              <a:endCxn id="73" idx="0"/>
            </p:cNvCxnSpPr>
            <p:nvPr/>
          </p:nvCxnSpPr>
          <p:spPr>
            <a:xfrm flipH="1">
              <a:off x="2776365" y="1241252"/>
              <a:ext cx="165779" cy="389618"/>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02" name="正方形/長方形 101">
            <a:extLst>
              <a:ext uri="{FF2B5EF4-FFF2-40B4-BE49-F238E27FC236}">
                <a16:creationId xmlns:a16="http://schemas.microsoft.com/office/drawing/2014/main" id="{928157AC-1D70-4146-74F3-BD631F263C8C}"/>
              </a:ext>
            </a:extLst>
          </p:cNvPr>
          <p:cNvSpPr/>
          <p:nvPr/>
        </p:nvSpPr>
        <p:spPr>
          <a:xfrm>
            <a:off x="5618668" y="3578227"/>
            <a:ext cx="914400" cy="1055538"/>
          </a:xfrm>
          <a:prstGeom prst="rect">
            <a:avLst/>
          </a:prstGeom>
          <a:solidFill>
            <a:schemeClr val="accent6">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03" name="正方形/長方形 102">
            <a:extLst>
              <a:ext uri="{FF2B5EF4-FFF2-40B4-BE49-F238E27FC236}">
                <a16:creationId xmlns:a16="http://schemas.microsoft.com/office/drawing/2014/main" id="{A42A9026-4728-EBB3-13C9-8AE4D1627CF9}"/>
              </a:ext>
            </a:extLst>
          </p:cNvPr>
          <p:cNvSpPr/>
          <p:nvPr/>
        </p:nvSpPr>
        <p:spPr>
          <a:xfrm>
            <a:off x="5689034" y="3932747"/>
            <a:ext cx="773669" cy="613508"/>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05" name="正方形/長方形 104">
            <a:extLst>
              <a:ext uri="{FF2B5EF4-FFF2-40B4-BE49-F238E27FC236}">
                <a16:creationId xmlns:a16="http://schemas.microsoft.com/office/drawing/2014/main" id="{CC1B2BB1-D138-72F3-6C78-222762F0350C}"/>
              </a:ext>
            </a:extLst>
          </p:cNvPr>
          <p:cNvSpPr/>
          <p:nvPr/>
        </p:nvSpPr>
        <p:spPr>
          <a:xfrm>
            <a:off x="5613676" y="3577804"/>
            <a:ext cx="914400" cy="1064008"/>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06" name="テキスト ボックス 105">
            <a:extLst>
              <a:ext uri="{FF2B5EF4-FFF2-40B4-BE49-F238E27FC236}">
                <a16:creationId xmlns:a16="http://schemas.microsoft.com/office/drawing/2014/main" id="{4910BE69-32A7-4F97-62D6-1D1DBB37E091}"/>
              </a:ext>
            </a:extLst>
          </p:cNvPr>
          <p:cNvSpPr txBox="1"/>
          <p:nvPr/>
        </p:nvSpPr>
        <p:spPr>
          <a:xfrm>
            <a:off x="5756720" y="3584210"/>
            <a:ext cx="800219" cy="338554"/>
          </a:xfrm>
          <a:prstGeom prst="rect">
            <a:avLst/>
          </a:prstGeom>
          <a:noFill/>
        </p:spPr>
        <p:txBody>
          <a:bodyPr wrap="none" rtlCol="0" anchor="ctr">
            <a:spAutoFit/>
          </a:bodyPr>
          <a:lstStyle/>
          <a:p>
            <a:pPr algn="ctr"/>
            <a:r>
              <a:rPr kumimoji="1" lang="ja-JP" altLang="en-US" sz="800" b="1">
                <a:solidFill>
                  <a:schemeClr val="accent6">
                    <a:lumMod val="75000"/>
                  </a:schemeClr>
                </a:solidFill>
              </a:rPr>
              <a:t>エッジ面</a:t>
            </a:r>
            <a:br>
              <a:rPr kumimoji="1" lang="en-US" altLang="ja-JP" sz="800" b="1">
                <a:solidFill>
                  <a:schemeClr val="accent6">
                    <a:lumMod val="75000"/>
                  </a:schemeClr>
                </a:solidFill>
              </a:rPr>
            </a:br>
            <a:r>
              <a:rPr kumimoji="1" lang="ja-JP" altLang="en-US" sz="800" b="1">
                <a:solidFill>
                  <a:schemeClr val="accent6">
                    <a:lumMod val="75000"/>
                  </a:schemeClr>
                </a:solidFill>
              </a:rPr>
              <a:t>インデックス</a:t>
            </a:r>
          </a:p>
        </p:txBody>
      </p:sp>
      <p:grpSp>
        <p:nvGrpSpPr>
          <p:cNvPr id="107" name="グループ化 106">
            <a:extLst>
              <a:ext uri="{FF2B5EF4-FFF2-40B4-BE49-F238E27FC236}">
                <a16:creationId xmlns:a16="http://schemas.microsoft.com/office/drawing/2014/main" id="{88390840-4D5B-08F6-297E-608250F24778}"/>
              </a:ext>
            </a:extLst>
          </p:cNvPr>
          <p:cNvGrpSpPr/>
          <p:nvPr/>
        </p:nvGrpSpPr>
        <p:grpSpPr>
          <a:xfrm>
            <a:off x="5298571" y="3258433"/>
            <a:ext cx="673354" cy="630211"/>
            <a:chOff x="912740" y="3356474"/>
            <a:chExt cx="856924" cy="802019"/>
          </a:xfrm>
          <a:solidFill>
            <a:schemeClr val="accent6">
              <a:lumMod val="75000"/>
            </a:schemeClr>
          </a:solidFill>
        </p:grpSpPr>
        <p:sp>
          <p:nvSpPr>
            <p:cNvPr id="108" name="部分円 107">
              <a:extLst>
                <a:ext uri="{FF2B5EF4-FFF2-40B4-BE49-F238E27FC236}">
                  <a16:creationId xmlns:a16="http://schemas.microsoft.com/office/drawing/2014/main" id="{E19C2B77-91CB-4B12-3E6B-0A13449855F5}"/>
                </a:ext>
              </a:extLst>
            </p:cNvPr>
            <p:cNvSpPr/>
            <p:nvPr/>
          </p:nvSpPr>
          <p:spPr>
            <a:xfrm rot="16200000">
              <a:off x="912740" y="3356474"/>
              <a:ext cx="802019" cy="802020"/>
            </a:xfrm>
            <a:prstGeom prst="pie">
              <a:avLst>
                <a:gd name="adj1" fmla="val 5423344"/>
                <a:gd name="adj2" fmla="val 10827267"/>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solidFill>
                  <a:sysClr val="windowText" lastClr="000000"/>
                </a:solidFill>
              </a:endParaRPr>
            </a:p>
          </p:txBody>
        </p:sp>
        <p:sp>
          <p:nvSpPr>
            <p:cNvPr id="109" name="テキスト ボックス 108">
              <a:extLst>
                <a:ext uri="{FF2B5EF4-FFF2-40B4-BE49-F238E27FC236}">
                  <a16:creationId xmlns:a16="http://schemas.microsoft.com/office/drawing/2014/main" id="{C4DC93AD-FE67-7E62-A4BB-9F8D9EFAD8CF}"/>
                </a:ext>
              </a:extLst>
            </p:cNvPr>
            <p:cNvSpPr txBox="1"/>
            <p:nvPr/>
          </p:nvSpPr>
          <p:spPr>
            <a:xfrm>
              <a:off x="1179089" y="3753323"/>
              <a:ext cx="590575" cy="332930"/>
            </a:xfrm>
            <a:prstGeom prst="rect">
              <a:avLst/>
            </a:prstGeom>
            <a:noFill/>
          </p:spPr>
          <p:txBody>
            <a:bodyPr wrap="square">
              <a:spAutoFit/>
            </a:bodyPr>
            <a:lstStyle/>
            <a:p>
              <a:pPr algn="ctr"/>
              <a:r>
                <a:rPr kumimoji="1" lang="en-US" altLang="ja-JP" sz="1100" b="1">
                  <a:solidFill>
                    <a:schemeClr val="bg1"/>
                  </a:solidFill>
                </a:rPr>
                <a:t>Et</a:t>
              </a:r>
              <a:endParaRPr lang="ja-JP" altLang="en-US" sz="1100"/>
            </a:p>
          </p:txBody>
        </p:sp>
      </p:grpSp>
      <p:grpSp>
        <p:nvGrpSpPr>
          <p:cNvPr id="98" name="グループ化 97">
            <a:extLst>
              <a:ext uri="{FF2B5EF4-FFF2-40B4-BE49-F238E27FC236}">
                <a16:creationId xmlns:a16="http://schemas.microsoft.com/office/drawing/2014/main" id="{48796621-5D5E-ADC4-67AC-75B57857AEBF}"/>
              </a:ext>
            </a:extLst>
          </p:cNvPr>
          <p:cNvGrpSpPr/>
          <p:nvPr/>
        </p:nvGrpSpPr>
        <p:grpSpPr>
          <a:xfrm>
            <a:off x="5770332" y="4032388"/>
            <a:ext cx="718286" cy="436114"/>
            <a:chOff x="5857079" y="4463330"/>
            <a:chExt cx="718286" cy="436114"/>
          </a:xfrm>
        </p:grpSpPr>
        <p:sp>
          <p:nvSpPr>
            <p:cNvPr id="99" name="二等辺三角形 98">
              <a:extLst>
                <a:ext uri="{FF2B5EF4-FFF2-40B4-BE49-F238E27FC236}">
                  <a16:creationId xmlns:a16="http://schemas.microsoft.com/office/drawing/2014/main" id="{E562647D-9274-22FF-E3D5-9FC36C259B73}"/>
                </a:ext>
              </a:extLst>
            </p:cNvPr>
            <p:cNvSpPr/>
            <p:nvPr/>
          </p:nvSpPr>
          <p:spPr>
            <a:xfrm rot="9245642">
              <a:off x="5877795" y="4602515"/>
              <a:ext cx="687015" cy="274077"/>
            </a:xfrm>
            <a:prstGeom prst="triangle">
              <a:avLst>
                <a:gd name="adj" fmla="val 80643"/>
              </a:avLst>
            </a:prstGeom>
            <a:solidFill>
              <a:schemeClr val="bg1">
                <a:lumMod val="8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00" name="二等辺三角形 99">
              <a:extLst>
                <a:ext uri="{FF2B5EF4-FFF2-40B4-BE49-F238E27FC236}">
                  <a16:creationId xmlns:a16="http://schemas.microsoft.com/office/drawing/2014/main" id="{F6E9D9C8-EE21-8C50-72BC-D778567EA9F2}"/>
                </a:ext>
              </a:extLst>
            </p:cNvPr>
            <p:cNvSpPr/>
            <p:nvPr/>
          </p:nvSpPr>
          <p:spPr>
            <a:xfrm rot="9245642">
              <a:off x="5888350" y="4598275"/>
              <a:ext cx="687015" cy="301169"/>
            </a:xfrm>
            <a:prstGeom prst="triangle">
              <a:avLst/>
            </a:prstGeom>
            <a:solidFill>
              <a:srgbClr val="77933C">
                <a:alpha val="50196"/>
              </a:srgb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cxnSp>
          <p:nvCxnSpPr>
            <p:cNvPr id="101" name="直線コネクタ 100">
              <a:extLst>
                <a:ext uri="{FF2B5EF4-FFF2-40B4-BE49-F238E27FC236}">
                  <a16:creationId xmlns:a16="http://schemas.microsoft.com/office/drawing/2014/main" id="{D9B701BE-BCB7-20DE-ACF5-1C2013B96F72}"/>
                </a:ext>
              </a:extLst>
            </p:cNvPr>
            <p:cNvCxnSpPr>
              <a:stCxn id="100" idx="4"/>
              <a:endCxn id="100" idx="2"/>
            </p:cNvCxnSpPr>
            <p:nvPr/>
          </p:nvCxnSpPr>
          <p:spPr>
            <a:xfrm flipV="1">
              <a:off x="5857079" y="4463330"/>
              <a:ext cx="617978" cy="300154"/>
            </a:xfrm>
            <a:prstGeom prst="line">
              <a:avLst/>
            </a:prstGeom>
            <a:ln w="12700">
              <a:solidFill>
                <a:srgbClr val="00B05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9" name="グループ化 88">
            <a:extLst>
              <a:ext uri="{FF2B5EF4-FFF2-40B4-BE49-F238E27FC236}">
                <a16:creationId xmlns:a16="http://schemas.microsoft.com/office/drawing/2014/main" id="{81AF13ED-5BEB-B0E3-1ED2-CFE35EFE6743}"/>
              </a:ext>
            </a:extLst>
          </p:cNvPr>
          <p:cNvGrpSpPr/>
          <p:nvPr/>
        </p:nvGrpSpPr>
        <p:grpSpPr>
          <a:xfrm>
            <a:off x="373084" y="3459323"/>
            <a:ext cx="1199597" cy="1378622"/>
            <a:chOff x="373084" y="3170033"/>
            <a:chExt cx="1199597" cy="1378622"/>
          </a:xfrm>
        </p:grpSpPr>
        <p:grpSp>
          <p:nvGrpSpPr>
            <p:cNvPr id="110" name="グループ化 109">
              <a:extLst>
                <a:ext uri="{FF2B5EF4-FFF2-40B4-BE49-F238E27FC236}">
                  <a16:creationId xmlns:a16="http://schemas.microsoft.com/office/drawing/2014/main" id="{782DCE21-DF79-B2B3-9E69-C9DE7B16B7EC}"/>
                </a:ext>
              </a:extLst>
            </p:cNvPr>
            <p:cNvGrpSpPr/>
            <p:nvPr/>
          </p:nvGrpSpPr>
          <p:grpSpPr>
            <a:xfrm>
              <a:off x="658281" y="3389434"/>
              <a:ext cx="914400" cy="946150"/>
              <a:chOff x="658281" y="3389434"/>
              <a:chExt cx="914400" cy="946150"/>
            </a:xfrm>
          </p:grpSpPr>
          <p:sp>
            <p:nvSpPr>
              <p:cNvPr id="90" name="正方形/長方形 89">
                <a:extLst>
                  <a:ext uri="{FF2B5EF4-FFF2-40B4-BE49-F238E27FC236}">
                    <a16:creationId xmlns:a16="http://schemas.microsoft.com/office/drawing/2014/main" id="{68B3B812-39EC-AB26-C767-62449601AD54}"/>
                  </a:ext>
                </a:extLst>
              </p:cNvPr>
              <p:cNvSpPr/>
              <p:nvPr/>
            </p:nvSpPr>
            <p:spPr>
              <a:xfrm>
                <a:off x="658281" y="3421184"/>
                <a:ext cx="914400" cy="914400"/>
              </a:xfrm>
              <a:prstGeom prst="rect">
                <a:avLst/>
              </a:prstGeom>
              <a:solidFill>
                <a:schemeClr val="accent6">
                  <a:lumMod val="20000"/>
                  <a:lumOff val="80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91" name="正方形/長方形 90">
                <a:extLst>
                  <a:ext uri="{FF2B5EF4-FFF2-40B4-BE49-F238E27FC236}">
                    <a16:creationId xmlns:a16="http://schemas.microsoft.com/office/drawing/2014/main" id="{32A77683-5BA7-C1F0-AFC9-A4D695241A55}"/>
                  </a:ext>
                </a:extLst>
              </p:cNvPr>
              <p:cNvSpPr/>
              <p:nvPr/>
            </p:nvSpPr>
            <p:spPr>
              <a:xfrm>
                <a:off x="658281" y="3422846"/>
                <a:ext cx="914400" cy="243980"/>
              </a:xfrm>
              <a:prstGeom prst="rect">
                <a:avLst/>
              </a:prstGeom>
              <a:solidFill>
                <a:srgbClr val="D16C1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92" name="テキスト ボックス 91">
                <a:extLst>
                  <a:ext uri="{FF2B5EF4-FFF2-40B4-BE49-F238E27FC236}">
                    <a16:creationId xmlns:a16="http://schemas.microsoft.com/office/drawing/2014/main" id="{96993F52-8532-79B2-478A-92447A189B12}"/>
                  </a:ext>
                </a:extLst>
              </p:cNvPr>
              <p:cNvSpPr txBox="1"/>
              <p:nvPr/>
            </p:nvSpPr>
            <p:spPr>
              <a:xfrm>
                <a:off x="775484" y="3389434"/>
                <a:ext cx="679994" cy="307777"/>
              </a:xfrm>
              <a:prstGeom prst="rect">
                <a:avLst/>
              </a:prstGeom>
              <a:noFill/>
            </p:spPr>
            <p:txBody>
              <a:bodyPr wrap="none" rtlCol="0">
                <a:spAutoFit/>
              </a:bodyPr>
              <a:lstStyle/>
              <a:p>
                <a:pPr algn="ctr"/>
                <a:r>
                  <a:rPr kumimoji="1" lang="en-US" altLang="ja-JP" sz="1400" b="1">
                    <a:solidFill>
                      <a:schemeClr val="bg1"/>
                    </a:solidFill>
                  </a:rPr>
                  <a:t>Mesh</a:t>
                </a:r>
                <a:endParaRPr kumimoji="1" lang="ja-JP" altLang="en-US" sz="1400" b="1">
                  <a:solidFill>
                    <a:schemeClr val="bg1"/>
                  </a:solidFill>
                </a:endParaRPr>
              </a:p>
            </p:txBody>
          </p:sp>
          <p:sp>
            <p:nvSpPr>
              <p:cNvPr id="93" name="二等辺三角形 92">
                <a:extLst>
                  <a:ext uri="{FF2B5EF4-FFF2-40B4-BE49-F238E27FC236}">
                    <a16:creationId xmlns:a16="http://schemas.microsoft.com/office/drawing/2014/main" id="{CD67E2E1-E283-F7ED-B664-E9AC3DD2A2A1}"/>
                  </a:ext>
                </a:extLst>
              </p:cNvPr>
              <p:cNvSpPr/>
              <p:nvPr/>
            </p:nvSpPr>
            <p:spPr>
              <a:xfrm rot="9245642">
                <a:off x="814840" y="3916533"/>
                <a:ext cx="687015" cy="301169"/>
              </a:xfrm>
              <a:prstGeom prst="triangle">
                <a:avLst/>
              </a:prstGeom>
              <a:solidFill>
                <a:srgbClr val="77933C"/>
              </a:solidFill>
              <a:ln w="31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sp>
          <p:nvSpPr>
            <p:cNvPr id="94" name="テキスト ボックス 93">
              <a:extLst>
                <a:ext uri="{FF2B5EF4-FFF2-40B4-BE49-F238E27FC236}">
                  <a16:creationId xmlns:a16="http://schemas.microsoft.com/office/drawing/2014/main" id="{654094D5-A15D-E9F2-9605-F5532F2F786D}"/>
                </a:ext>
              </a:extLst>
            </p:cNvPr>
            <p:cNvSpPr txBox="1"/>
            <p:nvPr/>
          </p:nvSpPr>
          <p:spPr>
            <a:xfrm>
              <a:off x="701834" y="4333211"/>
              <a:ext cx="551754" cy="215444"/>
            </a:xfrm>
            <a:prstGeom prst="rect">
              <a:avLst/>
            </a:prstGeom>
            <a:noFill/>
          </p:spPr>
          <p:txBody>
            <a:bodyPr wrap="none" rtlCol="0">
              <a:spAutoFit/>
            </a:bodyPr>
            <a:lstStyle/>
            <a:p>
              <a:pPr algn="ctr"/>
              <a:r>
                <a:rPr kumimoji="1" lang="en-US" altLang="ja-JP" sz="800"/>
                <a:t>VB / IB</a:t>
              </a:r>
              <a:endParaRPr kumimoji="1" lang="ja-JP" altLang="en-US" sz="800"/>
            </a:p>
          </p:txBody>
        </p:sp>
        <p:grpSp>
          <p:nvGrpSpPr>
            <p:cNvPr id="111" name="グループ化 110">
              <a:extLst>
                <a:ext uri="{FF2B5EF4-FFF2-40B4-BE49-F238E27FC236}">
                  <a16:creationId xmlns:a16="http://schemas.microsoft.com/office/drawing/2014/main" id="{5B8E97C4-7650-7819-A2B6-9DD0D267F50A}"/>
                </a:ext>
              </a:extLst>
            </p:cNvPr>
            <p:cNvGrpSpPr/>
            <p:nvPr/>
          </p:nvGrpSpPr>
          <p:grpSpPr>
            <a:xfrm>
              <a:off x="567963" y="3316301"/>
              <a:ext cx="914400" cy="946150"/>
              <a:chOff x="658281" y="3389434"/>
              <a:chExt cx="914400" cy="946150"/>
            </a:xfrm>
          </p:grpSpPr>
          <p:sp>
            <p:nvSpPr>
              <p:cNvPr id="112" name="正方形/長方形 111">
                <a:extLst>
                  <a:ext uri="{FF2B5EF4-FFF2-40B4-BE49-F238E27FC236}">
                    <a16:creationId xmlns:a16="http://schemas.microsoft.com/office/drawing/2014/main" id="{73F52DDE-36E1-ABB7-AF3C-AC0320CD7D7B}"/>
                  </a:ext>
                </a:extLst>
              </p:cNvPr>
              <p:cNvSpPr/>
              <p:nvPr/>
            </p:nvSpPr>
            <p:spPr>
              <a:xfrm>
                <a:off x="658281" y="3421184"/>
                <a:ext cx="914400" cy="914400"/>
              </a:xfrm>
              <a:prstGeom prst="rect">
                <a:avLst/>
              </a:prstGeom>
              <a:solidFill>
                <a:schemeClr val="accent6">
                  <a:lumMod val="20000"/>
                  <a:lumOff val="80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13" name="正方形/長方形 112">
                <a:extLst>
                  <a:ext uri="{FF2B5EF4-FFF2-40B4-BE49-F238E27FC236}">
                    <a16:creationId xmlns:a16="http://schemas.microsoft.com/office/drawing/2014/main" id="{3F617196-70FE-D58D-5A1B-21CF1CE06898}"/>
                  </a:ext>
                </a:extLst>
              </p:cNvPr>
              <p:cNvSpPr/>
              <p:nvPr/>
            </p:nvSpPr>
            <p:spPr>
              <a:xfrm>
                <a:off x="658281" y="3422846"/>
                <a:ext cx="914400" cy="243980"/>
              </a:xfrm>
              <a:prstGeom prst="rect">
                <a:avLst/>
              </a:prstGeom>
              <a:solidFill>
                <a:srgbClr val="D16C1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14" name="テキスト ボックス 113">
                <a:extLst>
                  <a:ext uri="{FF2B5EF4-FFF2-40B4-BE49-F238E27FC236}">
                    <a16:creationId xmlns:a16="http://schemas.microsoft.com/office/drawing/2014/main" id="{87F95C25-83A1-C46C-B0A0-09C359AF50F3}"/>
                  </a:ext>
                </a:extLst>
              </p:cNvPr>
              <p:cNvSpPr txBox="1"/>
              <p:nvPr/>
            </p:nvSpPr>
            <p:spPr>
              <a:xfrm>
                <a:off x="775484" y="3389434"/>
                <a:ext cx="679994" cy="307777"/>
              </a:xfrm>
              <a:prstGeom prst="rect">
                <a:avLst/>
              </a:prstGeom>
              <a:noFill/>
            </p:spPr>
            <p:txBody>
              <a:bodyPr wrap="none" rtlCol="0">
                <a:spAutoFit/>
              </a:bodyPr>
              <a:lstStyle/>
              <a:p>
                <a:pPr algn="ctr"/>
                <a:r>
                  <a:rPr kumimoji="1" lang="en-US" altLang="ja-JP" sz="1400" b="1">
                    <a:solidFill>
                      <a:schemeClr val="bg1"/>
                    </a:solidFill>
                  </a:rPr>
                  <a:t>Mesh</a:t>
                </a:r>
                <a:endParaRPr kumimoji="1" lang="ja-JP" altLang="en-US" sz="1400" b="1">
                  <a:solidFill>
                    <a:schemeClr val="bg1"/>
                  </a:solidFill>
                </a:endParaRPr>
              </a:p>
            </p:txBody>
          </p:sp>
          <p:sp>
            <p:nvSpPr>
              <p:cNvPr id="115" name="二等辺三角形 114">
                <a:extLst>
                  <a:ext uri="{FF2B5EF4-FFF2-40B4-BE49-F238E27FC236}">
                    <a16:creationId xmlns:a16="http://schemas.microsoft.com/office/drawing/2014/main" id="{D54288FB-B9A1-73A9-7C6A-CF826598B771}"/>
                  </a:ext>
                </a:extLst>
              </p:cNvPr>
              <p:cNvSpPr/>
              <p:nvPr/>
            </p:nvSpPr>
            <p:spPr>
              <a:xfrm rot="9245642">
                <a:off x="814840" y="3916533"/>
                <a:ext cx="687015" cy="301169"/>
              </a:xfrm>
              <a:prstGeom prst="triangle">
                <a:avLst/>
              </a:prstGeom>
              <a:solidFill>
                <a:srgbClr val="77933C"/>
              </a:solidFill>
              <a:ln w="31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grpSp>
          <p:nvGrpSpPr>
            <p:cNvPr id="116" name="グループ化 115">
              <a:extLst>
                <a:ext uri="{FF2B5EF4-FFF2-40B4-BE49-F238E27FC236}">
                  <a16:creationId xmlns:a16="http://schemas.microsoft.com/office/drawing/2014/main" id="{DCF3BF35-1B46-33DB-2B11-D76238D3B4C9}"/>
                </a:ext>
              </a:extLst>
            </p:cNvPr>
            <p:cNvGrpSpPr/>
            <p:nvPr/>
          </p:nvGrpSpPr>
          <p:grpSpPr>
            <a:xfrm>
              <a:off x="477645" y="3243167"/>
              <a:ext cx="914400" cy="946150"/>
              <a:chOff x="658281" y="3389434"/>
              <a:chExt cx="914400" cy="946150"/>
            </a:xfrm>
          </p:grpSpPr>
          <p:sp>
            <p:nvSpPr>
              <p:cNvPr id="117" name="正方形/長方形 116">
                <a:extLst>
                  <a:ext uri="{FF2B5EF4-FFF2-40B4-BE49-F238E27FC236}">
                    <a16:creationId xmlns:a16="http://schemas.microsoft.com/office/drawing/2014/main" id="{C267348E-8570-6651-741B-1ED693826D4D}"/>
                  </a:ext>
                </a:extLst>
              </p:cNvPr>
              <p:cNvSpPr/>
              <p:nvPr/>
            </p:nvSpPr>
            <p:spPr>
              <a:xfrm>
                <a:off x="658281" y="3421184"/>
                <a:ext cx="914400" cy="914400"/>
              </a:xfrm>
              <a:prstGeom prst="rect">
                <a:avLst/>
              </a:prstGeom>
              <a:solidFill>
                <a:schemeClr val="accent6">
                  <a:lumMod val="20000"/>
                  <a:lumOff val="80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18" name="正方形/長方形 117">
                <a:extLst>
                  <a:ext uri="{FF2B5EF4-FFF2-40B4-BE49-F238E27FC236}">
                    <a16:creationId xmlns:a16="http://schemas.microsoft.com/office/drawing/2014/main" id="{A312B06D-9427-8926-F425-2A1F0986AD16}"/>
                  </a:ext>
                </a:extLst>
              </p:cNvPr>
              <p:cNvSpPr/>
              <p:nvPr/>
            </p:nvSpPr>
            <p:spPr>
              <a:xfrm>
                <a:off x="658281" y="3422846"/>
                <a:ext cx="914400" cy="243980"/>
              </a:xfrm>
              <a:prstGeom prst="rect">
                <a:avLst/>
              </a:prstGeom>
              <a:solidFill>
                <a:srgbClr val="D16C1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19" name="テキスト ボックス 118">
                <a:extLst>
                  <a:ext uri="{FF2B5EF4-FFF2-40B4-BE49-F238E27FC236}">
                    <a16:creationId xmlns:a16="http://schemas.microsoft.com/office/drawing/2014/main" id="{79861C6D-4C8A-DABB-A42E-C40A55257565}"/>
                  </a:ext>
                </a:extLst>
              </p:cNvPr>
              <p:cNvSpPr txBox="1"/>
              <p:nvPr/>
            </p:nvSpPr>
            <p:spPr>
              <a:xfrm>
                <a:off x="775484" y="3389434"/>
                <a:ext cx="679994" cy="307777"/>
              </a:xfrm>
              <a:prstGeom prst="rect">
                <a:avLst/>
              </a:prstGeom>
              <a:noFill/>
            </p:spPr>
            <p:txBody>
              <a:bodyPr wrap="none" rtlCol="0">
                <a:spAutoFit/>
              </a:bodyPr>
              <a:lstStyle/>
              <a:p>
                <a:pPr algn="ctr"/>
                <a:r>
                  <a:rPr kumimoji="1" lang="en-US" altLang="ja-JP" sz="1400" b="1">
                    <a:solidFill>
                      <a:schemeClr val="bg1"/>
                    </a:solidFill>
                  </a:rPr>
                  <a:t>Mesh</a:t>
                </a:r>
                <a:endParaRPr kumimoji="1" lang="ja-JP" altLang="en-US" sz="1400" b="1">
                  <a:solidFill>
                    <a:schemeClr val="bg1"/>
                  </a:solidFill>
                </a:endParaRPr>
              </a:p>
            </p:txBody>
          </p:sp>
          <p:sp>
            <p:nvSpPr>
              <p:cNvPr id="120" name="二等辺三角形 119">
                <a:extLst>
                  <a:ext uri="{FF2B5EF4-FFF2-40B4-BE49-F238E27FC236}">
                    <a16:creationId xmlns:a16="http://schemas.microsoft.com/office/drawing/2014/main" id="{96B7A48E-71B7-24F6-49D6-F749107566F3}"/>
                  </a:ext>
                </a:extLst>
              </p:cNvPr>
              <p:cNvSpPr/>
              <p:nvPr/>
            </p:nvSpPr>
            <p:spPr>
              <a:xfrm rot="9245642">
                <a:off x="814840" y="3916533"/>
                <a:ext cx="687015" cy="301169"/>
              </a:xfrm>
              <a:prstGeom prst="triangle">
                <a:avLst/>
              </a:prstGeom>
              <a:solidFill>
                <a:srgbClr val="77933C"/>
              </a:solidFill>
              <a:ln w="31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grpSp>
          <p:nvGrpSpPr>
            <p:cNvPr id="121" name="グループ化 120">
              <a:extLst>
                <a:ext uri="{FF2B5EF4-FFF2-40B4-BE49-F238E27FC236}">
                  <a16:creationId xmlns:a16="http://schemas.microsoft.com/office/drawing/2014/main" id="{31FB40E1-5B35-1396-C1D4-A81CC1EB5531}"/>
                </a:ext>
              </a:extLst>
            </p:cNvPr>
            <p:cNvGrpSpPr/>
            <p:nvPr/>
          </p:nvGrpSpPr>
          <p:grpSpPr>
            <a:xfrm>
              <a:off x="373084" y="3170033"/>
              <a:ext cx="942887" cy="946150"/>
              <a:chOff x="644038" y="3389434"/>
              <a:chExt cx="942887" cy="946150"/>
            </a:xfrm>
          </p:grpSpPr>
          <p:sp>
            <p:nvSpPr>
              <p:cNvPr id="122" name="正方形/長方形 121">
                <a:extLst>
                  <a:ext uri="{FF2B5EF4-FFF2-40B4-BE49-F238E27FC236}">
                    <a16:creationId xmlns:a16="http://schemas.microsoft.com/office/drawing/2014/main" id="{985FFBD5-D779-BF8A-E0D9-CDCB27D2A5C9}"/>
                  </a:ext>
                </a:extLst>
              </p:cNvPr>
              <p:cNvSpPr/>
              <p:nvPr/>
            </p:nvSpPr>
            <p:spPr>
              <a:xfrm>
                <a:off x="658281" y="3421184"/>
                <a:ext cx="914400" cy="914400"/>
              </a:xfrm>
              <a:prstGeom prst="rect">
                <a:avLst/>
              </a:prstGeom>
              <a:solidFill>
                <a:schemeClr val="accent6">
                  <a:lumMod val="20000"/>
                  <a:lumOff val="80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23" name="正方形/長方形 122">
                <a:extLst>
                  <a:ext uri="{FF2B5EF4-FFF2-40B4-BE49-F238E27FC236}">
                    <a16:creationId xmlns:a16="http://schemas.microsoft.com/office/drawing/2014/main" id="{50D26546-901A-1D11-577F-99D3C6EBDBA9}"/>
                  </a:ext>
                </a:extLst>
              </p:cNvPr>
              <p:cNvSpPr/>
              <p:nvPr/>
            </p:nvSpPr>
            <p:spPr>
              <a:xfrm>
                <a:off x="658281" y="3422846"/>
                <a:ext cx="914400" cy="243980"/>
              </a:xfrm>
              <a:prstGeom prst="rect">
                <a:avLst/>
              </a:prstGeom>
              <a:solidFill>
                <a:srgbClr val="D16C1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solidFill>
                    <a:schemeClr val="bg1"/>
                  </a:solidFill>
                </a:endParaRPr>
              </a:p>
            </p:txBody>
          </p:sp>
          <p:sp>
            <p:nvSpPr>
              <p:cNvPr id="124" name="テキスト ボックス 123">
                <a:extLst>
                  <a:ext uri="{FF2B5EF4-FFF2-40B4-BE49-F238E27FC236}">
                    <a16:creationId xmlns:a16="http://schemas.microsoft.com/office/drawing/2014/main" id="{4129E354-3798-918D-8780-D934A44A79E3}"/>
                  </a:ext>
                </a:extLst>
              </p:cNvPr>
              <p:cNvSpPr txBox="1"/>
              <p:nvPr/>
            </p:nvSpPr>
            <p:spPr>
              <a:xfrm>
                <a:off x="644038" y="3389434"/>
                <a:ext cx="942887" cy="261610"/>
              </a:xfrm>
              <a:prstGeom prst="rect">
                <a:avLst/>
              </a:prstGeom>
              <a:noFill/>
            </p:spPr>
            <p:txBody>
              <a:bodyPr wrap="none" rtlCol="0">
                <a:spAutoFit/>
              </a:bodyPr>
              <a:lstStyle/>
              <a:p>
                <a:pPr algn="ctr"/>
                <a:r>
                  <a:rPr kumimoji="1" lang="en-US" altLang="ja-JP" sz="1100" b="1">
                    <a:solidFill>
                      <a:schemeClr val="bg1"/>
                    </a:solidFill>
                  </a:rPr>
                  <a:t>Skin Mesh</a:t>
                </a:r>
                <a:endParaRPr kumimoji="1" lang="ja-JP" altLang="en-US" sz="1100" b="1">
                  <a:solidFill>
                    <a:schemeClr val="bg1"/>
                  </a:solidFill>
                </a:endParaRPr>
              </a:p>
            </p:txBody>
          </p:sp>
          <p:sp>
            <p:nvSpPr>
              <p:cNvPr id="125" name="二等辺三角形 124">
                <a:extLst>
                  <a:ext uri="{FF2B5EF4-FFF2-40B4-BE49-F238E27FC236}">
                    <a16:creationId xmlns:a16="http://schemas.microsoft.com/office/drawing/2014/main" id="{A26C447E-93E5-F2BD-7402-1031E3218081}"/>
                  </a:ext>
                </a:extLst>
              </p:cNvPr>
              <p:cNvSpPr/>
              <p:nvPr/>
            </p:nvSpPr>
            <p:spPr>
              <a:xfrm rot="9245642">
                <a:off x="814840" y="3916533"/>
                <a:ext cx="687015" cy="301169"/>
              </a:xfrm>
              <a:prstGeom prst="triangle">
                <a:avLst/>
              </a:prstGeom>
              <a:solidFill>
                <a:srgbClr val="77933C"/>
              </a:solidFill>
              <a:ln w="31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grpSp>
      <p:sp>
        <p:nvSpPr>
          <p:cNvPr id="126" name="テキスト ボックス 125">
            <a:extLst>
              <a:ext uri="{FF2B5EF4-FFF2-40B4-BE49-F238E27FC236}">
                <a16:creationId xmlns:a16="http://schemas.microsoft.com/office/drawing/2014/main" id="{6AC9B83E-E124-1138-D62B-642D4C2F444F}"/>
              </a:ext>
            </a:extLst>
          </p:cNvPr>
          <p:cNvSpPr txBox="1"/>
          <p:nvPr/>
        </p:nvSpPr>
        <p:spPr>
          <a:xfrm>
            <a:off x="1673324" y="4277891"/>
            <a:ext cx="726481" cy="215444"/>
          </a:xfrm>
          <a:prstGeom prst="rect">
            <a:avLst/>
          </a:prstGeom>
          <a:noFill/>
        </p:spPr>
        <p:txBody>
          <a:bodyPr wrap="none" rtlCol="0">
            <a:spAutoFit/>
          </a:bodyPr>
          <a:lstStyle/>
          <a:p>
            <a:pPr algn="ctr"/>
            <a:r>
              <a:rPr kumimoji="1" lang="en-US" altLang="ja-JP" sz="800"/>
              <a:t>preprocess</a:t>
            </a:r>
            <a:endParaRPr kumimoji="1" lang="ja-JP" altLang="en-US" sz="800"/>
          </a:p>
        </p:txBody>
      </p:sp>
      <p:grpSp>
        <p:nvGrpSpPr>
          <p:cNvPr id="134" name="グループ化 133">
            <a:extLst>
              <a:ext uri="{FF2B5EF4-FFF2-40B4-BE49-F238E27FC236}">
                <a16:creationId xmlns:a16="http://schemas.microsoft.com/office/drawing/2014/main" id="{6B725094-ABE1-2AF0-57DA-2DF19F3AE2A4}"/>
              </a:ext>
            </a:extLst>
          </p:cNvPr>
          <p:cNvGrpSpPr/>
          <p:nvPr/>
        </p:nvGrpSpPr>
        <p:grpSpPr>
          <a:xfrm>
            <a:off x="2528360" y="3316835"/>
            <a:ext cx="898291" cy="215444"/>
            <a:chOff x="2528360" y="2914189"/>
            <a:chExt cx="898291" cy="215444"/>
          </a:xfrm>
        </p:grpSpPr>
        <p:cxnSp>
          <p:nvCxnSpPr>
            <p:cNvPr id="130" name="直線コネクタ 129">
              <a:extLst>
                <a:ext uri="{FF2B5EF4-FFF2-40B4-BE49-F238E27FC236}">
                  <a16:creationId xmlns:a16="http://schemas.microsoft.com/office/drawing/2014/main" id="{53AB19EB-8D67-04B9-1002-BD294EE887C3}"/>
                </a:ext>
              </a:extLst>
            </p:cNvPr>
            <p:cNvCxnSpPr>
              <a:cxnSpLocks/>
            </p:cNvCxnSpPr>
            <p:nvPr/>
          </p:nvCxnSpPr>
          <p:spPr>
            <a:xfrm>
              <a:off x="2528360" y="3121098"/>
              <a:ext cx="898291" cy="4928"/>
            </a:xfrm>
            <a:prstGeom prst="line">
              <a:avLst/>
            </a:prstGeom>
            <a:ln w="57150">
              <a:solidFill>
                <a:srgbClr val="C0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3" name="テキスト ボックス 132">
              <a:extLst>
                <a:ext uri="{FF2B5EF4-FFF2-40B4-BE49-F238E27FC236}">
                  <a16:creationId xmlns:a16="http://schemas.microsoft.com/office/drawing/2014/main" id="{2594409A-4398-3509-3651-02C36E2A7CF7}"/>
                </a:ext>
              </a:extLst>
            </p:cNvPr>
            <p:cNvSpPr txBox="1"/>
            <p:nvPr/>
          </p:nvSpPr>
          <p:spPr>
            <a:xfrm>
              <a:off x="2688458" y="2914189"/>
              <a:ext cx="603050" cy="215444"/>
            </a:xfrm>
            <a:prstGeom prst="rect">
              <a:avLst/>
            </a:prstGeom>
            <a:noFill/>
          </p:spPr>
          <p:txBody>
            <a:bodyPr wrap="none" rtlCol="0">
              <a:spAutoFit/>
            </a:bodyPr>
            <a:lstStyle/>
            <a:p>
              <a:pPr algn="ctr"/>
              <a:r>
                <a:rPr kumimoji="1" lang="en-US" altLang="ja-JP" sz="800"/>
                <a:t>dynamic</a:t>
              </a:r>
              <a:endParaRPr kumimoji="1" lang="ja-JP" altLang="en-US" sz="800"/>
            </a:p>
          </p:txBody>
        </p:sp>
      </p:grpSp>
      <p:grpSp>
        <p:nvGrpSpPr>
          <p:cNvPr id="135" name="グループ化 134">
            <a:extLst>
              <a:ext uri="{FF2B5EF4-FFF2-40B4-BE49-F238E27FC236}">
                <a16:creationId xmlns:a16="http://schemas.microsoft.com/office/drawing/2014/main" id="{2B6F54C2-FF6D-F7C7-5C32-41F1C4D46146}"/>
              </a:ext>
            </a:extLst>
          </p:cNvPr>
          <p:cNvGrpSpPr/>
          <p:nvPr/>
        </p:nvGrpSpPr>
        <p:grpSpPr>
          <a:xfrm>
            <a:off x="6668595" y="3316835"/>
            <a:ext cx="898291" cy="215444"/>
            <a:chOff x="2528360" y="2914189"/>
            <a:chExt cx="898291" cy="215444"/>
          </a:xfrm>
        </p:grpSpPr>
        <p:cxnSp>
          <p:nvCxnSpPr>
            <p:cNvPr id="136" name="直線コネクタ 135">
              <a:extLst>
                <a:ext uri="{FF2B5EF4-FFF2-40B4-BE49-F238E27FC236}">
                  <a16:creationId xmlns:a16="http://schemas.microsoft.com/office/drawing/2014/main" id="{C1A6281F-0A33-6D78-BF54-F86390E68A7E}"/>
                </a:ext>
              </a:extLst>
            </p:cNvPr>
            <p:cNvCxnSpPr>
              <a:cxnSpLocks/>
            </p:cNvCxnSpPr>
            <p:nvPr/>
          </p:nvCxnSpPr>
          <p:spPr>
            <a:xfrm>
              <a:off x="2528360" y="3121098"/>
              <a:ext cx="898291" cy="4928"/>
            </a:xfrm>
            <a:prstGeom prst="line">
              <a:avLst/>
            </a:prstGeom>
            <a:ln w="57150">
              <a:solidFill>
                <a:srgbClr val="C0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7" name="テキスト ボックス 136">
              <a:extLst>
                <a:ext uri="{FF2B5EF4-FFF2-40B4-BE49-F238E27FC236}">
                  <a16:creationId xmlns:a16="http://schemas.microsoft.com/office/drawing/2014/main" id="{31DD3212-6E2D-CADF-4650-FA9753E51484}"/>
                </a:ext>
              </a:extLst>
            </p:cNvPr>
            <p:cNvSpPr txBox="1"/>
            <p:nvPr/>
          </p:nvSpPr>
          <p:spPr>
            <a:xfrm>
              <a:off x="2688458" y="2914189"/>
              <a:ext cx="603050" cy="215444"/>
            </a:xfrm>
            <a:prstGeom prst="rect">
              <a:avLst/>
            </a:prstGeom>
            <a:noFill/>
          </p:spPr>
          <p:txBody>
            <a:bodyPr wrap="none" rtlCol="0">
              <a:spAutoFit/>
            </a:bodyPr>
            <a:lstStyle/>
            <a:p>
              <a:pPr algn="ctr"/>
              <a:r>
                <a:rPr kumimoji="1" lang="en-US" altLang="ja-JP" sz="800"/>
                <a:t>dynamic</a:t>
              </a:r>
              <a:endParaRPr kumimoji="1" lang="ja-JP" altLang="en-US" sz="800"/>
            </a:p>
          </p:txBody>
        </p:sp>
      </p:grpSp>
      <p:grpSp>
        <p:nvGrpSpPr>
          <p:cNvPr id="138" name="グループ化 137">
            <a:extLst>
              <a:ext uri="{FF2B5EF4-FFF2-40B4-BE49-F238E27FC236}">
                <a16:creationId xmlns:a16="http://schemas.microsoft.com/office/drawing/2014/main" id="{754FB860-172F-D978-3642-82818E46FE3C}"/>
              </a:ext>
            </a:extLst>
          </p:cNvPr>
          <p:cNvGrpSpPr/>
          <p:nvPr/>
        </p:nvGrpSpPr>
        <p:grpSpPr>
          <a:xfrm>
            <a:off x="7685382" y="3316835"/>
            <a:ext cx="898291" cy="215444"/>
            <a:chOff x="2528360" y="2914189"/>
            <a:chExt cx="898291" cy="215444"/>
          </a:xfrm>
        </p:grpSpPr>
        <p:cxnSp>
          <p:nvCxnSpPr>
            <p:cNvPr id="139" name="直線コネクタ 138">
              <a:extLst>
                <a:ext uri="{FF2B5EF4-FFF2-40B4-BE49-F238E27FC236}">
                  <a16:creationId xmlns:a16="http://schemas.microsoft.com/office/drawing/2014/main" id="{EB726CD8-9E4E-A65E-C2AE-B80F5128F742}"/>
                </a:ext>
              </a:extLst>
            </p:cNvPr>
            <p:cNvCxnSpPr>
              <a:cxnSpLocks/>
            </p:cNvCxnSpPr>
            <p:nvPr/>
          </p:nvCxnSpPr>
          <p:spPr>
            <a:xfrm>
              <a:off x="2528360" y="3121098"/>
              <a:ext cx="898291" cy="4928"/>
            </a:xfrm>
            <a:prstGeom prst="line">
              <a:avLst/>
            </a:prstGeom>
            <a:ln w="57150">
              <a:solidFill>
                <a:srgbClr val="C0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0" name="テキスト ボックス 139">
              <a:extLst>
                <a:ext uri="{FF2B5EF4-FFF2-40B4-BE49-F238E27FC236}">
                  <a16:creationId xmlns:a16="http://schemas.microsoft.com/office/drawing/2014/main" id="{1717300B-529D-0606-A20B-4ED8FDE5CFF0}"/>
                </a:ext>
              </a:extLst>
            </p:cNvPr>
            <p:cNvSpPr txBox="1"/>
            <p:nvPr/>
          </p:nvSpPr>
          <p:spPr>
            <a:xfrm>
              <a:off x="2688458" y="2914189"/>
              <a:ext cx="603050" cy="215444"/>
            </a:xfrm>
            <a:prstGeom prst="rect">
              <a:avLst/>
            </a:prstGeom>
            <a:noFill/>
          </p:spPr>
          <p:txBody>
            <a:bodyPr wrap="none" rtlCol="0">
              <a:spAutoFit/>
            </a:bodyPr>
            <a:lstStyle/>
            <a:p>
              <a:pPr algn="ctr"/>
              <a:r>
                <a:rPr kumimoji="1" lang="en-US" altLang="ja-JP" sz="800"/>
                <a:t>dynamic</a:t>
              </a:r>
              <a:endParaRPr kumimoji="1" lang="ja-JP" altLang="en-US" sz="800"/>
            </a:p>
          </p:txBody>
        </p:sp>
      </p:grpSp>
      <p:cxnSp>
        <p:nvCxnSpPr>
          <p:cNvPr id="142" name="コネクタ: カギ線 141">
            <a:extLst>
              <a:ext uri="{FF2B5EF4-FFF2-40B4-BE49-F238E27FC236}">
                <a16:creationId xmlns:a16="http://schemas.microsoft.com/office/drawing/2014/main" id="{70D4477D-E93B-D0EE-A3C1-DA4BA6BF11EB}"/>
              </a:ext>
            </a:extLst>
          </p:cNvPr>
          <p:cNvCxnSpPr>
            <a:cxnSpLocks/>
            <a:stCxn id="124" idx="0"/>
            <a:endCxn id="133" idx="0"/>
          </p:cNvCxnSpPr>
          <p:nvPr/>
        </p:nvCxnSpPr>
        <p:spPr>
          <a:xfrm rot="5400000" flipH="1" flipV="1">
            <a:off x="1846011" y="2315352"/>
            <a:ext cx="142488" cy="2145455"/>
          </a:xfrm>
          <a:prstGeom prst="bentConnector3">
            <a:avLst>
              <a:gd name="adj1" fmla="val 260435"/>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4" name="コネクタ: カギ線 143">
            <a:extLst>
              <a:ext uri="{FF2B5EF4-FFF2-40B4-BE49-F238E27FC236}">
                <a16:creationId xmlns:a16="http://schemas.microsoft.com/office/drawing/2014/main" id="{1DF9A667-93A8-11B7-C313-61492CA25D95}"/>
              </a:ext>
            </a:extLst>
          </p:cNvPr>
          <p:cNvCxnSpPr>
            <a:cxnSpLocks/>
            <a:stCxn id="124" idx="0"/>
            <a:endCxn id="137" idx="0"/>
          </p:cNvCxnSpPr>
          <p:nvPr/>
        </p:nvCxnSpPr>
        <p:spPr>
          <a:xfrm rot="5400000" flipH="1" flipV="1">
            <a:off x="3916129" y="245234"/>
            <a:ext cx="142488" cy="6285690"/>
          </a:xfrm>
          <a:prstGeom prst="bentConnector3">
            <a:avLst>
              <a:gd name="adj1" fmla="val 260435"/>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7" name="コネクタ: カギ線 146">
            <a:extLst>
              <a:ext uri="{FF2B5EF4-FFF2-40B4-BE49-F238E27FC236}">
                <a16:creationId xmlns:a16="http://schemas.microsoft.com/office/drawing/2014/main" id="{4F39E9C8-50B2-E2CC-D996-134C9A154728}"/>
              </a:ext>
            </a:extLst>
          </p:cNvPr>
          <p:cNvCxnSpPr>
            <a:cxnSpLocks/>
            <a:stCxn id="124" idx="0"/>
            <a:endCxn id="140" idx="0"/>
          </p:cNvCxnSpPr>
          <p:nvPr/>
        </p:nvCxnSpPr>
        <p:spPr>
          <a:xfrm rot="5400000" flipH="1" flipV="1">
            <a:off x="4424522" y="-263159"/>
            <a:ext cx="142488" cy="7302477"/>
          </a:xfrm>
          <a:prstGeom prst="bentConnector3">
            <a:avLst>
              <a:gd name="adj1" fmla="val 260435"/>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52" name="コンテンツ プレースホルダー 4">
            <a:extLst>
              <a:ext uri="{FF2B5EF4-FFF2-40B4-BE49-F238E27FC236}">
                <a16:creationId xmlns:a16="http://schemas.microsoft.com/office/drawing/2014/main" id="{DDC90B5C-5F5C-0C05-271B-16D06AFBEF97}"/>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4</a:t>
            </a:r>
            <a:endParaRPr lang="ja-JP" altLang="en-US"/>
          </a:p>
        </p:txBody>
      </p:sp>
      <p:sp>
        <p:nvSpPr>
          <p:cNvPr id="153" name="コンテンツ プレースホルダー 4">
            <a:extLst>
              <a:ext uri="{FF2B5EF4-FFF2-40B4-BE49-F238E27FC236}">
                <a16:creationId xmlns:a16="http://schemas.microsoft.com/office/drawing/2014/main" id="{C2CB7CB2-DAC4-8409-A640-01C7A363E0B5}"/>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spTree>
    <p:extLst>
      <p:ext uri="{BB962C8B-B14F-4D97-AF65-F5344CB8AC3E}">
        <p14:creationId xmlns:p14="http://schemas.microsoft.com/office/powerpoint/2010/main" val="8568443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638D22D-D707-7C8F-DCBE-C89E9B663A23}"/>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実装解説 </a:t>
            </a:r>
            <a:r>
              <a:rPr lang="en-US" altLang="ja-JP" sz="1600"/>
              <a:t>– </a:t>
            </a:r>
            <a:r>
              <a:rPr lang="ja-JP" altLang="en-US" sz="1600"/>
              <a:t>応用実装</a:t>
            </a:r>
            <a:br>
              <a:rPr lang="en-US" altLang="ja-JP" sz="1600"/>
            </a:br>
            <a:r>
              <a:rPr lang="ja-JP" altLang="en-US" sz="3100"/>
              <a:t>メッシュ毎のパラメータ</a:t>
            </a:r>
            <a:endParaRPr kumimoji="1" lang="ja-JP" altLang="en-US" sz="1600"/>
          </a:p>
        </p:txBody>
      </p:sp>
      <p:sp>
        <p:nvSpPr>
          <p:cNvPr id="15" name="テキスト ボックス 14">
            <a:extLst>
              <a:ext uri="{FF2B5EF4-FFF2-40B4-BE49-F238E27FC236}">
                <a16:creationId xmlns:a16="http://schemas.microsoft.com/office/drawing/2014/main" id="{11EBC875-AA11-504D-0E39-9D53AB38B210}"/>
              </a:ext>
            </a:extLst>
          </p:cNvPr>
          <p:cNvSpPr txBox="1"/>
          <p:nvPr/>
        </p:nvSpPr>
        <p:spPr>
          <a:xfrm>
            <a:off x="314761" y="797072"/>
            <a:ext cx="7981672" cy="1077218"/>
          </a:xfrm>
          <a:prstGeom prst="rect">
            <a:avLst/>
          </a:prstGeom>
          <a:noFill/>
        </p:spPr>
        <p:txBody>
          <a:bodyPr wrap="none" rtlCol="0">
            <a:spAutoFit/>
          </a:bodyPr>
          <a:lstStyle/>
          <a:p>
            <a:r>
              <a:rPr kumimoji="1" lang="ja-JP" altLang="en-US" sz="1600"/>
              <a:t>複数メッシュ対応に併せて、メッシュ毎に異なるパラメータを適用できるように改造</a:t>
            </a:r>
            <a:endParaRPr kumimoji="1" lang="en-US" altLang="ja-JP" sz="1600"/>
          </a:p>
          <a:p>
            <a:endParaRPr kumimoji="1" lang="en-US" altLang="ja-JP" sz="1600"/>
          </a:p>
          <a:p>
            <a:r>
              <a:rPr kumimoji="1" lang="ja-JP" altLang="en-US" sz="1600"/>
              <a:t>ラスタライズ時の属性情報にメッシュの </a:t>
            </a:r>
            <a:r>
              <a:rPr kumimoji="1" lang="en-US" altLang="ja-JP" sz="1600"/>
              <a:t>ID </a:t>
            </a:r>
            <a:r>
              <a:rPr kumimoji="1" lang="ja-JP" altLang="en-US" sz="1600"/>
              <a:t>を付与して、</a:t>
            </a:r>
            <a:br>
              <a:rPr kumimoji="1" lang="en-US" altLang="ja-JP" sz="1600"/>
            </a:br>
            <a:r>
              <a:rPr kumimoji="1" lang="ja-JP" altLang="en-US" sz="1600"/>
              <a:t>ストロークレンダリング時にメッシュの </a:t>
            </a:r>
            <a:r>
              <a:rPr kumimoji="1" lang="en-US" altLang="ja-JP" sz="1600"/>
              <a:t>ID </a:t>
            </a:r>
            <a:r>
              <a:rPr kumimoji="1" lang="ja-JP" altLang="en-US" sz="1600"/>
              <a:t>から対応するパラメータにアクセスする</a:t>
            </a:r>
            <a:endParaRPr kumimoji="1" lang="en-US" altLang="ja-JP" sz="1600"/>
          </a:p>
        </p:txBody>
      </p:sp>
      <p:sp>
        <p:nvSpPr>
          <p:cNvPr id="21" name="コンテンツ プレースホルダー 4">
            <a:extLst>
              <a:ext uri="{FF2B5EF4-FFF2-40B4-BE49-F238E27FC236}">
                <a16:creationId xmlns:a16="http://schemas.microsoft.com/office/drawing/2014/main" id="{4432579D-EF90-3109-F656-BD420C82E669}"/>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4</a:t>
            </a:r>
            <a:endParaRPr lang="ja-JP" altLang="en-US"/>
          </a:p>
        </p:txBody>
      </p:sp>
      <p:sp>
        <p:nvSpPr>
          <p:cNvPr id="22" name="コンテンツ プレースホルダー 4">
            <a:extLst>
              <a:ext uri="{FF2B5EF4-FFF2-40B4-BE49-F238E27FC236}">
                <a16:creationId xmlns:a16="http://schemas.microsoft.com/office/drawing/2014/main" id="{141BAFB6-B1EC-689B-A736-ACC090E78EC4}"/>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pic>
        <p:nvPicPr>
          <p:cNvPr id="3" name="図 2">
            <a:extLst>
              <a:ext uri="{FF2B5EF4-FFF2-40B4-BE49-F238E27FC236}">
                <a16:creationId xmlns:a16="http://schemas.microsoft.com/office/drawing/2014/main" id="{2A38D36C-5115-D6F5-BA7F-F1DE2BE87D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756" y="1965314"/>
            <a:ext cx="8080488" cy="2925039"/>
          </a:xfrm>
          <a:prstGeom prst="rect">
            <a:avLst/>
          </a:prstGeom>
        </p:spPr>
      </p:pic>
    </p:spTree>
    <p:extLst>
      <p:ext uri="{BB962C8B-B14F-4D97-AF65-F5344CB8AC3E}">
        <p14:creationId xmlns:p14="http://schemas.microsoft.com/office/powerpoint/2010/main" val="12965308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638D22D-D707-7C8F-DCBE-C89E9B663A23}"/>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実装解説 </a:t>
            </a:r>
            <a:r>
              <a:rPr lang="en-US" altLang="ja-JP" sz="1600"/>
              <a:t>– </a:t>
            </a:r>
            <a:r>
              <a:rPr lang="ja-JP" altLang="en-US" sz="1600"/>
              <a:t>応用実装</a:t>
            </a:r>
            <a:br>
              <a:rPr lang="en-US" altLang="ja-JP" sz="1600"/>
            </a:br>
            <a:r>
              <a:rPr lang="en-US" altLang="ja-JP" sz="3100"/>
              <a:t>Crease Edge </a:t>
            </a:r>
            <a:r>
              <a:rPr lang="ja-JP" altLang="en-US" sz="3100"/>
              <a:t>への対応</a:t>
            </a:r>
            <a:endParaRPr kumimoji="1" lang="ja-JP" altLang="en-US" sz="1600"/>
          </a:p>
        </p:txBody>
      </p:sp>
      <p:sp>
        <p:nvSpPr>
          <p:cNvPr id="15" name="テキスト ボックス 14">
            <a:extLst>
              <a:ext uri="{FF2B5EF4-FFF2-40B4-BE49-F238E27FC236}">
                <a16:creationId xmlns:a16="http://schemas.microsoft.com/office/drawing/2014/main" id="{11EBC875-AA11-504D-0E39-9D53AB38B210}"/>
              </a:ext>
            </a:extLst>
          </p:cNvPr>
          <p:cNvSpPr txBox="1"/>
          <p:nvPr/>
        </p:nvSpPr>
        <p:spPr>
          <a:xfrm>
            <a:off x="314761" y="797072"/>
            <a:ext cx="6957354" cy="2031325"/>
          </a:xfrm>
          <a:prstGeom prst="rect">
            <a:avLst/>
          </a:prstGeom>
          <a:noFill/>
        </p:spPr>
        <p:txBody>
          <a:bodyPr wrap="none" rtlCol="0">
            <a:spAutoFit/>
          </a:bodyPr>
          <a:lstStyle/>
          <a:p>
            <a:r>
              <a:rPr kumimoji="1" lang="en-US" altLang="ja-JP" sz="1600"/>
              <a:t>StrokeGen </a:t>
            </a:r>
            <a:r>
              <a:rPr kumimoji="1" lang="ja-JP" altLang="en-US" sz="1600"/>
              <a:t>の輪郭線の定義にはクリースエッジが含まれない</a:t>
            </a:r>
            <a:endParaRPr kumimoji="1" lang="en-US" altLang="ja-JP" sz="1600"/>
          </a:p>
          <a:p>
            <a:endParaRPr kumimoji="1" lang="en-US" altLang="ja-JP" sz="1600" b="1" u="sng"/>
          </a:p>
          <a:p>
            <a:r>
              <a:rPr kumimoji="1" lang="en-US" altLang="ja-JP" sz="1600" b="1" u="sng"/>
              <a:t>Crease Edge</a:t>
            </a:r>
          </a:p>
          <a:p>
            <a:r>
              <a:rPr kumimoji="1" lang="ja-JP" altLang="en-US" sz="1600"/>
              <a:t>オブジェクトの内側における折り目になっている線</a:t>
            </a:r>
            <a:endParaRPr kumimoji="1" lang="en-US" altLang="ja-JP" sz="1600"/>
          </a:p>
          <a:p>
            <a:r>
              <a:rPr kumimoji="1" lang="ja-JP" altLang="en-US" sz="1600" b="1"/>
              <a:t>一つの辺を共有する二つの面のなす角度が閾値以下のとき </a:t>
            </a:r>
            <a:r>
              <a:rPr kumimoji="1" lang="en-US" altLang="ja-JP" sz="1600" b="1"/>
              <a:t>Crease</a:t>
            </a:r>
            <a:r>
              <a:rPr kumimoji="1" lang="en-US" altLang="ja-JP" sz="1600"/>
              <a:t> </a:t>
            </a:r>
            <a:r>
              <a:rPr kumimoji="1" lang="ja-JP" altLang="en-US" sz="1600"/>
              <a:t>とする</a:t>
            </a:r>
            <a:endParaRPr kumimoji="1" lang="en-US" altLang="ja-JP" sz="1600"/>
          </a:p>
          <a:p>
            <a:r>
              <a:rPr kumimoji="1" lang="ja-JP" altLang="en-US" sz="1600"/>
              <a:t>閾値はユーザーパラメータとして用意</a:t>
            </a:r>
            <a:endParaRPr kumimoji="1" lang="en-US" altLang="ja-JP" sz="1600"/>
          </a:p>
          <a:p>
            <a:r>
              <a:rPr kumimoji="1" lang="ja-JP" altLang="en-US" sz="1600"/>
              <a:t>対象となるエッジが決まれば輪郭エッジに混ぜて処理できる</a:t>
            </a:r>
            <a:endParaRPr kumimoji="1" lang="en-US" altLang="ja-JP" sz="1600"/>
          </a:p>
          <a:p>
            <a:r>
              <a:rPr kumimoji="1" lang="ja-JP" altLang="en-US" sz="1200"/>
              <a:t>同じようにマテリアル境界のエッジを対象とすることで境界線描画にも対応</a:t>
            </a:r>
            <a:endParaRPr kumimoji="1" lang="en-US" altLang="ja-JP" sz="1200"/>
          </a:p>
        </p:txBody>
      </p:sp>
      <p:sp>
        <p:nvSpPr>
          <p:cNvPr id="21" name="コンテンツ プレースホルダー 4">
            <a:extLst>
              <a:ext uri="{FF2B5EF4-FFF2-40B4-BE49-F238E27FC236}">
                <a16:creationId xmlns:a16="http://schemas.microsoft.com/office/drawing/2014/main" id="{4432579D-EF90-3109-F656-BD420C82E669}"/>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4</a:t>
            </a:r>
            <a:endParaRPr lang="ja-JP" altLang="en-US"/>
          </a:p>
        </p:txBody>
      </p:sp>
      <p:sp>
        <p:nvSpPr>
          <p:cNvPr id="22" name="コンテンツ プレースホルダー 4">
            <a:extLst>
              <a:ext uri="{FF2B5EF4-FFF2-40B4-BE49-F238E27FC236}">
                <a16:creationId xmlns:a16="http://schemas.microsoft.com/office/drawing/2014/main" id="{141BAFB6-B1EC-689B-A736-ACC090E78EC4}"/>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grpSp>
        <p:nvGrpSpPr>
          <p:cNvPr id="26" name="グループ化 25">
            <a:extLst>
              <a:ext uri="{FF2B5EF4-FFF2-40B4-BE49-F238E27FC236}">
                <a16:creationId xmlns:a16="http://schemas.microsoft.com/office/drawing/2014/main" id="{0417E622-26C3-66CE-BDC3-A475BF45B6CE}"/>
              </a:ext>
            </a:extLst>
          </p:cNvPr>
          <p:cNvGrpSpPr/>
          <p:nvPr/>
        </p:nvGrpSpPr>
        <p:grpSpPr>
          <a:xfrm>
            <a:off x="2556733" y="2891970"/>
            <a:ext cx="5865988" cy="1894215"/>
            <a:chOff x="449524" y="2891970"/>
            <a:chExt cx="5865988" cy="1894215"/>
          </a:xfrm>
        </p:grpSpPr>
        <p:grpSp>
          <p:nvGrpSpPr>
            <p:cNvPr id="2" name="グループ化 1">
              <a:extLst>
                <a:ext uri="{FF2B5EF4-FFF2-40B4-BE49-F238E27FC236}">
                  <a16:creationId xmlns:a16="http://schemas.microsoft.com/office/drawing/2014/main" id="{3252DF4C-B557-9AB6-55B9-B732C161EA4C}"/>
                </a:ext>
              </a:extLst>
            </p:cNvPr>
            <p:cNvGrpSpPr/>
            <p:nvPr/>
          </p:nvGrpSpPr>
          <p:grpSpPr>
            <a:xfrm>
              <a:off x="449524" y="2891970"/>
              <a:ext cx="5865988" cy="1894215"/>
              <a:chOff x="-2036791" y="2979749"/>
              <a:chExt cx="9509787" cy="3070853"/>
            </a:xfrm>
          </p:grpSpPr>
          <p:pic>
            <p:nvPicPr>
              <p:cNvPr id="3" name="図 2" descr="スポーツゲーム, テーブル が含まれている画像&#10;&#10;自動的に生成された説明">
                <a:extLst>
                  <a:ext uri="{FF2B5EF4-FFF2-40B4-BE49-F238E27FC236}">
                    <a16:creationId xmlns:a16="http://schemas.microsoft.com/office/drawing/2014/main" id="{708AA280-3907-E6EB-FEC2-4AF743E882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2681" y="2979749"/>
                <a:ext cx="3400315" cy="3070853"/>
              </a:xfrm>
              <a:prstGeom prst="rect">
                <a:avLst/>
              </a:prstGeom>
              <a:ln>
                <a:solidFill>
                  <a:schemeClr val="tx1"/>
                </a:solidFill>
              </a:ln>
            </p:spPr>
          </p:pic>
          <p:pic>
            <p:nvPicPr>
              <p:cNvPr id="4" name="図 3" descr="文字の書かれた紙&#10;&#10;低い精度で自動的に生成された説明">
                <a:extLst>
                  <a:ext uri="{FF2B5EF4-FFF2-40B4-BE49-F238E27FC236}">
                    <a16:creationId xmlns:a16="http://schemas.microsoft.com/office/drawing/2014/main" id="{02434533-9AE5-337D-50FA-3AB6053B0D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36791" y="4474711"/>
                <a:ext cx="1744964" cy="1575890"/>
              </a:xfrm>
              <a:prstGeom prst="rect">
                <a:avLst/>
              </a:prstGeom>
              <a:ln>
                <a:solidFill>
                  <a:schemeClr val="tx1"/>
                </a:solidFill>
              </a:ln>
            </p:spPr>
          </p:pic>
          <p:pic>
            <p:nvPicPr>
              <p:cNvPr id="6" name="図 5" descr="図形&#10;&#10;自動的に生成された説明">
                <a:extLst>
                  <a:ext uri="{FF2B5EF4-FFF2-40B4-BE49-F238E27FC236}">
                    <a16:creationId xmlns:a16="http://schemas.microsoft.com/office/drawing/2014/main" id="{430CA41B-7EFC-B90B-A465-CE5C97DEC6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0574" y="2979749"/>
                <a:ext cx="3400315" cy="3070853"/>
              </a:xfrm>
              <a:prstGeom prst="rect">
                <a:avLst/>
              </a:prstGeom>
              <a:ln>
                <a:solidFill>
                  <a:schemeClr val="tx1"/>
                </a:solidFill>
              </a:ln>
            </p:spPr>
          </p:pic>
        </p:grpSp>
        <p:cxnSp>
          <p:nvCxnSpPr>
            <p:cNvPr id="12" name="コネクタ: カギ線 11">
              <a:extLst>
                <a:ext uri="{FF2B5EF4-FFF2-40B4-BE49-F238E27FC236}">
                  <a16:creationId xmlns:a16="http://schemas.microsoft.com/office/drawing/2014/main" id="{0DEC0F94-B13D-53D4-1E4F-CE6ED6EE5BB8}"/>
                </a:ext>
              </a:extLst>
            </p:cNvPr>
            <p:cNvCxnSpPr>
              <a:cxnSpLocks/>
            </p:cNvCxnSpPr>
            <p:nvPr/>
          </p:nvCxnSpPr>
          <p:spPr>
            <a:xfrm rot="5400000" flipH="1" flipV="1">
              <a:off x="1022015" y="3137256"/>
              <a:ext cx="469556" cy="538179"/>
            </a:xfrm>
            <a:prstGeom prst="bentConnector2">
              <a:avLst/>
            </a:prstGeom>
            <a:ln w="57150">
              <a:solidFill>
                <a:schemeClr val="accent6">
                  <a:lumMod val="75000"/>
                </a:schemeClr>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 name="グループ化 6">
            <a:extLst>
              <a:ext uri="{FF2B5EF4-FFF2-40B4-BE49-F238E27FC236}">
                <a16:creationId xmlns:a16="http://schemas.microsoft.com/office/drawing/2014/main" id="{2BE3DC7C-3619-D8E5-CF10-8FCFC8DD90EE}"/>
              </a:ext>
            </a:extLst>
          </p:cNvPr>
          <p:cNvGrpSpPr/>
          <p:nvPr/>
        </p:nvGrpSpPr>
        <p:grpSpPr>
          <a:xfrm>
            <a:off x="452861" y="3088744"/>
            <a:ext cx="1670605" cy="1697441"/>
            <a:chOff x="452861" y="2727835"/>
            <a:chExt cx="1670605" cy="1697441"/>
          </a:xfrm>
        </p:grpSpPr>
        <p:cxnSp>
          <p:nvCxnSpPr>
            <p:cNvPr id="35" name="直線コネクタ 34">
              <a:extLst>
                <a:ext uri="{FF2B5EF4-FFF2-40B4-BE49-F238E27FC236}">
                  <a16:creationId xmlns:a16="http://schemas.microsoft.com/office/drawing/2014/main" id="{A55A57F2-EA14-E773-75D9-0087AAB47B29}"/>
                </a:ext>
              </a:extLst>
            </p:cNvPr>
            <p:cNvCxnSpPr>
              <a:cxnSpLocks/>
              <a:endCxn id="32" idx="2"/>
            </p:cNvCxnSpPr>
            <p:nvPr/>
          </p:nvCxnSpPr>
          <p:spPr>
            <a:xfrm flipV="1">
              <a:off x="1266097" y="3004834"/>
              <a:ext cx="0" cy="166733"/>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8" name="グループ化 37">
              <a:extLst>
                <a:ext uri="{FF2B5EF4-FFF2-40B4-BE49-F238E27FC236}">
                  <a16:creationId xmlns:a16="http://schemas.microsoft.com/office/drawing/2014/main" id="{4818985D-E1BA-EC3C-B6D9-0463C9F349CB}"/>
                </a:ext>
              </a:extLst>
            </p:cNvPr>
            <p:cNvGrpSpPr/>
            <p:nvPr/>
          </p:nvGrpSpPr>
          <p:grpSpPr>
            <a:xfrm rot="3600000">
              <a:off x="473943" y="2882000"/>
              <a:ext cx="1522194" cy="1564357"/>
              <a:chOff x="822218" y="2802155"/>
              <a:chExt cx="1522194" cy="1564357"/>
            </a:xfrm>
          </p:grpSpPr>
          <p:sp>
            <p:nvSpPr>
              <p:cNvPr id="29" name="二等辺三角形 28">
                <a:extLst>
                  <a:ext uri="{FF2B5EF4-FFF2-40B4-BE49-F238E27FC236}">
                    <a16:creationId xmlns:a16="http://schemas.microsoft.com/office/drawing/2014/main" id="{C5834729-03AC-C4B3-446B-AD8423E31DAD}"/>
                  </a:ext>
                </a:extLst>
              </p:cNvPr>
              <p:cNvSpPr/>
              <p:nvPr/>
            </p:nvSpPr>
            <p:spPr>
              <a:xfrm rot="21157056">
                <a:off x="822218" y="3767112"/>
                <a:ext cx="1522194" cy="287955"/>
              </a:xfrm>
              <a:prstGeom prst="triangle">
                <a:avLst>
                  <a:gd name="adj" fmla="val 55705"/>
                </a:avLst>
              </a:prstGeom>
              <a:solidFill>
                <a:srgbClr val="0070C0">
                  <a:alpha val="80000"/>
                </a:srgbClr>
              </a:solidFill>
              <a:ln w="127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36" name="二等辺三角形 35">
                <a:extLst>
                  <a:ext uri="{FF2B5EF4-FFF2-40B4-BE49-F238E27FC236}">
                    <a16:creationId xmlns:a16="http://schemas.microsoft.com/office/drawing/2014/main" id="{AC2F7247-9471-3B7F-DAD2-756C56EEC3A0}"/>
                  </a:ext>
                </a:extLst>
              </p:cNvPr>
              <p:cNvSpPr/>
              <p:nvPr/>
            </p:nvSpPr>
            <p:spPr>
              <a:xfrm rot="18000000" flipH="1" flipV="1">
                <a:off x="667180" y="3336967"/>
                <a:ext cx="1564357" cy="494734"/>
              </a:xfrm>
              <a:prstGeom prst="triangle">
                <a:avLst>
                  <a:gd name="adj" fmla="val 52186"/>
                </a:avLst>
              </a:prstGeom>
              <a:solidFill>
                <a:srgbClr val="0070C0">
                  <a:alpha val="80000"/>
                </a:srgbClr>
              </a:solidFill>
              <a:ln w="127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cxnSp>
            <p:nvCxnSpPr>
              <p:cNvPr id="30" name="直線コネクタ 29">
                <a:extLst>
                  <a:ext uri="{FF2B5EF4-FFF2-40B4-BE49-F238E27FC236}">
                    <a16:creationId xmlns:a16="http://schemas.microsoft.com/office/drawing/2014/main" id="{32881D0E-7D3D-BB86-DC39-DB55F56F0451}"/>
                  </a:ext>
                </a:extLst>
              </p:cNvPr>
              <p:cNvCxnSpPr>
                <a:cxnSpLocks/>
              </p:cNvCxnSpPr>
              <p:nvPr/>
            </p:nvCxnSpPr>
            <p:spPr>
              <a:xfrm rot="18000000">
                <a:off x="860839" y="3686807"/>
                <a:ext cx="779679" cy="515699"/>
              </a:xfrm>
              <a:prstGeom prst="line">
                <a:avLst/>
              </a:prstGeom>
              <a:ln w="57150">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31" name="グループ化 30">
              <a:extLst>
                <a:ext uri="{FF2B5EF4-FFF2-40B4-BE49-F238E27FC236}">
                  <a16:creationId xmlns:a16="http://schemas.microsoft.com/office/drawing/2014/main" id="{98557D7E-F6D3-17FE-43A1-4A3F526146E9}"/>
                </a:ext>
              </a:extLst>
            </p:cNvPr>
            <p:cNvGrpSpPr/>
            <p:nvPr/>
          </p:nvGrpSpPr>
          <p:grpSpPr>
            <a:xfrm>
              <a:off x="865987" y="2727835"/>
              <a:ext cx="800219" cy="276999"/>
              <a:chOff x="1501949" y="2940799"/>
              <a:chExt cx="800219" cy="276999"/>
            </a:xfrm>
          </p:grpSpPr>
          <p:sp>
            <p:nvSpPr>
              <p:cNvPr id="32" name="テキスト ボックス 31">
                <a:extLst>
                  <a:ext uri="{FF2B5EF4-FFF2-40B4-BE49-F238E27FC236}">
                    <a16:creationId xmlns:a16="http://schemas.microsoft.com/office/drawing/2014/main" id="{5A05A928-AAA1-0A55-8BB3-9ED9555BFE31}"/>
                  </a:ext>
                </a:extLst>
              </p:cNvPr>
              <p:cNvSpPr txBox="1"/>
              <p:nvPr/>
            </p:nvSpPr>
            <p:spPr>
              <a:xfrm>
                <a:off x="1501949" y="2940799"/>
                <a:ext cx="800219" cy="276999"/>
              </a:xfrm>
              <a:prstGeom prst="rect">
                <a:avLst/>
              </a:prstGeom>
              <a:noFill/>
            </p:spPr>
            <p:txBody>
              <a:bodyPr wrap="none" rtlCol="0">
                <a:spAutoFit/>
              </a:bodyPr>
              <a:lstStyle/>
              <a:p>
                <a:pPr algn="ctr"/>
                <a:r>
                  <a:rPr kumimoji="1" lang="ja-JP" altLang="en-US" sz="1200"/>
                  <a:t>クリース</a:t>
                </a:r>
              </a:p>
            </p:txBody>
          </p:sp>
          <p:cxnSp>
            <p:nvCxnSpPr>
              <p:cNvPr id="33" name="直線コネクタ 32">
                <a:extLst>
                  <a:ext uri="{FF2B5EF4-FFF2-40B4-BE49-F238E27FC236}">
                    <a16:creationId xmlns:a16="http://schemas.microsoft.com/office/drawing/2014/main" id="{829591CC-546B-9E23-0305-9B7A9E574A42}"/>
                  </a:ext>
                </a:extLst>
              </p:cNvPr>
              <p:cNvCxnSpPr>
                <a:cxnSpLocks/>
              </p:cNvCxnSpPr>
              <p:nvPr/>
            </p:nvCxnSpPr>
            <p:spPr>
              <a:xfrm>
                <a:off x="1501949" y="3212649"/>
                <a:ext cx="800219" cy="0"/>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34" name="直線コネクタ 33">
              <a:extLst>
                <a:ext uri="{FF2B5EF4-FFF2-40B4-BE49-F238E27FC236}">
                  <a16:creationId xmlns:a16="http://schemas.microsoft.com/office/drawing/2014/main" id="{18276FD2-CD97-9849-F6C2-B450371022C5}"/>
                </a:ext>
              </a:extLst>
            </p:cNvPr>
            <p:cNvCxnSpPr>
              <a:cxnSpLocks/>
              <a:stCxn id="36" idx="5"/>
            </p:cNvCxnSpPr>
            <p:nvPr/>
          </p:nvCxnSpPr>
          <p:spPr>
            <a:xfrm flipV="1">
              <a:off x="759870" y="3171567"/>
              <a:ext cx="506704" cy="376606"/>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7" name="部分円 56">
              <a:extLst>
                <a:ext uri="{FF2B5EF4-FFF2-40B4-BE49-F238E27FC236}">
                  <a16:creationId xmlns:a16="http://schemas.microsoft.com/office/drawing/2014/main" id="{FD9780B2-AACC-AEB6-4996-EC931F1DED18}"/>
                </a:ext>
              </a:extLst>
            </p:cNvPr>
            <p:cNvSpPr/>
            <p:nvPr/>
          </p:nvSpPr>
          <p:spPr>
            <a:xfrm>
              <a:off x="1159874" y="3726830"/>
              <a:ext cx="111413" cy="225320"/>
            </a:xfrm>
            <a:custGeom>
              <a:avLst/>
              <a:gdLst>
                <a:gd name="connsiteX0" fmla="*/ 281144 w 303384"/>
                <a:gd name="connsiteY0" fmla="*/ 72619 h 303384"/>
                <a:gd name="connsiteX1" fmla="*/ 292739 w 303384"/>
                <a:gd name="connsiteY1" fmla="*/ 207514 h 303384"/>
                <a:gd name="connsiteX2" fmla="*/ 191970 w 303384"/>
                <a:gd name="connsiteY2" fmla="*/ 297939 h 303384"/>
                <a:gd name="connsiteX3" fmla="*/ 151692 w 303384"/>
                <a:gd name="connsiteY3" fmla="*/ 151692 h 303384"/>
                <a:gd name="connsiteX4" fmla="*/ 281144 w 303384"/>
                <a:gd name="connsiteY4" fmla="*/ 72619 h 303384"/>
                <a:gd name="connsiteX0" fmla="*/ 0 w 151691"/>
                <a:gd name="connsiteY0" fmla="*/ 79073 h 225320"/>
                <a:gd name="connsiteX1" fmla="*/ 129452 w 151691"/>
                <a:gd name="connsiteY1" fmla="*/ 0 h 225320"/>
                <a:gd name="connsiteX2" fmla="*/ 141047 w 151691"/>
                <a:gd name="connsiteY2" fmla="*/ 134895 h 225320"/>
                <a:gd name="connsiteX3" fmla="*/ 40278 w 151691"/>
                <a:gd name="connsiteY3" fmla="*/ 225320 h 225320"/>
                <a:gd name="connsiteX4" fmla="*/ 91440 w 151691"/>
                <a:gd name="connsiteY4" fmla="*/ 170513 h 225320"/>
                <a:gd name="connsiteX0" fmla="*/ 91011 w 113250"/>
                <a:gd name="connsiteY0" fmla="*/ 0 h 225320"/>
                <a:gd name="connsiteX1" fmla="*/ 102606 w 113250"/>
                <a:gd name="connsiteY1" fmla="*/ 134895 h 225320"/>
                <a:gd name="connsiteX2" fmla="*/ 1837 w 113250"/>
                <a:gd name="connsiteY2" fmla="*/ 225320 h 225320"/>
                <a:gd name="connsiteX3" fmla="*/ 52999 w 113250"/>
                <a:gd name="connsiteY3" fmla="*/ 170513 h 225320"/>
                <a:gd name="connsiteX0" fmla="*/ 89174 w 111413"/>
                <a:gd name="connsiteY0" fmla="*/ 0 h 225320"/>
                <a:gd name="connsiteX1" fmla="*/ 100769 w 111413"/>
                <a:gd name="connsiteY1" fmla="*/ 134895 h 225320"/>
                <a:gd name="connsiteX2" fmla="*/ 0 w 111413"/>
                <a:gd name="connsiteY2" fmla="*/ 225320 h 225320"/>
              </a:gdLst>
              <a:ahLst/>
              <a:cxnLst>
                <a:cxn ang="0">
                  <a:pos x="connsiteX0" y="connsiteY0"/>
                </a:cxn>
                <a:cxn ang="0">
                  <a:pos x="connsiteX1" y="connsiteY1"/>
                </a:cxn>
                <a:cxn ang="0">
                  <a:pos x="connsiteX2" y="connsiteY2"/>
                </a:cxn>
              </a:cxnLst>
              <a:rect l="l" t="t" r="r" b="b"/>
              <a:pathLst>
                <a:path w="111413" h="225320">
                  <a:moveTo>
                    <a:pt x="89174" y="0"/>
                  </a:moveTo>
                  <a:cubicBezTo>
                    <a:pt x="114004" y="40650"/>
                    <a:pt x="118298" y="90603"/>
                    <a:pt x="100769" y="134895"/>
                  </a:cubicBezTo>
                  <a:cubicBezTo>
                    <a:pt x="83240" y="179186"/>
                    <a:pt x="45924" y="212672"/>
                    <a:pt x="0" y="225320"/>
                  </a:cubicBezTo>
                </a:path>
              </a:pathLst>
            </a:cu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mc:AlternateContent xmlns:mc="http://schemas.openxmlformats.org/markup-compatibility/2006" xmlns:a14="http://schemas.microsoft.com/office/drawing/2010/main">
          <mc:Choice Requires="a14">
            <p:sp>
              <p:nvSpPr>
                <p:cNvPr id="58" name="テキスト ボックス 57">
                  <a:extLst>
                    <a:ext uri="{FF2B5EF4-FFF2-40B4-BE49-F238E27FC236}">
                      <a16:creationId xmlns:a16="http://schemas.microsoft.com/office/drawing/2014/main" id="{9A9DC930-1E6C-BBD3-5F58-DEE2202C0425}"/>
                    </a:ext>
                  </a:extLst>
                </p:cNvPr>
                <p:cNvSpPr txBox="1"/>
                <p:nvPr/>
              </p:nvSpPr>
              <p:spPr>
                <a:xfrm>
                  <a:off x="1190903" y="3758427"/>
                  <a:ext cx="932563"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900" b="0" i="1" smtClean="0">
                            <a:latin typeface="Cambria Math" panose="02040503050406030204" pitchFamily="18" charset="0"/>
                          </a:rPr>
                          <m:t>𝜙</m:t>
                        </m:r>
                        <m:r>
                          <a:rPr kumimoji="1" lang="en-US" altLang="ja-JP" sz="900" b="0" i="1" smtClean="0">
                            <a:latin typeface="Cambria Math" panose="02040503050406030204" pitchFamily="18" charset="0"/>
                          </a:rPr>
                          <m:t>&lt;</m:t>
                        </m:r>
                        <m:r>
                          <m:rPr>
                            <m:sty m:val="p"/>
                          </m:rPr>
                          <a:rPr kumimoji="1" lang="en-US" altLang="ja-JP" sz="900" b="0" i="0" smtClean="0">
                            <a:latin typeface="Cambria Math" panose="02040503050406030204" pitchFamily="18" charset="0"/>
                          </a:rPr>
                          <m:t>threshold</m:t>
                        </m:r>
                      </m:oMath>
                    </m:oMathPara>
                  </a14:m>
                  <a:endParaRPr kumimoji="1" lang="ja-JP" altLang="en-US" sz="900"/>
                </a:p>
              </p:txBody>
            </p:sp>
          </mc:Choice>
          <mc:Fallback xmlns="">
            <p:sp>
              <p:nvSpPr>
                <p:cNvPr id="58" name="テキスト ボックス 57">
                  <a:extLst>
                    <a:ext uri="{FF2B5EF4-FFF2-40B4-BE49-F238E27FC236}">
                      <a16:creationId xmlns:a16="http://schemas.microsoft.com/office/drawing/2014/main" id="{9A9DC930-1E6C-BBD3-5F58-DEE2202C0425}"/>
                    </a:ext>
                  </a:extLst>
                </p:cNvPr>
                <p:cNvSpPr txBox="1">
                  <a:spLocks noRot="1" noChangeAspect="1" noMove="1" noResize="1" noEditPoints="1" noAdjustHandles="1" noChangeArrowheads="1" noChangeShapeType="1" noTextEdit="1"/>
                </p:cNvSpPr>
                <p:nvPr/>
              </p:nvSpPr>
              <p:spPr>
                <a:xfrm>
                  <a:off x="1190903" y="3758427"/>
                  <a:ext cx="932563" cy="230832"/>
                </a:xfrm>
                <a:prstGeom prst="rect">
                  <a:avLst/>
                </a:prstGeom>
                <a:blipFill>
                  <a:blip r:embed="rId6"/>
                  <a:stretch>
                    <a:fillRect/>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928307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638D22D-D707-7C8F-DCBE-C89E9B663A23}"/>
              </a:ext>
            </a:extLst>
          </p:cNvPr>
          <p:cNvSpPr>
            <a:spLocks noGrp="1"/>
          </p:cNvSpPr>
          <p:nvPr>
            <p:ph type="title"/>
          </p:nvPr>
        </p:nvSpPr>
        <p:spPr>
          <a:xfrm>
            <a:off x="695803" y="117763"/>
            <a:ext cx="7314267" cy="501095"/>
          </a:xfrm>
        </p:spPr>
        <p:txBody>
          <a:bodyPr>
            <a:normAutofit fontScale="90000"/>
          </a:bodyPr>
          <a:lstStyle/>
          <a:p>
            <a:r>
              <a:rPr lang="en-US" altLang="ja-JP" sz="1600"/>
              <a:t>StrokeGen </a:t>
            </a:r>
            <a:r>
              <a:rPr lang="ja-JP" altLang="en-US" sz="1600"/>
              <a:t>実装解説 </a:t>
            </a:r>
            <a:r>
              <a:rPr lang="en-US" altLang="ja-JP" sz="1600"/>
              <a:t>– </a:t>
            </a:r>
            <a:r>
              <a:rPr lang="ja-JP" altLang="en-US" sz="1600"/>
              <a:t>応用実装</a:t>
            </a:r>
            <a:br>
              <a:rPr lang="en-US" altLang="ja-JP" sz="1600"/>
            </a:br>
            <a:r>
              <a:rPr kumimoji="1" lang="ja-JP" altLang="en-US" sz="3200"/>
              <a:t>ストロークレンダリング表現の追加</a:t>
            </a:r>
            <a:endParaRPr kumimoji="1" lang="ja-JP" altLang="en-US" sz="1600"/>
          </a:p>
        </p:txBody>
      </p:sp>
      <p:sp>
        <p:nvSpPr>
          <p:cNvPr id="2" name="テキスト ボックス 1">
            <a:extLst>
              <a:ext uri="{FF2B5EF4-FFF2-40B4-BE49-F238E27FC236}">
                <a16:creationId xmlns:a16="http://schemas.microsoft.com/office/drawing/2014/main" id="{35F98B25-FE56-ABFA-B150-1EE437FD37F4}"/>
              </a:ext>
            </a:extLst>
          </p:cNvPr>
          <p:cNvSpPr txBox="1"/>
          <p:nvPr/>
        </p:nvSpPr>
        <p:spPr>
          <a:xfrm>
            <a:off x="314761" y="797072"/>
            <a:ext cx="6340197" cy="2308324"/>
          </a:xfrm>
          <a:prstGeom prst="rect">
            <a:avLst/>
          </a:prstGeom>
          <a:noFill/>
        </p:spPr>
        <p:txBody>
          <a:bodyPr wrap="none" rtlCol="0">
            <a:spAutoFit/>
          </a:bodyPr>
          <a:lstStyle/>
          <a:p>
            <a:r>
              <a:rPr kumimoji="1" lang="ja-JP" altLang="en-US" sz="1600"/>
              <a:t>ベクトルストロークならでは表現を作成（デモ・結果の中で紹介）</a:t>
            </a:r>
            <a:endParaRPr kumimoji="1" lang="en-US" altLang="ja-JP" sz="1600"/>
          </a:p>
          <a:p>
            <a:endParaRPr kumimoji="1" lang="en-US" altLang="ja-JP" sz="1600"/>
          </a:p>
          <a:p>
            <a:pPr marL="285750" indent="-285750">
              <a:buFont typeface="Arial" panose="020B0604020202020204" pitchFamily="34" charset="0"/>
              <a:buChar char="•"/>
            </a:pPr>
            <a:r>
              <a:rPr kumimoji="1" lang="ja-JP" altLang="en-US" sz="1600"/>
              <a:t>ストロークへのテクスチャマッピング</a:t>
            </a:r>
            <a:endParaRPr kumimoji="1" lang="en-US" altLang="ja-JP" sz="1600"/>
          </a:p>
          <a:p>
            <a:pPr marL="285750" indent="-285750">
              <a:buFont typeface="Arial" panose="020B0604020202020204" pitchFamily="34" charset="0"/>
              <a:buChar char="•"/>
            </a:pPr>
            <a:r>
              <a:rPr kumimoji="1" lang="ja-JP" altLang="en-US" sz="1600"/>
              <a:t>色や線幅の制御</a:t>
            </a:r>
            <a:endParaRPr kumimoji="1" lang="en-US" altLang="ja-JP" sz="1600"/>
          </a:p>
          <a:p>
            <a:pPr marL="285750" indent="-285750">
              <a:buFont typeface="Arial" panose="020B0604020202020204" pitchFamily="34" charset="0"/>
              <a:buChar char="•"/>
            </a:pPr>
            <a:r>
              <a:rPr kumimoji="1" lang="ja-JP" altLang="en-US" sz="1600"/>
              <a:t>元の形状からズレた線の描画</a:t>
            </a:r>
            <a:endParaRPr kumimoji="1" lang="en-US" altLang="ja-JP" sz="1600"/>
          </a:p>
          <a:p>
            <a:pPr marL="285750" indent="-285750">
              <a:buFont typeface="Arial" panose="020B0604020202020204" pitchFamily="34" charset="0"/>
              <a:buChar char="•"/>
            </a:pPr>
            <a:r>
              <a:rPr kumimoji="1" lang="ja-JP" altLang="en-US" sz="1600"/>
              <a:t>ストローク単体の表現</a:t>
            </a:r>
            <a:endParaRPr kumimoji="1" lang="en-US" altLang="ja-JP" sz="1600"/>
          </a:p>
          <a:p>
            <a:pPr marL="285750" indent="-285750">
              <a:buFont typeface="Arial" panose="020B0604020202020204" pitchFamily="34" charset="0"/>
              <a:buChar char="•"/>
            </a:pPr>
            <a:r>
              <a:rPr kumimoji="1" lang="ja-JP" altLang="en-US" sz="1600"/>
              <a:t>光源に応答するような表現</a:t>
            </a:r>
            <a:endParaRPr kumimoji="1" lang="en-US" altLang="ja-JP" sz="1600"/>
          </a:p>
          <a:p>
            <a:pPr marL="285750" indent="-285750">
              <a:buFont typeface="Arial" panose="020B0604020202020204" pitchFamily="34" charset="0"/>
              <a:buChar char="•"/>
            </a:pPr>
            <a:r>
              <a:rPr kumimoji="1" lang="ja-JP" altLang="en-US" sz="1600"/>
              <a:t>動きに応答するような表現</a:t>
            </a:r>
            <a:endParaRPr kumimoji="1" lang="en-US" altLang="ja-JP" sz="1600"/>
          </a:p>
          <a:p>
            <a:endParaRPr kumimoji="1" lang="en-US" altLang="ja-JP" sz="1600"/>
          </a:p>
        </p:txBody>
      </p:sp>
      <p:sp>
        <p:nvSpPr>
          <p:cNvPr id="3" name="コンテンツ プレースホルダー 4">
            <a:extLst>
              <a:ext uri="{FF2B5EF4-FFF2-40B4-BE49-F238E27FC236}">
                <a16:creationId xmlns:a16="http://schemas.microsoft.com/office/drawing/2014/main" id="{65AAC2E6-07BC-F549-3108-DFE346852071}"/>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4</a:t>
            </a:r>
            <a:endParaRPr lang="ja-JP" altLang="en-US"/>
          </a:p>
        </p:txBody>
      </p:sp>
      <p:sp>
        <p:nvSpPr>
          <p:cNvPr id="12" name="コンテンツ プレースホルダー 4">
            <a:extLst>
              <a:ext uri="{FF2B5EF4-FFF2-40B4-BE49-F238E27FC236}">
                <a16:creationId xmlns:a16="http://schemas.microsoft.com/office/drawing/2014/main" id="{11F1C705-6166-E6AA-35D0-74445602075E}"/>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.3</a:t>
            </a:r>
            <a:endParaRPr lang="ja-JP" altLang="en-US" sz="2000"/>
          </a:p>
        </p:txBody>
      </p:sp>
    </p:spTree>
    <p:extLst>
      <p:ext uri="{BB962C8B-B14F-4D97-AF65-F5344CB8AC3E}">
        <p14:creationId xmlns:p14="http://schemas.microsoft.com/office/powerpoint/2010/main" val="724769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0F2E-0B65-8B2A-10E0-67DD4AD4E88D}"/>
              </a:ext>
            </a:extLst>
          </p:cNvPr>
          <p:cNvSpPr>
            <a:spLocks noGrp="1"/>
          </p:cNvSpPr>
          <p:nvPr>
            <p:ph type="title"/>
          </p:nvPr>
        </p:nvSpPr>
        <p:spPr/>
        <p:txBody>
          <a:bodyPr/>
          <a:lstStyle/>
          <a:p>
            <a:r>
              <a:rPr lang="ja-JP" altLang="en-US"/>
              <a:t>デモ・結果紹介</a:t>
            </a:r>
          </a:p>
        </p:txBody>
      </p:sp>
      <p:sp>
        <p:nvSpPr>
          <p:cNvPr id="4" name="コンテンツ プレースホルダー 4">
            <a:extLst>
              <a:ext uri="{FF2B5EF4-FFF2-40B4-BE49-F238E27FC236}">
                <a16:creationId xmlns:a16="http://schemas.microsoft.com/office/drawing/2014/main" id="{EAAE2D8C-EF70-85F7-B877-1A8930D6092B}"/>
              </a:ext>
            </a:extLst>
          </p:cNvPr>
          <p:cNvSpPr txBox="1">
            <a:spLocks/>
          </p:cNvSpPr>
          <p:nvPr/>
        </p:nvSpPr>
        <p:spPr bwMode="auto">
          <a:xfrm>
            <a:off x="0" y="0"/>
            <a:ext cx="624045"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a:t>5</a:t>
            </a:r>
            <a:endParaRPr lang="ja-JP" altLang="en-US"/>
          </a:p>
        </p:txBody>
      </p:sp>
      <p:grpSp>
        <p:nvGrpSpPr>
          <p:cNvPr id="29" name="グループ化 28">
            <a:extLst>
              <a:ext uri="{FF2B5EF4-FFF2-40B4-BE49-F238E27FC236}">
                <a16:creationId xmlns:a16="http://schemas.microsoft.com/office/drawing/2014/main" id="{841BA25E-5E0D-9375-2B9D-9E4D604359AE}"/>
              </a:ext>
            </a:extLst>
          </p:cNvPr>
          <p:cNvGrpSpPr/>
          <p:nvPr/>
        </p:nvGrpSpPr>
        <p:grpSpPr>
          <a:xfrm>
            <a:off x="1014857" y="895802"/>
            <a:ext cx="5114926" cy="417846"/>
            <a:chOff x="933449" y="1036900"/>
            <a:chExt cx="7639051" cy="624045"/>
          </a:xfrm>
        </p:grpSpPr>
        <p:sp>
          <p:nvSpPr>
            <p:cNvPr id="6" name="正方形/長方形 5">
              <a:extLst>
                <a:ext uri="{FF2B5EF4-FFF2-40B4-BE49-F238E27FC236}">
                  <a16:creationId xmlns:a16="http://schemas.microsoft.com/office/drawing/2014/main" id="{F64D0C64-5677-5F13-7A10-636E7415D15F}"/>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11" name="正方形/長方形 10">
              <a:extLst>
                <a:ext uri="{FF2B5EF4-FFF2-40B4-BE49-F238E27FC236}">
                  <a16:creationId xmlns:a16="http://schemas.microsoft.com/office/drawing/2014/main" id="{EDCAB36B-9C2E-E0F0-9D91-B534EC41F4BC}"/>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1</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12" name="正方形/長方形 11">
              <a:extLst>
                <a:ext uri="{FF2B5EF4-FFF2-40B4-BE49-F238E27FC236}">
                  <a16:creationId xmlns:a16="http://schemas.microsoft.com/office/drawing/2014/main" id="{20677ED0-8618-DE2C-6D08-D4ECDA89E27E}"/>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bg1">
                      <a:lumMod val="65000"/>
                    </a:schemeClr>
                  </a:solidFill>
                </a:rPr>
                <a:t>輪郭線とは？</a:t>
              </a:r>
            </a:p>
          </p:txBody>
        </p:sp>
        <p:sp>
          <p:nvSpPr>
            <p:cNvPr id="13" name="直角三角形 12">
              <a:extLst>
                <a:ext uri="{FF2B5EF4-FFF2-40B4-BE49-F238E27FC236}">
                  <a16:creationId xmlns:a16="http://schemas.microsoft.com/office/drawing/2014/main" id="{BF30459A-A04F-425C-29DC-14519D811CAC}"/>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40" name="グループ化 39">
            <a:extLst>
              <a:ext uri="{FF2B5EF4-FFF2-40B4-BE49-F238E27FC236}">
                <a16:creationId xmlns:a16="http://schemas.microsoft.com/office/drawing/2014/main" id="{0D626FFC-45B9-2503-0D5B-B467830C3E8A}"/>
              </a:ext>
            </a:extLst>
          </p:cNvPr>
          <p:cNvGrpSpPr/>
          <p:nvPr/>
        </p:nvGrpSpPr>
        <p:grpSpPr>
          <a:xfrm>
            <a:off x="1586300" y="1537639"/>
            <a:ext cx="5114926" cy="417846"/>
            <a:chOff x="933449" y="1036900"/>
            <a:chExt cx="7639051" cy="624045"/>
          </a:xfrm>
        </p:grpSpPr>
        <p:sp>
          <p:nvSpPr>
            <p:cNvPr id="41" name="正方形/長方形 40">
              <a:extLst>
                <a:ext uri="{FF2B5EF4-FFF2-40B4-BE49-F238E27FC236}">
                  <a16:creationId xmlns:a16="http://schemas.microsoft.com/office/drawing/2014/main" id="{9ABE31B3-7A29-3F03-A2A8-79CD463FED7F}"/>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42" name="正方形/長方形 41">
              <a:extLst>
                <a:ext uri="{FF2B5EF4-FFF2-40B4-BE49-F238E27FC236}">
                  <a16:creationId xmlns:a16="http://schemas.microsoft.com/office/drawing/2014/main" id="{9A4A017D-00E5-2C76-1505-DB11ECD67C39}"/>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2</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43" name="正方形/長方形 42">
              <a:extLst>
                <a:ext uri="{FF2B5EF4-FFF2-40B4-BE49-F238E27FC236}">
                  <a16:creationId xmlns:a16="http://schemas.microsoft.com/office/drawing/2014/main" id="{62BF867D-F7E1-4A04-2C15-9D51F19BEC46}"/>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bg1">
                      <a:lumMod val="65000"/>
                    </a:schemeClr>
                  </a:solidFill>
                </a:rPr>
                <a:t>StrokeGen </a:t>
              </a:r>
              <a:r>
                <a:rPr kumimoji="1" lang="ja-JP" altLang="en-US" sz="2000">
                  <a:solidFill>
                    <a:schemeClr val="bg1">
                      <a:lumMod val="65000"/>
                    </a:schemeClr>
                  </a:solidFill>
                </a:rPr>
                <a:t>概要</a:t>
              </a:r>
            </a:p>
          </p:txBody>
        </p:sp>
        <p:sp>
          <p:nvSpPr>
            <p:cNvPr id="44" name="直角三角形 43">
              <a:extLst>
                <a:ext uri="{FF2B5EF4-FFF2-40B4-BE49-F238E27FC236}">
                  <a16:creationId xmlns:a16="http://schemas.microsoft.com/office/drawing/2014/main" id="{EA517A9A-340B-C2CB-6A0A-940F2EB5B9C3}"/>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45" name="グループ化 44">
            <a:extLst>
              <a:ext uri="{FF2B5EF4-FFF2-40B4-BE49-F238E27FC236}">
                <a16:creationId xmlns:a16="http://schemas.microsoft.com/office/drawing/2014/main" id="{72BC9ABD-1E08-EC20-38A1-D2EEC1DF4360}"/>
              </a:ext>
            </a:extLst>
          </p:cNvPr>
          <p:cNvGrpSpPr/>
          <p:nvPr/>
        </p:nvGrpSpPr>
        <p:grpSpPr>
          <a:xfrm>
            <a:off x="2729186" y="2821313"/>
            <a:ext cx="5114926" cy="417846"/>
            <a:chOff x="933449" y="1036900"/>
            <a:chExt cx="7639051" cy="624045"/>
          </a:xfrm>
        </p:grpSpPr>
        <p:sp>
          <p:nvSpPr>
            <p:cNvPr id="46" name="正方形/長方形 45">
              <a:extLst>
                <a:ext uri="{FF2B5EF4-FFF2-40B4-BE49-F238E27FC236}">
                  <a16:creationId xmlns:a16="http://schemas.microsoft.com/office/drawing/2014/main" id="{6DBADA79-9895-0FCF-619B-942FB008C037}"/>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47" name="正方形/長方形 46">
              <a:extLst>
                <a:ext uri="{FF2B5EF4-FFF2-40B4-BE49-F238E27FC236}">
                  <a16:creationId xmlns:a16="http://schemas.microsoft.com/office/drawing/2014/main" id="{EC2A4421-3647-A488-276B-73639B49ED7B}"/>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4</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48" name="正方形/長方形 47">
              <a:extLst>
                <a:ext uri="{FF2B5EF4-FFF2-40B4-BE49-F238E27FC236}">
                  <a16:creationId xmlns:a16="http://schemas.microsoft.com/office/drawing/2014/main" id="{883A2B49-4415-91B6-841D-F2A94EDA1942}"/>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bg1">
                      <a:lumMod val="65000"/>
                    </a:schemeClr>
                  </a:solidFill>
                </a:rPr>
                <a:t>StrokeGen </a:t>
              </a:r>
              <a:r>
                <a:rPr kumimoji="1" lang="ja-JP" altLang="en-US" sz="2000">
                  <a:solidFill>
                    <a:schemeClr val="bg1">
                      <a:lumMod val="65000"/>
                    </a:schemeClr>
                  </a:solidFill>
                </a:rPr>
                <a:t>実装解説</a:t>
              </a:r>
            </a:p>
          </p:txBody>
        </p:sp>
        <p:sp>
          <p:nvSpPr>
            <p:cNvPr id="49" name="直角三角形 48">
              <a:extLst>
                <a:ext uri="{FF2B5EF4-FFF2-40B4-BE49-F238E27FC236}">
                  <a16:creationId xmlns:a16="http://schemas.microsoft.com/office/drawing/2014/main" id="{567E12CD-BAFC-9135-2FC2-BB34627C8E8D}"/>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50" name="グループ化 49">
            <a:extLst>
              <a:ext uri="{FF2B5EF4-FFF2-40B4-BE49-F238E27FC236}">
                <a16:creationId xmlns:a16="http://schemas.microsoft.com/office/drawing/2014/main" id="{191FDFBD-974D-B9DE-0569-8337BCAF955D}"/>
              </a:ext>
            </a:extLst>
          </p:cNvPr>
          <p:cNvGrpSpPr/>
          <p:nvPr/>
        </p:nvGrpSpPr>
        <p:grpSpPr>
          <a:xfrm>
            <a:off x="3300629" y="3463150"/>
            <a:ext cx="5114926" cy="417846"/>
            <a:chOff x="933449" y="1036900"/>
            <a:chExt cx="7639051" cy="624045"/>
          </a:xfrm>
        </p:grpSpPr>
        <p:sp>
          <p:nvSpPr>
            <p:cNvPr id="51" name="正方形/長方形 50">
              <a:extLst>
                <a:ext uri="{FF2B5EF4-FFF2-40B4-BE49-F238E27FC236}">
                  <a16:creationId xmlns:a16="http://schemas.microsoft.com/office/drawing/2014/main" id="{2033BB81-0934-773B-2046-9D92A916BADF}"/>
                </a:ext>
              </a:extLst>
            </p:cNvPr>
            <p:cNvSpPr/>
            <p:nvPr/>
          </p:nvSpPr>
          <p:spPr>
            <a:xfrm>
              <a:off x="933450" y="1576363"/>
              <a:ext cx="7435135" cy="84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solidFill>
              </a:endParaRPr>
            </a:p>
          </p:txBody>
        </p:sp>
        <p:sp>
          <p:nvSpPr>
            <p:cNvPr id="52" name="正方形/長方形 51">
              <a:extLst>
                <a:ext uri="{FF2B5EF4-FFF2-40B4-BE49-F238E27FC236}">
                  <a16:creationId xmlns:a16="http://schemas.microsoft.com/office/drawing/2014/main" id="{7B46AC28-B129-95ED-EBB6-2D309A9B2663}"/>
                </a:ext>
              </a:extLst>
            </p:cNvPr>
            <p:cNvSpPr/>
            <p:nvPr/>
          </p:nvSpPr>
          <p:spPr>
            <a:xfrm>
              <a:off x="933450" y="1039153"/>
              <a:ext cx="624045" cy="621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solidFill>
                  <a:latin typeface="Segoe UI Black" panose="020B0A02040204020203" pitchFamily="34" charset="0"/>
                  <a:cs typeface="Aharoni" panose="02010803020104030203" pitchFamily="2" charset="-79"/>
                </a:rPr>
                <a:t>5</a:t>
              </a:r>
              <a:endParaRPr kumimoji="1" lang="ja-JP" altLang="en-US" sz="2400">
                <a:solidFill>
                  <a:schemeClr val="bg1"/>
                </a:solidFill>
                <a:latin typeface="Segoe UI Black" panose="020B0A02040204020203" pitchFamily="34" charset="0"/>
                <a:cs typeface="Aharoni" panose="02010803020104030203" pitchFamily="2" charset="-79"/>
              </a:endParaRPr>
            </a:p>
          </p:txBody>
        </p:sp>
        <p:sp>
          <p:nvSpPr>
            <p:cNvPr id="53" name="正方形/長方形 52">
              <a:extLst>
                <a:ext uri="{FF2B5EF4-FFF2-40B4-BE49-F238E27FC236}">
                  <a16:creationId xmlns:a16="http://schemas.microsoft.com/office/drawing/2014/main" id="{EAA65C97-1782-6927-5AA1-D06A2FA71579}"/>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a:solidFill>
                    <a:schemeClr val="tx1"/>
                  </a:solidFill>
                </a:rPr>
                <a:t>デモ・結果紹介</a:t>
              </a:r>
            </a:p>
          </p:txBody>
        </p:sp>
        <p:sp>
          <p:nvSpPr>
            <p:cNvPr id="54" name="直角三角形 53">
              <a:extLst>
                <a:ext uri="{FF2B5EF4-FFF2-40B4-BE49-F238E27FC236}">
                  <a16:creationId xmlns:a16="http://schemas.microsoft.com/office/drawing/2014/main" id="{1AC846B5-6C58-771F-FE4A-8974560CFA25}"/>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grpSp>
        <p:nvGrpSpPr>
          <p:cNvPr id="55" name="グループ化 54">
            <a:extLst>
              <a:ext uri="{FF2B5EF4-FFF2-40B4-BE49-F238E27FC236}">
                <a16:creationId xmlns:a16="http://schemas.microsoft.com/office/drawing/2014/main" id="{22FA22DF-C004-6AC1-40E4-3EBFCB8A3EEF}"/>
              </a:ext>
            </a:extLst>
          </p:cNvPr>
          <p:cNvGrpSpPr/>
          <p:nvPr/>
        </p:nvGrpSpPr>
        <p:grpSpPr>
          <a:xfrm>
            <a:off x="3872073" y="4104989"/>
            <a:ext cx="5114926" cy="417846"/>
            <a:chOff x="933449" y="1036900"/>
            <a:chExt cx="7639051" cy="624045"/>
          </a:xfrm>
        </p:grpSpPr>
        <p:sp>
          <p:nvSpPr>
            <p:cNvPr id="56" name="正方形/長方形 55">
              <a:extLst>
                <a:ext uri="{FF2B5EF4-FFF2-40B4-BE49-F238E27FC236}">
                  <a16:creationId xmlns:a16="http://schemas.microsoft.com/office/drawing/2014/main" id="{89321DD5-0A68-5774-3B98-4ECE47E9B166}"/>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57" name="正方形/長方形 56">
              <a:extLst>
                <a:ext uri="{FF2B5EF4-FFF2-40B4-BE49-F238E27FC236}">
                  <a16:creationId xmlns:a16="http://schemas.microsoft.com/office/drawing/2014/main" id="{3E879105-A442-DFE3-5B58-2CE972D84DC3}"/>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cs typeface="Aharoni" panose="02010803020104030203" pitchFamily="2" charset="-79"/>
                </a:rPr>
                <a:t>6</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58" name="正方形/長方形 57">
              <a:extLst>
                <a:ext uri="{FF2B5EF4-FFF2-40B4-BE49-F238E27FC236}">
                  <a16:creationId xmlns:a16="http://schemas.microsoft.com/office/drawing/2014/main" id="{5980544E-D60C-1FBE-47CC-5156C278CC0D}"/>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bg1">
                      <a:lumMod val="65000"/>
                    </a:schemeClr>
                  </a:solidFill>
                </a:rPr>
                <a:t>課題と今後の展望</a:t>
              </a:r>
            </a:p>
          </p:txBody>
        </p:sp>
        <p:sp>
          <p:nvSpPr>
            <p:cNvPr id="59" name="直角三角形 58">
              <a:extLst>
                <a:ext uri="{FF2B5EF4-FFF2-40B4-BE49-F238E27FC236}">
                  <a16:creationId xmlns:a16="http://schemas.microsoft.com/office/drawing/2014/main" id="{4F2C86C7-4373-496D-2298-419E9B226D18}"/>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60" name="グループ化 59">
            <a:extLst>
              <a:ext uri="{FF2B5EF4-FFF2-40B4-BE49-F238E27FC236}">
                <a16:creationId xmlns:a16="http://schemas.microsoft.com/office/drawing/2014/main" id="{F0ECB7A6-8980-EA41-72E5-048574ED8704}"/>
              </a:ext>
            </a:extLst>
          </p:cNvPr>
          <p:cNvGrpSpPr/>
          <p:nvPr/>
        </p:nvGrpSpPr>
        <p:grpSpPr>
          <a:xfrm>
            <a:off x="2157743" y="2179476"/>
            <a:ext cx="5114926" cy="417846"/>
            <a:chOff x="933449" y="1036900"/>
            <a:chExt cx="7639051" cy="624045"/>
          </a:xfrm>
        </p:grpSpPr>
        <p:sp>
          <p:nvSpPr>
            <p:cNvPr id="61" name="正方形/長方形 60">
              <a:extLst>
                <a:ext uri="{FF2B5EF4-FFF2-40B4-BE49-F238E27FC236}">
                  <a16:creationId xmlns:a16="http://schemas.microsoft.com/office/drawing/2014/main" id="{0378884B-E815-C222-49A7-A3A7DC07A633}"/>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62" name="正方形/長方形 61">
              <a:extLst>
                <a:ext uri="{FF2B5EF4-FFF2-40B4-BE49-F238E27FC236}">
                  <a16:creationId xmlns:a16="http://schemas.microsoft.com/office/drawing/2014/main" id="{D2930584-086A-F4DD-76AB-B1B959452CC0}"/>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3</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63" name="正方形/長方形 62">
              <a:extLst>
                <a:ext uri="{FF2B5EF4-FFF2-40B4-BE49-F238E27FC236}">
                  <a16:creationId xmlns:a16="http://schemas.microsoft.com/office/drawing/2014/main" id="{CBF619D2-88A9-496E-7E30-555F413E9A1F}"/>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bg1">
                      <a:lumMod val="65000"/>
                    </a:schemeClr>
                  </a:solidFill>
                </a:rPr>
                <a:t>StrokeGen </a:t>
              </a:r>
              <a:r>
                <a:rPr kumimoji="1" lang="ja-JP" altLang="en-US" sz="2000">
                  <a:solidFill>
                    <a:schemeClr val="bg1">
                      <a:lumMod val="65000"/>
                    </a:schemeClr>
                  </a:solidFill>
                </a:rPr>
                <a:t>アルゴリズム解説</a:t>
              </a:r>
            </a:p>
          </p:txBody>
        </p:sp>
        <p:sp>
          <p:nvSpPr>
            <p:cNvPr id="64" name="直角三角形 63">
              <a:extLst>
                <a:ext uri="{FF2B5EF4-FFF2-40B4-BE49-F238E27FC236}">
                  <a16:creationId xmlns:a16="http://schemas.microsoft.com/office/drawing/2014/main" id="{4098BEBF-2E51-43B1-42BD-E94AE71E41E6}"/>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spTree>
    <p:extLst>
      <p:ext uri="{BB962C8B-B14F-4D97-AF65-F5344CB8AC3E}">
        <p14:creationId xmlns:p14="http://schemas.microsoft.com/office/powerpoint/2010/main" val="18018175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0F2E-0B65-8B2A-10E0-67DD4AD4E88D}"/>
              </a:ext>
            </a:extLst>
          </p:cNvPr>
          <p:cNvSpPr>
            <a:spLocks noGrp="1"/>
          </p:cNvSpPr>
          <p:nvPr>
            <p:ph type="title"/>
          </p:nvPr>
        </p:nvSpPr>
        <p:spPr/>
        <p:txBody>
          <a:bodyPr/>
          <a:lstStyle/>
          <a:p>
            <a:r>
              <a:rPr lang="ja-JP" altLang="en-US"/>
              <a:t>デモ・結果紹介</a:t>
            </a:r>
            <a:endParaRPr kumimoji="1" lang="ja-JP" altLang="en-US"/>
          </a:p>
        </p:txBody>
      </p:sp>
      <p:sp>
        <p:nvSpPr>
          <p:cNvPr id="4" name="コンテンツ プレースホルダー 4">
            <a:extLst>
              <a:ext uri="{FF2B5EF4-FFF2-40B4-BE49-F238E27FC236}">
                <a16:creationId xmlns:a16="http://schemas.microsoft.com/office/drawing/2014/main" id="{EAAE2D8C-EF70-85F7-B877-1A8930D6092B}"/>
              </a:ext>
            </a:extLst>
          </p:cNvPr>
          <p:cNvSpPr txBox="1">
            <a:spLocks/>
          </p:cNvSpPr>
          <p:nvPr/>
        </p:nvSpPr>
        <p:spPr bwMode="auto">
          <a:xfrm>
            <a:off x="0" y="0"/>
            <a:ext cx="624045"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a:t>5</a:t>
            </a:r>
            <a:endParaRPr lang="ja-JP" altLang="en-US"/>
          </a:p>
        </p:txBody>
      </p:sp>
      <p:sp>
        <p:nvSpPr>
          <p:cNvPr id="3" name="テキスト ボックス 2">
            <a:extLst>
              <a:ext uri="{FF2B5EF4-FFF2-40B4-BE49-F238E27FC236}">
                <a16:creationId xmlns:a16="http://schemas.microsoft.com/office/drawing/2014/main" id="{7AD4F621-9BFF-403F-579F-C4FEA635069B}"/>
              </a:ext>
            </a:extLst>
          </p:cNvPr>
          <p:cNvSpPr txBox="1"/>
          <p:nvPr/>
        </p:nvSpPr>
        <p:spPr>
          <a:xfrm>
            <a:off x="244119" y="669384"/>
            <a:ext cx="4810804" cy="1477328"/>
          </a:xfrm>
          <a:prstGeom prst="rect">
            <a:avLst/>
          </a:prstGeom>
          <a:noFill/>
        </p:spPr>
        <p:txBody>
          <a:bodyPr wrap="none" rtlCol="0">
            <a:spAutoFit/>
          </a:bodyPr>
          <a:lstStyle/>
          <a:p>
            <a:r>
              <a:rPr kumimoji="1" lang="ja-JP" altLang="en-US" b="1" u="sng"/>
              <a:t>利用アセットについて</a:t>
            </a:r>
            <a:endParaRPr kumimoji="1" lang="en-US" altLang="ja-JP" b="1" u="sng"/>
          </a:p>
          <a:p>
            <a:r>
              <a:rPr kumimoji="1" lang="ja-JP" altLang="en-US"/>
              <a:t>・ユニティちゃん</a:t>
            </a:r>
            <a:r>
              <a:rPr kumimoji="1" lang="ja-JP" altLang="en-US" sz="1200"/>
              <a:t>（</a:t>
            </a:r>
            <a:r>
              <a:rPr kumimoji="1" lang="en-US" altLang="ja-JP" sz="1200"/>
              <a:t>© Unity Technologies Japan/UCL</a:t>
            </a:r>
            <a:r>
              <a:rPr kumimoji="1" lang="ja-JP" altLang="en-US" sz="1200"/>
              <a:t>）</a:t>
            </a:r>
            <a:endParaRPr kumimoji="1" lang="en-US" altLang="ja-JP" sz="1200"/>
          </a:p>
          <a:p>
            <a:r>
              <a:rPr kumimoji="1" lang="ja-JP" altLang="en-US"/>
              <a:t>　</a:t>
            </a:r>
            <a:r>
              <a:rPr lang="en-US" altLang="ja-JP">
                <a:hlinkClick r:id="rId3"/>
              </a:rPr>
              <a:t>UNITY-CHAN! OFFICIAL WEBSITE</a:t>
            </a:r>
            <a:endParaRPr kumimoji="1" lang="en-US" altLang="ja-JP"/>
          </a:p>
          <a:p>
            <a:r>
              <a:rPr kumimoji="1" lang="ja-JP" altLang="en-US"/>
              <a:t>・ミライ小町</a:t>
            </a:r>
            <a:r>
              <a:rPr kumimoji="1" lang="ja-JP" altLang="en-US" sz="1200"/>
              <a:t>（法人による学術発表・技術研究用途）</a:t>
            </a:r>
            <a:endParaRPr kumimoji="1" lang="en-US" altLang="ja-JP" sz="1200"/>
          </a:p>
          <a:p>
            <a:r>
              <a:rPr kumimoji="1" lang="ja-JP" altLang="en-US"/>
              <a:t>　</a:t>
            </a:r>
            <a:r>
              <a:rPr lang="ja-JP" altLang="en-US">
                <a:hlinkClick r:id="rId4"/>
              </a:rPr>
              <a:t>ミライ小町 </a:t>
            </a:r>
            <a:r>
              <a:rPr lang="en-US" altLang="ja-JP">
                <a:hlinkClick r:id="rId4"/>
              </a:rPr>
              <a:t>Mirai Komachi Official Page</a:t>
            </a:r>
            <a:endParaRPr kumimoji="1" lang="en-US" altLang="ja-JP"/>
          </a:p>
        </p:txBody>
      </p:sp>
      <p:pic>
        <p:nvPicPr>
          <p:cNvPr id="143" name="Picture 2">
            <a:extLst>
              <a:ext uri="{FF2B5EF4-FFF2-40B4-BE49-F238E27FC236}">
                <a16:creationId xmlns:a16="http://schemas.microsoft.com/office/drawing/2014/main" id="{9BAD4070-7973-7BAD-EBC9-C850429EDE5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60285" y="3129800"/>
            <a:ext cx="1711361" cy="1477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05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0F2E-0B65-8B2A-10E0-67DD4AD4E88D}"/>
              </a:ext>
            </a:extLst>
          </p:cNvPr>
          <p:cNvSpPr>
            <a:spLocks noGrp="1"/>
          </p:cNvSpPr>
          <p:nvPr>
            <p:ph type="title"/>
          </p:nvPr>
        </p:nvSpPr>
        <p:spPr/>
        <p:txBody>
          <a:bodyPr>
            <a:normAutofit/>
          </a:bodyPr>
          <a:lstStyle/>
          <a:p>
            <a:r>
              <a:rPr lang="ja-JP" altLang="en-US"/>
              <a:t>輪郭線とは？</a:t>
            </a:r>
          </a:p>
        </p:txBody>
      </p:sp>
      <p:sp>
        <p:nvSpPr>
          <p:cNvPr id="4" name="コンテンツ プレースホルダー 4">
            <a:extLst>
              <a:ext uri="{FF2B5EF4-FFF2-40B4-BE49-F238E27FC236}">
                <a16:creationId xmlns:a16="http://schemas.microsoft.com/office/drawing/2014/main" id="{EAAE2D8C-EF70-85F7-B877-1A8930D6092B}"/>
              </a:ext>
            </a:extLst>
          </p:cNvPr>
          <p:cNvSpPr txBox="1">
            <a:spLocks/>
          </p:cNvSpPr>
          <p:nvPr/>
        </p:nvSpPr>
        <p:spPr bwMode="auto">
          <a:xfrm>
            <a:off x="0" y="0"/>
            <a:ext cx="624045"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a:t>1</a:t>
            </a:r>
            <a:endParaRPr lang="ja-JP" altLang="en-US"/>
          </a:p>
        </p:txBody>
      </p:sp>
      <p:sp>
        <p:nvSpPr>
          <p:cNvPr id="25" name="テキスト ボックス 24">
            <a:extLst>
              <a:ext uri="{FF2B5EF4-FFF2-40B4-BE49-F238E27FC236}">
                <a16:creationId xmlns:a16="http://schemas.microsoft.com/office/drawing/2014/main" id="{8157E626-93E3-925E-95FA-5A9E5674A380}"/>
              </a:ext>
            </a:extLst>
          </p:cNvPr>
          <p:cNvSpPr txBox="1"/>
          <p:nvPr/>
        </p:nvSpPr>
        <p:spPr>
          <a:xfrm>
            <a:off x="440099" y="3789943"/>
            <a:ext cx="7904728" cy="861774"/>
          </a:xfrm>
          <a:prstGeom prst="rect">
            <a:avLst/>
          </a:prstGeom>
          <a:noFill/>
        </p:spPr>
        <p:txBody>
          <a:bodyPr wrap="none" rtlCol="0">
            <a:spAutoFit/>
          </a:bodyPr>
          <a:lstStyle/>
          <a:p>
            <a:r>
              <a:rPr kumimoji="1" lang="ja-JP" altLang="en-US" sz="1400"/>
              <a:t>イラストの線を指して「ここが輪郭線、ここはそれ以外の線」と分類できるようなものではない</a:t>
            </a:r>
            <a:endParaRPr kumimoji="1" lang="en-US" altLang="ja-JP" sz="1400"/>
          </a:p>
          <a:p>
            <a:r>
              <a:rPr kumimoji="1" lang="en-US" altLang="ja-JP"/>
              <a:t>StrokeGen </a:t>
            </a:r>
            <a:r>
              <a:rPr kumimoji="1" lang="ja-JP" altLang="en-US"/>
              <a:t>の扱う </a:t>
            </a:r>
            <a:r>
              <a:rPr kumimoji="1" lang="en-US" altLang="ja-JP" b="1">
                <a:solidFill>
                  <a:schemeClr val="accent6">
                    <a:lumMod val="75000"/>
                  </a:schemeClr>
                </a:solidFill>
              </a:rPr>
              <a:t>(Mesh) Contour</a:t>
            </a:r>
            <a:r>
              <a:rPr kumimoji="1" lang="en-US" altLang="ja-JP"/>
              <a:t> </a:t>
            </a:r>
            <a:r>
              <a:rPr kumimoji="1" lang="ja-JP" altLang="en-US"/>
              <a:t>は後で定義するが</a:t>
            </a:r>
            <a:endParaRPr kumimoji="1" lang="en-US" altLang="ja-JP"/>
          </a:p>
          <a:p>
            <a:r>
              <a:rPr kumimoji="1" lang="ja-JP" altLang="en-US"/>
              <a:t>講演の中で輪郭線を表す用語は明確に</a:t>
            </a:r>
            <a:r>
              <a:rPr lang="ja-JP" altLang="en-US" b="1"/>
              <a:t>区別して扱わない</a:t>
            </a:r>
            <a:endParaRPr kumimoji="1" lang="ja-JP" altLang="en-US" sz="1600" b="1">
              <a:solidFill>
                <a:schemeClr val="accent6">
                  <a:lumMod val="75000"/>
                </a:schemeClr>
              </a:solidFill>
            </a:endParaRPr>
          </a:p>
        </p:txBody>
      </p:sp>
      <mc:AlternateContent xmlns:mc="http://schemas.openxmlformats.org/markup-compatibility/2006" xmlns:p14="http://schemas.microsoft.com/office/powerpoint/2010/main">
        <mc:Choice Requires="p14">
          <p:contentPart p14:bwMode="auto" r:id="rId3">
            <p14:nvContentPartPr>
              <p14:cNvPr id="9" name="インク 8">
                <a:extLst>
                  <a:ext uri="{FF2B5EF4-FFF2-40B4-BE49-F238E27FC236}">
                    <a16:creationId xmlns:a16="http://schemas.microsoft.com/office/drawing/2014/main" id="{EF4AECC4-B798-421A-BA19-DCFA23AE5E62}"/>
                  </a:ext>
                </a:extLst>
              </p14:cNvPr>
              <p14:cNvContentPartPr/>
              <p14:nvPr/>
            </p14:nvContentPartPr>
            <p14:xfrm>
              <a:off x="-592742" y="1541798"/>
              <a:ext cx="360" cy="360"/>
            </p14:xfrm>
          </p:contentPart>
        </mc:Choice>
        <mc:Fallback xmlns="">
          <p:pic>
            <p:nvPicPr>
              <p:cNvPr id="9" name="インク 8">
                <a:extLst>
                  <a:ext uri="{FF2B5EF4-FFF2-40B4-BE49-F238E27FC236}">
                    <a16:creationId xmlns:a16="http://schemas.microsoft.com/office/drawing/2014/main" id="{EF4AECC4-B798-421A-BA19-DCFA23AE5E62}"/>
                  </a:ext>
                </a:extLst>
              </p:cNvPr>
              <p:cNvPicPr/>
              <p:nvPr/>
            </p:nvPicPr>
            <p:blipFill>
              <a:blip r:embed="rId4"/>
              <a:stretch>
                <a:fillRect/>
              </a:stretch>
            </p:blipFill>
            <p:spPr>
              <a:xfrm>
                <a:off x="-601382" y="1533158"/>
                <a:ext cx="18000" cy="18000"/>
              </a:xfrm>
              <a:prstGeom prst="rect">
                <a:avLst/>
              </a:prstGeom>
            </p:spPr>
          </p:pic>
        </mc:Fallback>
      </mc:AlternateContent>
      <p:grpSp>
        <p:nvGrpSpPr>
          <p:cNvPr id="69" name="グループ化 68">
            <a:extLst>
              <a:ext uri="{FF2B5EF4-FFF2-40B4-BE49-F238E27FC236}">
                <a16:creationId xmlns:a16="http://schemas.microsoft.com/office/drawing/2014/main" id="{BBF43C9C-1BCC-474C-CCCE-C7F6028AEC6E}"/>
              </a:ext>
            </a:extLst>
          </p:cNvPr>
          <p:cNvGrpSpPr/>
          <p:nvPr/>
        </p:nvGrpSpPr>
        <p:grpSpPr>
          <a:xfrm>
            <a:off x="843045" y="1005053"/>
            <a:ext cx="2088778" cy="2501981"/>
            <a:chOff x="358806" y="1005053"/>
            <a:chExt cx="2088778" cy="2501981"/>
          </a:xfrm>
        </p:grpSpPr>
        <p:pic>
          <p:nvPicPr>
            <p:cNvPr id="11" name="図 10" descr="ロゴ が含まれている画像&#10;&#10;自動的に生成された説明">
              <a:extLst>
                <a:ext uri="{FF2B5EF4-FFF2-40B4-BE49-F238E27FC236}">
                  <a16:creationId xmlns:a16="http://schemas.microsoft.com/office/drawing/2014/main" id="{9CB2D838-8250-9A9C-E161-89617EF5B3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8806" y="1413013"/>
              <a:ext cx="2088778" cy="1570773"/>
            </a:xfrm>
            <a:prstGeom prst="rect">
              <a:avLst/>
            </a:prstGeom>
            <a:ln>
              <a:solidFill>
                <a:schemeClr val="bg1">
                  <a:lumMod val="75000"/>
                </a:schemeClr>
              </a:solidFill>
            </a:ln>
          </p:spPr>
        </p:pic>
        <p:grpSp>
          <p:nvGrpSpPr>
            <p:cNvPr id="12" name="グループ化 11">
              <a:extLst>
                <a:ext uri="{FF2B5EF4-FFF2-40B4-BE49-F238E27FC236}">
                  <a16:creationId xmlns:a16="http://schemas.microsoft.com/office/drawing/2014/main" id="{7AC13857-732A-C1A6-346B-D6941054D6B3}"/>
                </a:ext>
              </a:extLst>
            </p:cNvPr>
            <p:cNvGrpSpPr/>
            <p:nvPr/>
          </p:nvGrpSpPr>
          <p:grpSpPr>
            <a:xfrm>
              <a:off x="545267" y="1005053"/>
              <a:ext cx="701731" cy="510801"/>
              <a:chOff x="1578888" y="2715734"/>
              <a:chExt cx="701731" cy="510801"/>
            </a:xfrm>
          </p:grpSpPr>
          <p:grpSp>
            <p:nvGrpSpPr>
              <p:cNvPr id="16" name="グループ化 15">
                <a:extLst>
                  <a:ext uri="{FF2B5EF4-FFF2-40B4-BE49-F238E27FC236}">
                    <a16:creationId xmlns:a16="http://schemas.microsoft.com/office/drawing/2014/main" id="{C1F3C82D-EC32-723F-3DA7-55D11B13D60F}"/>
                  </a:ext>
                </a:extLst>
              </p:cNvPr>
              <p:cNvGrpSpPr/>
              <p:nvPr/>
            </p:nvGrpSpPr>
            <p:grpSpPr>
              <a:xfrm>
                <a:off x="1578888" y="2715734"/>
                <a:ext cx="646331" cy="276999"/>
                <a:chOff x="1578888" y="2946567"/>
                <a:chExt cx="646331" cy="276999"/>
              </a:xfrm>
            </p:grpSpPr>
            <p:sp>
              <p:nvSpPr>
                <p:cNvPr id="23" name="テキスト ボックス 22">
                  <a:extLst>
                    <a:ext uri="{FF2B5EF4-FFF2-40B4-BE49-F238E27FC236}">
                      <a16:creationId xmlns:a16="http://schemas.microsoft.com/office/drawing/2014/main" id="{6B7E9603-A721-EAF5-A400-D8C4A410EB18}"/>
                    </a:ext>
                  </a:extLst>
                </p:cNvPr>
                <p:cNvSpPr txBox="1"/>
                <p:nvPr/>
              </p:nvSpPr>
              <p:spPr>
                <a:xfrm>
                  <a:off x="1578888" y="2946567"/>
                  <a:ext cx="646331" cy="276999"/>
                </a:xfrm>
                <a:prstGeom prst="rect">
                  <a:avLst/>
                </a:prstGeom>
                <a:noFill/>
              </p:spPr>
              <p:txBody>
                <a:bodyPr wrap="none" rtlCol="0">
                  <a:spAutoFit/>
                </a:bodyPr>
                <a:lstStyle/>
                <a:p>
                  <a:pPr algn="ctr"/>
                  <a:r>
                    <a:rPr kumimoji="1" lang="ja-JP" altLang="en-US" sz="1200"/>
                    <a:t>輪郭線</a:t>
                  </a:r>
                </a:p>
              </p:txBody>
            </p:sp>
            <p:cxnSp>
              <p:nvCxnSpPr>
                <p:cNvPr id="24" name="直線コネクタ 23">
                  <a:extLst>
                    <a:ext uri="{FF2B5EF4-FFF2-40B4-BE49-F238E27FC236}">
                      <a16:creationId xmlns:a16="http://schemas.microsoft.com/office/drawing/2014/main" id="{00C68392-0E52-69EA-A455-7BF5AB8949B0}"/>
                    </a:ext>
                  </a:extLst>
                </p:cNvPr>
                <p:cNvCxnSpPr>
                  <a:cxnSpLocks/>
                </p:cNvCxnSpPr>
                <p:nvPr/>
              </p:nvCxnSpPr>
              <p:spPr>
                <a:xfrm>
                  <a:off x="1578888" y="3158807"/>
                  <a:ext cx="646331" cy="0"/>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8" name="直線コネクタ 17">
                <a:extLst>
                  <a:ext uri="{FF2B5EF4-FFF2-40B4-BE49-F238E27FC236}">
                    <a16:creationId xmlns:a16="http://schemas.microsoft.com/office/drawing/2014/main" id="{0FE39D39-2D2E-C09B-878B-923C7AC28763}"/>
                  </a:ext>
                </a:extLst>
              </p:cNvPr>
              <p:cNvCxnSpPr/>
              <p:nvPr/>
            </p:nvCxnSpPr>
            <p:spPr>
              <a:xfrm flipH="1" flipV="1">
                <a:off x="1967797" y="3147977"/>
                <a:ext cx="312822" cy="78558"/>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4A03CEF5-C682-D29C-D0D7-38B8CB01619B}"/>
                  </a:ext>
                </a:extLst>
              </p:cNvPr>
              <p:cNvCxnSpPr>
                <a:cxnSpLocks/>
              </p:cNvCxnSpPr>
              <p:nvPr/>
            </p:nvCxnSpPr>
            <p:spPr>
              <a:xfrm flipH="1" flipV="1">
                <a:off x="1902054" y="2926367"/>
                <a:ext cx="73117" cy="227767"/>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8" name="グループ化 27">
              <a:extLst>
                <a:ext uri="{FF2B5EF4-FFF2-40B4-BE49-F238E27FC236}">
                  <a16:creationId xmlns:a16="http://schemas.microsoft.com/office/drawing/2014/main" id="{747130BC-F10D-17F6-7EF1-35D17B1AA25D}"/>
                </a:ext>
              </a:extLst>
            </p:cNvPr>
            <p:cNvGrpSpPr/>
            <p:nvPr/>
          </p:nvGrpSpPr>
          <p:grpSpPr>
            <a:xfrm>
              <a:off x="1544747" y="1023138"/>
              <a:ext cx="800219" cy="615702"/>
              <a:chOff x="1501944" y="2715734"/>
              <a:chExt cx="800219" cy="615702"/>
            </a:xfrm>
          </p:grpSpPr>
          <p:grpSp>
            <p:nvGrpSpPr>
              <p:cNvPr id="29" name="グループ化 28">
                <a:extLst>
                  <a:ext uri="{FF2B5EF4-FFF2-40B4-BE49-F238E27FC236}">
                    <a16:creationId xmlns:a16="http://schemas.microsoft.com/office/drawing/2014/main" id="{21691977-ED48-1CF8-52FC-23871AE0A395}"/>
                  </a:ext>
                </a:extLst>
              </p:cNvPr>
              <p:cNvGrpSpPr/>
              <p:nvPr/>
            </p:nvGrpSpPr>
            <p:grpSpPr>
              <a:xfrm>
                <a:off x="1501944" y="2715734"/>
                <a:ext cx="800219" cy="276999"/>
                <a:chOff x="1501944" y="2946567"/>
                <a:chExt cx="800219" cy="276999"/>
              </a:xfrm>
            </p:grpSpPr>
            <p:sp>
              <p:nvSpPr>
                <p:cNvPr id="32" name="テキスト ボックス 31">
                  <a:extLst>
                    <a:ext uri="{FF2B5EF4-FFF2-40B4-BE49-F238E27FC236}">
                      <a16:creationId xmlns:a16="http://schemas.microsoft.com/office/drawing/2014/main" id="{79F85390-965D-34E8-0A0E-C3355B123395}"/>
                    </a:ext>
                  </a:extLst>
                </p:cNvPr>
                <p:cNvSpPr txBox="1"/>
                <p:nvPr/>
              </p:nvSpPr>
              <p:spPr>
                <a:xfrm>
                  <a:off x="1501944" y="2946567"/>
                  <a:ext cx="800219" cy="276999"/>
                </a:xfrm>
                <a:prstGeom prst="rect">
                  <a:avLst/>
                </a:prstGeom>
                <a:noFill/>
              </p:spPr>
              <p:txBody>
                <a:bodyPr wrap="none" rtlCol="0">
                  <a:spAutoFit/>
                </a:bodyPr>
                <a:lstStyle/>
                <a:p>
                  <a:pPr algn="ctr"/>
                  <a:r>
                    <a:rPr kumimoji="1" lang="ja-JP" altLang="en-US" sz="1200"/>
                    <a:t>輪郭線？</a:t>
                  </a:r>
                </a:p>
              </p:txBody>
            </p:sp>
            <p:cxnSp>
              <p:nvCxnSpPr>
                <p:cNvPr id="33" name="直線コネクタ 32">
                  <a:extLst>
                    <a:ext uri="{FF2B5EF4-FFF2-40B4-BE49-F238E27FC236}">
                      <a16:creationId xmlns:a16="http://schemas.microsoft.com/office/drawing/2014/main" id="{18E491D0-C5A4-677F-1E6B-E04A113297F7}"/>
                    </a:ext>
                  </a:extLst>
                </p:cNvPr>
                <p:cNvCxnSpPr>
                  <a:cxnSpLocks/>
                </p:cNvCxnSpPr>
                <p:nvPr/>
              </p:nvCxnSpPr>
              <p:spPr>
                <a:xfrm>
                  <a:off x="1578888" y="3158807"/>
                  <a:ext cx="646331" cy="0"/>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30" name="直線コネクタ 29">
                <a:extLst>
                  <a:ext uri="{FF2B5EF4-FFF2-40B4-BE49-F238E27FC236}">
                    <a16:creationId xmlns:a16="http://schemas.microsoft.com/office/drawing/2014/main" id="{687B9525-57AE-6CA3-7811-13A5D5868DE8}"/>
                  </a:ext>
                </a:extLst>
              </p:cNvPr>
              <p:cNvCxnSpPr>
                <a:cxnSpLocks/>
              </p:cNvCxnSpPr>
              <p:nvPr/>
            </p:nvCxnSpPr>
            <p:spPr>
              <a:xfrm flipV="1">
                <a:off x="1547354" y="3133229"/>
                <a:ext cx="297749" cy="198207"/>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8C6366B3-3940-642C-9CE2-F0CD60EC0EC7}"/>
                  </a:ext>
                </a:extLst>
              </p:cNvPr>
              <p:cNvCxnSpPr>
                <a:cxnSpLocks/>
              </p:cNvCxnSpPr>
              <p:nvPr/>
            </p:nvCxnSpPr>
            <p:spPr>
              <a:xfrm flipV="1">
                <a:off x="1845103" y="2926367"/>
                <a:ext cx="56951" cy="216724"/>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37" name="グループ化 36">
              <a:extLst>
                <a:ext uri="{FF2B5EF4-FFF2-40B4-BE49-F238E27FC236}">
                  <a16:creationId xmlns:a16="http://schemas.microsoft.com/office/drawing/2014/main" id="{B4D2395E-A8FB-8847-A4F9-EC1ABE14D396}"/>
                </a:ext>
              </a:extLst>
            </p:cNvPr>
            <p:cNvGrpSpPr/>
            <p:nvPr/>
          </p:nvGrpSpPr>
          <p:grpSpPr>
            <a:xfrm>
              <a:off x="456082" y="2633378"/>
              <a:ext cx="800219" cy="873656"/>
              <a:chOff x="1501944" y="2119077"/>
              <a:chExt cx="800219" cy="873656"/>
            </a:xfrm>
          </p:grpSpPr>
          <p:grpSp>
            <p:nvGrpSpPr>
              <p:cNvPr id="38" name="グループ化 37">
                <a:extLst>
                  <a:ext uri="{FF2B5EF4-FFF2-40B4-BE49-F238E27FC236}">
                    <a16:creationId xmlns:a16="http://schemas.microsoft.com/office/drawing/2014/main" id="{634A3EC5-45E9-F765-E443-B84A40FDE2AA}"/>
                  </a:ext>
                </a:extLst>
              </p:cNvPr>
              <p:cNvGrpSpPr/>
              <p:nvPr/>
            </p:nvGrpSpPr>
            <p:grpSpPr>
              <a:xfrm>
                <a:off x="1501944" y="2715734"/>
                <a:ext cx="800219" cy="276999"/>
                <a:chOff x="1501944" y="2946567"/>
                <a:chExt cx="800219" cy="276999"/>
              </a:xfrm>
            </p:grpSpPr>
            <p:sp>
              <p:nvSpPr>
                <p:cNvPr id="41" name="テキスト ボックス 40">
                  <a:extLst>
                    <a:ext uri="{FF2B5EF4-FFF2-40B4-BE49-F238E27FC236}">
                      <a16:creationId xmlns:a16="http://schemas.microsoft.com/office/drawing/2014/main" id="{B1C01913-C82D-1E27-57FE-AADDD12263E9}"/>
                    </a:ext>
                  </a:extLst>
                </p:cNvPr>
                <p:cNvSpPr txBox="1"/>
                <p:nvPr/>
              </p:nvSpPr>
              <p:spPr>
                <a:xfrm>
                  <a:off x="1501944" y="2946567"/>
                  <a:ext cx="800219" cy="276999"/>
                </a:xfrm>
                <a:prstGeom prst="rect">
                  <a:avLst/>
                </a:prstGeom>
                <a:noFill/>
              </p:spPr>
              <p:txBody>
                <a:bodyPr wrap="none" rtlCol="0">
                  <a:spAutoFit/>
                </a:bodyPr>
                <a:lstStyle/>
                <a:p>
                  <a:pPr algn="ctr"/>
                  <a:r>
                    <a:rPr kumimoji="1" lang="ja-JP" altLang="en-US" sz="1200"/>
                    <a:t>輪郭線？</a:t>
                  </a:r>
                </a:p>
              </p:txBody>
            </p:sp>
            <p:cxnSp>
              <p:nvCxnSpPr>
                <p:cNvPr id="42" name="直線コネクタ 41">
                  <a:extLst>
                    <a:ext uri="{FF2B5EF4-FFF2-40B4-BE49-F238E27FC236}">
                      <a16:creationId xmlns:a16="http://schemas.microsoft.com/office/drawing/2014/main" id="{EC381192-E497-8031-D8E4-E84B58490282}"/>
                    </a:ext>
                  </a:extLst>
                </p:cNvPr>
                <p:cNvCxnSpPr>
                  <a:cxnSpLocks/>
                </p:cNvCxnSpPr>
                <p:nvPr/>
              </p:nvCxnSpPr>
              <p:spPr>
                <a:xfrm>
                  <a:off x="1578888" y="2959705"/>
                  <a:ext cx="646331" cy="0"/>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39" name="直線コネクタ 38">
                <a:extLst>
                  <a:ext uri="{FF2B5EF4-FFF2-40B4-BE49-F238E27FC236}">
                    <a16:creationId xmlns:a16="http://schemas.microsoft.com/office/drawing/2014/main" id="{C6C4C36A-F49D-988A-60DB-A476E838A2FD}"/>
                  </a:ext>
                </a:extLst>
              </p:cNvPr>
              <p:cNvCxnSpPr>
                <a:cxnSpLocks/>
              </p:cNvCxnSpPr>
              <p:nvPr/>
            </p:nvCxnSpPr>
            <p:spPr>
              <a:xfrm flipH="1">
                <a:off x="1926610" y="2119077"/>
                <a:ext cx="310850" cy="431638"/>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688392C7-E829-381E-1CA3-153EE2313F15}"/>
                  </a:ext>
                </a:extLst>
              </p:cNvPr>
              <p:cNvCxnSpPr>
                <a:cxnSpLocks/>
                <a:stCxn id="41" idx="0"/>
              </p:cNvCxnSpPr>
              <p:nvPr/>
            </p:nvCxnSpPr>
            <p:spPr>
              <a:xfrm flipV="1">
                <a:off x="1902054" y="2550715"/>
                <a:ext cx="24556" cy="165019"/>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59" name="グループ化 58">
              <a:extLst>
                <a:ext uri="{FF2B5EF4-FFF2-40B4-BE49-F238E27FC236}">
                  <a16:creationId xmlns:a16="http://schemas.microsoft.com/office/drawing/2014/main" id="{56257FAF-5E67-0638-8A4C-F25C80E1CC91}"/>
                </a:ext>
              </a:extLst>
            </p:cNvPr>
            <p:cNvGrpSpPr/>
            <p:nvPr/>
          </p:nvGrpSpPr>
          <p:grpSpPr>
            <a:xfrm>
              <a:off x="1656411" y="2450927"/>
              <a:ext cx="728084" cy="884289"/>
              <a:chOff x="1744854" y="2108444"/>
              <a:chExt cx="728084" cy="884289"/>
            </a:xfrm>
          </p:grpSpPr>
          <p:grpSp>
            <p:nvGrpSpPr>
              <p:cNvPr id="60" name="グループ化 59">
                <a:extLst>
                  <a:ext uri="{FF2B5EF4-FFF2-40B4-BE49-F238E27FC236}">
                    <a16:creationId xmlns:a16="http://schemas.microsoft.com/office/drawing/2014/main" id="{32F5B70C-3786-8C29-B879-D4D4C740A9AB}"/>
                  </a:ext>
                </a:extLst>
              </p:cNvPr>
              <p:cNvGrpSpPr/>
              <p:nvPr/>
            </p:nvGrpSpPr>
            <p:grpSpPr>
              <a:xfrm>
                <a:off x="1744854" y="2715734"/>
                <a:ext cx="728084" cy="276999"/>
                <a:chOff x="1744854" y="2946567"/>
                <a:chExt cx="728084" cy="276999"/>
              </a:xfrm>
            </p:grpSpPr>
            <p:sp>
              <p:nvSpPr>
                <p:cNvPr id="63" name="テキスト ボックス 62">
                  <a:extLst>
                    <a:ext uri="{FF2B5EF4-FFF2-40B4-BE49-F238E27FC236}">
                      <a16:creationId xmlns:a16="http://schemas.microsoft.com/office/drawing/2014/main" id="{081A5F4F-8A1B-DF20-ABFE-0D057F08E69D}"/>
                    </a:ext>
                  </a:extLst>
                </p:cNvPr>
                <p:cNvSpPr txBox="1"/>
                <p:nvPr/>
              </p:nvSpPr>
              <p:spPr>
                <a:xfrm>
                  <a:off x="1744854" y="2946567"/>
                  <a:ext cx="728084" cy="276999"/>
                </a:xfrm>
                <a:prstGeom prst="rect">
                  <a:avLst/>
                </a:prstGeom>
                <a:noFill/>
              </p:spPr>
              <p:txBody>
                <a:bodyPr wrap="none" rtlCol="0">
                  <a:spAutoFit/>
                </a:bodyPr>
                <a:lstStyle/>
                <a:p>
                  <a:pPr algn="ctr"/>
                  <a:r>
                    <a:rPr kumimoji="1" lang="ja-JP" altLang="en-US" sz="1200"/>
                    <a:t>輪郭線</a:t>
                  </a:r>
                  <a:r>
                    <a:rPr kumimoji="1" lang="en-US" altLang="ja-JP" sz="1200"/>
                    <a:t>?</a:t>
                  </a:r>
                </a:p>
              </p:txBody>
            </p:sp>
            <p:cxnSp>
              <p:nvCxnSpPr>
                <p:cNvPr id="64" name="直線コネクタ 63">
                  <a:extLst>
                    <a:ext uri="{FF2B5EF4-FFF2-40B4-BE49-F238E27FC236}">
                      <a16:creationId xmlns:a16="http://schemas.microsoft.com/office/drawing/2014/main" id="{9FDC20BF-8325-C8EA-3695-50CC68D59220}"/>
                    </a:ext>
                  </a:extLst>
                </p:cNvPr>
                <p:cNvCxnSpPr>
                  <a:cxnSpLocks/>
                </p:cNvCxnSpPr>
                <p:nvPr/>
              </p:nvCxnSpPr>
              <p:spPr>
                <a:xfrm>
                  <a:off x="1785730" y="2959705"/>
                  <a:ext cx="646331" cy="0"/>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61" name="直線コネクタ 60">
                <a:extLst>
                  <a:ext uri="{FF2B5EF4-FFF2-40B4-BE49-F238E27FC236}">
                    <a16:creationId xmlns:a16="http://schemas.microsoft.com/office/drawing/2014/main" id="{0CB31B02-A53D-8132-D169-B27D05F56825}"/>
                  </a:ext>
                </a:extLst>
              </p:cNvPr>
              <p:cNvCxnSpPr>
                <a:cxnSpLocks/>
              </p:cNvCxnSpPr>
              <p:nvPr/>
            </p:nvCxnSpPr>
            <p:spPr>
              <a:xfrm>
                <a:off x="1805144" y="2108444"/>
                <a:ext cx="303752" cy="438337"/>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2" name="直線コネクタ 61">
                <a:extLst>
                  <a:ext uri="{FF2B5EF4-FFF2-40B4-BE49-F238E27FC236}">
                    <a16:creationId xmlns:a16="http://schemas.microsoft.com/office/drawing/2014/main" id="{819B0DC9-EB9F-CCB7-A576-9C167009FF9B}"/>
                  </a:ext>
                </a:extLst>
              </p:cNvPr>
              <p:cNvCxnSpPr>
                <a:cxnSpLocks/>
                <a:stCxn id="63" idx="0"/>
              </p:cNvCxnSpPr>
              <p:nvPr/>
            </p:nvCxnSpPr>
            <p:spPr>
              <a:xfrm flipV="1">
                <a:off x="2108896" y="2550715"/>
                <a:ext cx="0" cy="165019"/>
              </a:xfrm>
              <a:prstGeom prst="line">
                <a:avLst/>
              </a:prstGeom>
              <a:ln w="317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grpSp>
        <p:nvGrpSpPr>
          <p:cNvPr id="68" name="グループ化 67">
            <a:extLst>
              <a:ext uri="{FF2B5EF4-FFF2-40B4-BE49-F238E27FC236}">
                <a16:creationId xmlns:a16="http://schemas.microsoft.com/office/drawing/2014/main" id="{40423C39-028F-8E1B-11AF-F304D3A4AC13}"/>
              </a:ext>
            </a:extLst>
          </p:cNvPr>
          <p:cNvGrpSpPr/>
          <p:nvPr/>
        </p:nvGrpSpPr>
        <p:grpSpPr>
          <a:xfrm>
            <a:off x="3131712" y="1171647"/>
            <a:ext cx="5517416" cy="1483380"/>
            <a:chOff x="3131712" y="723690"/>
            <a:chExt cx="5517416" cy="1483380"/>
          </a:xfrm>
        </p:grpSpPr>
        <p:sp>
          <p:nvSpPr>
            <p:cNvPr id="44" name="正方形/長方形 43">
              <a:extLst>
                <a:ext uri="{FF2B5EF4-FFF2-40B4-BE49-F238E27FC236}">
                  <a16:creationId xmlns:a16="http://schemas.microsoft.com/office/drawing/2014/main" id="{2AD47DB0-3354-2620-78F3-0A0F7E8B3174}"/>
                </a:ext>
              </a:extLst>
            </p:cNvPr>
            <p:cNvSpPr/>
            <p:nvPr/>
          </p:nvSpPr>
          <p:spPr>
            <a:xfrm>
              <a:off x="3375452" y="1367926"/>
              <a:ext cx="5273676" cy="515389"/>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b="1">
                  <a:solidFill>
                    <a:schemeClr val="accent6">
                      <a:lumMod val="75000"/>
                    </a:schemeClr>
                  </a:solidFill>
                </a:rPr>
                <a:t>輪郭線 </a:t>
              </a:r>
              <a:r>
                <a:rPr kumimoji="1" lang="ja-JP" altLang="en-US">
                  <a:solidFill>
                    <a:schemeClr val="accent6">
                      <a:lumMod val="75000"/>
                    </a:schemeClr>
                  </a:solidFill>
                </a:rPr>
                <a:t>＝</a:t>
              </a:r>
              <a:r>
                <a:rPr kumimoji="1" lang="ja-JP" altLang="en-US" b="1">
                  <a:solidFill>
                    <a:schemeClr val="accent6">
                      <a:lumMod val="75000"/>
                    </a:schemeClr>
                  </a:solidFill>
                </a:rPr>
                <a:t> </a:t>
              </a:r>
              <a:r>
                <a:rPr kumimoji="1" lang="en-US" altLang="ja-JP" b="1">
                  <a:solidFill>
                    <a:schemeClr val="accent6">
                      <a:lumMod val="75000"/>
                    </a:schemeClr>
                  </a:solidFill>
                </a:rPr>
                <a:t>Contour </a:t>
              </a:r>
              <a:r>
                <a:rPr kumimoji="1" lang="en-US" altLang="ja-JP">
                  <a:solidFill>
                    <a:schemeClr val="accent6">
                      <a:lumMod val="75000"/>
                    </a:schemeClr>
                  </a:solidFill>
                </a:rPr>
                <a:t>or</a:t>
              </a:r>
              <a:r>
                <a:rPr kumimoji="1" lang="en-US" altLang="ja-JP" b="1">
                  <a:solidFill>
                    <a:schemeClr val="accent6">
                      <a:lumMod val="75000"/>
                    </a:schemeClr>
                  </a:solidFill>
                </a:rPr>
                <a:t> Outline </a:t>
              </a:r>
              <a:r>
                <a:rPr kumimoji="1" lang="en-US" altLang="ja-JP">
                  <a:solidFill>
                    <a:schemeClr val="accent6">
                      <a:lumMod val="75000"/>
                    </a:schemeClr>
                  </a:solidFill>
                </a:rPr>
                <a:t>=</a:t>
              </a:r>
              <a:r>
                <a:rPr kumimoji="1" lang="en-US" altLang="ja-JP" b="1">
                  <a:solidFill>
                    <a:schemeClr val="accent6">
                      <a:lumMod val="75000"/>
                    </a:schemeClr>
                  </a:solidFill>
                </a:rPr>
                <a:t> </a:t>
              </a:r>
              <a:r>
                <a:rPr kumimoji="1" lang="ja-JP" altLang="en-US" b="1">
                  <a:solidFill>
                    <a:schemeClr val="accent6">
                      <a:lumMod val="75000"/>
                    </a:schemeClr>
                  </a:solidFill>
                </a:rPr>
                <a:t>アウトライン</a:t>
              </a:r>
            </a:p>
          </p:txBody>
        </p:sp>
        <p:cxnSp>
          <p:nvCxnSpPr>
            <p:cNvPr id="48" name="コネクタ: カギ線 47">
              <a:extLst>
                <a:ext uri="{FF2B5EF4-FFF2-40B4-BE49-F238E27FC236}">
                  <a16:creationId xmlns:a16="http://schemas.microsoft.com/office/drawing/2014/main" id="{788E7421-6185-D809-B61D-037698363FD6}"/>
                </a:ext>
              </a:extLst>
            </p:cNvPr>
            <p:cNvCxnSpPr>
              <a:cxnSpLocks/>
              <a:stCxn id="44" idx="1"/>
              <a:endCxn id="44" idx="3"/>
            </p:cNvCxnSpPr>
            <p:nvPr/>
          </p:nvCxnSpPr>
          <p:spPr>
            <a:xfrm rot="10800000" flipH="1">
              <a:off x="3375452" y="1625621"/>
              <a:ext cx="5273676" cy="12700"/>
            </a:xfrm>
            <a:prstGeom prst="bentConnector5">
              <a:avLst>
                <a:gd name="adj1" fmla="val -4335"/>
                <a:gd name="adj2" fmla="val -2366260"/>
                <a:gd name="adj3" fmla="val 104335"/>
              </a:avLst>
            </a:prstGeom>
            <a:ln w="38100">
              <a:solidFill>
                <a:schemeClr val="accent6">
                  <a:lumMod val="75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50B0D582-D7E3-967D-8129-168F6F1D6108}"/>
                </a:ext>
              </a:extLst>
            </p:cNvPr>
            <p:cNvSpPr txBox="1"/>
            <p:nvPr/>
          </p:nvSpPr>
          <p:spPr>
            <a:xfrm>
              <a:off x="5689124" y="1930071"/>
              <a:ext cx="646331" cy="276999"/>
            </a:xfrm>
            <a:prstGeom prst="rect">
              <a:avLst/>
            </a:prstGeom>
            <a:noFill/>
          </p:spPr>
          <p:txBody>
            <a:bodyPr wrap="none" rtlCol="0">
              <a:spAutoFit/>
            </a:bodyPr>
            <a:lstStyle/>
            <a:p>
              <a:r>
                <a:rPr kumimoji="1" lang="ja-JP" altLang="en-US" sz="1200"/>
                <a:t>同じ？</a:t>
              </a:r>
            </a:p>
          </p:txBody>
        </p:sp>
        <p:sp>
          <p:nvSpPr>
            <p:cNvPr id="57" name="正方形/長方形 56">
              <a:extLst>
                <a:ext uri="{FF2B5EF4-FFF2-40B4-BE49-F238E27FC236}">
                  <a16:creationId xmlns:a16="http://schemas.microsoft.com/office/drawing/2014/main" id="{02C0B46C-9E48-6218-5B70-0B25D9D348D3}"/>
                </a:ext>
              </a:extLst>
            </p:cNvPr>
            <p:cNvSpPr/>
            <p:nvPr/>
          </p:nvSpPr>
          <p:spPr>
            <a:xfrm>
              <a:off x="3131712" y="723690"/>
              <a:ext cx="4982782" cy="515389"/>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b="1">
                  <a:solidFill>
                    <a:schemeClr val="accent6">
                      <a:lumMod val="75000"/>
                    </a:schemeClr>
                  </a:solidFill>
                </a:rPr>
                <a:t>Silhouette </a:t>
              </a:r>
              <a:r>
                <a:rPr kumimoji="1" lang="ja-JP" altLang="en-US" b="1">
                  <a:solidFill>
                    <a:schemeClr val="accent6">
                      <a:lumMod val="75000"/>
                    </a:schemeClr>
                  </a:solidFill>
                </a:rPr>
                <a:t>（シルエットライン）</a:t>
              </a:r>
              <a:r>
                <a:rPr kumimoji="1" lang="ja-JP" altLang="en-US" sz="1400">
                  <a:solidFill>
                    <a:schemeClr val="accent6">
                      <a:lumMod val="75000"/>
                    </a:schemeClr>
                  </a:solidFill>
                </a:rPr>
                <a:t>もたまにみる</a:t>
              </a:r>
              <a:endParaRPr kumimoji="1" lang="ja-JP" altLang="en-US">
                <a:solidFill>
                  <a:schemeClr val="accent6">
                    <a:lumMod val="75000"/>
                  </a:schemeClr>
                </a:solidFill>
              </a:endParaRPr>
            </a:p>
          </p:txBody>
        </p:sp>
        <p:cxnSp>
          <p:nvCxnSpPr>
            <p:cNvPr id="65" name="直線矢印コネクタ 64">
              <a:extLst>
                <a:ext uri="{FF2B5EF4-FFF2-40B4-BE49-F238E27FC236}">
                  <a16:creationId xmlns:a16="http://schemas.microsoft.com/office/drawing/2014/main" id="{08A5590D-2691-5919-39C1-64FA59AAD3BE}"/>
                </a:ext>
              </a:extLst>
            </p:cNvPr>
            <p:cNvCxnSpPr>
              <a:cxnSpLocks/>
            </p:cNvCxnSpPr>
            <p:nvPr/>
          </p:nvCxnSpPr>
          <p:spPr>
            <a:xfrm>
              <a:off x="3862587" y="1114558"/>
              <a:ext cx="0" cy="370511"/>
            </a:xfrm>
            <a:prstGeom prst="straightConnector1">
              <a:avLst/>
            </a:prstGeom>
            <a:ln w="38100">
              <a:solidFill>
                <a:schemeClr val="accent6">
                  <a:lumMod val="75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70" name="正方形/長方形 69">
            <a:extLst>
              <a:ext uri="{FF2B5EF4-FFF2-40B4-BE49-F238E27FC236}">
                <a16:creationId xmlns:a16="http://schemas.microsoft.com/office/drawing/2014/main" id="{E23B4ACC-202C-AFB1-2DBA-C534897AE2D6}"/>
              </a:ext>
            </a:extLst>
          </p:cNvPr>
          <p:cNvSpPr/>
          <p:nvPr/>
        </p:nvSpPr>
        <p:spPr>
          <a:xfrm>
            <a:off x="3416062" y="2621711"/>
            <a:ext cx="4928765" cy="515389"/>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a:solidFill>
                  <a:schemeClr val="tx1"/>
                </a:solidFill>
              </a:rPr>
              <a:t>輪郭線を取り巻く用語は文脈や現場でバラバラ</a:t>
            </a:r>
          </a:p>
        </p:txBody>
      </p:sp>
    </p:spTree>
    <p:extLst>
      <p:ext uri="{BB962C8B-B14F-4D97-AF65-F5344CB8AC3E}">
        <p14:creationId xmlns:p14="http://schemas.microsoft.com/office/powerpoint/2010/main" val="26306515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778C311-7A42-6B4E-7DAD-4E6C5056C529}"/>
              </a:ext>
            </a:extLst>
          </p:cNvPr>
          <p:cNvSpPr>
            <a:spLocks noGrp="1"/>
          </p:cNvSpPr>
          <p:nvPr>
            <p:ph type="title"/>
          </p:nvPr>
        </p:nvSpPr>
        <p:spPr>
          <a:xfrm>
            <a:off x="695803" y="117763"/>
            <a:ext cx="7314267" cy="501095"/>
          </a:xfrm>
        </p:spPr>
        <p:txBody>
          <a:bodyPr>
            <a:normAutofit fontScale="90000"/>
          </a:bodyPr>
          <a:lstStyle/>
          <a:p>
            <a:r>
              <a:rPr lang="ja-JP" altLang="en-US" sz="1600"/>
              <a:t>デモ・結果紹介</a:t>
            </a:r>
            <a:br>
              <a:rPr lang="en-US" altLang="ja-JP" sz="1600"/>
            </a:br>
            <a:r>
              <a:rPr lang="ja-JP" altLang="en-US" sz="3100"/>
              <a:t>結果紹介</a:t>
            </a:r>
            <a:endParaRPr kumimoji="1" lang="ja-JP" altLang="en-US" sz="1600"/>
          </a:p>
        </p:txBody>
      </p:sp>
      <p:sp>
        <p:nvSpPr>
          <p:cNvPr id="6" name="コンテンツ プレースホルダー 4">
            <a:extLst>
              <a:ext uri="{FF2B5EF4-FFF2-40B4-BE49-F238E27FC236}">
                <a16:creationId xmlns:a16="http://schemas.microsoft.com/office/drawing/2014/main" id="{A5A0CD10-AFD5-806F-D7BF-C2B35E0B9C2C}"/>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5</a:t>
            </a:r>
            <a:endParaRPr lang="ja-JP" altLang="en-US"/>
          </a:p>
        </p:txBody>
      </p:sp>
      <p:sp>
        <p:nvSpPr>
          <p:cNvPr id="7" name="コンテンツ プレースホルダー 4">
            <a:extLst>
              <a:ext uri="{FF2B5EF4-FFF2-40B4-BE49-F238E27FC236}">
                <a16:creationId xmlns:a16="http://schemas.microsoft.com/office/drawing/2014/main" id="{1B39B0A5-C112-C6D8-C2D7-DE268E11DA73}"/>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.1</a:t>
            </a:r>
            <a:endParaRPr lang="ja-JP" altLang="en-US" sz="2000"/>
          </a:p>
        </p:txBody>
      </p:sp>
      <p:sp>
        <p:nvSpPr>
          <p:cNvPr id="2" name="テキスト ボックス 1">
            <a:extLst>
              <a:ext uri="{FF2B5EF4-FFF2-40B4-BE49-F238E27FC236}">
                <a16:creationId xmlns:a16="http://schemas.microsoft.com/office/drawing/2014/main" id="{409F5FDB-3677-4DBE-0DD7-3B6DFD27AAE3}"/>
              </a:ext>
            </a:extLst>
          </p:cNvPr>
          <p:cNvSpPr txBox="1"/>
          <p:nvPr/>
        </p:nvSpPr>
        <p:spPr>
          <a:xfrm>
            <a:off x="244119" y="669384"/>
            <a:ext cx="3847079" cy="369332"/>
          </a:xfrm>
          <a:prstGeom prst="rect">
            <a:avLst/>
          </a:prstGeom>
          <a:noFill/>
        </p:spPr>
        <p:txBody>
          <a:bodyPr wrap="none" rtlCol="0">
            <a:spAutoFit/>
          </a:bodyPr>
          <a:lstStyle/>
          <a:p>
            <a:r>
              <a:rPr kumimoji="1" lang="en-US" altLang="ja-JP" b="1" u="sng"/>
              <a:t>StrokeGen </a:t>
            </a:r>
            <a:r>
              <a:rPr kumimoji="1" lang="ja-JP" altLang="en-US" b="1" u="sng"/>
              <a:t>の結果（デフォルト）</a:t>
            </a:r>
            <a:endParaRPr kumimoji="1" lang="en-US" altLang="ja-JP" b="1" u="sng"/>
          </a:p>
        </p:txBody>
      </p:sp>
      <p:pic>
        <p:nvPicPr>
          <p:cNvPr id="4" name="out">
            <a:hlinkClick r:id="" action="ppaction://media"/>
            <a:extLst>
              <a:ext uri="{FF2B5EF4-FFF2-40B4-BE49-F238E27FC236}">
                <a16:creationId xmlns:a16="http://schemas.microsoft.com/office/drawing/2014/main" id="{2D1C8386-EE86-0E51-09EF-69145F3EE0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2935" y="1089242"/>
            <a:ext cx="6400001" cy="3600000"/>
          </a:xfrm>
          <a:prstGeom prst="rect">
            <a:avLst/>
          </a:prstGeom>
          <a:ln>
            <a:solidFill>
              <a:srgbClr val="000000"/>
            </a:solidFill>
          </a:ln>
        </p:spPr>
      </p:pic>
    </p:spTree>
    <p:extLst>
      <p:ext uri="{BB962C8B-B14F-4D97-AF65-F5344CB8AC3E}">
        <p14:creationId xmlns:p14="http://schemas.microsoft.com/office/powerpoint/2010/main" val="85023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778C311-7A42-6B4E-7DAD-4E6C5056C529}"/>
              </a:ext>
            </a:extLst>
          </p:cNvPr>
          <p:cNvSpPr>
            <a:spLocks noGrp="1"/>
          </p:cNvSpPr>
          <p:nvPr>
            <p:ph type="title"/>
          </p:nvPr>
        </p:nvSpPr>
        <p:spPr>
          <a:xfrm>
            <a:off x="695803" y="117763"/>
            <a:ext cx="7314267" cy="501095"/>
          </a:xfrm>
        </p:spPr>
        <p:txBody>
          <a:bodyPr>
            <a:normAutofit fontScale="90000"/>
          </a:bodyPr>
          <a:lstStyle/>
          <a:p>
            <a:r>
              <a:rPr lang="ja-JP" altLang="en-US" sz="1600"/>
              <a:t>デモ・結果紹介</a:t>
            </a:r>
            <a:br>
              <a:rPr lang="en-US" altLang="ja-JP" sz="1600"/>
            </a:br>
            <a:r>
              <a:rPr lang="ja-JP" altLang="en-US" sz="3100"/>
              <a:t>結果紹介</a:t>
            </a:r>
            <a:endParaRPr kumimoji="1" lang="ja-JP" altLang="en-US" sz="1600"/>
          </a:p>
        </p:txBody>
      </p:sp>
      <p:sp>
        <p:nvSpPr>
          <p:cNvPr id="6" name="コンテンツ プレースホルダー 4">
            <a:extLst>
              <a:ext uri="{FF2B5EF4-FFF2-40B4-BE49-F238E27FC236}">
                <a16:creationId xmlns:a16="http://schemas.microsoft.com/office/drawing/2014/main" id="{A5A0CD10-AFD5-806F-D7BF-C2B35E0B9C2C}"/>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5</a:t>
            </a:r>
            <a:endParaRPr lang="ja-JP" altLang="en-US"/>
          </a:p>
        </p:txBody>
      </p:sp>
      <p:sp>
        <p:nvSpPr>
          <p:cNvPr id="7" name="コンテンツ プレースホルダー 4">
            <a:extLst>
              <a:ext uri="{FF2B5EF4-FFF2-40B4-BE49-F238E27FC236}">
                <a16:creationId xmlns:a16="http://schemas.microsoft.com/office/drawing/2014/main" id="{1B39B0A5-C112-C6D8-C2D7-DE268E11DA73}"/>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.1</a:t>
            </a:r>
            <a:endParaRPr lang="ja-JP" altLang="en-US" sz="2000"/>
          </a:p>
        </p:txBody>
      </p:sp>
      <p:sp>
        <p:nvSpPr>
          <p:cNvPr id="2" name="テキスト ボックス 1">
            <a:extLst>
              <a:ext uri="{FF2B5EF4-FFF2-40B4-BE49-F238E27FC236}">
                <a16:creationId xmlns:a16="http://schemas.microsoft.com/office/drawing/2014/main" id="{409F5FDB-3677-4DBE-0DD7-3B6DFD27AAE3}"/>
              </a:ext>
            </a:extLst>
          </p:cNvPr>
          <p:cNvSpPr txBox="1"/>
          <p:nvPr/>
        </p:nvSpPr>
        <p:spPr>
          <a:xfrm>
            <a:off x="244119" y="669384"/>
            <a:ext cx="4308744" cy="369332"/>
          </a:xfrm>
          <a:prstGeom prst="rect">
            <a:avLst/>
          </a:prstGeom>
          <a:noFill/>
        </p:spPr>
        <p:txBody>
          <a:bodyPr wrap="none" rtlCol="0">
            <a:spAutoFit/>
          </a:bodyPr>
          <a:lstStyle/>
          <a:p>
            <a:r>
              <a:rPr kumimoji="1" lang="en-US" altLang="ja-JP" b="1" u="sng"/>
              <a:t>StrokeGen </a:t>
            </a:r>
            <a:r>
              <a:rPr kumimoji="1" lang="ja-JP" altLang="en-US" b="1" u="sng"/>
              <a:t>の結果（アニメーション）</a:t>
            </a:r>
            <a:endParaRPr kumimoji="1" lang="en-US" altLang="ja-JP" b="1" u="sng"/>
          </a:p>
        </p:txBody>
      </p:sp>
      <p:pic>
        <p:nvPicPr>
          <p:cNvPr id="9" name="out">
            <a:hlinkClick r:id="" action="ppaction://media"/>
            <a:extLst>
              <a:ext uri="{FF2B5EF4-FFF2-40B4-BE49-F238E27FC236}">
                <a16:creationId xmlns:a16="http://schemas.microsoft.com/office/drawing/2014/main" id="{7865CB67-ABC5-488E-2D00-161D56BE07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92000" y="1089242"/>
            <a:ext cx="5760000" cy="3240000"/>
          </a:xfrm>
          <a:prstGeom prst="rect">
            <a:avLst/>
          </a:prstGeom>
          <a:ln>
            <a:solidFill>
              <a:srgbClr val="000000"/>
            </a:solidFill>
          </a:ln>
        </p:spPr>
      </p:pic>
    </p:spTree>
    <p:extLst>
      <p:ext uri="{BB962C8B-B14F-4D97-AF65-F5344CB8AC3E}">
        <p14:creationId xmlns:p14="http://schemas.microsoft.com/office/powerpoint/2010/main" val="255349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778C311-7A42-6B4E-7DAD-4E6C5056C529}"/>
              </a:ext>
            </a:extLst>
          </p:cNvPr>
          <p:cNvSpPr>
            <a:spLocks noGrp="1"/>
          </p:cNvSpPr>
          <p:nvPr>
            <p:ph type="title"/>
          </p:nvPr>
        </p:nvSpPr>
        <p:spPr>
          <a:xfrm>
            <a:off x="695803" y="117763"/>
            <a:ext cx="7314267" cy="501095"/>
          </a:xfrm>
        </p:spPr>
        <p:txBody>
          <a:bodyPr>
            <a:normAutofit fontScale="90000"/>
          </a:bodyPr>
          <a:lstStyle/>
          <a:p>
            <a:r>
              <a:rPr lang="ja-JP" altLang="en-US" sz="1600"/>
              <a:t>デモ・結果紹介</a:t>
            </a:r>
            <a:br>
              <a:rPr lang="en-US" altLang="ja-JP" sz="1600"/>
            </a:br>
            <a:r>
              <a:rPr lang="ja-JP" altLang="en-US" sz="3100"/>
              <a:t>結果紹介</a:t>
            </a:r>
            <a:endParaRPr kumimoji="1" lang="ja-JP" altLang="en-US" sz="1600"/>
          </a:p>
        </p:txBody>
      </p:sp>
      <p:sp>
        <p:nvSpPr>
          <p:cNvPr id="6" name="コンテンツ プレースホルダー 4">
            <a:extLst>
              <a:ext uri="{FF2B5EF4-FFF2-40B4-BE49-F238E27FC236}">
                <a16:creationId xmlns:a16="http://schemas.microsoft.com/office/drawing/2014/main" id="{A5A0CD10-AFD5-806F-D7BF-C2B35E0B9C2C}"/>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5</a:t>
            </a:r>
            <a:endParaRPr lang="ja-JP" altLang="en-US"/>
          </a:p>
        </p:txBody>
      </p:sp>
      <p:sp>
        <p:nvSpPr>
          <p:cNvPr id="7" name="コンテンツ プレースホルダー 4">
            <a:extLst>
              <a:ext uri="{FF2B5EF4-FFF2-40B4-BE49-F238E27FC236}">
                <a16:creationId xmlns:a16="http://schemas.microsoft.com/office/drawing/2014/main" id="{1B39B0A5-C112-C6D8-C2D7-DE268E11DA73}"/>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.1</a:t>
            </a:r>
            <a:endParaRPr lang="ja-JP" altLang="en-US" sz="2000"/>
          </a:p>
        </p:txBody>
      </p:sp>
      <p:sp>
        <p:nvSpPr>
          <p:cNvPr id="2" name="テキスト ボックス 1">
            <a:extLst>
              <a:ext uri="{FF2B5EF4-FFF2-40B4-BE49-F238E27FC236}">
                <a16:creationId xmlns:a16="http://schemas.microsoft.com/office/drawing/2014/main" id="{409F5FDB-3677-4DBE-0DD7-3B6DFD27AAE3}"/>
              </a:ext>
            </a:extLst>
          </p:cNvPr>
          <p:cNvSpPr txBox="1"/>
          <p:nvPr/>
        </p:nvSpPr>
        <p:spPr>
          <a:xfrm>
            <a:off x="244119" y="669384"/>
            <a:ext cx="4962769" cy="369332"/>
          </a:xfrm>
          <a:prstGeom prst="rect">
            <a:avLst/>
          </a:prstGeom>
          <a:noFill/>
        </p:spPr>
        <p:txBody>
          <a:bodyPr wrap="none" rtlCol="0">
            <a:spAutoFit/>
          </a:bodyPr>
          <a:lstStyle/>
          <a:p>
            <a:r>
              <a:rPr kumimoji="1" lang="en-US" altLang="ja-JP" b="1" u="sng"/>
              <a:t>StrokeGen </a:t>
            </a:r>
            <a:r>
              <a:rPr kumimoji="1" lang="ja-JP" altLang="en-US" b="1" u="sng"/>
              <a:t>の結果（アニメーション）</a:t>
            </a:r>
            <a:r>
              <a:rPr kumimoji="1" lang="en-US" altLang="ja-JP" b="1" u="sng"/>
              <a:t>+</a:t>
            </a:r>
            <a:r>
              <a:rPr kumimoji="1" lang="ja-JP" altLang="en-US" b="1" u="sng"/>
              <a:t>改良</a:t>
            </a:r>
            <a:endParaRPr kumimoji="1" lang="en-US" altLang="ja-JP" b="1" u="sng"/>
          </a:p>
        </p:txBody>
      </p:sp>
      <p:sp>
        <p:nvSpPr>
          <p:cNvPr id="3" name="テキスト ボックス 2">
            <a:extLst>
              <a:ext uri="{FF2B5EF4-FFF2-40B4-BE49-F238E27FC236}">
                <a16:creationId xmlns:a16="http://schemas.microsoft.com/office/drawing/2014/main" id="{26BD05D0-0609-4202-DD6B-75F1EEC58E2A}"/>
              </a:ext>
            </a:extLst>
          </p:cNvPr>
          <p:cNvSpPr txBox="1"/>
          <p:nvPr/>
        </p:nvSpPr>
        <p:spPr>
          <a:xfrm>
            <a:off x="690714" y="4381500"/>
            <a:ext cx="6468437" cy="523220"/>
          </a:xfrm>
          <a:prstGeom prst="rect">
            <a:avLst/>
          </a:prstGeom>
          <a:noFill/>
        </p:spPr>
        <p:txBody>
          <a:bodyPr wrap="none" rtlCol="0">
            <a:spAutoFit/>
          </a:bodyPr>
          <a:lstStyle/>
          <a:p>
            <a:r>
              <a:rPr kumimoji="1" lang="ja-JP" altLang="en-US" sz="1400"/>
              <a:t>線の対象をマテリアルの境界に変えるなどの調整で安定性を向上させるテスト</a:t>
            </a:r>
            <a:endParaRPr kumimoji="1" lang="en-US" altLang="ja-JP" sz="1400"/>
          </a:p>
          <a:p>
            <a:r>
              <a:rPr kumimoji="1" lang="ja-JP" altLang="en-US" sz="1400"/>
              <a:t>元の </a:t>
            </a:r>
            <a:r>
              <a:rPr kumimoji="1" lang="en-US" altLang="ja-JP" sz="1400"/>
              <a:t>StrokeGen </a:t>
            </a:r>
            <a:r>
              <a:rPr kumimoji="1" lang="ja-JP" altLang="en-US" sz="1400"/>
              <a:t>の輪郭線の定義ではなくまだ検証段階</a:t>
            </a:r>
          </a:p>
        </p:txBody>
      </p:sp>
      <p:pic>
        <p:nvPicPr>
          <p:cNvPr id="11" name="out">
            <a:hlinkClick r:id="" action="ppaction://media"/>
            <a:extLst>
              <a:ext uri="{FF2B5EF4-FFF2-40B4-BE49-F238E27FC236}">
                <a16:creationId xmlns:a16="http://schemas.microsoft.com/office/drawing/2014/main" id="{2F75D1D7-33E4-A674-DD2F-B78C55F488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92000" y="1089242"/>
            <a:ext cx="5760000" cy="3240000"/>
          </a:xfrm>
          <a:prstGeom prst="rect">
            <a:avLst/>
          </a:prstGeom>
          <a:ln>
            <a:solidFill>
              <a:srgbClr val="000000"/>
            </a:solidFill>
          </a:ln>
        </p:spPr>
      </p:pic>
    </p:spTree>
    <p:extLst>
      <p:ext uri="{BB962C8B-B14F-4D97-AF65-F5344CB8AC3E}">
        <p14:creationId xmlns:p14="http://schemas.microsoft.com/office/powerpoint/2010/main" val="237097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778C311-7A42-6B4E-7DAD-4E6C5056C529}"/>
              </a:ext>
            </a:extLst>
          </p:cNvPr>
          <p:cNvSpPr>
            <a:spLocks noGrp="1"/>
          </p:cNvSpPr>
          <p:nvPr>
            <p:ph type="title"/>
          </p:nvPr>
        </p:nvSpPr>
        <p:spPr>
          <a:xfrm>
            <a:off x="695803" y="117763"/>
            <a:ext cx="7314267" cy="501095"/>
          </a:xfrm>
        </p:spPr>
        <p:txBody>
          <a:bodyPr>
            <a:normAutofit fontScale="90000"/>
          </a:bodyPr>
          <a:lstStyle/>
          <a:p>
            <a:r>
              <a:rPr lang="ja-JP" altLang="en-US" sz="1600"/>
              <a:t>デモ・結果紹介</a:t>
            </a:r>
            <a:br>
              <a:rPr lang="en-US" altLang="ja-JP" sz="1600"/>
            </a:br>
            <a:r>
              <a:rPr lang="ja-JP" altLang="en-US" sz="3100"/>
              <a:t>結果紹介</a:t>
            </a:r>
            <a:endParaRPr kumimoji="1" lang="ja-JP" altLang="en-US" sz="1600"/>
          </a:p>
        </p:txBody>
      </p:sp>
      <p:sp>
        <p:nvSpPr>
          <p:cNvPr id="6" name="コンテンツ プレースホルダー 4">
            <a:extLst>
              <a:ext uri="{FF2B5EF4-FFF2-40B4-BE49-F238E27FC236}">
                <a16:creationId xmlns:a16="http://schemas.microsoft.com/office/drawing/2014/main" id="{A5A0CD10-AFD5-806F-D7BF-C2B35E0B9C2C}"/>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5</a:t>
            </a:r>
            <a:endParaRPr lang="ja-JP" altLang="en-US"/>
          </a:p>
        </p:txBody>
      </p:sp>
      <p:sp>
        <p:nvSpPr>
          <p:cNvPr id="7" name="コンテンツ プレースホルダー 4">
            <a:extLst>
              <a:ext uri="{FF2B5EF4-FFF2-40B4-BE49-F238E27FC236}">
                <a16:creationId xmlns:a16="http://schemas.microsoft.com/office/drawing/2014/main" id="{1B39B0A5-C112-C6D8-C2D7-DE268E11DA73}"/>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.1</a:t>
            </a:r>
            <a:endParaRPr lang="ja-JP" altLang="en-US" sz="2000"/>
          </a:p>
        </p:txBody>
      </p:sp>
      <p:sp>
        <p:nvSpPr>
          <p:cNvPr id="2" name="テキスト ボックス 1">
            <a:extLst>
              <a:ext uri="{FF2B5EF4-FFF2-40B4-BE49-F238E27FC236}">
                <a16:creationId xmlns:a16="http://schemas.microsoft.com/office/drawing/2014/main" id="{873C98FD-1EAC-7B32-2D98-EF3377CA3588}"/>
              </a:ext>
            </a:extLst>
          </p:cNvPr>
          <p:cNvSpPr txBox="1"/>
          <p:nvPr/>
        </p:nvSpPr>
        <p:spPr>
          <a:xfrm>
            <a:off x="244119" y="669384"/>
            <a:ext cx="4108817" cy="369332"/>
          </a:xfrm>
          <a:prstGeom prst="rect">
            <a:avLst/>
          </a:prstGeom>
          <a:noFill/>
        </p:spPr>
        <p:txBody>
          <a:bodyPr wrap="none" rtlCol="0">
            <a:spAutoFit/>
          </a:bodyPr>
          <a:lstStyle/>
          <a:p>
            <a:r>
              <a:rPr kumimoji="1" lang="ja-JP" altLang="en-US" b="1" u="sng"/>
              <a:t>パス・スタンプテクスチャマッピング</a:t>
            </a:r>
            <a:endParaRPr kumimoji="1" lang="en-US" altLang="ja-JP" b="1" u="sng"/>
          </a:p>
        </p:txBody>
      </p:sp>
      <p:sp>
        <p:nvSpPr>
          <p:cNvPr id="22" name="テキスト ボックス 21">
            <a:extLst>
              <a:ext uri="{FF2B5EF4-FFF2-40B4-BE49-F238E27FC236}">
                <a16:creationId xmlns:a16="http://schemas.microsoft.com/office/drawing/2014/main" id="{19A40409-62B8-D619-0BAC-A6D5E4EAFCF7}"/>
              </a:ext>
            </a:extLst>
          </p:cNvPr>
          <p:cNvSpPr txBox="1"/>
          <p:nvPr/>
        </p:nvSpPr>
        <p:spPr>
          <a:xfrm>
            <a:off x="347901" y="4431030"/>
            <a:ext cx="4312589" cy="461665"/>
          </a:xfrm>
          <a:prstGeom prst="rect">
            <a:avLst/>
          </a:prstGeom>
          <a:noFill/>
        </p:spPr>
        <p:txBody>
          <a:bodyPr wrap="square" rtlCol="0">
            <a:spAutoFit/>
          </a:bodyPr>
          <a:lstStyle/>
          <a:p>
            <a:r>
              <a:rPr kumimoji="1" lang="ja-JP" altLang="en-US" sz="1200"/>
              <a:t>マテリアルの境界のエッジにテクスチャマッピング</a:t>
            </a:r>
            <a:endParaRPr kumimoji="1" lang="en-US" altLang="ja-JP" sz="1200"/>
          </a:p>
          <a:p>
            <a:r>
              <a:rPr kumimoji="1" lang="ja-JP" altLang="en-US" sz="1200"/>
              <a:t>パス（上）とスタンプ（下）</a:t>
            </a:r>
          </a:p>
        </p:txBody>
      </p:sp>
      <p:grpSp>
        <p:nvGrpSpPr>
          <p:cNvPr id="30" name="グループ化 29">
            <a:extLst>
              <a:ext uri="{FF2B5EF4-FFF2-40B4-BE49-F238E27FC236}">
                <a16:creationId xmlns:a16="http://schemas.microsoft.com/office/drawing/2014/main" id="{F5B397BA-5243-37EA-B974-5046CD48327D}"/>
              </a:ext>
            </a:extLst>
          </p:cNvPr>
          <p:cNvGrpSpPr/>
          <p:nvPr/>
        </p:nvGrpSpPr>
        <p:grpSpPr>
          <a:xfrm>
            <a:off x="394870" y="1075530"/>
            <a:ext cx="3559230" cy="3272517"/>
            <a:chOff x="394870" y="1075530"/>
            <a:chExt cx="3559230" cy="3272517"/>
          </a:xfrm>
        </p:grpSpPr>
        <p:grpSp>
          <p:nvGrpSpPr>
            <p:cNvPr id="24" name="グループ化 23">
              <a:extLst>
                <a:ext uri="{FF2B5EF4-FFF2-40B4-BE49-F238E27FC236}">
                  <a16:creationId xmlns:a16="http://schemas.microsoft.com/office/drawing/2014/main" id="{D2CA2BAB-D4D1-989C-8862-485B63D753EA}"/>
                </a:ext>
              </a:extLst>
            </p:cNvPr>
            <p:cNvGrpSpPr/>
            <p:nvPr/>
          </p:nvGrpSpPr>
          <p:grpSpPr>
            <a:xfrm>
              <a:off x="394870" y="1075530"/>
              <a:ext cx="1776944" cy="1628323"/>
              <a:chOff x="394870" y="1075531"/>
              <a:chExt cx="1776944" cy="1628323"/>
            </a:xfrm>
          </p:grpSpPr>
          <p:pic>
            <p:nvPicPr>
              <p:cNvPr id="12" name="図 11" descr="テーブル が含まれている画像&#10;&#10;自動的に生成された説明">
                <a:extLst>
                  <a:ext uri="{FF2B5EF4-FFF2-40B4-BE49-F238E27FC236}">
                    <a16:creationId xmlns:a16="http://schemas.microsoft.com/office/drawing/2014/main" id="{EB82B62C-01C7-11AE-98E1-61D9B6D17D7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94870" y="1075531"/>
                <a:ext cx="1776944" cy="1628323"/>
              </a:xfrm>
              <a:prstGeom prst="rect">
                <a:avLst/>
              </a:prstGeom>
              <a:ln w="19050">
                <a:solidFill>
                  <a:schemeClr val="tx1"/>
                </a:solidFill>
              </a:ln>
            </p:spPr>
          </p:pic>
          <p:pic>
            <p:nvPicPr>
              <p:cNvPr id="8" name="図 7" descr="図形&#10;&#10;中程度の精度で自動的に生成された説明">
                <a:extLst>
                  <a:ext uri="{FF2B5EF4-FFF2-40B4-BE49-F238E27FC236}">
                    <a16:creationId xmlns:a16="http://schemas.microsoft.com/office/drawing/2014/main" id="{34E701FB-6680-69A8-DDFD-6A927FFF5B9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7649" y="1800949"/>
                <a:ext cx="1345476" cy="200633"/>
              </a:xfrm>
              <a:prstGeom prst="rect">
                <a:avLst/>
              </a:prstGeom>
            </p:spPr>
          </p:pic>
        </p:grpSp>
        <p:grpSp>
          <p:nvGrpSpPr>
            <p:cNvPr id="23" name="グループ化 22">
              <a:extLst>
                <a:ext uri="{FF2B5EF4-FFF2-40B4-BE49-F238E27FC236}">
                  <a16:creationId xmlns:a16="http://schemas.microsoft.com/office/drawing/2014/main" id="{D93CC5A6-E4DB-2B88-BEC2-CB551DCBA068}"/>
                </a:ext>
              </a:extLst>
            </p:cNvPr>
            <p:cNvGrpSpPr/>
            <p:nvPr/>
          </p:nvGrpSpPr>
          <p:grpSpPr>
            <a:xfrm>
              <a:off x="394870" y="2719724"/>
              <a:ext cx="1769161" cy="1628323"/>
              <a:chOff x="2171814" y="1075531"/>
              <a:chExt cx="1769161" cy="1628323"/>
            </a:xfrm>
          </p:grpSpPr>
          <p:pic>
            <p:nvPicPr>
              <p:cNvPr id="14" name="図 13" descr="テーブル が含まれている画像&#10;&#10;自動的に生成された説明">
                <a:extLst>
                  <a:ext uri="{FF2B5EF4-FFF2-40B4-BE49-F238E27FC236}">
                    <a16:creationId xmlns:a16="http://schemas.microsoft.com/office/drawing/2014/main" id="{AB057708-9F95-D6F4-4CBD-7E6DD836D0FD}"/>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171814" y="1075531"/>
                <a:ext cx="1769161" cy="1628323"/>
              </a:xfrm>
              <a:prstGeom prst="rect">
                <a:avLst/>
              </a:prstGeom>
              <a:ln w="19050">
                <a:solidFill>
                  <a:schemeClr val="tx1"/>
                </a:solidFill>
              </a:ln>
            </p:spPr>
          </p:pic>
          <p:pic>
            <p:nvPicPr>
              <p:cNvPr id="10" name="図 9" descr="図形&#10;&#10;低い精度で自動的に生成された説明">
                <a:extLst>
                  <a:ext uri="{FF2B5EF4-FFF2-40B4-BE49-F238E27FC236}">
                    <a16:creationId xmlns:a16="http://schemas.microsoft.com/office/drawing/2014/main" id="{D82A69FE-50D2-E2B9-DDEA-AF6B60FD77B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59912" y="1526673"/>
                <a:ext cx="536467" cy="536467"/>
              </a:xfrm>
              <a:prstGeom prst="rect">
                <a:avLst/>
              </a:prstGeom>
            </p:spPr>
          </p:pic>
        </p:grpSp>
        <p:grpSp>
          <p:nvGrpSpPr>
            <p:cNvPr id="26" name="グループ化 25">
              <a:extLst>
                <a:ext uri="{FF2B5EF4-FFF2-40B4-BE49-F238E27FC236}">
                  <a16:creationId xmlns:a16="http://schemas.microsoft.com/office/drawing/2014/main" id="{19CAC066-E790-BA64-F79D-65A3A510B78A}"/>
                </a:ext>
              </a:extLst>
            </p:cNvPr>
            <p:cNvGrpSpPr/>
            <p:nvPr/>
          </p:nvGrpSpPr>
          <p:grpSpPr>
            <a:xfrm>
              <a:off x="2177156" y="2710199"/>
              <a:ext cx="1776944" cy="1635486"/>
              <a:chOff x="2171814" y="2705356"/>
              <a:chExt cx="1776944" cy="1635486"/>
            </a:xfrm>
          </p:grpSpPr>
          <p:pic>
            <p:nvPicPr>
              <p:cNvPr id="15" name="図 14" descr="テーブル が含まれている画像&#10;&#10;自動的に生成された説明">
                <a:extLst>
                  <a:ext uri="{FF2B5EF4-FFF2-40B4-BE49-F238E27FC236}">
                    <a16:creationId xmlns:a16="http://schemas.microsoft.com/office/drawing/2014/main" id="{5AED6F97-DA3D-516C-3E38-4A20C82F3FB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171814" y="2705356"/>
                <a:ext cx="1776944" cy="1635486"/>
              </a:xfrm>
              <a:prstGeom prst="rect">
                <a:avLst/>
              </a:prstGeom>
              <a:ln w="19050">
                <a:solidFill>
                  <a:schemeClr val="tx1"/>
                </a:solidFill>
              </a:ln>
            </p:spPr>
          </p:pic>
          <p:pic>
            <p:nvPicPr>
              <p:cNvPr id="11" name="図 10" descr="図形&#10;&#10;低い精度で自動的に生成された説明">
                <a:extLst>
                  <a:ext uri="{FF2B5EF4-FFF2-40B4-BE49-F238E27FC236}">
                    <a16:creationId xmlns:a16="http://schemas.microsoft.com/office/drawing/2014/main" id="{B13D3FAD-5652-577D-93A5-A622B740B40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258386" y="3078853"/>
                <a:ext cx="536467" cy="536467"/>
              </a:xfrm>
              <a:prstGeom prst="rect">
                <a:avLst/>
              </a:prstGeom>
            </p:spPr>
          </p:pic>
        </p:grpSp>
        <p:grpSp>
          <p:nvGrpSpPr>
            <p:cNvPr id="25" name="グループ化 24">
              <a:extLst>
                <a:ext uri="{FF2B5EF4-FFF2-40B4-BE49-F238E27FC236}">
                  <a16:creationId xmlns:a16="http://schemas.microsoft.com/office/drawing/2014/main" id="{B2C20E6A-2177-F54F-435A-5DEC5CCFFCEE}"/>
                </a:ext>
              </a:extLst>
            </p:cNvPr>
            <p:cNvGrpSpPr/>
            <p:nvPr/>
          </p:nvGrpSpPr>
          <p:grpSpPr>
            <a:xfrm>
              <a:off x="2177156" y="1075530"/>
              <a:ext cx="1776944" cy="1628323"/>
              <a:chOff x="394870" y="2705356"/>
              <a:chExt cx="1776944" cy="1628323"/>
            </a:xfrm>
          </p:grpSpPr>
          <p:pic>
            <p:nvPicPr>
              <p:cNvPr id="13" name="図 12" descr="テーブル が含まれている画像&#10;&#10;自動的に生成された説明">
                <a:extLst>
                  <a:ext uri="{FF2B5EF4-FFF2-40B4-BE49-F238E27FC236}">
                    <a16:creationId xmlns:a16="http://schemas.microsoft.com/office/drawing/2014/main" id="{3A2EBEE8-944B-7A06-3986-D0B54164BC79}"/>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94870" y="2705356"/>
                <a:ext cx="1776944" cy="1628323"/>
              </a:xfrm>
              <a:prstGeom prst="rect">
                <a:avLst/>
              </a:prstGeom>
              <a:ln w="19050">
                <a:solidFill>
                  <a:schemeClr val="tx1"/>
                </a:solidFill>
              </a:ln>
            </p:spPr>
          </p:pic>
          <p:pic>
            <p:nvPicPr>
              <p:cNvPr id="9" name="図 8" descr="図形&#10;&#10;中程度の精度で自動的に生成された説明">
                <a:extLst>
                  <a:ext uri="{FF2B5EF4-FFF2-40B4-BE49-F238E27FC236}">
                    <a16:creationId xmlns:a16="http://schemas.microsoft.com/office/drawing/2014/main" id="{864E1883-A5A7-F089-A3AA-41BCAC9920C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87993" y="3215615"/>
                <a:ext cx="1345476" cy="285383"/>
              </a:xfrm>
              <a:prstGeom prst="rect">
                <a:avLst/>
              </a:prstGeom>
            </p:spPr>
          </p:pic>
        </p:grpSp>
      </p:grpSp>
      <p:pic>
        <p:nvPicPr>
          <p:cNvPr id="4" name="out">
            <a:hlinkClick r:id="" action="ppaction://media"/>
            <a:extLst>
              <a:ext uri="{FF2B5EF4-FFF2-40B4-BE49-F238E27FC236}">
                <a16:creationId xmlns:a16="http://schemas.microsoft.com/office/drawing/2014/main" id="{216D4F09-9872-07DB-5441-6505C69AB377}"/>
              </a:ext>
            </a:extLst>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4746059" y="533554"/>
            <a:ext cx="3814075" cy="2145417"/>
          </a:xfrm>
          <a:prstGeom prst="rect">
            <a:avLst/>
          </a:prstGeom>
          <a:ln>
            <a:solidFill>
              <a:schemeClr val="tx1"/>
            </a:solidFill>
          </a:ln>
        </p:spPr>
      </p:pic>
      <p:pic>
        <p:nvPicPr>
          <p:cNvPr id="3" name="out">
            <a:hlinkClick r:id="" action="ppaction://media"/>
            <a:extLst>
              <a:ext uri="{FF2B5EF4-FFF2-40B4-BE49-F238E27FC236}">
                <a16:creationId xmlns:a16="http://schemas.microsoft.com/office/drawing/2014/main" id="{8906349C-A99F-6BE4-97BD-1086F0382769}"/>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20"/>
          <a:srcRect l="50000"/>
          <a:stretch/>
        </p:blipFill>
        <p:spPr>
          <a:xfrm>
            <a:off x="6653097" y="533554"/>
            <a:ext cx="1907038" cy="2145417"/>
          </a:xfrm>
          <a:prstGeom prst="rect">
            <a:avLst/>
          </a:prstGeom>
          <a:ln w="3175">
            <a:solidFill>
              <a:schemeClr val="tx1"/>
            </a:solidFill>
          </a:ln>
        </p:spPr>
      </p:pic>
      <p:pic>
        <p:nvPicPr>
          <p:cNvPr id="17" name="out">
            <a:hlinkClick r:id="" action="ppaction://media"/>
            <a:extLst>
              <a:ext uri="{FF2B5EF4-FFF2-40B4-BE49-F238E27FC236}">
                <a16:creationId xmlns:a16="http://schemas.microsoft.com/office/drawing/2014/main" id="{533EF21F-505A-FA88-B4A5-92FE137751DE}"/>
              </a:ext>
            </a:extLst>
          </p:cNvPr>
          <p:cNvPicPr>
            <a:picLocks noChangeAspect="1"/>
          </p:cNvPicPr>
          <p:nvPr>
            <a:videoFile r:link="rId6"/>
            <p:extLst>
              <p:ext uri="{DAA4B4D4-6D71-4841-9C94-3DE7FCFB9230}">
                <p14:media xmlns:p14="http://schemas.microsoft.com/office/powerpoint/2010/main" r:embed="rId5"/>
              </p:ext>
            </p:extLst>
          </p:nvPr>
        </p:nvPicPr>
        <p:blipFill>
          <a:blip r:embed="rId21"/>
          <a:stretch>
            <a:fillRect/>
          </a:stretch>
        </p:blipFill>
        <p:spPr>
          <a:xfrm>
            <a:off x="4746059" y="2747278"/>
            <a:ext cx="3814075" cy="2145417"/>
          </a:xfrm>
          <a:prstGeom prst="rect">
            <a:avLst/>
          </a:prstGeom>
          <a:ln>
            <a:solidFill>
              <a:schemeClr val="tx1"/>
            </a:solidFill>
          </a:ln>
        </p:spPr>
      </p:pic>
      <p:pic>
        <p:nvPicPr>
          <p:cNvPr id="18" name="out">
            <a:hlinkClick r:id="" action="ppaction://media"/>
            <a:extLst>
              <a:ext uri="{FF2B5EF4-FFF2-40B4-BE49-F238E27FC236}">
                <a16:creationId xmlns:a16="http://schemas.microsoft.com/office/drawing/2014/main" id="{7880A1F4-8F5C-B0C3-E7B2-DF855DC7EBBE}"/>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22"/>
          <a:srcRect l="50376"/>
          <a:stretch/>
        </p:blipFill>
        <p:spPr>
          <a:xfrm>
            <a:off x="6667447" y="2747278"/>
            <a:ext cx="1892687" cy="2145417"/>
          </a:xfrm>
          <a:prstGeom prst="rect">
            <a:avLst/>
          </a:prstGeom>
          <a:ln w="3175">
            <a:solidFill>
              <a:schemeClr val="tx1"/>
            </a:solidFill>
          </a:ln>
        </p:spPr>
      </p:pic>
    </p:spTree>
    <p:extLst>
      <p:ext uri="{BB962C8B-B14F-4D97-AF65-F5344CB8AC3E}">
        <p14:creationId xmlns:p14="http://schemas.microsoft.com/office/powerpoint/2010/main" val="120696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4"/>
                                        </p:tgtEl>
                                      </p:cBhvr>
                                    </p:cmd>
                                  </p:childTnLst>
                                </p:cTn>
                              </p:par>
                              <p:par>
                                <p:cTn id="7" presetID="1" presetClass="mediacall" presetSubtype="0" fill="hold" nodeType="withEffect">
                                  <p:stCondLst>
                                    <p:cond delay="0"/>
                                  </p:stCondLst>
                                  <p:childTnLst>
                                    <p:cmd type="call" cmd="playFrom(0.0)">
                                      <p:cBhvr>
                                        <p:cTn id="8" dur="29999" fill="hold"/>
                                        <p:tgtEl>
                                          <p:spTgt spid="3"/>
                                        </p:tgtEl>
                                      </p:cBhvr>
                                    </p:cmd>
                                  </p:childTnLst>
                                </p:cTn>
                              </p:par>
                              <p:par>
                                <p:cTn id="9" presetID="1" presetClass="mediacall" presetSubtype="0" fill="hold" nodeType="withEffect">
                                  <p:stCondLst>
                                    <p:cond delay="0"/>
                                  </p:stCondLst>
                                  <p:childTnLst>
                                    <p:cmd type="call" cmd="playFrom(0.0)">
                                      <p:cBhvr>
                                        <p:cTn id="10" dur="29999" fill="hold"/>
                                        <p:tgtEl>
                                          <p:spTgt spid="17"/>
                                        </p:tgtEl>
                                      </p:cBhvr>
                                    </p:cmd>
                                  </p:childTnLst>
                                </p:cTn>
                              </p:par>
                              <p:par>
                                <p:cTn id="11" presetID="1" presetClass="mediacall" presetSubtype="0" fill="hold" nodeType="withEffect">
                                  <p:stCondLst>
                                    <p:cond delay="0"/>
                                  </p:stCondLst>
                                  <p:childTnLst>
                                    <p:cmd type="call" cmd="playFrom(0.0)">
                                      <p:cBhvr>
                                        <p:cTn id="12" dur="2999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3"/>
                </p:tgtEl>
              </p:cMediaNode>
            </p:video>
            <p:video>
              <p:cMediaNode vol="80000">
                <p:cTn id="14" repeatCount="indefinite" fill="hold" display="0">
                  <p:stCondLst>
                    <p:cond delay="indefinite"/>
                  </p:stCondLst>
                </p:cTn>
                <p:tgtEl>
                  <p:spTgt spid="4"/>
                </p:tgtEl>
              </p:cMediaNode>
            </p:video>
            <p:video>
              <p:cMediaNode vol="80000">
                <p:cTn id="15" repeatCount="indefinite" fill="hold" display="0">
                  <p:stCondLst>
                    <p:cond delay="indefinite"/>
                  </p:stCondLst>
                </p:cTn>
                <p:tgtEl>
                  <p:spTgt spid="17"/>
                </p:tgtEl>
              </p:cMediaNode>
            </p:video>
            <p:video>
              <p:cMediaNode vol="80000">
                <p:cTn id="16" repeatCount="indefinite" fill="hold" display="0">
                  <p:stCondLst>
                    <p:cond delay="indefinite"/>
                  </p:stCondLst>
                </p:cTn>
                <p:tgtEl>
                  <p:spTgt spid="18"/>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778C311-7A42-6B4E-7DAD-4E6C5056C529}"/>
              </a:ext>
            </a:extLst>
          </p:cNvPr>
          <p:cNvSpPr>
            <a:spLocks noGrp="1"/>
          </p:cNvSpPr>
          <p:nvPr>
            <p:ph type="title"/>
          </p:nvPr>
        </p:nvSpPr>
        <p:spPr>
          <a:xfrm>
            <a:off x="695803" y="117763"/>
            <a:ext cx="7314267" cy="501095"/>
          </a:xfrm>
        </p:spPr>
        <p:txBody>
          <a:bodyPr>
            <a:normAutofit fontScale="90000"/>
          </a:bodyPr>
          <a:lstStyle/>
          <a:p>
            <a:r>
              <a:rPr lang="ja-JP" altLang="en-US" sz="1600"/>
              <a:t>デモ・結果紹介</a:t>
            </a:r>
            <a:br>
              <a:rPr kumimoji="1" lang="en-US" altLang="ja-JP" sz="1600" b="1" i="0" u="none" strike="noStrike" kern="1200" cap="none" spc="0" normalizeH="0" baseline="0" noProof="0">
                <a:ln>
                  <a:noFill/>
                </a:ln>
                <a:solidFill>
                  <a:srgbClr val="D16C15"/>
                </a:solidFill>
                <a:effectLst/>
                <a:uLnTx/>
                <a:uFillTx/>
                <a:latin typeface="メイリオ" panose="020B0604030504040204" pitchFamily="50" charset="-128"/>
                <a:ea typeface="メイリオ" panose="020B0604030504040204" pitchFamily="50" charset="-128"/>
              </a:rPr>
            </a:br>
            <a:r>
              <a:rPr kumimoji="1" lang="ja-JP" altLang="en-US" sz="3100" b="1" i="0" u="none" strike="noStrike" kern="1200" cap="none" spc="0" normalizeH="0" baseline="0" noProof="0">
                <a:ln>
                  <a:noFill/>
                </a:ln>
                <a:solidFill>
                  <a:srgbClr val="D16C15"/>
                </a:solidFill>
                <a:effectLst/>
                <a:uLnTx/>
                <a:uFillTx/>
                <a:latin typeface="メイリオ" panose="020B0604030504040204" pitchFamily="50" charset="-128"/>
                <a:ea typeface="メイリオ" panose="020B0604030504040204" pitchFamily="50" charset="-128"/>
              </a:rPr>
              <a:t>結果紹介</a:t>
            </a:r>
            <a:endParaRPr kumimoji="1" lang="ja-JP" altLang="en-US" sz="1600"/>
          </a:p>
        </p:txBody>
      </p:sp>
      <p:sp>
        <p:nvSpPr>
          <p:cNvPr id="6" name="コンテンツ プレースホルダー 4">
            <a:extLst>
              <a:ext uri="{FF2B5EF4-FFF2-40B4-BE49-F238E27FC236}">
                <a16:creationId xmlns:a16="http://schemas.microsoft.com/office/drawing/2014/main" id="{A5A0CD10-AFD5-806F-D7BF-C2B35E0B9C2C}"/>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5</a:t>
            </a:r>
            <a:endParaRPr lang="ja-JP" altLang="en-US"/>
          </a:p>
        </p:txBody>
      </p:sp>
      <p:sp>
        <p:nvSpPr>
          <p:cNvPr id="7" name="コンテンツ プレースホルダー 4">
            <a:extLst>
              <a:ext uri="{FF2B5EF4-FFF2-40B4-BE49-F238E27FC236}">
                <a16:creationId xmlns:a16="http://schemas.microsoft.com/office/drawing/2014/main" id="{1B39B0A5-C112-C6D8-C2D7-DE268E11DA73}"/>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.1</a:t>
            </a:r>
            <a:endParaRPr lang="ja-JP" altLang="en-US" sz="2000"/>
          </a:p>
        </p:txBody>
      </p:sp>
      <p:sp>
        <p:nvSpPr>
          <p:cNvPr id="211" name="テキスト ボックス 210">
            <a:extLst>
              <a:ext uri="{FF2B5EF4-FFF2-40B4-BE49-F238E27FC236}">
                <a16:creationId xmlns:a16="http://schemas.microsoft.com/office/drawing/2014/main" id="{BAA59F19-3BD2-4E15-AB04-92ECA80B8131}"/>
              </a:ext>
            </a:extLst>
          </p:cNvPr>
          <p:cNvSpPr txBox="1"/>
          <p:nvPr/>
        </p:nvSpPr>
        <p:spPr>
          <a:xfrm>
            <a:off x="244119" y="669384"/>
            <a:ext cx="2262158" cy="369332"/>
          </a:xfrm>
          <a:prstGeom prst="rect">
            <a:avLst/>
          </a:prstGeom>
          <a:noFill/>
        </p:spPr>
        <p:txBody>
          <a:bodyPr wrap="none" rtlCol="0">
            <a:spAutoFit/>
          </a:bodyPr>
          <a:lstStyle/>
          <a:p>
            <a:r>
              <a:rPr kumimoji="1" lang="ja-JP" altLang="en-US" b="1" u="sng"/>
              <a:t>線のゆらぎ・多重線</a:t>
            </a:r>
            <a:endParaRPr kumimoji="1" lang="en-US" altLang="ja-JP" b="1" u="sng"/>
          </a:p>
        </p:txBody>
      </p:sp>
      <p:grpSp>
        <p:nvGrpSpPr>
          <p:cNvPr id="14" name="グループ化 13">
            <a:extLst>
              <a:ext uri="{FF2B5EF4-FFF2-40B4-BE49-F238E27FC236}">
                <a16:creationId xmlns:a16="http://schemas.microsoft.com/office/drawing/2014/main" id="{0050BD07-2C53-7302-D7B8-F0F4AD06FD32}"/>
              </a:ext>
            </a:extLst>
          </p:cNvPr>
          <p:cNvGrpSpPr/>
          <p:nvPr/>
        </p:nvGrpSpPr>
        <p:grpSpPr>
          <a:xfrm>
            <a:off x="398762" y="1333321"/>
            <a:ext cx="2467530" cy="2267159"/>
            <a:chOff x="619604" y="2287873"/>
            <a:chExt cx="4421138" cy="4062127"/>
          </a:xfrm>
        </p:grpSpPr>
        <p:pic>
          <p:nvPicPr>
            <p:cNvPr id="15" name="図 14" descr="テーブル が含まれている画像&#10;&#10;自動的に生成された説明">
              <a:extLst>
                <a:ext uri="{FF2B5EF4-FFF2-40B4-BE49-F238E27FC236}">
                  <a16:creationId xmlns:a16="http://schemas.microsoft.com/office/drawing/2014/main" id="{E4D3DAE6-D349-182E-C942-D745330082D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9604" y="2287873"/>
              <a:ext cx="4421138" cy="4062126"/>
            </a:xfrm>
            <a:prstGeom prst="rect">
              <a:avLst/>
            </a:prstGeom>
            <a:ln w="19050">
              <a:solidFill>
                <a:schemeClr val="tx1"/>
              </a:solidFill>
            </a:ln>
          </p:spPr>
        </p:pic>
        <p:pic>
          <p:nvPicPr>
            <p:cNvPr id="16" name="図 15">
              <a:extLst>
                <a:ext uri="{FF2B5EF4-FFF2-40B4-BE49-F238E27FC236}">
                  <a16:creationId xmlns:a16="http://schemas.microsoft.com/office/drawing/2014/main" id="{7AEF1C43-84FD-677D-E7E5-CD87DAE66CA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9604" y="2287874"/>
              <a:ext cx="4421138" cy="4062126"/>
            </a:xfrm>
            <a:prstGeom prst="diagStripe">
              <a:avLst>
                <a:gd name="adj" fmla="val 30616"/>
              </a:avLst>
            </a:prstGeom>
            <a:ln>
              <a:solidFill>
                <a:schemeClr val="tx1"/>
              </a:solidFill>
            </a:ln>
          </p:spPr>
        </p:pic>
        <p:pic>
          <p:nvPicPr>
            <p:cNvPr id="17" name="図 16">
              <a:extLst>
                <a:ext uri="{FF2B5EF4-FFF2-40B4-BE49-F238E27FC236}">
                  <a16:creationId xmlns:a16="http://schemas.microsoft.com/office/drawing/2014/main" id="{8EE57C2B-CF6D-C76F-8AE9-F214EA0E37D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9604" y="2287873"/>
              <a:ext cx="4421138" cy="4062127"/>
            </a:xfrm>
            <a:prstGeom prst="diagStripe">
              <a:avLst>
                <a:gd name="adj" fmla="val 65320"/>
              </a:avLst>
            </a:prstGeom>
            <a:ln>
              <a:solidFill>
                <a:schemeClr val="tx1"/>
              </a:solidFill>
            </a:ln>
          </p:spPr>
        </p:pic>
      </p:grpSp>
      <p:pic>
        <p:nvPicPr>
          <p:cNvPr id="2" name="図 1" descr="図形 が含まれている画像&#10;&#10;自動的に生成された説明">
            <a:extLst>
              <a:ext uri="{FF2B5EF4-FFF2-40B4-BE49-F238E27FC236}">
                <a16:creationId xmlns:a16="http://schemas.microsoft.com/office/drawing/2014/main" id="{04681CDC-F18E-68A6-C06A-658BDE257A2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098001" y="1333322"/>
            <a:ext cx="2467530" cy="2293297"/>
          </a:xfrm>
          <a:prstGeom prst="rect">
            <a:avLst/>
          </a:prstGeom>
          <a:ln w="19050">
            <a:solidFill>
              <a:schemeClr val="tx1"/>
            </a:solidFill>
          </a:ln>
        </p:spPr>
      </p:pic>
      <p:sp>
        <p:nvSpPr>
          <p:cNvPr id="3" name="テキスト ボックス 2">
            <a:extLst>
              <a:ext uri="{FF2B5EF4-FFF2-40B4-BE49-F238E27FC236}">
                <a16:creationId xmlns:a16="http://schemas.microsoft.com/office/drawing/2014/main" id="{15C3164F-E9B4-B063-90A5-80DB8C042D84}"/>
              </a:ext>
            </a:extLst>
          </p:cNvPr>
          <p:cNvSpPr txBox="1"/>
          <p:nvPr/>
        </p:nvSpPr>
        <p:spPr>
          <a:xfrm>
            <a:off x="309777" y="4006627"/>
            <a:ext cx="7314266" cy="738664"/>
          </a:xfrm>
          <a:prstGeom prst="rect">
            <a:avLst/>
          </a:prstGeom>
          <a:noFill/>
        </p:spPr>
        <p:txBody>
          <a:bodyPr wrap="square" rtlCol="0">
            <a:spAutoFit/>
          </a:bodyPr>
          <a:lstStyle/>
          <a:p>
            <a:r>
              <a:rPr kumimoji="1" lang="ja-JP" altLang="en-US" sz="1400"/>
              <a:t>線のゆらぎやラフスケッチ風の表現</a:t>
            </a:r>
            <a:endParaRPr kumimoji="1" lang="en-US" altLang="ja-JP" sz="1400"/>
          </a:p>
          <a:p>
            <a:r>
              <a:rPr kumimoji="1" lang="ja-JP" altLang="en-US" sz="1400"/>
              <a:t>細かい形状の制御が難しくアニメーションに適用したときのちらつきも激しいが、</a:t>
            </a:r>
            <a:endParaRPr kumimoji="1" lang="en-US" altLang="ja-JP" sz="1400"/>
          </a:p>
          <a:p>
            <a:r>
              <a:rPr kumimoji="1" lang="ja-JP" altLang="en-US" sz="1400"/>
              <a:t>ゲーム輪郭線の従来法には難しい元々の形状を逸脱した線が容易に得られる</a:t>
            </a:r>
            <a:endParaRPr kumimoji="1" lang="en-US" altLang="ja-JP" sz="1400"/>
          </a:p>
        </p:txBody>
      </p:sp>
      <p:pic>
        <p:nvPicPr>
          <p:cNvPr id="4" name="out">
            <a:hlinkClick r:id="" action="ppaction://media"/>
            <a:extLst>
              <a:ext uri="{FF2B5EF4-FFF2-40B4-BE49-F238E27FC236}">
                <a16:creationId xmlns:a16="http://schemas.microsoft.com/office/drawing/2014/main" id="{018EB85E-EFEE-B7FF-2763-70EFE28EAC4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7426" r="27426"/>
          <a:stretch/>
        </p:blipFill>
        <p:spPr>
          <a:xfrm>
            <a:off x="6145368" y="669384"/>
            <a:ext cx="2599870" cy="3239147"/>
          </a:xfrm>
          <a:prstGeom prst="rect">
            <a:avLst/>
          </a:prstGeom>
        </p:spPr>
      </p:pic>
    </p:spTree>
    <p:extLst>
      <p:ext uri="{BB962C8B-B14F-4D97-AF65-F5344CB8AC3E}">
        <p14:creationId xmlns:p14="http://schemas.microsoft.com/office/powerpoint/2010/main" val="135360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778C311-7A42-6B4E-7DAD-4E6C5056C529}"/>
              </a:ext>
            </a:extLst>
          </p:cNvPr>
          <p:cNvSpPr>
            <a:spLocks noGrp="1"/>
          </p:cNvSpPr>
          <p:nvPr>
            <p:ph type="title"/>
          </p:nvPr>
        </p:nvSpPr>
        <p:spPr>
          <a:xfrm>
            <a:off x="695803" y="117763"/>
            <a:ext cx="7314267" cy="501095"/>
          </a:xfrm>
        </p:spPr>
        <p:txBody>
          <a:bodyPr>
            <a:normAutofit fontScale="90000"/>
          </a:bodyPr>
          <a:lstStyle/>
          <a:p>
            <a:r>
              <a:rPr lang="ja-JP" altLang="en-US" sz="1600"/>
              <a:t>デモ・結果紹介</a:t>
            </a:r>
            <a:br>
              <a:rPr lang="en-US" altLang="ja-JP" sz="1600"/>
            </a:br>
            <a:r>
              <a:rPr lang="ja-JP" altLang="en-US" sz="3100"/>
              <a:t>結果紹介</a:t>
            </a:r>
            <a:endParaRPr kumimoji="1" lang="ja-JP" altLang="en-US" sz="1600"/>
          </a:p>
        </p:txBody>
      </p:sp>
      <p:sp>
        <p:nvSpPr>
          <p:cNvPr id="6" name="コンテンツ プレースホルダー 4">
            <a:extLst>
              <a:ext uri="{FF2B5EF4-FFF2-40B4-BE49-F238E27FC236}">
                <a16:creationId xmlns:a16="http://schemas.microsoft.com/office/drawing/2014/main" id="{A5A0CD10-AFD5-806F-D7BF-C2B35E0B9C2C}"/>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5</a:t>
            </a:r>
            <a:endParaRPr lang="ja-JP" altLang="en-US"/>
          </a:p>
        </p:txBody>
      </p:sp>
      <p:sp>
        <p:nvSpPr>
          <p:cNvPr id="7" name="コンテンツ プレースホルダー 4">
            <a:extLst>
              <a:ext uri="{FF2B5EF4-FFF2-40B4-BE49-F238E27FC236}">
                <a16:creationId xmlns:a16="http://schemas.microsoft.com/office/drawing/2014/main" id="{1B39B0A5-C112-C6D8-C2D7-DE268E11DA73}"/>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.1</a:t>
            </a:r>
            <a:endParaRPr lang="ja-JP" altLang="en-US" sz="2000"/>
          </a:p>
        </p:txBody>
      </p:sp>
      <p:sp>
        <p:nvSpPr>
          <p:cNvPr id="2" name="テキスト ボックス 1">
            <a:extLst>
              <a:ext uri="{FF2B5EF4-FFF2-40B4-BE49-F238E27FC236}">
                <a16:creationId xmlns:a16="http://schemas.microsoft.com/office/drawing/2014/main" id="{409F5FDB-3677-4DBE-0DD7-3B6DFD27AAE3}"/>
              </a:ext>
            </a:extLst>
          </p:cNvPr>
          <p:cNvSpPr txBox="1"/>
          <p:nvPr/>
        </p:nvSpPr>
        <p:spPr>
          <a:xfrm>
            <a:off x="244119" y="669384"/>
            <a:ext cx="3877985" cy="369332"/>
          </a:xfrm>
          <a:prstGeom prst="rect">
            <a:avLst/>
          </a:prstGeom>
          <a:noFill/>
        </p:spPr>
        <p:txBody>
          <a:bodyPr wrap="none" rtlCol="0">
            <a:spAutoFit/>
          </a:bodyPr>
          <a:lstStyle/>
          <a:p>
            <a:r>
              <a:rPr kumimoji="1" lang="ja-JP" altLang="en-US" b="1" u="sng"/>
              <a:t>ピクセルレベルの線幅制御・太い線</a:t>
            </a:r>
            <a:endParaRPr kumimoji="1" lang="en-US" altLang="ja-JP" b="1" u="sng"/>
          </a:p>
        </p:txBody>
      </p:sp>
      <p:grpSp>
        <p:nvGrpSpPr>
          <p:cNvPr id="3" name="グループ化 2">
            <a:extLst>
              <a:ext uri="{FF2B5EF4-FFF2-40B4-BE49-F238E27FC236}">
                <a16:creationId xmlns:a16="http://schemas.microsoft.com/office/drawing/2014/main" id="{0E8E0423-FEB7-2969-C538-21BB956D622C}"/>
              </a:ext>
            </a:extLst>
          </p:cNvPr>
          <p:cNvGrpSpPr/>
          <p:nvPr/>
        </p:nvGrpSpPr>
        <p:grpSpPr>
          <a:xfrm>
            <a:off x="389164" y="1075531"/>
            <a:ext cx="3502107" cy="3453145"/>
            <a:chOff x="668248" y="2163186"/>
            <a:chExt cx="4070007" cy="4065331"/>
          </a:xfrm>
        </p:grpSpPr>
        <p:grpSp>
          <p:nvGrpSpPr>
            <p:cNvPr id="4" name="グループ化 3">
              <a:extLst>
                <a:ext uri="{FF2B5EF4-FFF2-40B4-BE49-F238E27FC236}">
                  <a16:creationId xmlns:a16="http://schemas.microsoft.com/office/drawing/2014/main" id="{65CFF828-285A-8D5C-3D47-E7535C68C14A}"/>
                </a:ext>
              </a:extLst>
            </p:cNvPr>
            <p:cNvGrpSpPr/>
            <p:nvPr/>
          </p:nvGrpSpPr>
          <p:grpSpPr>
            <a:xfrm>
              <a:off x="668249" y="2163186"/>
              <a:ext cx="4070006" cy="4065331"/>
              <a:chOff x="-79914" y="826790"/>
              <a:chExt cx="6487452" cy="6480000"/>
            </a:xfrm>
          </p:grpSpPr>
          <p:grpSp>
            <p:nvGrpSpPr>
              <p:cNvPr id="10" name="グループ化 9">
                <a:extLst>
                  <a:ext uri="{FF2B5EF4-FFF2-40B4-BE49-F238E27FC236}">
                    <a16:creationId xmlns:a16="http://schemas.microsoft.com/office/drawing/2014/main" id="{0D08E398-0092-7780-9E9B-0953B8A2122A}"/>
                  </a:ext>
                </a:extLst>
              </p:cNvPr>
              <p:cNvGrpSpPr/>
              <p:nvPr/>
            </p:nvGrpSpPr>
            <p:grpSpPr>
              <a:xfrm>
                <a:off x="-79914" y="826790"/>
                <a:ext cx="3243725" cy="6480000"/>
                <a:chOff x="1461279" y="230565"/>
                <a:chExt cx="3243725" cy="6480000"/>
              </a:xfrm>
            </p:grpSpPr>
            <p:pic>
              <p:nvPicPr>
                <p:cNvPr id="14" name="図 13">
                  <a:extLst>
                    <a:ext uri="{FF2B5EF4-FFF2-40B4-BE49-F238E27FC236}">
                      <a16:creationId xmlns:a16="http://schemas.microsoft.com/office/drawing/2014/main" id="{F65AE537-3E21-788F-ECCA-5C0E95FD54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61279" y="230565"/>
                  <a:ext cx="3243725" cy="6480000"/>
                </a:xfrm>
                <a:prstGeom prst="rect">
                  <a:avLst/>
                </a:prstGeom>
                <a:ln w="19050">
                  <a:solidFill>
                    <a:schemeClr val="tx1"/>
                  </a:solidFill>
                </a:ln>
              </p:spPr>
            </p:pic>
            <p:pic>
              <p:nvPicPr>
                <p:cNvPr id="15" name="図 14">
                  <a:extLst>
                    <a:ext uri="{FF2B5EF4-FFF2-40B4-BE49-F238E27FC236}">
                      <a16:creationId xmlns:a16="http://schemas.microsoft.com/office/drawing/2014/main" id="{E6026224-7802-674B-8478-1D14FF054A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61279" y="230565"/>
                  <a:ext cx="3243725" cy="6480000"/>
                </a:xfrm>
                <a:prstGeom prst="rtTriangle">
                  <a:avLst/>
                </a:prstGeom>
                <a:ln>
                  <a:noFill/>
                </a:ln>
              </p:spPr>
            </p:pic>
          </p:grpSp>
          <p:grpSp>
            <p:nvGrpSpPr>
              <p:cNvPr id="11" name="グループ化 10">
                <a:extLst>
                  <a:ext uri="{FF2B5EF4-FFF2-40B4-BE49-F238E27FC236}">
                    <a16:creationId xmlns:a16="http://schemas.microsoft.com/office/drawing/2014/main" id="{3D0F5512-735A-E023-D97E-8B08F2CF4158}"/>
                  </a:ext>
                </a:extLst>
              </p:cNvPr>
              <p:cNvGrpSpPr/>
              <p:nvPr/>
            </p:nvGrpSpPr>
            <p:grpSpPr>
              <a:xfrm>
                <a:off x="3163812" y="826790"/>
                <a:ext cx="3243726" cy="6480000"/>
                <a:chOff x="6008342" y="147435"/>
                <a:chExt cx="3243726" cy="6480000"/>
              </a:xfrm>
            </p:grpSpPr>
            <p:pic>
              <p:nvPicPr>
                <p:cNvPr id="12" name="図 11">
                  <a:extLst>
                    <a:ext uri="{FF2B5EF4-FFF2-40B4-BE49-F238E27FC236}">
                      <a16:creationId xmlns:a16="http://schemas.microsoft.com/office/drawing/2014/main" id="{568A16FF-EB19-63F2-7283-8920C3EBEBC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08342" y="147435"/>
                  <a:ext cx="3243725" cy="6480000"/>
                </a:xfrm>
                <a:prstGeom prst="rect">
                  <a:avLst/>
                </a:prstGeom>
                <a:ln w="19050">
                  <a:solidFill>
                    <a:schemeClr val="tx1"/>
                  </a:solidFill>
                </a:ln>
              </p:spPr>
            </p:pic>
            <p:pic>
              <p:nvPicPr>
                <p:cNvPr id="13" name="図 12" descr="線画 が含まれている画像&#10;&#10;自動的に生成された説明">
                  <a:extLst>
                    <a:ext uri="{FF2B5EF4-FFF2-40B4-BE49-F238E27FC236}">
                      <a16:creationId xmlns:a16="http://schemas.microsoft.com/office/drawing/2014/main" id="{4EF9DBFF-A5D9-FC83-135D-746F90B21C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08342" y="147435"/>
                  <a:ext cx="3243726" cy="6480000"/>
                </a:xfrm>
                <a:prstGeom prst="rtTriangle">
                  <a:avLst/>
                </a:prstGeom>
                <a:ln>
                  <a:noFill/>
                </a:ln>
              </p:spPr>
            </p:pic>
          </p:grpSp>
        </p:grpSp>
        <p:sp>
          <p:nvSpPr>
            <p:cNvPr id="8" name="テキスト ボックス 7">
              <a:extLst>
                <a:ext uri="{FF2B5EF4-FFF2-40B4-BE49-F238E27FC236}">
                  <a16:creationId xmlns:a16="http://schemas.microsoft.com/office/drawing/2014/main" id="{DD02369C-73C9-3D90-B004-CA412530A5F4}"/>
                </a:ext>
              </a:extLst>
            </p:cNvPr>
            <p:cNvSpPr txBox="1"/>
            <p:nvPr/>
          </p:nvSpPr>
          <p:spPr>
            <a:xfrm>
              <a:off x="668248" y="5859185"/>
              <a:ext cx="646331" cy="369332"/>
            </a:xfrm>
            <a:prstGeom prst="rect">
              <a:avLst/>
            </a:prstGeom>
            <a:noFill/>
          </p:spPr>
          <p:txBody>
            <a:bodyPr wrap="none" rtlCol="0">
              <a:spAutoFit/>
            </a:bodyPr>
            <a:lstStyle/>
            <a:p>
              <a:r>
                <a:rPr kumimoji="1" lang="en-US" altLang="ja-JP">
                  <a:latin typeface="Arial Black" panose="020B0A04020102020204" pitchFamily="34" charset="0"/>
                </a:rPr>
                <a:t>2px</a:t>
              </a:r>
              <a:endParaRPr kumimoji="1" lang="ja-JP" altLang="en-US">
                <a:latin typeface="Arial Black" panose="020B0A04020102020204" pitchFamily="34" charset="0"/>
              </a:endParaRPr>
            </a:p>
          </p:txBody>
        </p:sp>
        <p:sp>
          <p:nvSpPr>
            <p:cNvPr id="9" name="テキスト ボックス 8">
              <a:extLst>
                <a:ext uri="{FF2B5EF4-FFF2-40B4-BE49-F238E27FC236}">
                  <a16:creationId xmlns:a16="http://schemas.microsoft.com/office/drawing/2014/main" id="{1F7C7F76-4548-5AFC-81EC-1222BCB64218}"/>
                </a:ext>
              </a:extLst>
            </p:cNvPr>
            <p:cNvSpPr txBox="1"/>
            <p:nvPr/>
          </p:nvSpPr>
          <p:spPr>
            <a:xfrm>
              <a:off x="2703251" y="5859185"/>
              <a:ext cx="800219" cy="369332"/>
            </a:xfrm>
            <a:prstGeom prst="rect">
              <a:avLst/>
            </a:prstGeom>
            <a:noFill/>
          </p:spPr>
          <p:txBody>
            <a:bodyPr wrap="none" rtlCol="0">
              <a:spAutoFit/>
            </a:bodyPr>
            <a:lstStyle/>
            <a:p>
              <a:r>
                <a:rPr kumimoji="1" lang="en-US" altLang="ja-JP">
                  <a:latin typeface="Arial Black" panose="020B0A04020102020204" pitchFamily="34" charset="0"/>
                </a:rPr>
                <a:t>10px</a:t>
              </a:r>
              <a:endParaRPr kumimoji="1" lang="ja-JP" altLang="en-US">
                <a:latin typeface="Arial Black" panose="020B0A04020102020204" pitchFamily="34" charset="0"/>
              </a:endParaRPr>
            </a:p>
          </p:txBody>
        </p:sp>
      </p:grpSp>
      <p:pic>
        <p:nvPicPr>
          <p:cNvPr id="30" name="out">
            <a:hlinkClick r:id="" action="ppaction://media"/>
            <a:extLst>
              <a:ext uri="{FF2B5EF4-FFF2-40B4-BE49-F238E27FC236}">
                <a16:creationId xmlns:a16="http://schemas.microsoft.com/office/drawing/2014/main" id="{DC02B167-EF64-C402-EB8C-8C389B62372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8307" r="26545"/>
          <a:stretch/>
        </p:blipFill>
        <p:spPr>
          <a:xfrm>
            <a:off x="5233605" y="669384"/>
            <a:ext cx="2599870" cy="3239147"/>
          </a:xfrm>
          <a:prstGeom prst="rect">
            <a:avLst/>
          </a:prstGeom>
        </p:spPr>
      </p:pic>
      <p:sp>
        <p:nvSpPr>
          <p:cNvPr id="31" name="テキスト ボックス 30">
            <a:extLst>
              <a:ext uri="{FF2B5EF4-FFF2-40B4-BE49-F238E27FC236}">
                <a16:creationId xmlns:a16="http://schemas.microsoft.com/office/drawing/2014/main" id="{4D1DB312-F35E-D3FE-CC7E-2680380A1340}"/>
              </a:ext>
            </a:extLst>
          </p:cNvPr>
          <p:cNvSpPr txBox="1"/>
          <p:nvPr/>
        </p:nvSpPr>
        <p:spPr>
          <a:xfrm>
            <a:off x="4289610" y="3969966"/>
            <a:ext cx="4465225" cy="954107"/>
          </a:xfrm>
          <a:prstGeom prst="rect">
            <a:avLst/>
          </a:prstGeom>
          <a:noFill/>
        </p:spPr>
        <p:txBody>
          <a:bodyPr wrap="square" rtlCol="0">
            <a:spAutoFit/>
          </a:bodyPr>
          <a:lstStyle/>
          <a:p>
            <a:r>
              <a:rPr kumimoji="1" lang="ja-JP" altLang="en-US" sz="1400"/>
              <a:t>従来法（特にポストプロセス）が苦手な太い線も</a:t>
            </a:r>
            <a:endParaRPr kumimoji="1" lang="en-US" altLang="ja-JP" sz="1400"/>
          </a:p>
          <a:p>
            <a:r>
              <a:rPr kumimoji="1" lang="ja-JP" altLang="en-US" sz="1400"/>
              <a:t>ピクセルレベルで調節可能</a:t>
            </a:r>
            <a:endParaRPr kumimoji="1" lang="en-US" altLang="ja-JP" sz="1400"/>
          </a:p>
          <a:p>
            <a:r>
              <a:rPr kumimoji="1" lang="ja-JP" altLang="en-US" sz="1400"/>
              <a:t>太いストロークのデプス処理が甘いので</a:t>
            </a:r>
            <a:endParaRPr kumimoji="1" lang="en-US" altLang="ja-JP" sz="1400"/>
          </a:p>
          <a:p>
            <a:r>
              <a:rPr kumimoji="1" lang="ja-JP" altLang="en-US" sz="1400"/>
              <a:t>自身のメッシュとの判定によるちらつきが多少ある</a:t>
            </a:r>
          </a:p>
        </p:txBody>
      </p:sp>
    </p:spTree>
    <p:extLst>
      <p:ext uri="{BB962C8B-B14F-4D97-AF65-F5344CB8AC3E}">
        <p14:creationId xmlns:p14="http://schemas.microsoft.com/office/powerpoint/2010/main" val="23728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0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0"/>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778C311-7A42-6B4E-7DAD-4E6C5056C529}"/>
              </a:ext>
            </a:extLst>
          </p:cNvPr>
          <p:cNvSpPr>
            <a:spLocks noGrp="1"/>
          </p:cNvSpPr>
          <p:nvPr>
            <p:ph type="title"/>
          </p:nvPr>
        </p:nvSpPr>
        <p:spPr>
          <a:xfrm>
            <a:off x="695803" y="117763"/>
            <a:ext cx="7314267" cy="501095"/>
          </a:xfrm>
        </p:spPr>
        <p:txBody>
          <a:bodyPr>
            <a:normAutofit fontScale="90000"/>
          </a:bodyPr>
          <a:lstStyle/>
          <a:p>
            <a:r>
              <a:rPr lang="ja-JP" altLang="en-US" sz="1600"/>
              <a:t>デモ・結果紹介</a:t>
            </a:r>
            <a:br>
              <a:rPr lang="en-US" altLang="ja-JP" sz="1600"/>
            </a:br>
            <a:r>
              <a:rPr lang="ja-JP" altLang="en-US" sz="3100"/>
              <a:t>結果紹介</a:t>
            </a:r>
            <a:endParaRPr kumimoji="1" lang="ja-JP" altLang="en-US" sz="1600"/>
          </a:p>
        </p:txBody>
      </p:sp>
      <p:sp>
        <p:nvSpPr>
          <p:cNvPr id="6" name="コンテンツ プレースホルダー 4">
            <a:extLst>
              <a:ext uri="{FF2B5EF4-FFF2-40B4-BE49-F238E27FC236}">
                <a16:creationId xmlns:a16="http://schemas.microsoft.com/office/drawing/2014/main" id="{A5A0CD10-AFD5-806F-D7BF-C2B35E0B9C2C}"/>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5</a:t>
            </a:r>
            <a:endParaRPr lang="ja-JP" altLang="en-US"/>
          </a:p>
        </p:txBody>
      </p:sp>
      <p:sp>
        <p:nvSpPr>
          <p:cNvPr id="7" name="コンテンツ プレースホルダー 4">
            <a:extLst>
              <a:ext uri="{FF2B5EF4-FFF2-40B4-BE49-F238E27FC236}">
                <a16:creationId xmlns:a16="http://schemas.microsoft.com/office/drawing/2014/main" id="{1B39B0A5-C112-C6D8-C2D7-DE268E11DA73}"/>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.1</a:t>
            </a:r>
            <a:endParaRPr lang="ja-JP" altLang="en-US" sz="2000"/>
          </a:p>
        </p:txBody>
      </p:sp>
      <p:sp>
        <p:nvSpPr>
          <p:cNvPr id="2" name="テキスト ボックス 1">
            <a:extLst>
              <a:ext uri="{FF2B5EF4-FFF2-40B4-BE49-F238E27FC236}">
                <a16:creationId xmlns:a16="http://schemas.microsoft.com/office/drawing/2014/main" id="{409F5FDB-3677-4DBE-0DD7-3B6DFD27AAE3}"/>
              </a:ext>
            </a:extLst>
          </p:cNvPr>
          <p:cNvSpPr txBox="1"/>
          <p:nvPr/>
        </p:nvSpPr>
        <p:spPr>
          <a:xfrm>
            <a:off x="244119" y="669384"/>
            <a:ext cx="2723823" cy="369332"/>
          </a:xfrm>
          <a:prstGeom prst="rect">
            <a:avLst/>
          </a:prstGeom>
          <a:noFill/>
        </p:spPr>
        <p:txBody>
          <a:bodyPr wrap="none" rtlCol="0">
            <a:spAutoFit/>
          </a:bodyPr>
          <a:lstStyle/>
          <a:p>
            <a:r>
              <a:rPr kumimoji="1" lang="ja-JP" altLang="en-US" b="1" u="sng"/>
              <a:t>線幅による線画の味付け</a:t>
            </a:r>
            <a:endParaRPr kumimoji="1" lang="en-US" altLang="ja-JP" b="1" u="sng"/>
          </a:p>
        </p:txBody>
      </p:sp>
      <p:pic>
        <p:nvPicPr>
          <p:cNvPr id="13" name="図 12" descr="ダイアグラム, 設計図, 四角形&#10;&#10;自動的に生成された説明">
            <a:extLst>
              <a:ext uri="{FF2B5EF4-FFF2-40B4-BE49-F238E27FC236}">
                <a16:creationId xmlns:a16="http://schemas.microsoft.com/office/drawing/2014/main" id="{CD1DCFF9-5111-EB97-DF53-B424EE08AF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25088" y="2515643"/>
            <a:ext cx="2561212" cy="2276761"/>
          </a:xfrm>
          <a:prstGeom prst="rect">
            <a:avLst/>
          </a:prstGeom>
          <a:ln>
            <a:solidFill>
              <a:schemeClr val="tx1"/>
            </a:solidFill>
          </a:ln>
        </p:spPr>
      </p:pic>
      <p:grpSp>
        <p:nvGrpSpPr>
          <p:cNvPr id="18" name="グループ化 17">
            <a:extLst>
              <a:ext uri="{FF2B5EF4-FFF2-40B4-BE49-F238E27FC236}">
                <a16:creationId xmlns:a16="http://schemas.microsoft.com/office/drawing/2014/main" id="{32D5FD66-AAF8-2ACA-0956-E4C9D283D7C1}"/>
              </a:ext>
            </a:extLst>
          </p:cNvPr>
          <p:cNvGrpSpPr/>
          <p:nvPr/>
        </p:nvGrpSpPr>
        <p:grpSpPr>
          <a:xfrm>
            <a:off x="240645" y="3045365"/>
            <a:ext cx="1653701" cy="1747039"/>
            <a:chOff x="4352936" y="3263056"/>
            <a:chExt cx="1653701" cy="1747039"/>
          </a:xfrm>
        </p:grpSpPr>
        <p:pic>
          <p:nvPicPr>
            <p:cNvPr id="11" name="図 10" descr="写真, 探す が含まれている画像&#10;&#10;自動的に生成された説明">
              <a:extLst>
                <a:ext uri="{FF2B5EF4-FFF2-40B4-BE49-F238E27FC236}">
                  <a16:creationId xmlns:a16="http://schemas.microsoft.com/office/drawing/2014/main" id="{E8FEE1EF-830F-BFDC-3884-97B3F4BAF1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52937" y="3263056"/>
              <a:ext cx="1653700" cy="1470039"/>
            </a:xfrm>
            <a:prstGeom prst="rect">
              <a:avLst/>
            </a:prstGeom>
            <a:ln>
              <a:solidFill>
                <a:schemeClr val="tx1"/>
              </a:solidFill>
            </a:ln>
          </p:spPr>
        </p:pic>
        <p:sp>
          <p:nvSpPr>
            <p:cNvPr id="17" name="テキスト ボックス 16">
              <a:extLst>
                <a:ext uri="{FF2B5EF4-FFF2-40B4-BE49-F238E27FC236}">
                  <a16:creationId xmlns:a16="http://schemas.microsoft.com/office/drawing/2014/main" id="{949E0D79-13A8-A9B9-DA50-62EDCA73A701}"/>
                </a:ext>
              </a:extLst>
            </p:cNvPr>
            <p:cNvSpPr txBox="1"/>
            <p:nvPr/>
          </p:nvSpPr>
          <p:spPr>
            <a:xfrm>
              <a:off x="4352936" y="4733096"/>
              <a:ext cx="1347449" cy="276999"/>
            </a:xfrm>
            <a:prstGeom prst="rect">
              <a:avLst/>
            </a:prstGeom>
            <a:noFill/>
          </p:spPr>
          <p:txBody>
            <a:bodyPr wrap="square" rtlCol="0">
              <a:spAutoFit/>
            </a:bodyPr>
            <a:lstStyle/>
            <a:p>
              <a:r>
                <a:rPr kumimoji="1" lang="ja-JP" altLang="en-US" sz="1200"/>
                <a:t>線幅マップ</a:t>
              </a:r>
            </a:p>
          </p:txBody>
        </p:sp>
      </p:grpSp>
      <p:grpSp>
        <p:nvGrpSpPr>
          <p:cNvPr id="20" name="グループ化 19">
            <a:extLst>
              <a:ext uri="{FF2B5EF4-FFF2-40B4-BE49-F238E27FC236}">
                <a16:creationId xmlns:a16="http://schemas.microsoft.com/office/drawing/2014/main" id="{58C5B854-CDB8-0A12-DD7B-D59D7B6F115E}"/>
              </a:ext>
            </a:extLst>
          </p:cNvPr>
          <p:cNvGrpSpPr/>
          <p:nvPr/>
        </p:nvGrpSpPr>
        <p:grpSpPr>
          <a:xfrm>
            <a:off x="244120" y="1089243"/>
            <a:ext cx="1655155" cy="1747038"/>
            <a:chOff x="1406997" y="2414503"/>
            <a:chExt cx="1655155" cy="1747038"/>
          </a:xfrm>
        </p:grpSpPr>
        <p:pic>
          <p:nvPicPr>
            <p:cNvPr id="15" name="図 14" descr="四角形&#10;&#10;自動的に生成された説明">
              <a:extLst>
                <a:ext uri="{FF2B5EF4-FFF2-40B4-BE49-F238E27FC236}">
                  <a16:creationId xmlns:a16="http://schemas.microsoft.com/office/drawing/2014/main" id="{3C0106F7-65A4-4DB7-D92C-346A093A534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06998" y="2414503"/>
              <a:ext cx="1655154" cy="1470038"/>
            </a:xfrm>
            <a:prstGeom prst="rect">
              <a:avLst/>
            </a:prstGeom>
            <a:ln>
              <a:solidFill>
                <a:schemeClr val="tx1"/>
              </a:solidFill>
            </a:ln>
          </p:spPr>
        </p:pic>
        <p:sp>
          <p:nvSpPr>
            <p:cNvPr id="19" name="テキスト ボックス 18">
              <a:extLst>
                <a:ext uri="{FF2B5EF4-FFF2-40B4-BE49-F238E27FC236}">
                  <a16:creationId xmlns:a16="http://schemas.microsoft.com/office/drawing/2014/main" id="{3E882AB1-C20A-39DF-41F2-33887479A29C}"/>
                </a:ext>
              </a:extLst>
            </p:cNvPr>
            <p:cNvSpPr txBox="1"/>
            <p:nvPr/>
          </p:nvSpPr>
          <p:spPr>
            <a:xfrm>
              <a:off x="1406997" y="3884542"/>
              <a:ext cx="1347449" cy="276999"/>
            </a:xfrm>
            <a:prstGeom prst="rect">
              <a:avLst/>
            </a:prstGeom>
            <a:noFill/>
          </p:spPr>
          <p:txBody>
            <a:bodyPr wrap="square" rtlCol="0">
              <a:spAutoFit/>
            </a:bodyPr>
            <a:lstStyle/>
            <a:p>
              <a:r>
                <a:rPr kumimoji="1" lang="ja-JP" altLang="en-US" sz="1200"/>
                <a:t>均一な線</a:t>
              </a:r>
            </a:p>
          </p:txBody>
        </p:sp>
      </p:grpSp>
      <p:grpSp>
        <p:nvGrpSpPr>
          <p:cNvPr id="22" name="グループ化 21">
            <a:extLst>
              <a:ext uri="{FF2B5EF4-FFF2-40B4-BE49-F238E27FC236}">
                <a16:creationId xmlns:a16="http://schemas.microsoft.com/office/drawing/2014/main" id="{BBF5B8FD-BA54-E8FD-EA56-D09437E6EA97}"/>
              </a:ext>
            </a:extLst>
          </p:cNvPr>
          <p:cNvGrpSpPr/>
          <p:nvPr/>
        </p:nvGrpSpPr>
        <p:grpSpPr>
          <a:xfrm>
            <a:off x="2140365" y="1079718"/>
            <a:ext cx="1431511" cy="1353502"/>
            <a:chOff x="502375" y="3733008"/>
            <a:chExt cx="1431511" cy="1353502"/>
          </a:xfrm>
        </p:grpSpPr>
        <p:pic>
          <p:nvPicPr>
            <p:cNvPr id="16" name="図 15" descr="白い背景と黒い文字&#10;&#10;低い精度で自動的に生成された説明">
              <a:extLst>
                <a:ext uri="{FF2B5EF4-FFF2-40B4-BE49-F238E27FC236}">
                  <a16:creationId xmlns:a16="http://schemas.microsoft.com/office/drawing/2014/main" id="{B476211D-0B04-6A8B-2900-26E75C6C557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2376" y="3733008"/>
              <a:ext cx="1431510" cy="1076503"/>
            </a:xfrm>
            <a:prstGeom prst="rect">
              <a:avLst/>
            </a:prstGeom>
            <a:ln>
              <a:solidFill>
                <a:schemeClr val="tx1"/>
              </a:solidFill>
            </a:ln>
          </p:spPr>
        </p:pic>
        <p:sp>
          <p:nvSpPr>
            <p:cNvPr id="21" name="テキスト ボックス 20">
              <a:extLst>
                <a:ext uri="{FF2B5EF4-FFF2-40B4-BE49-F238E27FC236}">
                  <a16:creationId xmlns:a16="http://schemas.microsoft.com/office/drawing/2014/main" id="{D212C6F1-B362-26D8-6EF4-E2AA8C058A68}"/>
                </a:ext>
              </a:extLst>
            </p:cNvPr>
            <p:cNvSpPr txBox="1"/>
            <p:nvPr/>
          </p:nvSpPr>
          <p:spPr>
            <a:xfrm>
              <a:off x="502375" y="4809511"/>
              <a:ext cx="1347449" cy="276999"/>
            </a:xfrm>
            <a:prstGeom prst="rect">
              <a:avLst/>
            </a:prstGeom>
            <a:noFill/>
          </p:spPr>
          <p:txBody>
            <a:bodyPr wrap="square" rtlCol="0">
              <a:spAutoFit/>
            </a:bodyPr>
            <a:lstStyle/>
            <a:p>
              <a:r>
                <a:rPr kumimoji="1" lang="ja-JP" altLang="en-US" sz="1200"/>
                <a:t>参考手書き</a:t>
              </a:r>
            </a:p>
          </p:txBody>
        </p:sp>
      </p:grpSp>
      <p:sp>
        <p:nvSpPr>
          <p:cNvPr id="23" name="テキスト ボックス 22">
            <a:extLst>
              <a:ext uri="{FF2B5EF4-FFF2-40B4-BE49-F238E27FC236}">
                <a16:creationId xmlns:a16="http://schemas.microsoft.com/office/drawing/2014/main" id="{953CCD0D-F03C-053F-11D8-C1174323F06F}"/>
              </a:ext>
            </a:extLst>
          </p:cNvPr>
          <p:cNvSpPr txBox="1"/>
          <p:nvPr/>
        </p:nvSpPr>
        <p:spPr>
          <a:xfrm>
            <a:off x="4752976" y="3622853"/>
            <a:ext cx="4340410" cy="1169551"/>
          </a:xfrm>
          <a:prstGeom prst="rect">
            <a:avLst/>
          </a:prstGeom>
          <a:noFill/>
        </p:spPr>
        <p:txBody>
          <a:bodyPr wrap="square" rtlCol="0">
            <a:spAutoFit/>
          </a:bodyPr>
          <a:lstStyle/>
          <a:p>
            <a:r>
              <a:rPr kumimoji="1" lang="ja-JP" altLang="en-US" sz="1400"/>
              <a:t>線幅を制御するテクスチャや曲率に基づいて</a:t>
            </a:r>
            <a:br>
              <a:rPr kumimoji="1" lang="en-US" altLang="ja-JP" sz="1400"/>
            </a:br>
            <a:r>
              <a:rPr kumimoji="1" lang="ja-JP" altLang="en-US" sz="1400"/>
              <a:t>イラストのような線を演出</a:t>
            </a:r>
            <a:endParaRPr kumimoji="1" lang="en-US" altLang="ja-JP" sz="1400"/>
          </a:p>
          <a:p>
            <a:r>
              <a:rPr kumimoji="1" lang="ja-JP" altLang="en-US" sz="1400"/>
              <a:t>曲率は複雑な形状で潰れやすく制御が難しい</a:t>
            </a:r>
            <a:endParaRPr kumimoji="1" lang="en-US" altLang="ja-JP" sz="1400"/>
          </a:p>
          <a:p>
            <a:r>
              <a:rPr kumimoji="1" lang="ja-JP" altLang="en-US" sz="1400"/>
              <a:t>テクスチャ（や頂点カラー）での線幅制御は従来法でもよく用いられるため技術を転用しやすい</a:t>
            </a:r>
          </a:p>
        </p:txBody>
      </p:sp>
      <p:pic>
        <p:nvPicPr>
          <p:cNvPr id="30" name="図 29" descr="ネックレス が含まれている画像&#10;&#10;自動的に生成された説明">
            <a:extLst>
              <a:ext uri="{FF2B5EF4-FFF2-40B4-BE49-F238E27FC236}">
                <a16:creationId xmlns:a16="http://schemas.microsoft.com/office/drawing/2014/main" id="{23A1CB70-737E-3E2E-8339-62005CB0C61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84692" y="581853"/>
            <a:ext cx="2521181" cy="2868354"/>
          </a:xfrm>
          <a:prstGeom prst="rect">
            <a:avLst/>
          </a:prstGeom>
          <a:ln>
            <a:solidFill>
              <a:schemeClr val="tx1"/>
            </a:solidFill>
          </a:ln>
        </p:spPr>
      </p:pic>
      <p:grpSp>
        <p:nvGrpSpPr>
          <p:cNvPr id="31" name="グループ化 30">
            <a:extLst>
              <a:ext uri="{FF2B5EF4-FFF2-40B4-BE49-F238E27FC236}">
                <a16:creationId xmlns:a16="http://schemas.microsoft.com/office/drawing/2014/main" id="{CD843E93-2805-CFAB-393D-4ADCA8CD9B95}"/>
              </a:ext>
            </a:extLst>
          </p:cNvPr>
          <p:cNvGrpSpPr/>
          <p:nvPr/>
        </p:nvGrpSpPr>
        <p:grpSpPr>
          <a:xfrm>
            <a:off x="4591224" y="548003"/>
            <a:ext cx="1548126" cy="1363099"/>
            <a:chOff x="7173435" y="2090799"/>
            <a:chExt cx="1548126" cy="1363099"/>
          </a:xfrm>
        </p:grpSpPr>
        <p:pic>
          <p:nvPicPr>
            <p:cNvPr id="27" name="図 26">
              <a:extLst>
                <a:ext uri="{FF2B5EF4-FFF2-40B4-BE49-F238E27FC236}">
                  <a16:creationId xmlns:a16="http://schemas.microsoft.com/office/drawing/2014/main" id="{CA46BE82-BF1E-0C0C-0739-8F7E8E26AD0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3435" y="2090799"/>
              <a:ext cx="1548125" cy="1363099"/>
            </a:xfrm>
            <a:prstGeom prst="rect">
              <a:avLst/>
            </a:prstGeom>
          </p:spPr>
        </p:pic>
        <p:sp>
          <p:nvSpPr>
            <p:cNvPr id="28" name="テキスト ボックス 27">
              <a:extLst>
                <a:ext uri="{FF2B5EF4-FFF2-40B4-BE49-F238E27FC236}">
                  <a16:creationId xmlns:a16="http://schemas.microsoft.com/office/drawing/2014/main" id="{BD255ECF-77D5-DCFD-8130-F003FE8749C4}"/>
                </a:ext>
              </a:extLst>
            </p:cNvPr>
            <p:cNvSpPr txBox="1"/>
            <p:nvPr/>
          </p:nvSpPr>
          <p:spPr>
            <a:xfrm>
              <a:off x="7374112" y="2956970"/>
              <a:ext cx="1347449" cy="461665"/>
            </a:xfrm>
            <a:prstGeom prst="rect">
              <a:avLst/>
            </a:prstGeom>
            <a:noFill/>
          </p:spPr>
          <p:txBody>
            <a:bodyPr wrap="square" rtlCol="0">
              <a:spAutoFit/>
            </a:bodyPr>
            <a:lstStyle/>
            <a:p>
              <a:r>
                <a:rPr kumimoji="1" lang="ja-JP" altLang="en-US" sz="1200">
                  <a:solidFill>
                    <a:schemeClr val="bg1"/>
                  </a:solidFill>
                </a:rPr>
                <a:t>曲率で線幅を</a:t>
              </a:r>
              <a:endParaRPr kumimoji="1" lang="en-US" altLang="ja-JP" sz="1200">
                <a:solidFill>
                  <a:schemeClr val="bg1"/>
                </a:solidFill>
              </a:endParaRPr>
            </a:p>
            <a:p>
              <a:r>
                <a:rPr kumimoji="1" lang="ja-JP" altLang="en-US" sz="1200">
                  <a:solidFill>
                    <a:schemeClr val="bg1"/>
                  </a:solidFill>
                </a:rPr>
                <a:t>制御するカーブ</a:t>
              </a:r>
            </a:p>
          </p:txBody>
        </p:sp>
      </p:grpSp>
      <p:cxnSp>
        <p:nvCxnSpPr>
          <p:cNvPr id="35" name="直線矢印コネクタ 34">
            <a:extLst>
              <a:ext uri="{FF2B5EF4-FFF2-40B4-BE49-F238E27FC236}">
                <a16:creationId xmlns:a16="http://schemas.microsoft.com/office/drawing/2014/main" id="{306F9B01-313C-CB56-1DC1-3836AE401428}"/>
              </a:ext>
            </a:extLst>
          </p:cNvPr>
          <p:cNvCxnSpPr>
            <a:cxnSpLocks/>
          </p:cNvCxnSpPr>
          <p:nvPr/>
        </p:nvCxnSpPr>
        <p:spPr>
          <a:xfrm>
            <a:off x="1750854" y="2822213"/>
            <a:ext cx="374234" cy="0"/>
          </a:xfrm>
          <a:prstGeom prst="straightConnector1">
            <a:avLst/>
          </a:prstGeom>
          <a:ln w="57150">
            <a:solidFill>
              <a:schemeClr val="accent6">
                <a:lumMod val="75000"/>
              </a:schemeClr>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a:extLst>
              <a:ext uri="{FF2B5EF4-FFF2-40B4-BE49-F238E27FC236}">
                <a16:creationId xmlns:a16="http://schemas.microsoft.com/office/drawing/2014/main" id="{7F0AE6DB-756F-0E00-CEEE-1325A7D06EC2}"/>
              </a:ext>
            </a:extLst>
          </p:cNvPr>
          <p:cNvCxnSpPr>
            <a:cxnSpLocks/>
          </p:cNvCxnSpPr>
          <p:nvPr/>
        </p:nvCxnSpPr>
        <p:spPr>
          <a:xfrm>
            <a:off x="1727177" y="2444251"/>
            <a:ext cx="0" cy="720980"/>
          </a:xfrm>
          <a:prstGeom prst="straightConnector1">
            <a:avLst/>
          </a:prstGeom>
          <a:ln w="57150">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60174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778C311-7A42-6B4E-7DAD-4E6C5056C529}"/>
              </a:ext>
            </a:extLst>
          </p:cNvPr>
          <p:cNvSpPr>
            <a:spLocks noGrp="1"/>
          </p:cNvSpPr>
          <p:nvPr>
            <p:ph type="title"/>
          </p:nvPr>
        </p:nvSpPr>
        <p:spPr>
          <a:xfrm>
            <a:off x="695803" y="117763"/>
            <a:ext cx="7314267" cy="501095"/>
          </a:xfrm>
        </p:spPr>
        <p:txBody>
          <a:bodyPr>
            <a:normAutofit fontScale="90000"/>
          </a:bodyPr>
          <a:lstStyle/>
          <a:p>
            <a:r>
              <a:rPr lang="ja-JP" altLang="en-US" sz="1600"/>
              <a:t>デモ・結果紹介</a:t>
            </a:r>
            <a:br>
              <a:rPr lang="en-US" altLang="ja-JP" sz="1600"/>
            </a:br>
            <a:r>
              <a:rPr lang="ja-JP" altLang="en-US" sz="3100"/>
              <a:t>結果紹介</a:t>
            </a:r>
            <a:endParaRPr kumimoji="1" lang="ja-JP" altLang="en-US" sz="1600"/>
          </a:p>
        </p:txBody>
      </p:sp>
      <p:sp>
        <p:nvSpPr>
          <p:cNvPr id="6" name="コンテンツ プレースホルダー 4">
            <a:extLst>
              <a:ext uri="{FF2B5EF4-FFF2-40B4-BE49-F238E27FC236}">
                <a16:creationId xmlns:a16="http://schemas.microsoft.com/office/drawing/2014/main" id="{A5A0CD10-AFD5-806F-D7BF-C2B35E0B9C2C}"/>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5</a:t>
            </a:r>
            <a:endParaRPr lang="ja-JP" altLang="en-US"/>
          </a:p>
        </p:txBody>
      </p:sp>
      <p:sp>
        <p:nvSpPr>
          <p:cNvPr id="7" name="コンテンツ プレースホルダー 4">
            <a:extLst>
              <a:ext uri="{FF2B5EF4-FFF2-40B4-BE49-F238E27FC236}">
                <a16:creationId xmlns:a16="http://schemas.microsoft.com/office/drawing/2014/main" id="{1B39B0A5-C112-C6D8-C2D7-DE268E11DA73}"/>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.1</a:t>
            </a:r>
            <a:endParaRPr lang="ja-JP" altLang="en-US" sz="2000"/>
          </a:p>
        </p:txBody>
      </p:sp>
      <p:sp>
        <p:nvSpPr>
          <p:cNvPr id="2" name="テキスト ボックス 1">
            <a:extLst>
              <a:ext uri="{FF2B5EF4-FFF2-40B4-BE49-F238E27FC236}">
                <a16:creationId xmlns:a16="http://schemas.microsoft.com/office/drawing/2014/main" id="{0824B427-437C-794E-A432-4D52103B2853}"/>
              </a:ext>
            </a:extLst>
          </p:cNvPr>
          <p:cNvSpPr txBox="1"/>
          <p:nvPr/>
        </p:nvSpPr>
        <p:spPr>
          <a:xfrm>
            <a:off x="244119" y="669384"/>
            <a:ext cx="3185487" cy="369332"/>
          </a:xfrm>
          <a:prstGeom prst="rect">
            <a:avLst/>
          </a:prstGeom>
          <a:noFill/>
        </p:spPr>
        <p:txBody>
          <a:bodyPr wrap="none" rtlCol="0">
            <a:spAutoFit/>
          </a:bodyPr>
          <a:lstStyle/>
          <a:p>
            <a:r>
              <a:rPr kumimoji="1" lang="ja-JP" altLang="en-US" b="1" u="sng"/>
              <a:t>アウトラインのみで描く表現</a:t>
            </a:r>
            <a:endParaRPr kumimoji="1" lang="en-US" altLang="ja-JP" b="1" u="sng"/>
          </a:p>
        </p:txBody>
      </p:sp>
      <p:sp>
        <p:nvSpPr>
          <p:cNvPr id="18" name="テキスト ボックス 17">
            <a:extLst>
              <a:ext uri="{FF2B5EF4-FFF2-40B4-BE49-F238E27FC236}">
                <a16:creationId xmlns:a16="http://schemas.microsoft.com/office/drawing/2014/main" id="{BED30833-31DD-75AC-231F-EC44B691F17A}"/>
              </a:ext>
            </a:extLst>
          </p:cNvPr>
          <p:cNvSpPr txBox="1"/>
          <p:nvPr/>
        </p:nvSpPr>
        <p:spPr>
          <a:xfrm>
            <a:off x="302342" y="4127748"/>
            <a:ext cx="8657102" cy="738664"/>
          </a:xfrm>
          <a:prstGeom prst="rect">
            <a:avLst/>
          </a:prstGeom>
          <a:noFill/>
        </p:spPr>
        <p:txBody>
          <a:bodyPr wrap="square" rtlCol="0">
            <a:spAutoFit/>
          </a:bodyPr>
          <a:lstStyle/>
          <a:p>
            <a:r>
              <a:rPr kumimoji="1" lang="ja-JP" altLang="en-US" sz="1400"/>
              <a:t>草むらや髪の毛の房をストロークレンダリングで表現</a:t>
            </a:r>
            <a:endParaRPr kumimoji="1" lang="en-US" altLang="ja-JP" sz="1400"/>
          </a:p>
          <a:p>
            <a:r>
              <a:rPr kumimoji="1" lang="ja-JP" altLang="en-US" sz="1400"/>
              <a:t>現状の </a:t>
            </a:r>
            <a:r>
              <a:rPr kumimoji="1" lang="en-US" altLang="ja-JP" sz="1400"/>
              <a:t>StrokeGen </a:t>
            </a:r>
            <a:r>
              <a:rPr kumimoji="1" lang="ja-JP" altLang="en-US" sz="1400"/>
              <a:t>は一本の線を描くのが苦手なので、無理矢理板ポリを置くような感じで実装</a:t>
            </a:r>
            <a:endParaRPr kumimoji="1" lang="en-US" altLang="ja-JP" sz="1400"/>
          </a:p>
          <a:p>
            <a:r>
              <a:rPr kumimoji="1" lang="ja-JP" altLang="en-US" sz="1400"/>
              <a:t>線をジオメトリやテクスチャなどの配置物で表現する従来法にストローク表現を統合できる可能性がある</a:t>
            </a:r>
            <a:endParaRPr kumimoji="1" lang="en-US" altLang="ja-JP" sz="1400"/>
          </a:p>
        </p:txBody>
      </p:sp>
      <p:pic>
        <p:nvPicPr>
          <p:cNvPr id="20" name="図 19" descr="木, 草, 鳥 が含まれている画像&#10;&#10;自動的に生成された説明">
            <a:extLst>
              <a:ext uri="{FF2B5EF4-FFF2-40B4-BE49-F238E27FC236}">
                <a16:creationId xmlns:a16="http://schemas.microsoft.com/office/drawing/2014/main" id="{61A16AD5-5D79-0EF1-2211-DBAC54DE4D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7803" y="1960202"/>
            <a:ext cx="3204929" cy="1533477"/>
          </a:xfrm>
          <a:prstGeom prst="rect">
            <a:avLst/>
          </a:prstGeom>
          <a:ln>
            <a:solidFill>
              <a:schemeClr val="tx1"/>
            </a:solidFill>
          </a:ln>
        </p:spPr>
      </p:pic>
      <p:grpSp>
        <p:nvGrpSpPr>
          <p:cNvPr id="25" name="グループ化 24">
            <a:extLst>
              <a:ext uri="{FF2B5EF4-FFF2-40B4-BE49-F238E27FC236}">
                <a16:creationId xmlns:a16="http://schemas.microsoft.com/office/drawing/2014/main" id="{8858A2BB-2FAC-A1CD-07ED-8B1972301E75}"/>
              </a:ext>
            </a:extLst>
          </p:cNvPr>
          <p:cNvGrpSpPr/>
          <p:nvPr/>
        </p:nvGrpSpPr>
        <p:grpSpPr>
          <a:xfrm>
            <a:off x="3565284" y="938171"/>
            <a:ext cx="5435095" cy="3065743"/>
            <a:chOff x="2039496" y="1143256"/>
            <a:chExt cx="5065008" cy="2856990"/>
          </a:xfrm>
        </p:grpSpPr>
        <p:pic>
          <p:nvPicPr>
            <p:cNvPr id="22" name="図 21" descr="線画 が含まれている画像&#10;&#10;自動的に生成された説明">
              <a:extLst>
                <a:ext uri="{FF2B5EF4-FFF2-40B4-BE49-F238E27FC236}">
                  <a16:creationId xmlns:a16="http://schemas.microsoft.com/office/drawing/2014/main" id="{DCB434AF-66BE-D163-AE4F-AA7FC319A2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42978" y="1143256"/>
              <a:ext cx="2461526" cy="2856990"/>
            </a:xfrm>
            <a:prstGeom prst="rect">
              <a:avLst/>
            </a:prstGeom>
            <a:ln>
              <a:solidFill>
                <a:schemeClr val="tx1"/>
              </a:solidFill>
            </a:ln>
          </p:spPr>
        </p:pic>
        <p:pic>
          <p:nvPicPr>
            <p:cNvPr id="24" name="図 23" descr="挿絵 が含まれている画像&#10;&#10;自動的に生成された説明">
              <a:extLst>
                <a:ext uri="{FF2B5EF4-FFF2-40B4-BE49-F238E27FC236}">
                  <a16:creationId xmlns:a16="http://schemas.microsoft.com/office/drawing/2014/main" id="{8470E97B-7091-DF11-9B29-4C84D522DEE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39496" y="1143256"/>
              <a:ext cx="2464353" cy="2856990"/>
            </a:xfrm>
            <a:prstGeom prst="rect">
              <a:avLst/>
            </a:prstGeom>
            <a:ln>
              <a:solidFill>
                <a:schemeClr val="tx1"/>
              </a:solidFill>
            </a:ln>
          </p:spPr>
        </p:pic>
        <p:pic>
          <p:nvPicPr>
            <p:cNvPr id="9" name="図 8" descr="挿絵 が含まれている画像&#10;&#10;自動的に生成された説明">
              <a:extLst>
                <a:ext uri="{FF2B5EF4-FFF2-40B4-BE49-F238E27FC236}">
                  <a16:creationId xmlns:a16="http://schemas.microsoft.com/office/drawing/2014/main" id="{713CC403-B809-47AB-BD9E-0B363DF5493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52393" y="1258658"/>
              <a:ext cx="1242042" cy="1312529"/>
            </a:xfrm>
            <a:prstGeom prst="rect">
              <a:avLst/>
            </a:prstGeom>
            <a:ln>
              <a:solidFill>
                <a:schemeClr val="tx1"/>
              </a:solidFill>
            </a:ln>
          </p:spPr>
        </p:pic>
      </p:grpSp>
    </p:spTree>
    <p:extLst>
      <p:ext uri="{BB962C8B-B14F-4D97-AF65-F5344CB8AC3E}">
        <p14:creationId xmlns:p14="http://schemas.microsoft.com/office/powerpoint/2010/main" val="42312556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778C311-7A42-6B4E-7DAD-4E6C5056C529}"/>
              </a:ext>
            </a:extLst>
          </p:cNvPr>
          <p:cNvSpPr>
            <a:spLocks noGrp="1"/>
          </p:cNvSpPr>
          <p:nvPr>
            <p:ph type="title"/>
          </p:nvPr>
        </p:nvSpPr>
        <p:spPr>
          <a:xfrm>
            <a:off x="695803" y="117763"/>
            <a:ext cx="7314267" cy="501095"/>
          </a:xfrm>
        </p:spPr>
        <p:txBody>
          <a:bodyPr>
            <a:normAutofit fontScale="90000"/>
          </a:bodyPr>
          <a:lstStyle/>
          <a:p>
            <a:r>
              <a:rPr lang="ja-JP" altLang="en-US" sz="1600"/>
              <a:t>デモ・結果紹介</a:t>
            </a:r>
            <a:br>
              <a:rPr lang="en-US" altLang="ja-JP" sz="1600"/>
            </a:br>
            <a:r>
              <a:rPr lang="ja-JP" altLang="en-US" sz="3100"/>
              <a:t>結果紹介</a:t>
            </a:r>
            <a:endParaRPr kumimoji="1" lang="ja-JP" altLang="en-US" sz="1600"/>
          </a:p>
        </p:txBody>
      </p:sp>
      <p:sp>
        <p:nvSpPr>
          <p:cNvPr id="6" name="コンテンツ プレースホルダー 4">
            <a:extLst>
              <a:ext uri="{FF2B5EF4-FFF2-40B4-BE49-F238E27FC236}">
                <a16:creationId xmlns:a16="http://schemas.microsoft.com/office/drawing/2014/main" id="{A5A0CD10-AFD5-806F-D7BF-C2B35E0B9C2C}"/>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5</a:t>
            </a:r>
            <a:endParaRPr lang="ja-JP" altLang="en-US"/>
          </a:p>
        </p:txBody>
      </p:sp>
      <p:sp>
        <p:nvSpPr>
          <p:cNvPr id="7" name="コンテンツ プレースホルダー 4">
            <a:extLst>
              <a:ext uri="{FF2B5EF4-FFF2-40B4-BE49-F238E27FC236}">
                <a16:creationId xmlns:a16="http://schemas.microsoft.com/office/drawing/2014/main" id="{1B39B0A5-C112-C6D8-C2D7-DE268E11DA73}"/>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.1</a:t>
            </a:r>
            <a:endParaRPr lang="ja-JP" altLang="en-US" sz="2000"/>
          </a:p>
        </p:txBody>
      </p:sp>
      <p:sp>
        <p:nvSpPr>
          <p:cNvPr id="2" name="テキスト ボックス 1">
            <a:extLst>
              <a:ext uri="{FF2B5EF4-FFF2-40B4-BE49-F238E27FC236}">
                <a16:creationId xmlns:a16="http://schemas.microsoft.com/office/drawing/2014/main" id="{409F5FDB-3677-4DBE-0DD7-3B6DFD27AAE3}"/>
              </a:ext>
            </a:extLst>
          </p:cNvPr>
          <p:cNvSpPr txBox="1"/>
          <p:nvPr/>
        </p:nvSpPr>
        <p:spPr>
          <a:xfrm>
            <a:off x="244119" y="669384"/>
            <a:ext cx="2262158" cy="369332"/>
          </a:xfrm>
          <a:prstGeom prst="rect">
            <a:avLst/>
          </a:prstGeom>
          <a:noFill/>
        </p:spPr>
        <p:txBody>
          <a:bodyPr wrap="none" rtlCol="0">
            <a:spAutoFit/>
          </a:bodyPr>
          <a:lstStyle/>
          <a:p>
            <a:r>
              <a:rPr kumimoji="1" lang="ja-JP" altLang="en-US" b="1" u="sng"/>
              <a:t>光源に応答する表現</a:t>
            </a:r>
            <a:endParaRPr kumimoji="1" lang="en-US" altLang="ja-JP" b="1" u="sng"/>
          </a:p>
        </p:txBody>
      </p:sp>
      <p:pic>
        <p:nvPicPr>
          <p:cNvPr id="3" name="out">
            <a:hlinkClick r:id="" action="ppaction://media"/>
            <a:extLst>
              <a:ext uri="{FF2B5EF4-FFF2-40B4-BE49-F238E27FC236}">
                <a16:creationId xmlns:a16="http://schemas.microsoft.com/office/drawing/2014/main" id="{7B92F801-FD9F-ACDD-3C04-E34DB218C27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8322" r="26599"/>
          <a:stretch/>
        </p:blipFill>
        <p:spPr>
          <a:xfrm>
            <a:off x="5130800" y="1177728"/>
            <a:ext cx="3695700" cy="3194338"/>
          </a:xfrm>
          <a:prstGeom prst="rect">
            <a:avLst/>
          </a:prstGeom>
          <a:ln>
            <a:solidFill>
              <a:schemeClr val="tx1"/>
            </a:solidFill>
          </a:ln>
        </p:spPr>
      </p:pic>
      <p:grpSp>
        <p:nvGrpSpPr>
          <p:cNvPr id="11" name="グループ化 10">
            <a:extLst>
              <a:ext uri="{FF2B5EF4-FFF2-40B4-BE49-F238E27FC236}">
                <a16:creationId xmlns:a16="http://schemas.microsoft.com/office/drawing/2014/main" id="{8C381EB3-1922-BE94-8728-140D8833756A}"/>
              </a:ext>
            </a:extLst>
          </p:cNvPr>
          <p:cNvGrpSpPr/>
          <p:nvPr/>
        </p:nvGrpSpPr>
        <p:grpSpPr>
          <a:xfrm>
            <a:off x="193169" y="1177728"/>
            <a:ext cx="4785246" cy="2152612"/>
            <a:chOff x="192314" y="1245186"/>
            <a:chExt cx="4022368" cy="1809436"/>
          </a:xfrm>
        </p:grpSpPr>
        <p:pic>
          <p:nvPicPr>
            <p:cNvPr id="4" name="図 3" descr="線画 が含まれている画像&#10;&#10;自動的に生成された説明">
              <a:extLst>
                <a:ext uri="{FF2B5EF4-FFF2-40B4-BE49-F238E27FC236}">
                  <a16:creationId xmlns:a16="http://schemas.microsoft.com/office/drawing/2014/main" id="{82FA2500-F739-C52C-1DE1-456CEF67F2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2314" y="1248067"/>
              <a:ext cx="2008927" cy="1806555"/>
            </a:xfrm>
            <a:prstGeom prst="rect">
              <a:avLst/>
            </a:prstGeom>
            <a:ln>
              <a:solidFill>
                <a:schemeClr val="tx1"/>
              </a:solidFill>
            </a:ln>
          </p:spPr>
        </p:pic>
        <p:pic>
          <p:nvPicPr>
            <p:cNvPr id="8" name="図 7" descr="男性の顔の絵&#10;&#10;低い精度で自動的に生成された説明">
              <a:extLst>
                <a:ext uri="{FF2B5EF4-FFF2-40B4-BE49-F238E27FC236}">
                  <a16:creationId xmlns:a16="http://schemas.microsoft.com/office/drawing/2014/main" id="{D262E891-E683-E6B4-4544-04664A6EBCB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01242" y="1245186"/>
              <a:ext cx="2013440" cy="1809435"/>
            </a:xfrm>
            <a:prstGeom prst="rect">
              <a:avLst/>
            </a:prstGeom>
            <a:ln>
              <a:solidFill>
                <a:schemeClr val="tx1"/>
              </a:solidFill>
            </a:ln>
          </p:spPr>
        </p:pic>
      </p:grpSp>
      <p:sp>
        <p:nvSpPr>
          <p:cNvPr id="10" name="テキスト ボックス 9">
            <a:extLst>
              <a:ext uri="{FF2B5EF4-FFF2-40B4-BE49-F238E27FC236}">
                <a16:creationId xmlns:a16="http://schemas.microsoft.com/office/drawing/2014/main" id="{030933EB-55C2-C316-C071-CE51656D6D2B}"/>
              </a:ext>
            </a:extLst>
          </p:cNvPr>
          <p:cNvSpPr txBox="1"/>
          <p:nvPr/>
        </p:nvSpPr>
        <p:spPr>
          <a:xfrm>
            <a:off x="252650" y="3712079"/>
            <a:ext cx="4660915" cy="954107"/>
          </a:xfrm>
          <a:prstGeom prst="rect">
            <a:avLst/>
          </a:prstGeom>
          <a:noFill/>
        </p:spPr>
        <p:txBody>
          <a:bodyPr wrap="square" rtlCol="0">
            <a:spAutoFit/>
          </a:bodyPr>
          <a:lstStyle/>
          <a:p>
            <a:r>
              <a:rPr kumimoji="1" lang="ja-JP" altLang="en-US" sz="1400"/>
              <a:t>線にライティングの効果を施す演出</a:t>
            </a:r>
            <a:endParaRPr kumimoji="1" lang="en-US" altLang="ja-JP" sz="1400"/>
          </a:p>
          <a:p>
            <a:r>
              <a:rPr kumimoji="1" lang="ja-JP" altLang="en-US" sz="1400"/>
              <a:t>（左</a:t>
            </a:r>
            <a:r>
              <a:rPr kumimoji="1" lang="en-US" altLang="ja-JP" sz="1400"/>
              <a:t>2</a:t>
            </a:r>
            <a:r>
              <a:rPr kumimoji="1" lang="ja-JP" altLang="en-US" sz="1400"/>
              <a:t>つ）画面右上に光源を置き、光が当たるところは色味があり線が細くなる演出</a:t>
            </a:r>
            <a:endParaRPr kumimoji="1" lang="en-US" altLang="ja-JP" sz="1400"/>
          </a:p>
          <a:p>
            <a:r>
              <a:rPr kumimoji="1" lang="ja-JP" altLang="en-US" sz="1400"/>
              <a:t>（右）リムライトをストロークで描画</a:t>
            </a:r>
          </a:p>
        </p:txBody>
      </p:sp>
    </p:spTree>
    <p:extLst>
      <p:ext uri="{BB962C8B-B14F-4D97-AF65-F5344CB8AC3E}">
        <p14:creationId xmlns:p14="http://schemas.microsoft.com/office/powerpoint/2010/main" val="145085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778C311-7A42-6B4E-7DAD-4E6C5056C529}"/>
              </a:ext>
            </a:extLst>
          </p:cNvPr>
          <p:cNvSpPr>
            <a:spLocks noGrp="1"/>
          </p:cNvSpPr>
          <p:nvPr>
            <p:ph type="title"/>
          </p:nvPr>
        </p:nvSpPr>
        <p:spPr>
          <a:xfrm>
            <a:off x="695803" y="117763"/>
            <a:ext cx="7314267" cy="501095"/>
          </a:xfrm>
        </p:spPr>
        <p:txBody>
          <a:bodyPr>
            <a:normAutofit fontScale="90000"/>
          </a:bodyPr>
          <a:lstStyle/>
          <a:p>
            <a:r>
              <a:rPr lang="ja-JP" altLang="en-US" sz="1600"/>
              <a:t>デモ・結果紹介</a:t>
            </a:r>
            <a:br>
              <a:rPr lang="en-US" altLang="ja-JP" sz="1600"/>
            </a:br>
            <a:r>
              <a:rPr lang="ja-JP" altLang="en-US" sz="3100"/>
              <a:t>結果紹介</a:t>
            </a:r>
            <a:endParaRPr kumimoji="1" lang="ja-JP" altLang="en-US" sz="1600"/>
          </a:p>
        </p:txBody>
      </p:sp>
      <p:sp>
        <p:nvSpPr>
          <p:cNvPr id="6" name="コンテンツ プレースホルダー 4">
            <a:extLst>
              <a:ext uri="{FF2B5EF4-FFF2-40B4-BE49-F238E27FC236}">
                <a16:creationId xmlns:a16="http://schemas.microsoft.com/office/drawing/2014/main" id="{A5A0CD10-AFD5-806F-D7BF-C2B35E0B9C2C}"/>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5</a:t>
            </a:r>
            <a:endParaRPr lang="ja-JP" altLang="en-US"/>
          </a:p>
        </p:txBody>
      </p:sp>
      <p:sp>
        <p:nvSpPr>
          <p:cNvPr id="7" name="コンテンツ プレースホルダー 4">
            <a:extLst>
              <a:ext uri="{FF2B5EF4-FFF2-40B4-BE49-F238E27FC236}">
                <a16:creationId xmlns:a16="http://schemas.microsoft.com/office/drawing/2014/main" id="{1B39B0A5-C112-C6D8-C2D7-DE268E11DA73}"/>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.1</a:t>
            </a:r>
            <a:endParaRPr lang="ja-JP" altLang="en-US" sz="2000"/>
          </a:p>
        </p:txBody>
      </p:sp>
      <p:sp>
        <p:nvSpPr>
          <p:cNvPr id="2" name="テキスト ボックス 1">
            <a:extLst>
              <a:ext uri="{FF2B5EF4-FFF2-40B4-BE49-F238E27FC236}">
                <a16:creationId xmlns:a16="http://schemas.microsoft.com/office/drawing/2014/main" id="{0824B427-437C-794E-A432-4D52103B2853}"/>
              </a:ext>
            </a:extLst>
          </p:cNvPr>
          <p:cNvSpPr txBox="1"/>
          <p:nvPr/>
        </p:nvSpPr>
        <p:spPr>
          <a:xfrm>
            <a:off x="244119" y="669384"/>
            <a:ext cx="2954655" cy="369332"/>
          </a:xfrm>
          <a:prstGeom prst="rect">
            <a:avLst/>
          </a:prstGeom>
          <a:noFill/>
        </p:spPr>
        <p:txBody>
          <a:bodyPr wrap="none" rtlCol="0">
            <a:spAutoFit/>
          </a:bodyPr>
          <a:lstStyle/>
          <a:p>
            <a:r>
              <a:rPr kumimoji="1" lang="ja-JP" altLang="en-US" b="1" u="sng"/>
              <a:t>モーションに応答する表現</a:t>
            </a:r>
            <a:endParaRPr kumimoji="1" lang="en-US" altLang="ja-JP" b="1" u="sng"/>
          </a:p>
        </p:txBody>
      </p:sp>
      <p:pic>
        <p:nvPicPr>
          <p:cNvPr id="3" name="out">
            <a:hlinkClick r:id="" action="ppaction://media"/>
            <a:extLst>
              <a:ext uri="{FF2B5EF4-FFF2-40B4-BE49-F238E27FC236}">
                <a16:creationId xmlns:a16="http://schemas.microsoft.com/office/drawing/2014/main" id="{B31452EF-FC70-7CCC-92E2-2682DB76F22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7430" r="22049"/>
          <a:stretch/>
        </p:blipFill>
        <p:spPr>
          <a:xfrm>
            <a:off x="439258" y="1089242"/>
            <a:ext cx="3233479" cy="3600162"/>
          </a:xfrm>
          <a:prstGeom prst="rect">
            <a:avLst/>
          </a:prstGeom>
          <a:ln>
            <a:solidFill>
              <a:schemeClr val="tx1"/>
            </a:solidFill>
          </a:ln>
        </p:spPr>
      </p:pic>
      <p:grpSp>
        <p:nvGrpSpPr>
          <p:cNvPr id="13" name="グループ化 12">
            <a:extLst>
              <a:ext uri="{FF2B5EF4-FFF2-40B4-BE49-F238E27FC236}">
                <a16:creationId xmlns:a16="http://schemas.microsoft.com/office/drawing/2014/main" id="{6725EF52-6EC5-CB1F-8E01-0F210126F703}"/>
              </a:ext>
            </a:extLst>
          </p:cNvPr>
          <p:cNvGrpSpPr/>
          <p:nvPr/>
        </p:nvGrpSpPr>
        <p:grpSpPr>
          <a:xfrm>
            <a:off x="3810000" y="1089242"/>
            <a:ext cx="5143500" cy="1595505"/>
            <a:chOff x="-2162175" y="485774"/>
            <a:chExt cx="13449300" cy="4171951"/>
          </a:xfrm>
        </p:grpSpPr>
        <p:pic>
          <p:nvPicPr>
            <p:cNvPr id="9" name="図 8" descr="絵と文字の加工写真&#10;&#10;低い精度で自動的に生成された説明">
              <a:extLst>
                <a:ext uri="{FF2B5EF4-FFF2-40B4-BE49-F238E27FC236}">
                  <a16:creationId xmlns:a16="http://schemas.microsoft.com/office/drawing/2014/main" id="{AC7AF2B4-2A69-C2CF-11C4-766C8B5AE09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62175" y="485774"/>
              <a:ext cx="3362325" cy="4171951"/>
            </a:xfrm>
            <a:prstGeom prst="rect">
              <a:avLst/>
            </a:prstGeom>
            <a:ln>
              <a:solidFill>
                <a:schemeClr val="tx1"/>
              </a:solidFill>
            </a:ln>
          </p:spPr>
        </p:pic>
        <p:pic>
          <p:nvPicPr>
            <p:cNvPr id="10" name="図 9">
              <a:extLst>
                <a:ext uri="{FF2B5EF4-FFF2-40B4-BE49-F238E27FC236}">
                  <a16:creationId xmlns:a16="http://schemas.microsoft.com/office/drawing/2014/main" id="{E988A083-8556-8068-BAC5-952AA54891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00150" y="485774"/>
              <a:ext cx="3362325" cy="4171951"/>
            </a:xfrm>
            <a:prstGeom prst="rect">
              <a:avLst/>
            </a:prstGeom>
            <a:ln>
              <a:solidFill>
                <a:schemeClr val="tx1"/>
              </a:solidFill>
            </a:ln>
          </p:spPr>
        </p:pic>
        <p:pic>
          <p:nvPicPr>
            <p:cNvPr id="11" name="図 10" descr="絵と文字の加工写真&#10;&#10;低い精度で自動的に生成された説明">
              <a:extLst>
                <a:ext uri="{FF2B5EF4-FFF2-40B4-BE49-F238E27FC236}">
                  <a16:creationId xmlns:a16="http://schemas.microsoft.com/office/drawing/2014/main" id="{B92462B2-DFA6-BB63-FC68-F8F61B9B700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62475" y="485774"/>
              <a:ext cx="3362325" cy="4171951"/>
            </a:xfrm>
            <a:prstGeom prst="rect">
              <a:avLst/>
            </a:prstGeom>
            <a:ln>
              <a:solidFill>
                <a:schemeClr val="tx1"/>
              </a:solidFill>
            </a:ln>
          </p:spPr>
        </p:pic>
        <p:pic>
          <p:nvPicPr>
            <p:cNvPr id="12" name="図 11">
              <a:extLst>
                <a:ext uri="{FF2B5EF4-FFF2-40B4-BE49-F238E27FC236}">
                  <a16:creationId xmlns:a16="http://schemas.microsoft.com/office/drawing/2014/main" id="{01FF9592-AF68-9A31-E4E9-E62F631B7C3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924800" y="485774"/>
              <a:ext cx="3362325" cy="4171951"/>
            </a:xfrm>
            <a:prstGeom prst="rect">
              <a:avLst/>
            </a:prstGeom>
            <a:ln>
              <a:solidFill>
                <a:schemeClr val="tx1"/>
              </a:solidFill>
            </a:ln>
          </p:spPr>
        </p:pic>
      </p:grpSp>
      <p:sp>
        <p:nvSpPr>
          <p:cNvPr id="14" name="テキスト ボックス 13">
            <a:extLst>
              <a:ext uri="{FF2B5EF4-FFF2-40B4-BE49-F238E27FC236}">
                <a16:creationId xmlns:a16="http://schemas.microsoft.com/office/drawing/2014/main" id="{5F32FD31-1036-AF07-A0CC-30D29BC790C3}"/>
              </a:ext>
            </a:extLst>
          </p:cNvPr>
          <p:cNvSpPr txBox="1"/>
          <p:nvPr/>
        </p:nvSpPr>
        <p:spPr>
          <a:xfrm>
            <a:off x="3714750" y="3255009"/>
            <a:ext cx="5334000" cy="954107"/>
          </a:xfrm>
          <a:prstGeom prst="rect">
            <a:avLst/>
          </a:prstGeom>
          <a:noFill/>
        </p:spPr>
        <p:txBody>
          <a:bodyPr wrap="square" rtlCol="0">
            <a:spAutoFit/>
          </a:bodyPr>
          <a:lstStyle/>
          <a:p>
            <a:r>
              <a:rPr kumimoji="1" lang="ja-JP" altLang="en-US" sz="1400"/>
              <a:t>モーションベクトルに基づいてストロークにゆがみ効果を与えると、いわゆる</a:t>
            </a:r>
            <a:r>
              <a:rPr kumimoji="1" lang="ja-JP" altLang="en-US" sz="1400" b="1">
                <a:solidFill>
                  <a:schemeClr val="accent6">
                    <a:lumMod val="75000"/>
                  </a:schemeClr>
                </a:solidFill>
              </a:rPr>
              <a:t>おばけブラー（</a:t>
            </a:r>
            <a:r>
              <a:rPr kumimoji="1" lang="en-US" altLang="ja-JP" sz="1400" b="1">
                <a:solidFill>
                  <a:schemeClr val="accent6">
                    <a:lumMod val="75000"/>
                  </a:schemeClr>
                </a:solidFill>
              </a:rPr>
              <a:t>Smear frame</a:t>
            </a:r>
            <a:r>
              <a:rPr kumimoji="1" lang="ja-JP" altLang="en-US" sz="1400" b="1">
                <a:solidFill>
                  <a:schemeClr val="accent6">
                    <a:lumMod val="75000"/>
                  </a:schemeClr>
                </a:solidFill>
              </a:rPr>
              <a:t>）</a:t>
            </a:r>
            <a:r>
              <a:rPr kumimoji="1" lang="ja-JP" altLang="en-US" sz="1400"/>
              <a:t>の表現ができる</a:t>
            </a:r>
            <a:endParaRPr kumimoji="1" lang="en-US" altLang="ja-JP" sz="1400"/>
          </a:p>
          <a:p>
            <a:r>
              <a:rPr kumimoji="1" lang="ja-JP" altLang="en-US" sz="1400"/>
              <a:t>複雑な形状では綺麗に出にくく、位置や形状の制御も難しいが従来法では困難な表現</a:t>
            </a:r>
            <a:endParaRPr kumimoji="1" lang="en-US" altLang="ja-JP" sz="1400"/>
          </a:p>
        </p:txBody>
      </p:sp>
    </p:spTree>
    <p:extLst>
      <p:ext uri="{BB962C8B-B14F-4D97-AF65-F5344CB8AC3E}">
        <p14:creationId xmlns:p14="http://schemas.microsoft.com/office/powerpoint/2010/main" val="10950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0F2E-0B65-8B2A-10E0-67DD4AD4E88D}"/>
              </a:ext>
            </a:extLst>
          </p:cNvPr>
          <p:cNvSpPr>
            <a:spLocks noGrp="1"/>
          </p:cNvSpPr>
          <p:nvPr>
            <p:ph type="title"/>
          </p:nvPr>
        </p:nvSpPr>
        <p:spPr/>
        <p:txBody>
          <a:bodyPr>
            <a:normAutofit/>
          </a:bodyPr>
          <a:lstStyle/>
          <a:p>
            <a:r>
              <a:rPr lang="ja-JP" altLang="en-US"/>
              <a:t>輪郭線とは？</a:t>
            </a:r>
          </a:p>
        </p:txBody>
      </p:sp>
      <p:sp>
        <p:nvSpPr>
          <p:cNvPr id="4" name="コンテンツ プレースホルダー 4">
            <a:extLst>
              <a:ext uri="{FF2B5EF4-FFF2-40B4-BE49-F238E27FC236}">
                <a16:creationId xmlns:a16="http://schemas.microsoft.com/office/drawing/2014/main" id="{EAAE2D8C-EF70-85F7-B877-1A8930D6092B}"/>
              </a:ext>
            </a:extLst>
          </p:cNvPr>
          <p:cNvSpPr txBox="1">
            <a:spLocks/>
          </p:cNvSpPr>
          <p:nvPr/>
        </p:nvSpPr>
        <p:spPr bwMode="auto">
          <a:xfrm>
            <a:off x="0" y="0"/>
            <a:ext cx="624045"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a:t>1</a:t>
            </a:r>
            <a:endParaRPr lang="ja-JP" altLang="en-US"/>
          </a:p>
        </p:txBody>
      </p:sp>
      <p:grpSp>
        <p:nvGrpSpPr>
          <p:cNvPr id="12" name="グループ化 11">
            <a:extLst>
              <a:ext uri="{FF2B5EF4-FFF2-40B4-BE49-F238E27FC236}">
                <a16:creationId xmlns:a16="http://schemas.microsoft.com/office/drawing/2014/main" id="{B5DB4C11-40EE-7CDE-80EA-7337DBA7E3C9}"/>
              </a:ext>
            </a:extLst>
          </p:cNvPr>
          <p:cNvGrpSpPr/>
          <p:nvPr/>
        </p:nvGrpSpPr>
        <p:grpSpPr>
          <a:xfrm>
            <a:off x="872744" y="901736"/>
            <a:ext cx="1984141" cy="1035587"/>
            <a:chOff x="648618" y="1269702"/>
            <a:chExt cx="1984141" cy="1035587"/>
          </a:xfrm>
        </p:grpSpPr>
        <p:sp>
          <p:nvSpPr>
            <p:cNvPr id="3" name="正方形/長方形 2">
              <a:extLst>
                <a:ext uri="{FF2B5EF4-FFF2-40B4-BE49-F238E27FC236}">
                  <a16:creationId xmlns:a16="http://schemas.microsoft.com/office/drawing/2014/main" id="{E89621B3-0BB5-A4D3-728E-8EE63A1F2562}"/>
                </a:ext>
              </a:extLst>
            </p:cNvPr>
            <p:cNvSpPr/>
            <p:nvPr/>
          </p:nvSpPr>
          <p:spPr>
            <a:xfrm>
              <a:off x="695803" y="1269702"/>
              <a:ext cx="1936956" cy="515389"/>
            </a:xfrm>
            <a:prstGeom prst="rect">
              <a:avLst/>
            </a:prstGeom>
            <a:solidFill>
              <a:schemeClr val="accent6">
                <a:lumMod val="20000"/>
                <a:lumOff val="80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b="1">
                  <a:solidFill>
                    <a:schemeClr val="accent6">
                      <a:lumMod val="75000"/>
                    </a:schemeClr>
                  </a:solidFill>
                </a:rPr>
                <a:t>Line</a:t>
              </a:r>
              <a:endParaRPr kumimoji="1" lang="en-US" altLang="ja-JP" b="1">
                <a:solidFill>
                  <a:schemeClr val="accent6">
                    <a:lumMod val="75000"/>
                  </a:schemeClr>
                </a:solidFill>
              </a:endParaRPr>
            </a:p>
            <a:p>
              <a:pPr algn="ctr"/>
              <a:r>
                <a:rPr kumimoji="1" lang="ja-JP" altLang="en-US" b="1">
                  <a:solidFill>
                    <a:schemeClr val="accent6">
                      <a:lumMod val="75000"/>
                    </a:schemeClr>
                  </a:solidFill>
                </a:rPr>
                <a:t>ライン</a:t>
              </a:r>
              <a:endParaRPr kumimoji="1" lang="en-US" altLang="ja-JP" b="1">
                <a:solidFill>
                  <a:schemeClr val="accent6">
                    <a:lumMod val="75000"/>
                  </a:schemeClr>
                </a:solidFill>
              </a:endParaRPr>
            </a:p>
          </p:txBody>
        </p:sp>
        <p:sp>
          <p:nvSpPr>
            <p:cNvPr id="22" name="テキスト ボックス 21">
              <a:extLst>
                <a:ext uri="{FF2B5EF4-FFF2-40B4-BE49-F238E27FC236}">
                  <a16:creationId xmlns:a16="http://schemas.microsoft.com/office/drawing/2014/main" id="{2541F894-7B36-1AA8-2326-B2288EC98CAA}"/>
                </a:ext>
              </a:extLst>
            </p:cNvPr>
            <p:cNvSpPr txBox="1"/>
            <p:nvPr/>
          </p:nvSpPr>
          <p:spPr>
            <a:xfrm>
              <a:off x="648618" y="1843624"/>
              <a:ext cx="1877437" cy="461665"/>
            </a:xfrm>
            <a:prstGeom prst="rect">
              <a:avLst/>
            </a:prstGeom>
            <a:solidFill>
              <a:schemeClr val="bg1"/>
            </a:solidFill>
          </p:spPr>
          <p:txBody>
            <a:bodyPr wrap="none" rtlCol="0">
              <a:spAutoFit/>
            </a:bodyPr>
            <a:lstStyle/>
            <a:p>
              <a:r>
                <a:rPr kumimoji="1" lang="ja-JP" altLang="en-US" sz="1200"/>
                <a:t>あらゆる種類の線全般</a:t>
              </a:r>
              <a:endParaRPr kumimoji="1" lang="en-US" altLang="ja-JP" sz="1200"/>
            </a:p>
            <a:p>
              <a:r>
                <a:rPr kumimoji="1" lang="ja-JP" altLang="en-US" sz="1200"/>
                <a:t>直線、曲線、線分・・・</a:t>
              </a:r>
            </a:p>
          </p:txBody>
        </p:sp>
      </p:grpSp>
      <p:sp>
        <p:nvSpPr>
          <p:cNvPr id="25" name="テキスト ボックス 24">
            <a:extLst>
              <a:ext uri="{FF2B5EF4-FFF2-40B4-BE49-F238E27FC236}">
                <a16:creationId xmlns:a16="http://schemas.microsoft.com/office/drawing/2014/main" id="{8157E626-93E3-925E-95FA-5A9E5674A380}"/>
              </a:ext>
            </a:extLst>
          </p:cNvPr>
          <p:cNvSpPr txBox="1"/>
          <p:nvPr/>
        </p:nvSpPr>
        <p:spPr>
          <a:xfrm>
            <a:off x="658107" y="3632765"/>
            <a:ext cx="7827784" cy="892552"/>
          </a:xfrm>
          <a:prstGeom prst="rect">
            <a:avLst/>
          </a:prstGeom>
          <a:noFill/>
        </p:spPr>
        <p:txBody>
          <a:bodyPr wrap="none" rtlCol="0">
            <a:spAutoFit/>
          </a:bodyPr>
          <a:lstStyle/>
          <a:p>
            <a:r>
              <a:rPr kumimoji="1" lang="ja-JP" altLang="en-US" sz="1600"/>
              <a:t>本公演における</a:t>
            </a:r>
            <a:r>
              <a:rPr kumimoji="1" lang="ja-JP" altLang="en-US" sz="2000" b="1">
                <a:solidFill>
                  <a:schemeClr val="accent6">
                    <a:lumMod val="75000"/>
                  </a:schemeClr>
                </a:solidFill>
              </a:rPr>
              <a:t>ベクトルストローク</a:t>
            </a:r>
            <a:r>
              <a:rPr kumimoji="1" lang="ja-JP" altLang="en-US" sz="1600"/>
              <a:t>とは、輪郭線を構成する</a:t>
            </a:r>
            <a:r>
              <a:rPr kumimoji="1" lang="ja-JP" altLang="en-US" sz="1600" b="1"/>
              <a:t>個々の線</a:t>
            </a:r>
            <a:r>
              <a:rPr kumimoji="1" lang="ja-JP" altLang="en-US" sz="1600"/>
              <a:t>であり、</a:t>
            </a:r>
            <a:endParaRPr kumimoji="1" lang="en-US" altLang="ja-JP" sz="1600"/>
          </a:p>
          <a:p>
            <a:r>
              <a:rPr kumimoji="1" lang="ja-JP" altLang="en-US" sz="1600"/>
              <a:t>始点から終点への</a:t>
            </a:r>
            <a:r>
              <a:rPr kumimoji="1" lang="ja-JP" altLang="en-US" sz="1600" b="1"/>
              <a:t>繋がりを持った点列</a:t>
            </a:r>
            <a:r>
              <a:rPr kumimoji="1" lang="ja-JP" altLang="en-US" sz="1600"/>
              <a:t>（ベクトルデータ）</a:t>
            </a:r>
            <a:endParaRPr kumimoji="1" lang="en-US" altLang="ja-JP" sz="1600"/>
          </a:p>
          <a:p>
            <a:r>
              <a:rPr kumimoji="1" lang="ja-JP" altLang="en-US" sz="1600"/>
              <a:t>パラメトリックな曲線ではない</a:t>
            </a:r>
            <a:endParaRPr kumimoji="1" lang="en-US" altLang="ja-JP" sz="1600"/>
          </a:p>
        </p:txBody>
      </p:sp>
      <p:grpSp>
        <p:nvGrpSpPr>
          <p:cNvPr id="14" name="グループ化 13">
            <a:extLst>
              <a:ext uri="{FF2B5EF4-FFF2-40B4-BE49-F238E27FC236}">
                <a16:creationId xmlns:a16="http://schemas.microsoft.com/office/drawing/2014/main" id="{47E6EED0-5134-1490-F354-BC6E2E390502}"/>
              </a:ext>
            </a:extLst>
          </p:cNvPr>
          <p:cNvGrpSpPr/>
          <p:nvPr/>
        </p:nvGrpSpPr>
        <p:grpSpPr>
          <a:xfrm>
            <a:off x="3556337" y="901736"/>
            <a:ext cx="2220004" cy="1220253"/>
            <a:chOff x="2900205" y="1269702"/>
            <a:chExt cx="2220004" cy="1220253"/>
          </a:xfrm>
        </p:grpSpPr>
        <p:sp>
          <p:nvSpPr>
            <p:cNvPr id="9" name="正方形/長方形 8">
              <a:extLst>
                <a:ext uri="{FF2B5EF4-FFF2-40B4-BE49-F238E27FC236}">
                  <a16:creationId xmlns:a16="http://schemas.microsoft.com/office/drawing/2014/main" id="{3DB6A6E1-DB49-3748-E692-CE5361D4D477}"/>
                </a:ext>
              </a:extLst>
            </p:cNvPr>
            <p:cNvSpPr/>
            <p:nvPr/>
          </p:nvSpPr>
          <p:spPr>
            <a:xfrm>
              <a:off x="2947390" y="1269702"/>
              <a:ext cx="1936956" cy="515389"/>
            </a:xfrm>
            <a:prstGeom prst="rect">
              <a:avLst/>
            </a:prstGeom>
            <a:solidFill>
              <a:schemeClr val="accent6">
                <a:lumMod val="20000"/>
                <a:lumOff val="80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b="1">
                  <a:solidFill>
                    <a:schemeClr val="accent6">
                      <a:lumMod val="75000"/>
                    </a:schemeClr>
                  </a:solidFill>
                </a:rPr>
                <a:t>Edge</a:t>
              </a:r>
              <a:endParaRPr kumimoji="1" lang="en-US" altLang="ja-JP" b="1">
                <a:solidFill>
                  <a:schemeClr val="accent6">
                    <a:lumMod val="75000"/>
                  </a:schemeClr>
                </a:solidFill>
              </a:endParaRPr>
            </a:p>
            <a:p>
              <a:pPr algn="ctr"/>
              <a:r>
                <a:rPr kumimoji="1" lang="ja-JP" altLang="en-US" b="1">
                  <a:solidFill>
                    <a:schemeClr val="accent6">
                      <a:lumMod val="75000"/>
                    </a:schemeClr>
                  </a:solidFill>
                </a:rPr>
                <a:t>エッジ</a:t>
              </a:r>
              <a:endParaRPr kumimoji="1" lang="en-US" altLang="ja-JP" b="1">
                <a:solidFill>
                  <a:schemeClr val="accent6">
                    <a:lumMod val="75000"/>
                  </a:schemeClr>
                </a:solidFill>
              </a:endParaRPr>
            </a:p>
          </p:txBody>
        </p:sp>
        <p:sp>
          <p:nvSpPr>
            <p:cNvPr id="11" name="テキスト ボックス 10">
              <a:extLst>
                <a:ext uri="{FF2B5EF4-FFF2-40B4-BE49-F238E27FC236}">
                  <a16:creationId xmlns:a16="http://schemas.microsoft.com/office/drawing/2014/main" id="{B6DE1DD8-A539-A47F-A089-FBA3E37ECB43}"/>
                </a:ext>
              </a:extLst>
            </p:cNvPr>
            <p:cNvSpPr txBox="1"/>
            <p:nvPr/>
          </p:nvSpPr>
          <p:spPr>
            <a:xfrm>
              <a:off x="2900205" y="1843624"/>
              <a:ext cx="2220004" cy="646331"/>
            </a:xfrm>
            <a:prstGeom prst="rect">
              <a:avLst/>
            </a:prstGeom>
            <a:solidFill>
              <a:schemeClr val="bg1"/>
            </a:solidFill>
          </p:spPr>
          <p:txBody>
            <a:bodyPr wrap="square" rtlCol="0">
              <a:spAutoFit/>
            </a:bodyPr>
            <a:lstStyle/>
            <a:p>
              <a:r>
                <a:rPr kumimoji="1" lang="ja-JP" altLang="en-US" sz="1200"/>
                <a:t>線の意味で使うこともある</a:t>
              </a:r>
              <a:endParaRPr kumimoji="1" lang="en-US" altLang="ja-JP" sz="1200"/>
            </a:p>
            <a:p>
              <a:r>
                <a:rPr kumimoji="1" lang="ja-JP" altLang="en-US" sz="1200"/>
                <a:t>形状と関連している</a:t>
              </a:r>
              <a:endParaRPr kumimoji="1" lang="en-US" altLang="ja-JP" sz="1200"/>
            </a:p>
            <a:p>
              <a:r>
                <a:rPr kumimoji="1" lang="ja-JP" altLang="en-US" sz="1200"/>
                <a:t>（辺、縁）</a:t>
              </a:r>
            </a:p>
          </p:txBody>
        </p:sp>
      </p:grpSp>
      <p:grpSp>
        <p:nvGrpSpPr>
          <p:cNvPr id="15" name="グループ化 14">
            <a:extLst>
              <a:ext uri="{FF2B5EF4-FFF2-40B4-BE49-F238E27FC236}">
                <a16:creationId xmlns:a16="http://schemas.microsoft.com/office/drawing/2014/main" id="{2E69F681-6CEB-4A60-1FAC-DFDC848452A3}"/>
              </a:ext>
            </a:extLst>
          </p:cNvPr>
          <p:cNvGrpSpPr/>
          <p:nvPr/>
        </p:nvGrpSpPr>
        <p:grpSpPr>
          <a:xfrm>
            <a:off x="6287114" y="901736"/>
            <a:ext cx="1984141" cy="1220253"/>
            <a:chOff x="2900205" y="1269702"/>
            <a:chExt cx="1984141" cy="1220253"/>
          </a:xfrm>
        </p:grpSpPr>
        <p:sp>
          <p:nvSpPr>
            <p:cNvPr id="16" name="正方形/長方形 15">
              <a:extLst>
                <a:ext uri="{FF2B5EF4-FFF2-40B4-BE49-F238E27FC236}">
                  <a16:creationId xmlns:a16="http://schemas.microsoft.com/office/drawing/2014/main" id="{53848E93-D8EE-A231-1AE3-E7FD3976F851}"/>
                </a:ext>
              </a:extLst>
            </p:cNvPr>
            <p:cNvSpPr/>
            <p:nvPr/>
          </p:nvSpPr>
          <p:spPr>
            <a:xfrm>
              <a:off x="2947390" y="1269702"/>
              <a:ext cx="1936956" cy="515389"/>
            </a:xfrm>
            <a:prstGeom prst="rect">
              <a:avLst/>
            </a:prstGeom>
            <a:solidFill>
              <a:schemeClr val="accent6">
                <a:lumMod val="20000"/>
                <a:lumOff val="80000"/>
              </a:schemeClr>
            </a:solid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b="1">
                  <a:solidFill>
                    <a:schemeClr val="accent6">
                      <a:lumMod val="75000"/>
                    </a:schemeClr>
                  </a:solidFill>
                </a:rPr>
                <a:t>Stroke</a:t>
              </a:r>
              <a:endParaRPr kumimoji="1" lang="en-US" altLang="ja-JP" b="1">
                <a:solidFill>
                  <a:schemeClr val="accent6">
                    <a:lumMod val="75000"/>
                  </a:schemeClr>
                </a:solidFill>
              </a:endParaRPr>
            </a:p>
            <a:p>
              <a:pPr algn="ctr"/>
              <a:r>
                <a:rPr kumimoji="1" lang="ja-JP" altLang="en-US" b="1">
                  <a:solidFill>
                    <a:schemeClr val="accent6">
                      <a:lumMod val="75000"/>
                    </a:schemeClr>
                  </a:solidFill>
                </a:rPr>
                <a:t>ストローク</a:t>
              </a:r>
              <a:endParaRPr kumimoji="1" lang="en-US" altLang="ja-JP" b="1">
                <a:solidFill>
                  <a:schemeClr val="accent6">
                    <a:lumMod val="75000"/>
                  </a:schemeClr>
                </a:solidFill>
              </a:endParaRPr>
            </a:p>
          </p:txBody>
        </p:sp>
        <p:sp>
          <p:nvSpPr>
            <p:cNvPr id="18" name="テキスト ボックス 17">
              <a:extLst>
                <a:ext uri="{FF2B5EF4-FFF2-40B4-BE49-F238E27FC236}">
                  <a16:creationId xmlns:a16="http://schemas.microsoft.com/office/drawing/2014/main" id="{F2627B2E-829C-EBD4-98EB-577A7D8F4897}"/>
                </a:ext>
              </a:extLst>
            </p:cNvPr>
            <p:cNvSpPr txBox="1"/>
            <p:nvPr/>
          </p:nvSpPr>
          <p:spPr>
            <a:xfrm>
              <a:off x="2900205" y="1843624"/>
              <a:ext cx="1877437" cy="646331"/>
            </a:xfrm>
            <a:prstGeom prst="rect">
              <a:avLst/>
            </a:prstGeom>
            <a:solidFill>
              <a:schemeClr val="bg1"/>
            </a:solidFill>
          </p:spPr>
          <p:txBody>
            <a:bodyPr wrap="none" rtlCol="0">
              <a:spAutoFit/>
            </a:bodyPr>
            <a:lstStyle/>
            <a:p>
              <a:r>
                <a:rPr kumimoji="1" lang="ja-JP" altLang="en-US" sz="1200"/>
                <a:t>線を描く一筋を表す</a:t>
              </a:r>
              <a:endParaRPr kumimoji="1" lang="en-US" altLang="ja-JP" sz="1200"/>
            </a:p>
            <a:p>
              <a:r>
                <a:rPr kumimoji="1" lang="ja-JP" altLang="en-US" sz="1200"/>
                <a:t>動きのニュアンスがある</a:t>
              </a:r>
              <a:endParaRPr kumimoji="1" lang="en-US" altLang="ja-JP" sz="1200"/>
            </a:p>
            <a:p>
              <a:r>
                <a:rPr kumimoji="1" lang="ja-JP" altLang="en-US" sz="1200"/>
                <a:t>（筆跡）</a:t>
              </a:r>
            </a:p>
          </p:txBody>
        </p:sp>
      </p:grpSp>
      <p:pic>
        <p:nvPicPr>
          <p:cNvPr id="60" name="図 59">
            <a:extLst>
              <a:ext uri="{FF2B5EF4-FFF2-40B4-BE49-F238E27FC236}">
                <a16:creationId xmlns:a16="http://schemas.microsoft.com/office/drawing/2014/main" id="{3F89C7DB-89A3-424B-6134-E889DF1F3C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3295" y="2222536"/>
            <a:ext cx="1303748" cy="1008853"/>
          </a:xfrm>
          <a:prstGeom prst="rect">
            <a:avLst/>
          </a:prstGeom>
        </p:spPr>
      </p:pic>
      <p:grpSp>
        <p:nvGrpSpPr>
          <p:cNvPr id="17" name="グループ化 16">
            <a:extLst>
              <a:ext uri="{FF2B5EF4-FFF2-40B4-BE49-F238E27FC236}">
                <a16:creationId xmlns:a16="http://schemas.microsoft.com/office/drawing/2014/main" id="{9E712834-3364-24C7-89B7-E32D6885CE1D}"/>
              </a:ext>
            </a:extLst>
          </p:cNvPr>
          <p:cNvGrpSpPr/>
          <p:nvPr/>
        </p:nvGrpSpPr>
        <p:grpSpPr>
          <a:xfrm>
            <a:off x="1304760" y="2126512"/>
            <a:ext cx="1134721" cy="1273709"/>
            <a:chOff x="1304760" y="2126512"/>
            <a:chExt cx="1134721" cy="1273709"/>
          </a:xfrm>
        </p:grpSpPr>
        <p:cxnSp>
          <p:nvCxnSpPr>
            <p:cNvPr id="6" name="直線コネクタ 5">
              <a:extLst>
                <a:ext uri="{FF2B5EF4-FFF2-40B4-BE49-F238E27FC236}">
                  <a16:creationId xmlns:a16="http://schemas.microsoft.com/office/drawing/2014/main" id="{F76C178A-9DAF-4C8C-6D51-DD8B2BC6F606}"/>
                </a:ext>
              </a:extLst>
            </p:cNvPr>
            <p:cNvCxnSpPr/>
            <p:nvPr/>
          </p:nvCxnSpPr>
          <p:spPr>
            <a:xfrm flipV="1">
              <a:off x="1520456" y="2381693"/>
              <a:ext cx="627321" cy="574158"/>
            </a:xfrm>
            <a:prstGeom prst="line">
              <a:avLst/>
            </a:prstGeom>
            <a:ln w="57150">
              <a:solidFill>
                <a:srgbClr val="00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フリーフォーム: 図形 9">
              <a:extLst>
                <a:ext uri="{FF2B5EF4-FFF2-40B4-BE49-F238E27FC236}">
                  <a16:creationId xmlns:a16="http://schemas.microsoft.com/office/drawing/2014/main" id="{3885D36A-E191-D79E-B5EA-112699C53D0D}"/>
                </a:ext>
              </a:extLst>
            </p:cNvPr>
            <p:cNvSpPr/>
            <p:nvPr/>
          </p:nvSpPr>
          <p:spPr>
            <a:xfrm>
              <a:off x="1304760" y="2126512"/>
              <a:ext cx="672896" cy="648586"/>
            </a:xfrm>
            <a:custGeom>
              <a:avLst/>
              <a:gdLst>
                <a:gd name="connsiteX0" fmla="*/ 34942 w 672896"/>
                <a:gd name="connsiteY0" fmla="*/ 648586 h 648586"/>
                <a:gd name="connsiteX1" fmla="*/ 45575 w 672896"/>
                <a:gd name="connsiteY1" fmla="*/ 340241 h 648586"/>
                <a:gd name="connsiteX2" fmla="*/ 481510 w 672896"/>
                <a:gd name="connsiteY2" fmla="*/ 318976 h 648586"/>
                <a:gd name="connsiteX3" fmla="*/ 672896 w 672896"/>
                <a:gd name="connsiteY3" fmla="*/ 0 h 648586"/>
              </a:gdLst>
              <a:ahLst/>
              <a:cxnLst>
                <a:cxn ang="0">
                  <a:pos x="connsiteX0" y="connsiteY0"/>
                </a:cxn>
                <a:cxn ang="0">
                  <a:pos x="connsiteX1" y="connsiteY1"/>
                </a:cxn>
                <a:cxn ang="0">
                  <a:pos x="connsiteX2" y="connsiteY2"/>
                </a:cxn>
                <a:cxn ang="0">
                  <a:pos x="connsiteX3" y="connsiteY3"/>
                </a:cxn>
              </a:cxnLst>
              <a:rect l="l" t="t" r="r" b="b"/>
              <a:pathLst>
                <a:path w="672896" h="648586">
                  <a:moveTo>
                    <a:pt x="34942" y="648586"/>
                  </a:moveTo>
                  <a:cubicBezTo>
                    <a:pt x="3044" y="521881"/>
                    <a:pt x="-28853" y="395176"/>
                    <a:pt x="45575" y="340241"/>
                  </a:cubicBezTo>
                  <a:cubicBezTo>
                    <a:pt x="120003" y="285306"/>
                    <a:pt x="376957" y="375683"/>
                    <a:pt x="481510" y="318976"/>
                  </a:cubicBezTo>
                  <a:cubicBezTo>
                    <a:pt x="586063" y="262269"/>
                    <a:pt x="629479" y="131134"/>
                    <a:pt x="672896" y="0"/>
                  </a:cubicBezTo>
                </a:path>
              </a:pathLst>
            </a:custGeom>
            <a:noFill/>
            <a:ln w="571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フリーフォーム: 図形 12">
              <a:extLst>
                <a:ext uri="{FF2B5EF4-FFF2-40B4-BE49-F238E27FC236}">
                  <a16:creationId xmlns:a16="http://schemas.microsoft.com/office/drawing/2014/main" id="{8854A2D4-0077-0281-FDD0-051989C16F71}"/>
                </a:ext>
              </a:extLst>
            </p:cNvPr>
            <p:cNvSpPr/>
            <p:nvPr/>
          </p:nvSpPr>
          <p:spPr>
            <a:xfrm>
              <a:off x="1739198" y="2731279"/>
              <a:ext cx="700283" cy="668942"/>
            </a:xfrm>
            <a:custGeom>
              <a:avLst/>
              <a:gdLst>
                <a:gd name="connsiteX0" fmla="*/ 0 w 861238"/>
                <a:gd name="connsiteY0" fmla="*/ 786809 h 786809"/>
                <a:gd name="connsiteX1" fmla="*/ 31898 w 861238"/>
                <a:gd name="connsiteY1" fmla="*/ 170121 h 786809"/>
                <a:gd name="connsiteX2" fmla="*/ 404038 w 861238"/>
                <a:gd name="connsiteY2" fmla="*/ 723014 h 786809"/>
                <a:gd name="connsiteX3" fmla="*/ 350875 w 861238"/>
                <a:gd name="connsiteY3" fmla="*/ 106325 h 786809"/>
                <a:gd name="connsiteX4" fmla="*/ 776177 w 861238"/>
                <a:gd name="connsiteY4" fmla="*/ 542260 h 786809"/>
                <a:gd name="connsiteX5" fmla="*/ 861238 w 861238"/>
                <a:gd name="connsiteY5" fmla="*/ 0 h 7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238" h="786809">
                  <a:moveTo>
                    <a:pt x="0" y="786809"/>
                  </a:moveTo>
                  <a:lnTo>
                    <a:pt x="31898" y="170121"/>
                  </a:lnTo>
                  <a:lnTo>
                    <a:pt x="404038" y="723014"/>
                  </a:lnTo>
                  <a:lnTo>
                    <a:pt x="350875" y="106325"/>
                  </a:lnTo>
                  <a:lnTo>
                    <a:pt x="776177" y="542260"/>
                  </a:lnTo>
                  <a:lnTo>
                    <a:pt x="861238" y="0"/>
                  </a:lnTo>
                </a:path>
              </a:pathLst>
            </a:custGeom>
            <a:noFill/>
            <a:ln w="571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908CFFD9-F9A3-12F7-FCAF-187D3B9611BD}"/>
              </a:ext>
            </a:extLst>
          </p:cNvPr>
          <p:cNvGrpSpPr/>
          <p:nvPr/>
        </p:nvGrpSpPr>
        <p:grpSpPr>
          <a:xfrm>
            <a:off x="3923411" y="2151804"/>
            <a:ext cx="1297176" cy="1158949"/>
            <a:chOff x="3700129" y="2147777"/>
            <a:chExt cx="1297176" cy="1158949"/>
          </a:xfrm>
        </p:grpSpPr>
        <p:sp>
          <p:nvSpPr>
            <p:cNvPr id="20" name="フリーフォーム: 図形 19">
              <a:extLst>
                <a:ext uri="{FF2B5EF4-FFF2-40B4-BE49-F238E27FC236}">
                  <a16:creationId xmlns:a16="http://schemas.microsoft.com/office/drawing/2014/main" id="{344AC1CA-7E76-AD48-17A7-9582FDD8E5D7}"/>
                </a:ext>
              </a:extLst>
            </p:cNvPr>
            <p:cNvSpPr/>
            <p:nvPr/>
          </p:nvSpPr>
          <p:spPr>
            <a:xfrm>
              <a:off x="4136065" y="2147777"/>
              <a:ext cx="861240" cy="1158949"/>
            </a:xfrm>
            <a:custGeom>
              <a:avLst/>
              <a:gdLst>
                <a:gd name="connsiteX0" fmla="*/ 10633 w 1148316"/>
                <a:gd name="connsiteY0" fmla="*/ 404037 h 1158949"/>
                <a:gd name="connsiteX1" fmla="*/ 0 w 1148316"/>
                <a:gd name="connsiteY1" fmla="*/ 1158949 h 1158949"/>
                <a:gd name="connsiteX2" fmla="*/ 1148316 w 1148316"/>
                <a:gd name="connsiteY2" fmla="*/ 510363 h 1158949"/>
                <a:gd name="connsiteX3" fmla="*/ 882502 w 1148316"/>
                <a:gd name="connsiteY3" fmla="*/ 0 h 1158949"/>
                <a:gd name="connsiteX4" fmla="*/ 10633 w 1148316"/>
                <a:gd name="connsiteY4" fmla="*/ 404037 h 115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316" h="1158949">
                  <a:moveTo>
                    <a:pt x="10633" y="404037"/>
                  </a:moveTo>
                  <a:lnTo>
                    <a:pt x="0" y="1158949"/>
                  </a:lnTo>
                  <a:lnTo>
                    <a:pt x="1148316" y="510363"/>
                  </a:lnTo>
                  <a:lnTo>
                    <a:pt x="882502" y="0"/>
                  </a:lnTo>
                  <a:lnTo>
                    <a:pt x="10633" y="404037"/>
                  </a:lnTo>
                  <a:close/>
                </a:path>
              </a:pathLst>
            </a:custGeom>
            <a:noFill/>
            <a:ln w="571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1" name="フリーフォーム: 図形 20">
              <a:extLst>
                <a:ext uri="{FF2B5EF4-FFF2-40B4-BE49-F238E27FC236}">
                  <a16:creationId xmlns:a16="http://schemas.microsoft.com/office/drawing/2014/main" id="{BCA487DE-D43D-A838-E14F-8A341DD4C95E}"/>
                </a:ext>
              </a:extLst>
            </p:cNvPr>
            <p:cNvSpPr/>
            <p:nvPr/>
          </p:nvSpPr>
          <p:spPr>
            <a:xfrm>
              <a:off x="3700129" y="2562447"/>
              <a:ext cx="446568" cy="467833"/>
            </a:xfrm>
            <a:custGeom>
              <a:avLst/>
              <a:gdLst>
                <a:gd name="connsiteX0" fmla="*/ 425303 w 446568"/>
                <a:gd name="connsiteY0" fmla="*/ 0 h 467833"/>
                <a:gd name="connsiteX1" fmla="*/ 0 w 446568"/>
                <a:gd name="connsiteY1" fmla="*/ 467833 h 467833"/>
                <a:gd name="connsiteX2" fmla="*/ 446568 w 446568"/>
                <a:gd name="connsiteY2" fmla="*/ 382772 h 467833"/>
              </a:gdLst>
              <a:ahLst/>
              <a:cxnLst>
                <a:cxn ang="0">
                  <a:pos x="connsiteX0" y="connsiteY0"/>
                </a:cxn>
                <a:cxn ang="0">
                  <a:pos x="connsiteX1" y="connsiteY1"/>
                </a:cxn>
                <a:cxn ang="0">
                  <a:pos x="connsiteX2" y="connsiteY2"/>
                </a:cxn>
              </a:cxnLst>
              <a:rect l="l" t="t" r="r" b="b"/>
              <a:pathLst>
                <a:path w="446568" h="467833">
                  <a:moveTo>
                    <a:pt x="425303" y="0"/>
                  </a:moveTo>
                  <a:lnTo>
                    <a:pt x="0" y="467833"/>
                  </a:lnTo>
                  <a:lnTo>
                    <a:pt x="446568" y="382772"/>
                  </a:lnTo>
                </a:path>
              </a:pathLst>
            </a:custGeom>
            <a:noFill/>
            <a:ln w="571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348403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F98B25-FE56-ABFA-B150-1EE437FD37F4}"/>
              </a:ext>
            </a:extLst>
          </p:cNvPr>
          <p:cNvSpPr txBox="1"/>
          <p:nvPr/>
        </p:nvSpPr>
        <p:spPr>
          <a:xfrm>
            <a:off x="314761" y="797072"/>
            <a:ext cx="8271623" cy="3785652"/>
          </a:xfrm>
          <a:prstGeom prst="rect">
            <a:avLst/>
          </a:prstGeom>
          <a:noFill/>
        </p:spPr>
        <p:txBody>
          <a:bodyPr wrap="none" rtlCol="0">
            <a:spAutoFit/>
          </a:bodyPr>
          <a:lstStyle/>
          <a:p>
            <a:r>
              <a:rPr kumimoji="1" lang="ja-JP" altLang="en-US" sz="1600"/>
              <a:t>ベクトルストロークならでは表現を作成</a:t>
            </a:r>
            <a:endParaRPr kumimoji="1" lang="en-US" altLang="ja-JP" sz="1600"/>
          </a:p>
          <a:p>
            <a:endParaRPr kumimoji="1" lang="en-US" altLang="ja-JP" sz="1600"/>
          </a:p>
          <a:p>
            <a:pPr marL="285750" indent="-285750">
              <a:buFont typeface="Arial" panose="020B0604020202020204" pitchFamily="34" charset="0"/>
              <a:buChar char="•"/>
            </a:pPr>
            <a:r>
              <a:rPr kumimoji="1" lang="ja-JP" altLang="en-US" sz="1600"/>
              <a:t>ストロークへのテクスチャマッピング</a:t>
            </a:r>
            <a:endParaRPr kumimoji="1" lang="en-US" altLang="ja-JP" sz="1600"/>
          </a:p>
          <a:p>
            <a:pPr marL="285750" indent="-285750">
              <a:buFont typeface="Arial" panose="020B0604020202020204" pitchFamily="34" charset="0"/>
              <a:buChar char="•"/>
            </a:pPr>
            <a:r>
              <a:rPr kumimoji="1" lang="ja-JP" altLang="en-US" sz="1600"/>
              <a:t>色や線幅の制御</a:t>
            </a:r>
            <a:endParaRPr kumimoji="1" lang="en-US" altLang="ja-JP" sz="1600"/>
          </a:p>
          <a:p>
            <a:pPr marL="285750" indent="-285750">
              <a:buFont typeface="Arial" panose="020B0604020202020204" pitchFamily="34" charset="0"/>
              <a:buChar char="•"/>
            </a:pPr>
            <a:r>
              <a:rPr kumimoji="1" lang="ja-JP" altLang="en-US" sz="1600"/>
              <a:t>元の形状からズレた線の描画</a:t>
            </a:r>
            <a:endParaRPr kumimoji="1" lang="en-US" altLang="ja-JP" sz="1600"/>
          </a:p>
          <a:p>
            <a:pPr marL="285750" indent="-285750">
              <a:buFont typeface="Arial" panose="020B0604020202020204" pitchFamily="34" charset="0"/>
              <a:buChar char="•"/>
            </a:pPr>
            <a:r>
              <a:rPr kumimoji="1" lang="ja-JP" altLang="en-US" sz="1600"/>
              <a:t>ストローク単体の表現</a:t>
            </a:r>
            <a:endParaRPr kumimoji="1" lang="en-US" altLang="ja-JP" sz="1600"/>
          </a:p>
          <a:p>
            <a:pPr marL="285750" indent="-285750">
              <a:buFont typeface="Arial" panose="020B0604020202020204" pitchFamily="34" charset="0"/>
              <a:buChar char="•"/>
            </a:pPr>
            <a:r>
              <a:rPr kumimoji="1" lang="ja-JP" altLang="en-US" sz="1600"/>
              <a:t>光源に応答するような表現</a:t>
            </a:r>
            <a:endParaRPr kumimoji="1" lang="en-US" altLang="ja-JP" sz="1600"/>
          </a:p>
          <a:p>
            <a:pPr marL="285750" indent="-285750">
              <a:buFont typeface="Arial" panose="020B0604020202020204" pitchFamily="34" charset="0"/>
              <a:buChar char="•"/>
            </a:pPr>
            <a:r>
              <a:rPr kumimoji="1" lang="ja-JP" altLang="en-US" sz="1600"/>
              <a:t>動きに応答するような表現</a:t>
            </a:r>
            <a:endParaRPr kumimoji="1" lang="en-US" altLang="ja-JP" sz="1600"/>
          </a:p>
          <a:p>
            <a:pPr marL="285750" indent="-285750">
              <a:buFont typeface="Arial" panose="020B0604020202020204" pitchFamily="34" charset="0"/>
              <a:buChar char="•"/>
            </a:pPr>
            <a:endParaRPr kumimoji="1" lang="en-US" altLang="ja-JP" sz="1600"/>
          </a:p>
          <a:p>
            <a:r>
              <a:rPr kumimoji="1" lang="ja-JP" altLang="en-US" sz="1600"/>
              <a:t>従来法でも工夫次第で可能な表現もあるが、</a:t>
            </a:r>
            <a:endParaRPr kumimoji="1" lang="en-US" altLang="ja-JP" sz="1600"/>
          </a:p>
          <a:p>
            <a:r>
              <a:rPr kumimoji="1" lang="ja-JP" altLang="en-US" sz="1600"/>
              <a:t>ベクトルストロークであることで可能な表現が（今回実装した以外にも）多彩にある</a:t>
            </a:r>
            <a:endParaRPr kumimoji="1" lang="en-US" altLang="ja-JP" sz="1600"/>
          </a:p>
          <a:p>
            <a:r>
              <a:rPr kumimoji="1" lang="ja-JP" altLang="en-US" sz="1600"/>
              <a:t>線を線として</a:t>
            </a:r>
            <a:r>
              <a:rPr kumimoji="1" lang="ja-JP" altLang="en-US" sz="1600" b="1"/>
              <a:t>独立したパラメータ群</a:t>
            </a:r>
            <a:r>
              <a:rPr kumimoji="1" lang="ja-JP" altLang="en-US" sz="1600"/>
              <a:t>として実装・調整できるのも利点</a:t>
            </a:r>
            <a:endParaRPr kumimoji="1" lang="en-US" altLang="ja-JP" sz="1600"/>
          </a:p>
          <a:p>
            <a:endParaRPr kumimoji="1" lang="en-US" altLang="ja-JP" sz="1600"/>
          </a:p>
          <a:p>
            <a:r>
              <a:rPr kumimoji="1" lang="en-US" altLang="ja-JP" sz="1600"/>
              <a:t>StrokeGen </a:t>
            </a:r>
            <a:r>
              <a:rPr kumimoji="1" lang="ja-JP" altLang="en-US" sz="1600"/>
              <a:t>の本質はストローク生成だが実用化を考えると</a:t>
            </a:r>
            <a:r>
              <a:rPr kumimoji="1" lang="ja-JP" altLang="en-US" sz="1600" b="1"/>
              <a:t>どんな表現ができるか</a:t>
            </a:r>
            <a:r>
              <a:rPr kumimoji="1" lang="ja-JP" altLang="en-US" sz="1600"/>
              <a:t>が重要</a:t>
            </a:r>
            <a:endParaRPr kumimoji="1" lang="en-US" altLang="ja-JP" sz="1600"/>
          </a:p>
          <a:p>
            <a:r>
              <a:rPr kumimoji="1" lang="ja-JP" altLang="en-US" sz="1600"/>
              <a:t>今回はアーティストを挟んでいないのでまだまだ可能性を秘めている</a:t>
            </a:r>
            <a:endParaRPr kumimoji="1" lang="en-US" altLang="ja-JP" sz="1600"/>
          </a:p>
        </p:txBody>
      </p:sp>
      <p:sp>
        <p:nvSpPr>
          <p:cNvPr id="6" name="タイトル 1">
            <a:extLst>
              <a:ext uri="{FF2B5EF4-FFF2-40B4-BE49-F238E27FC236}">
                <a16:creationId xmlns:a16="http://schemas.microsoft.com/office/drawing/2014/main" id="{A8316A65-1895-C176-4B7D-0444EEE49F56}"/>
              </a:ext>
            </a:extLst>
          </p:cNvPr>
          <p:cNvSpPr>
            <a:spLocks noGrp="1"/>
          </p:cNvSpPr>
          <p:nvPr>
            <p:ph type="title"/>
          </p:nvPr>
        </p:nvSpPr>
        <p:spPr>
          <a:xfrm>
            <a:off x="695803" y="117763"/>
            <a:ext cx="7314267" cy="501095"/>
          </a:xfrm>
        </p:spPr>
        <p:txBody>
          <a:bodyPr>
            <a:normAutofit fontScale="90000"/>
          </a:bodyPr>
          <a:lstStyle/>
          <a:p>
            <a:r>
              <a:rPr lang="ja-JP" altLang="en-US" sz="1600"/>
              <a:t>デモ・結果紹介</a:t>
            </a:r>
            <a:br>
              <a:rPr lang="en-US" altLang="ja-JP" sz="1600"/>
            </a:br>
            <a:r>
              <a:rPr lang="ja-JP" altLang="en-US" sz="3100"/>
              <a:t>結果紹介</a:t>
            </a:r>
            <a:endParaRPr kumimoji="1" lang="ja-JP" altLang="en-US" sz="1600"/>
          </a:p>
        </p:txBody>
      </p:sp>
      <p:sp>
        <p:nvSpPr>
          <p:cNvPr id="7" name="コンテンツ プレースホルダー 4">
            <a:extLst>
              <a:ext uri="{FF2B5EF4-FFF2-40B4-BE49-F238E27FC236}">
                <a16:creationId xmlns:a16="http://schemas.microsoft.com/office/drawing/2014/main" id="{D9C333E0-53E4-04EE-4457-5135D8F9772B}"/>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5</a:t>
            </a:r>
            <a:endParaRPr lang="ja-JP" altLang="en-US"/>
          </a:p>
        </p:txBody>
      </p:sp>
      <p:sp>
        <p:nvSpPr>
          <p:cNvPr id="8" name="コンテンツ プレースホルダー 4">
            <a:extLst>
              <a:ext uri="{FF2B5EF4-FFF2-40B4-BE49-F238E27FC236}">
                <a16:creationId xmlns:a16="http://schemas.microsoft.com/office/drawing/2014/main" id="{F2F0582B-14DB-B5E2-9551-678BB20374CD}"/>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.1</a:t>
            </a:r>
            <a:endParaRPr lang="ja-JP" altLang="en-US" sz="2000"/>
          </a:p>
        </p:txBody>
      </p:sp>
    </p:spTree>
    <p:extLst>
      <p:ext uri="{BB962C8B-B14F-4D97-AF65-F5344CB8AC3E}">
        <p14:creationId xmlns:p14="http://schemas.microsoft.com/office/powerpoint/2010/main" val="3505732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778C311-7A42-6B4E-7DAD-4E6C5056C529}"/>
              </a:ext>
            </a:extLst>
          </p:cNvPr>
          <p:cNvSpPr>
            <a:spLocks noGrp="1"/>
          </p:cNvSpPr>
          <p:nvPr>
            <p:ph type="title"/>
          </p:nvPr>
        </p:nvSpPr>
        <p:spPr>
          <a:xfrm>
            <a:off x="695803" y="117763"/>
            <a:ext cx="7314267" cy="501095"/>
          </a:xfrm>
        </p:spPr>
        <p:txBody>
          <a:bodyPr>
            <a:normAutofit fontScale="90000"/>
          </a:bodyPr>
          <a:lstStyle/>
          <a:p>
            <a:r>
              <a:rPr lang="ja-JP" altLang="en-US" sz="1600"/>
              <a:t>デモ・結果紹介</a:t>
            </a:r>
            <a:br>
              <a:rPr lang="en-US" altLang="ja-JP" sz="1600"/>
            </a:br>
            <a:r>
              <a:rPr lang="ja-JP" altLang="en-US" sz="3100"/>
              <a:t>パフォーマンス</a:t>
            </a:r>
            <a:endParaRPr kumimoji="1" lang="ja-JP" altLang="en-US" sz="1600"/>
          </a:p>
        </p:txBody>
      </p:sp>
      <p:sp>
        <p:nvSpPr>
          <p:cNvPr id="6" name="コンテンツ プレースホルダー 4">
            <a:extLst>
              <a:ext uri="{FF2B5EF4-FFF2-40B4-BE49-F238E27FC236}">
                <a16:creationId xmlns:a16="http://schemas.microsoft.com/office/drawing/2014/main" id="{A5A0CD10-AFD5-806F-D7BF-C2B35E0B9C2C}"/>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5</a:t>
            </a:r>
            <a:endParaRPr lang="ja-JP" altLang="en-US"/>
          </a:p>
        </p:txBody>
      </p:sp>
      <p:sp>
        <p:nvSpPr>
          <p:cNvPr id="7" name="コンテンツ プレースホルダー 4">
            <a:extLst>
              <a:ext uri="{FF2B5EF4-FFF2-40B4-BE49-F238E27FC236}">
                <a16:creationId xmlns:a16="http://schemas.microsoft.com/office/drawing/2014/main" id="{1B39B0A5-C112-C6D8-C2D7-DE268E11DA73}"/>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.2</a:t>
            </a:r>
            <a:endParaRPr lang="ja-JP" altLang="en-US" sz="2000"/>
          </a:p>
        </p:txBody>
      </p:sp>
      <p:sp>
        <p:nvSpPr>
          <p:cNvPr id="2" name="テキスト ボックス 1">
            <a:extLst>
              <a:ext uri="{FF2B5EF4-FFF2-40B4-BE49-F238E27FC236}">
                <a16:creationId xmlns:a16="http://schemas.microsoft.com/office/drawing/2014/main" id="{E683F5DD-F93E-EF5F-240E-F4225DAE595E}"/>
              </a:ext>
            </a:extLst>
          </p:cNvPr>
          <p:cNvSpPr txBox="1"/>
          <p:nvPr/>
        </p:nvSpPr>
        <p:spPr>
          <a:xfrm>
            <a:off x="244119" y="669384"/>
            <a:ext cx="3185487" cy="369332"/>
          </a:xfrm>
          <a:prstGeom prst="rect">
            <a:avLst/>
          </a:prstGeom>
          <a:noFill/>
        </p:spPr>
        <p:txBody>
          <a:bodyPr wrap="none" rtlCol="0">
            <a:spAutoFit/>
          </a:bodyPr>
          <a:lstStyle/>
          <a:p>
            <a:r>
              <a:rPr kumimoji="1" lang="ja-JP" altLang="en-US" b="1" u="sng"/>
              <a:t>論文中のパフォーマンス評価</a:t>
            </a:r>
            <a:endParaRPr kumimoji="1" lang="en-US" altLang="ja-JP" b="1" u="sng"/>
          </a:p>
        </p:txBody>
      </p:sp>
      <p:sp>
        <p:nvSpPr>
          <p:cNvPr id="9" name="テキスト ボックス 8">
            <a:extLst>
              <a:ext uri="{FF2B5EF4-FFF2-40B4-BE49-F238E27FC236}">
                <a16:creationId xmlns:a16="http://schemas.microsoft.com/office/drawing/2014/main" id="{1EEB01A1-4A94-E786-0BB7-D50EDFA08CFE}"/>
              </a:ext>
            </a:extLst>
          </p:cNvPr>
          <p:cNvSpPr txBox="1"/>
          <p:nvPr/>
        </p:nvSpPr>
        <p:spPr>
          <a:xfrm>
            <a:off x="187804" y="3847805"/>
            <a:ext cx="8902252" cy="954107"/>
          </a:xfrm>
          <a:prstGeom prst="rect">
            <a:avLst/>
          </a:prstGeom>
          <a:noFill/>
        </p:spPr>
        <p:txBody>
          <a:bodyPr wrap="square" rtlCol="0">
            <a:spAutoFit/>
          </a:bodyPr>
          <a:lstStyle/>
          <a:p>
            <a:r>
              <a:rPr kumimoji="1" lang="en-US" altLang="ja-JP" sz="1400"/>
              <a:t>Rastarization </a:t>
            </a:r>
            <a:r>
              <a:rPr kumimoji="1" lang="ja-JP" altLang="en-US" sz="1400"/>
              <a:t>と </a:t>
            </a:r>
            <a:r>
              <a:rPr kumimoji="1" lang="en-US" altLang="ja-JP" sz="1400"/>
              <a:t>Vectorization+StrokeGeneration </a:t>
            </a:r>
            <a:r>
              <a:rPr kumimoji="1" lang="ja-JP" altLang="en-US" sz="1400"/>
              <a:t>に分けてパフォーマンスを計測</a:t>
            </a:r>
            <a:endParaRPr kumimoji="1" lang="en-US" altLang="ja-JP" sz="1400"/>
          </a:p>
          <a:p>
            <a:r>
              <a:rPr kumimoji="1" lang="en-US" altLang="ja-JP" sz="1400"/>
              <a:t>Rastarization </a:t>
            </a:r>
            <a:r>
              <a:rPr kumimoji="1" lang="ja-JP" altLang="en-US" sz="1400"/>
              <a:t>は複雑な形状（輪郭線が多くなる）やメッシュ自体の大きさに左右される</a:t>
            </a:r>
            <a:endParaRPr kumimoji="1" lang="en-US" altLang="ja-JP" sz="1400"/>
          </a:p>
          <a:p>
            <a:r>
              <a:rPr kumimoji="1" lang="en-US" altLang="ja-JP" sz="1400"/>
              <a:t>Vectorization+StrokeGeneration </a:t>
            </a:r>
            <a:r>
              <a:rPr kumimoji="1" lang="ja-JP" altLang="en-US" sz="1400"/>
              <a:t>の方が重い</a:t>
            </a:r>
            <a:endParaRPr kumimoji="1" lang="en-US" altLang="ja-JP" sz="1400"/>
          </a:p>
          <a:p>
            <a:r>
              <a:rPr kumimoji="1" lang="ja-JP" altLang="en-US" sz="1400"/>
              <a:t>全体を通してリアルタイムレンダリングのバジェットに収まる程度</a:t>
            </a:r>
            <a:endParaRPr kumimoji="1" lang="en-US" altLang="ja-JP" sz="1400"/>
          </a:p>
        </p:txBody>
      </p:sp>
      <p:pic>
        <p:nvPicPr>
          <p:cNvPr id="10" name="図 9">
            <a:extLst>
              <a:ext uri="{FF2B5EF4-FFF2-40B4-BE49-F238E27FC236}">
                <a16:creationId xmlns:a16="http://schemas.microsoft.com/office/drawing/2014/main" id="{55BD4048-FF97-7CDC-2F4B-523A1F37B3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3695" y="1038716"/>
            <a:ext cx="3933243" cy="2809089"/>
          </a:xfrm>
          <a:prstGeom prst="rect">
            <a:avLst/>
          </a:prstGeom>
        </p:spPr>
      </p:pic>
      <p:sp>
        <p:nvSpPr>
          <p:cNvPr id="4" name="テキスト ボックス 3">
            <a:extLst>
              <a:ext uri="{FF2B5EF4-FFF2-40B4-BE49-F238E27FC236}">
                <a16:creationId xmlns:a16="http://schemas.microsoft.com/office/drawing/2014/main" id="{16EAA656-4DC5-66B3-DDDE-70EF21A52318}"/>
              </a:ext>
            </a:extLst>
          </p:cNvPr>
          <p:cNvSpPr txBox="1"/>
          <p:nvPr/>
        </p:nvSpPr>
        <p:spPr>
          <a:xfrm>
            <a:off x="5584856" y="1038716"/>
            <a:ext cx="3054319" cy="646331"/>
          </a:xfrm>
          <a:prstGeom prst="rect">
            <a:avLst/>
          </a:prstGeom>
          <a:noFill/>
          <a:ln>
            <a:solidFill>
              <a:schemeClr val="tx1"/>
            </a:solidFill>
          </a:ln>
        </p:spPr>
        <p:txBody>
          <a:bodyPr wrap="square">
            <a:spAutoFit/>
          </a:bodyPr>
          <a:lstStyle/>
          <a:p>
            <a:r>
              <a:rPr kumimoji="1" lang="en-US" altLang="ja-JP" sz="1200"/>
              <a:t>Intel</a:t>
            </a:r>
            <a:r>
              <a:rPr kumimoji="1" lang="ja-JP" altLang="en-US" sz="1200"/>
              <a:t> </a:t>
            </a:r>
            <a:r>
              <a:rPr kumimoji="1" lang="en-US" altLang="ja-JP" sz="1200"/>
              <a:t>i7-7700HQ 2.8 GHz of 8 GB RAM</a:t>
            </a:r>
          </a:p>
          <a:p>
            <a:r>
              <a:rPr kumimoji="1" lang="en-US" altLang="ja-JP" sz="1200"/>
              <a:t>NVIDIA GTX 1070</a:t>
            </a:r>
          </a:p>
          <a:p>
            <a:r>
              <a:rPr kumimoji="1" lang="en-US" altLang="ja-JP" sz="1200"/>
              <a:t>1980x1080</a:t>
            </a:r>
          </a:p>
        </p:txBody>
      </p:sp>
    </p:spTree>
    <p:extLst>
      <p:ext uri="{BB962C8B-B14F-4D97-AF65-F5344CB8AC3E}">
        <p14:creationId xmlns:p14="http://schemas.microsoft.com/office/powerpoint/2010/main" val="15096249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778C311-7A42-6B4E-7DAD-4E6C5056C529}"/>
              </a:ext>
            </a:extLst>
          </p:cNvPr>
          <p:cNvSpPr>
            <a:spLocks noGrp="1"/>
          </p:cNvSpPr>
          <p:nvPr>
            <p:ph type="title"/>
          </p:nvPr>
        </p:nvSpPr>
        <p:spPr>
          <a:xfrm>
            <a:off x="695803" y="117763"/>
            <a:ext cx="7314267" cy="501095"/>
          </a:xfrm>
        </p:spPr>
        <p:txBody>
          <a:bodyPr>
            <a:normAutofit fontScale="90000"/>
          </a:bodyPr>
          <a:lstStyle/>
          <a:p>
            <a:r>
              <a:rPr lang="ja-JP" altLang="en-US" sz="1600"/>
              <a:t>デモ・結果紹介</a:t>
            </a:r>
            <a:br>
              <a:rPr lang="en-US" altLang="ja-JP" sz="1600"/>
            </a:br>
            <a:r>
              <a:rPr lang="ja-JP" altLang="en-US" sz="3100"/>
              <a:t>パフォーマンス</a:t>
            </a:r>
            <a:endParaRPr kumimoji="1" lang="ja-JP" altLang="en-US" sz="1600"/>
          </a:p>
        </p:txBody>
      </p:sp>
      <p:sp>
        <p:nvSpPr>
          <p:cNvPr id="6" name="コンテンツ プレースホルダー 4">
            <a:extLst>
              <a:ext uri="{FF2B5EF4-FFF2-40B4-BE49-F238E27FC236}">
                <a16:creationId xmlns:a16="http://schemas.microsoft.com/office/drawing/2014/main" id="{A5A0CD10-AFD5-806F-D7BF-C2B35E0B9C2C}"/>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5</a:t>
            </a:r>
            <a:endParaRPr lang="ja-JP" altLang="en-US"/>
          </a:p>
        </p:txBody>
      </p:sp>
      <p:sp>
        <p:nvSpPr>
          <p:cNvPr id="7" name="コンテンツ プレースホルダー 4">
            <a:extLst>
              <a:ext uri="{FF2B5EF4-FFF2-40B4-BE49-F238E27FC236}">
                <a16:creationId xmlns:a16="http://schemas.microsoft.com/office/drawing/2014/main" id="{1B39B0A5-C112-C6D8-C2D7-DE268E11DA73}"/>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.2</a:t>
            </a:r>
            <a:endParaRPr lang="ja-JP" altLang="en-US" sz="2000"/>
          </a:p>
        </p:txBody>
      </p:sp>
      <p:sp>
        <p:nvSpPr>
          <p:cNvPr id="2" name="テキスト ボックス 1">
            <a:extLst>
              <a:ext uri="{FF2B5EF4-FFF2-40B4-BE49-F238E27FC236}">
                <a16:creationId xmlns:a16="http://schemas.microsoft.com/office/drawing/2014/main" id="{E683F5DD-F93E-EF5F-240E-F4225DAE595E}"/>
              </a:ext>
            </a:extLst>
          </p:cNvPr>
          <p:cNvSpPr txBox="1"/>
          <p:nvPr/>
        </p:nvSpPr>
        <p:spPr>
          <a:xfrm>
            <a:off x="244119" y="669384"/>
            <a:ext cx="3185487" cy="369332"/>
          </a:xfrm>
          <a:prstGeom prst="rect">
            <a:avLst/>
          </a:prstGeom>
          <a:noFill/>
        </p:spPr>
        <p:txBody>
          <a:bodyPr wrap="none" rtlCol="0">
            <a:spAutoFit/>
          </a:bodyPr>
          <a:lstStyle/>
          <a:p>
            <a:r>
              <a:rPr kumimoji="1" lang="ja-JP" altLang="en-US" b="1" u="sng"/>
              <a:t>論文中のパフォーマンス評価</a:t>
            </a:r>
            <a:endParaRPr kumimoji="1" lang="en-US" altLang="ja-JP" b="1" u="sng"/>
          </a:p>
        </p:txBody>
      </p:sp>
      <p:sp>
        <p:nvSpPr>
          <p:cNvPr id="9" name="テキスト ボックス 8">
            <a:extLst>
              <a:ext uri="{FF2B5EF4-FFF2-40B4-BE49-F238E27FC236}">
                <a16:creationId xmlns:a16="http://schemas.microsoft.com/office/drawing/2014/main" id="{1EEB01A1-4A94-E786-0BB7-D50EDFA08CFE}"/>
              </a:ext>
            </a:extLst>
          </p:cNvPr>
          <p:cNvSpPr txBox="1"/>
          <p:nvPr/>
        </p:nvSpPr>
        <p:spPr>
          <a:xfrm>
            <a:off x="187804" y="3847805"/>
            <a:ext cx="8902252" cy="954107"/>
          </a:xfrm>
          <a:prstGeom prst="rect">
            <a:avLst/>
          </a:prstGeom>
          <a:noFill/>
        </p:spPr>
        <p:txBody>
          <a:bodyPr wrap="square" rtlCol="0">
            <a:spAutoFit/>
          </a:bodyPr>
          <a:lstStyle/>
          <a:p>
            <a:r>
              <a:rPr kumimoji="1" lang="ja-JP" altLang="en-US" sz="1400"/>
              <a:t>アルゴリズムを解説してきた通り処理は非常に多く本当にリアルタイムに適しているのか怪しく感じるが、</a:t>
            </a:r>
            <a:br>
              <a:rPr kumimoji="1" lang="en-US" altLang="ja-JP" sz="1400"/>
            </a:br>
            <a:r>
              <a:rPr kumimoji="1" lang="ja-JP" altLang="en-US" sz="1400"/>
              <a:t>輪郭の疎性によるパフォーマンスのメリットが大きいと論文中で説明されている</a:t>
            </a:r>
            <a:endParaRPr kumimoji="1" lang="en-US" altLang="ja-JP" sz="1400"/>
          </a:p>
          <a:p>
            <a:r>
              <a:rPr kumimoji="1" lang="ja-JP" altLang="en-US" sz="1400"/>
              <a:t>メッシュ全体のエッジの内、輪郭エッジはたかだか数</a:t>
            </a:r>
            <a:r>
              <a:rPr kumimoji="1" lang="en-US" altLang="ja-JP" sz="1400"/>
              <a:t>%</a:t>
            </a:r>
            <a:r>
              <a:rPr kumimoji="1" lang="ja-JP" altLang="en-US" sz="1400"/>
              <a:t>で、</a:t>
            </a:r>
            <a:endParaRPr kumimoji="1" lang="en-US" altLang="ja-JP" sz="1400"/>
          </a:p>
          <a:p>
            <a:r>
              <a:rPr kumimoji="1" lang="ja-JP" altLang="en-US" sz="1400"/>
              <a:t>最終的に処理の中心になる輪郭ピクセルはレンダリング画素中たった</a:t>
            </a:r>
            <a:r>
              <a:rPr kumimoji="1" lang="en-US" altLang="ja-JP" sz="1400"/>
              <a:t>4%</a:t>
            </a:r>
            <a:r>
              <a:rPr kumimoji="1" lang="ja-JP" altLang="en-US" sz="1400"/>
              <a:t>程度しかない</a:t>
            </a:r>
            <a:endParaRPr kumimoji="1" lang="en-US" altLang="ja-JP" sz="1400"/>
          </a:p>
        </p:txBody>
      </p:sp>
      <p:grpSp>
        <p:nvGrpSpPr>
          <p:cNvPr id="11" name="グループ化 10">
            <a:extLst>
              <a:ext uri="{FF2B5EF4-FFF2-40B4-BE49-F238E27FC236}">
                <a16:creationId xmlns:a16="http://schemas.microsoft.com/office/drawing/2014/main" id="{F3A91E20-051D-32D2-24FE-C120EBABEEC4}"/>
              </a:ext>
            </a:extLst>
          </p:cNvPr>
          <p:cNvGrpSpPr/>
          <p:nvPr/>
        </p:nvGrpSpPr>
        <p:grpSpPr>
          <a:xfrm>
            <a:off x="87498" y="1038716"/>
            <a:ext cx="8150369" cy="2525482"/>
            <a:chOff x="677642" y="1038716"/>
            <a:chExt cx="8150369" cy="2525482"/>
          </a:xfrm>
        </p:grpSpPr>
        <p:pic>
          <p:nvPicPr>
            <p:cNvPr id="3" name="図 2">
              <a:extLst>
                <a:ext uri="{FF2B5EF4-FFF2-40B4-BE49-F238E27FC236}">
                  <a16:creationId xmlns:a16="http://schemas.microsoft.com/office/drawing/2014/main" id="{F894AB23-037A-0923-DB93-E0245623D6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642" y="1174967"/>
              <a:ext cx="4961008" cy="2389231"/>
            </a:xfrm>
            <a:prstGeom prst="rect">
              <a:avLst/>
            </a:prstGeom>
          </p:spPr>
        </p:pic>
        <p:pic>
          <p:nvPicPr>
            <p:cNvPr id="8" name="図 7">
              <a:extLst>
                <a:ext uri="{FF2B5EF4-FFF2-40B4-BE49-F238E27FC236}">
                  <a16:creationId xmlns:a16="http://schemas.microsoft.com/office/drawing/2014/main" id="{D840A481-383E-5386-7363-F2C4827946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29074" y="1038716"/>
              <a:ext cx="3598937" cy="2414206"/>
            </a:xfrm>
            <a:prstGeom prst="rect">
              <a:avLst/>
            </a:prstGeom>
          </p:spPr>
        </p:pic>
      </p:grpSp>
    </p:spTree>
    <p:extLst>
      <p:ext uri="{BB962C8B-B14F-4D97-AF65-F5344CB8AC3E}">
        <p14:creationId xmlns:p14="http://schemas.microsoft.com/office/powerpoint/2010/main" val="847377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778C311-7A42-6B4E-7DAD-4E6C5056C529}"/>
              </a:ext>
            </a:extLst>
          </p:cNvPr>
          <p:cNvSpPr>
            <a:spLocks noGrp="1"/>
          </p:cNvSpPr>
          <p:nvPr>
            <p:ph type="title"/>
          </p:nvPr>
        </p:nvSpPr>
        <p:spPr>
          <a:xfrm>
            <a:off x="695803" y="117763"/>
            <a:ext cx="7314267" cy="501095"/>
          </a:xfrm>
        </p:spPr>
        <p:txBody>
          <a:bodyPr>
            <a:normAutofit fontScale="90000"/>
          </a:bodyPr>
          <a:lstStyle/>
          <a:p>
            <a:r>
              <a:rPr lang="ja-JP" altLang="en-US" sz="1600"/>
              <a:t>デモ・結果紹介</a:t>
            </a:r>
            <a:br>
              <a:rPr lang="en-US" altLang="ja-JP" sz="1600"/>
            </a:br>
            <a:r>
              <a:rPr lang="ja-JP" altLang="en-US" sz="3100"/>
              <a:t>パフォーマンス</a:t>
            </a:r>
            <a:endParaRPr kumimoji="1" lang="ja-JP" altLang="en-US" sz="1600"/>
          </a:p>
        </p:txBody>
      </p:sp>
      <p:sp>
        <p:nvSpPr>
          <p:cNvPr id="6" name="コンテンツ プレースホルダー 4">
            <a:extLst>
              <a:ext uri="{FF2B5EF4-FFF2-40B4-BE49-F238E27FC236}">
                <a16:creationId xmlns:a16="http://schemas.microsoft.com/office/drawing/2014/main" id="{A5A0CD10-AFD5-806F-D7BF-C2B35E0B9C2C}"/>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5</a:t>
            </a:r>
            <a:endParaRPr lang="ja-JP" altLang="en-US"/>
          </a:p>
        </p:txBody>
      </p:sp>
      <p:sp>
        <p:nvSpPr>
          <p:cNvPr id="7" name="コンテンツ プレースホルダー 4">
            <a:extLst>
              <a:ext uri="{FF2B5EF4-FFF2-40B4-BE49-F238E27FC236}">
                <a16:creationId xmlns:a16="http://schemas.microsoft.com/office/drawing/2014/main" id="{1B39B0A5-C112-C6D8-C2D7-DE268E11DA73}"/>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.2</a:t>
            </a:r>
            <a:endParaRPr lang="ja-JP" altLang="en-US" sz="2000"/>
          </a:p>
        </p:txBody>
      </p:sp>
      <p:sp>
        <p:nvSpPr>
          <p:cNvPr id="2" name="テキスト ボックス 1">
            <a:extLst>
              <a:ext uri="{FF2B5EF4-FFF2-40B4-BE49-F238E27FC236}">
                <a16:creationId xmlns:a16="http://schemas.microsoft.com/office/drawing/2014/main" id="{E683F5DD-F93E-EF5F-240E-F4225DAE595E}"/>
              </a:ext>
            </a:extLst>
          </p:cNvPr>
          <p:cNvSpPr txBox="1"/>
          <p:nvPr/>
        </p:nvSpPr>
        <p:spPr>
          <a:xfrm>
            <a:off x="244119" y="669384"/>
            <a:ext cx="3877985" cy="369332"/>
          </a:xfrm>
          <a:prstGeom prst="rect">
            <a:avLst/>
          </a:prstGeom>
          <a:noFill/>
        </p:spPr>
        <p:txBody>
          <a:bodyPr wrap="none" rtlCol="0">
            <a:spAutoFit/>
          </a:bodyPr>
          <a:lstStyle/>
          <a:p>
            <a:r>
              <a:rPr kumimoji="1" lang="ja-JP" altLang="en-US" b="1" u="sng"/>
              <a:t>実際に動かしてみたパフォーマンス</a:t>
            </a:r>
            <a:endParaRPr kumimoji="1" lang="en-US" altLang="ja-JP" b="1" u="sng"/>
          </a:p>
        </p:txBody>
      </p:sp>
      <p:pic>
        <p:nvPicPr>
          <p:cNvPr id="8" name="図 7">
            <a:extLst>
              <a:ext uri="{FF2B5EF4-FFF2-40B4-BE49-F238E27FC236}">
                <a16:creationId xmlns:a16="http://schemas.microsoft.com/office/drawing/2014/main" id="{2113F3A3-E1D8-73B8-A200-89B3A1C44A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901" y="1089242"/>
            <a:ext cx="5837023" cy="3658209"/>
          </a:xfrm>
          <a:prstGeom prst="rect">
            <a:avLst/>
          </a:prstGeom>
        </p:spPr>
      </p:pic>
      <p:sp>
        <p:nvSpPr>
          <p:cNvPr id="10" name="テキスト ボックス 9">
            <a:extLst>
              <a:ext uri="{FF2B5EF4-FFF2-40B4-BE49-F238E27FC236}">
                <a16:creationId xmlns:a16="http://schemas.microsoft.com/office/drawing/2014/main" id="{2FB5AA88-51DD-C970-94A7-D865C1D9BBC4}"/>
              </a:ext>
            </a:extLst>
          </p:cNvPr>
          <p:cNvSpPr txBox="1"/>
          <p:nvPr/>
        </p:nvSpPr>
        <p:spPr>
          <a:xfrm>
            <a:off x="6384952" y="1089242"/>
            <a:ext cx="2505075" cy="830997"/>
          </a:xfrm>
          <a:prstGeom prst="rect">
            <a:avLst/>
          </a:prstGeom>
          <a:noFill/>
          <a:ln>
            <a:solidFill>
              <a:schemeClr val="tx1"/>
            </a:solidFill>
          </a:ln>
        </p:spPr>
        <p:txBody>
          <a:bodyPr wrap="square">
            <a:spAutoFit/>
          </a:bodyPr>
          <a:lstStyle/>
          <a:p>
            <a:r>
              <a:rPr kumimoji="1" lang="en-US" altLang="ja-JP" sz="1200"/>
              <a:t>AMD Ryzen 7 4800H 2.9 GHz of 16 GB RAM</a:t>
            </a:r>
          </a:p>
          <a:p>
            <a:r>
              <a:rPr kumimoji="1" lang="en-US" altLang="ja-JP" sz="1200"/>
              <a:t>NVIDIA RTX 2060 (Laptop)</a:t>
            </a:r>
          </a:p>
          <a:p>
            <a:r>
              <a:rPr kumimoji="1" lang="en-US" altLang="ja-JP" sz="1200"/>
              <a:t>1980x1080</a:t>
            </a:r>
          </a:p>
        </p:txBody>
      </p:sp>
      <p:sp>
        <p:nvSpPr>
          <p:cNvPr id="11" name="テキスト ボックス 10">
            <a:extLst>
              <a:ext uri="{FF2B5EF4-FFF2-40B4-BE49-F238E27FC236}">
                <a16:creationId xmlns:a16="http://schemas.microsoft.com/office/drawing/2014/main" id="{809F402E-50B8-4E6C-C2FC-1E1E278B8C49}"/>
              </a:ext>
            </a:extLst>
          </p:cNvPr>
          <p:cNvSpPr txBox="1"/>
          <p:nvPr/>
        </p:nvSpPr>
        <p:spPr>
          <a:xfrm>
            <a:off x="6234139" y="2032141"/>
            <a:ext cx="2806700" cy="2800767"/>
          </a:xfrm>
          <a:prstGeom prst="rect">
            <a:avLst/>
          </a:prstGeom>
          <a:noFill/>
        </p:spPr>
        <p:txBody>
          <a:bodyPr wrap="square" rtlCol="0">
            <a:spAutoFit/>
          </a:bodyPr>
          <a:lstStyle/>
          <a:p>
            <a:r>
              <a:rPr kumimoji="1" lang="en-US" altLang="ja-JP" sz="1100" b="1"/>
              <a:t>Update_VpVnTn_List (</a:t>
            </a:r>
            <a:r>
              <a:rPr kumimoji="1" lang="en-US" altLang="ja-JP" sz="1100" b="1">
                <a:solidFill>
                  <a:schemeClr val="accent6">
                    <a:lumMod val="75000"/>
                  </a:schemeClr>
                </a:solidFill>
              </a:rPr>
              <a:t>0.91ms</a:t>
            </a:r>
            <a:r>
              <a:rPr kumimoji="1" lang="en-US" altLang="ja-JP" sz="1100" b="1"/>
              <a:t>)</a:t>
            </a:r>
            <a:r>
              <a:rPr kumimoji="1" lang="en-US" altLang="ja-JP" sz="1100"/>
              <a:t>:</a:t>
            </a:r>
          </a:p>
          <a:p>
            <a:r>
              <a:rPr kumimoji="1" lang="en-US" altLang="ja-JP" sz="1100"/>
              <a:t>- Preprocess (</a:t>
            </a:r>
            <a:r>
              <a:rPr kumimoji="1" lang="ja-JP" altLang="en-US" sz="1100"/>
              <a:t>アニメーション対応</a:t>
            </a:r>
            <a:r>
              <a:rPr kumimoji="1" lang="en-US" altLang="ja-JP" sz="1100"/>
              <a:t>)</a:t>
            </a:r>
          </a:p>
          <a:p>
            <a:r>
              <a:rPr kumimoji="1" lang="en-US" altLang="ja-JP" sz="1100" b="1"/>
              <a:t>Contour Stylization (</a:t>
            </a:r>
            <a:r>
              <a:rPr kumimoji="1" lang="en-US" altLang="ja-JP" sz="1100" b="1">
                <a:solidFill>
                  <a:schemeClr val="accent6">
                    <a:lumMod val="75000"/>
                  </a:schemeClr>
                </a:solidFill>
              </a:rPr>
              <a:t>0.64ms</a:t>
            </a:r>
            <a:r>
              <a:rPr kumimoji="1" lang="en-US" altLang="ja-JP" sz="1100" b="1"/>
              <a:t>)</a:t>
            </a:r>
            <a:r>
              <a:rPr kumimoji="1" lang="en-US" altLang="ja-JP" sz="1100"/>
              <a:t>:</a:t>
            </a:r>
          </a:p>
          <a:p>
            <a:r>
              <a:rPr kumimoji="1" lang="en-US" altLang="ja-JP" sz="1100"/>
              <a:t>- Vectorization + Stroke Generation</a:t>
            </a:r>
          </a:p>
          <a:p>
            <a:r>
              <a:rPr kumimoji="1" lang="en-US" altLang="ja-JP" sz="1100" b="1"/>
              <a:t>Stamp Generation (</a:t>
            </a:r>
            <a:r>
              <a:rPr kumimoji="1" lang="en-US" altLang="ja-JP" sz="1100" b="1">
                <a:solidFill>
                  <a:schemeClr val="accent6">
                    <a:lumMod val="75000"/>
                  </a:schemeClr>
                </a:solidFill>
              </a:rPr>
              <a:t>0.04ms</a:t>
            </a:r>
            <a:r>
              <a:rPr kumimoji="1" lang="en-US" altLang="ja-JP" sz="1100" b="1"/>
              <a:t>)</a:t>
            </a:r>
            <a:r>
              <a:rPr kumimoji="1" lang="en-US" altLang="ja-JP" sz="1100"/>
              <a:t>:</a:t>
            </a:r>
          </a:p>
          <a:p>
            <a:r>
              <a:rPr kumimoji="1" lang="en-US" altLang="ja-JP" sz="1100"/>
              <a:t>- Rastarization</a:t>
            </a:r>
          </a:p>
          <a:p>
            <a:r>
              <a:rPr kumimoji="1" lang="en-US" altLang="ja-JP" sz="1100" b="1"/>
              <a:t>Segmentation for Contour Orient Defragment (</a:t>
            </a:r>
            <a:r>
              <a:rPr kumimoji="1" lang="en-US" altLang="ja-JP" sz="1100" b="1">
                <a:solidFill>
                  <a:schemeClr val="accent6">
                    <a:lumMod val="75000"/>
                  </a:schemeClr>
                </a:solidFill>
              </a:rPr>
              <a:t>0.04ms</a:t>
            </a:r>
            <a:r>
              <a:rPr kumimoji="1" lang="en-US" altLang="ja-JP" sz="1100" b="1"/>
              <a:t>)</a:t>
            </a:r>
            <a:r>
              <a:rPr kumimoji="1" lang="en-US" altLang="ja-JP" sz="1100"/>
              <a:t>:</a:t>
            </a:r>
          </a:p>
          <a:p>
            <a:r>
              <a:rPr kumimoji="1" lang="en-US" altLang="ja-JP" sz="1100"/>
              <a:t>- Stroke Generation</a:t>
            </a:r>
          </a:p>
          <a:p>
            <a:r>
              <a:rPr kumimoji="1" lang="en-US" altLang="ja-JP" sz="1100" b="1"/>
              <a:t>Generate Contour Polygons (</a:t>
            </a:r>
            <a:r>
              <a:rPr kumimoji="1" lang="en-US" altLang="ja-JP" sz="1100" b="1">
                <a:solidFill>
                  <a:schemeClr val="accent6">
                    <a:lumMod val="75000"/>
                  </a:schemeClr>
                </a:solidFill>
              </a:rPr>
              <a:t>0.02ms</a:t>
            </a:r>
            <a:r>
              <a:rPr kumimoji="1" lang="en-US" altLang="ja-JP" sz="1100" b="1"/>
              <a:t>)</a:t>
            </a:r>
            <a:r>
              <a:rPr kumimoji="1" lang="en-US" altLang="ja-JP" sz="1100"/>
              <a:t>:</a:t>
            </a:r>
          </a:p>
          <a:p>
            <a:r>
              <a:rPr kumimoji="1" lang="en-US" altLang="ja-JP" sz="1100"/>
              <a:t>- Stylization</a:t>
            </a:r>
          </a:p>
          <a:p>
            <a:r>
              <a:rPr kumimoji="1" lang="en-US" altLang="ja-JP" sz="1100" b="1"/>
              <a:t>Contour Defragment after Oriennt Culling (</a:t>
            </a:r>
            <a:r>
              <a:rPr kumimoji="1" lang="en-US" altLang="ja-JP" sz="1100" b="1">
                <a:solidFill>
                  <a:schemeClr val="accent6">
                    <a:lumMod val="75000"/>
                  </a:schemeClr>
                </a:solidFill>
              </a:rPr>
              <a:t>0.01ms</a:t>
            </a:r>
            <a:r>
              <a:rPr kumimoji="1" lang="en-US" altLang="ja-JP" sz="1100" b="1"/>
              <a:t>)</a:t>
            </a:r>
            <a:r>
              <a:rPr kumimoji="1" lang="en-US" altLang="ja-JP" sz="1100"/>
              <a:t>:</a:t>
            </a:r>
          </a:p>
          <a:p>
            <a:r>
              <a:rPr kumimoji="1" lang="en-US" altLang="ja-JP" sz="1100"/>
              <a:t>- Stroke Generation</a:t>
            </a:r>
          </a:p>
          <a:p>
            <a:r>
              <a:rPr kumimoji="1" lang="en-US" altLang="ja-JP" sz="1100" b="1">
                <a:solidFill>
                  <a:schemeClr val="accent6">
                    <a:lumMod val="75000"/>
                  </a:schemeClr>
                </a:solidFill>
              </a:rPr>
              <a:t>Total 1.66ms</a:t>
            </a:r>
            <a:endParaRPr kumimoji="1" lang="ja-JP" altLang="en-US" sz="1100" b="1">
              <a:solidFill>
                <a:schemeClr val="accent6">
                  <a:lumMod val="75000"/>
                </a:schemeClr>
              </a:solidFill>
            </a:endParaRPr>
          </a:p>
        </p:txBody>
      </p:sp>
    </p:spTree>
    <p:extLst>
      <p:ext uri="{BB962C8B-B14F-4D97-AF65-F5344CB8AC3E}">
        <p14:creationId xmlns:p14="http://schemas.microsoft.com/office/powerpoint/2010/main" val="22004195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778C311-7A42-6B4E-7DAD-4E6C5056C529}"/>
              </a:ext>
            </a:extLst>
          </p:cNvPr>
          <p:cNvSpPr>
            <a:spLocks noGrp="1"/>
          </p:cNvSpPr>
          <p:nvPr>
            <p:ph type="title"/>
          </p:nvPr>
        </p:nvSpPr>
        <p:spPr>
          <a:xfrm>
            <a:off x="695803" y="117763"/>
            <a:ext cx="7314267" cy="501095"/>
          </a:xfrm>
        </p:spPr>
        <p:txBody>
          <a:bodyPr>
            <a:normAutofit fontScale="90000"/>
          </a:bodyPr>
          <a:lstStyle/>
          <a:p>
            <a:r>
              <a:rPr lang="ja-JP" altLang="en-US" sz="1600"/>
              <a:t>デモ・結果紹介</a:t>
            </a:r>
            <a:br>
              <a:rPr lang="en-US" altLang="ja-JP" sz="1600"/>
            </a:br>
            <a:r>
              <a:rPr lang="ja-JP" altLang="en-US" sz="3100"/>
              <a:t>パフォーマンス</a:t>
            </a:r>
            <a:endParaRPr kumimoji="1" lang="ja-JP" altLang="en-US" sz="1600"/>
          </a:p>
        </p:txBody>
      </p:sp>
      <p:sp>
        <p:nvSpPr>
          <p:cNvPr id="6" name="コンテンツ プレースホルダー 4">
            <a:extLst>
              <a:ext uri="{FF2B5EF4-FFF2-40B4-BE49-F238E27FC236}">
                <a16:creationId xmlns:a16="http://schemas.microsoft.com/office/drawing/2014/main" id="{A5A0CD10-AFD5-806F-D7BF-C2B35E0B9C2C}"/>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5</a:t>
            </a:r>
            <a:endParaRPr lang="ja-JP" altLang="en-US"/>
          </a:p>
        </p:txBody>
      </p:sp>
      <p:sp>
        <p:nvSpPr>
          <p:cNvPr id="7" name="コンテンツ プレースホルダー 4">
            <a:extLst>
              <a:ext uri="{FF2B5EF4-FFF2-40B4-BE49-F238E27FC236}">
                <a16:creationId xmlns:a16="http://schemas.microsoft.com/office/drawing/2014/main" id="{1B39B0A5-C112-C6D8-C2D7-DE268E11DA73}"/>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.2</a:t>
            </a:r>
            <a:endParaRPr lang="ja-JP" altLang="en-US" sz="2000"/>
          </a:p>
        </p:txBody>
      </p:sp>
      <p:sp>
        <p:nvSpPr>
          <p:cNvPr id="2" name="テキスト ボックス 1">
            <a:extLst>
              <a:ext uri="{FF2B5EF4-FFF2-40B4-BE49-F238E27FC236}">
                <a16:creationId xmlns:a16="http://schemas.microsoft.com/office/drawing/2014/main" id="{E683F5DD-F93E-EF5F-240E-F4225DAE595E}"/>
              </a:ext>
            </a:extLst>
          </p:cNvPr>
          <p:cNvSpPr txBox="1"/>
          <p:nvPr/>
        </p:nvSpPr>
        <p:spPr>
          <a:xfrm>
            <a:off x="244119" y="669384"/>
            <a:ext cx="3877985" cy="369332"/>
          </a:xfrm>
          <a:prstGeom prst="rect">
            <a:avLst/>
          </a:prstGeom>
          <a:noFill/>
        </p:spPr>
        <p:txBody>
          <a:bodyPr wrap="none" rtlCol="0">
            <a:spAutoFit/>
          </a:bodyPr>
          <a:lstStyle/>
          <a:p>
            <a:r>
              <a:rPr kumimoji="1" lang="ja-JP" altLang="en-US" b="1" u="sng"/>
              <a:t>実際に動かしてみたパフォーマンス</a:t>
            </a:r>
            <a:endParaRPr kumimoji="1" lang="en-US" altLang="ja-JP" b="1" u="sng"/>
          </a:p>
        </p:txBody>
      </p:sp>
      <p:sp>
        <p:nvSpPr>
          <p:cNvPr id="10" name="テキスト ボックス 9">
            <a:extLst>
              <a:ext uri="{FF2B5EF4-FFF2-40B4-BE49-F238E27FC236}">
                <a16:creationId xmlns:a16="http://schemas.microsoft.com/office/drawing/2014/main" id="{2FB5AA88-51DD-C970-94A7-D865C1D9BBC4}"/>
              </a:ext>
            </a:extLst>
          </p:cNvPr>
          <p:cNvSpPr txBox="1"/>
          <p:nvPr/>
        </p:nvSpPr>
        <p:spPr>
          <a:xfrm>
            <a:off x="6384952" y="1089242"/>
            <a:ext cx="2505075" cy="830997"/>
          </a:xfrm>
          <a:prstGeom prst="rect">
            <a:avLst/>
          </a:prstGeom>
          <a:noFill/>
          <a:ln>
            <a:solidFill>
              <a:schemeClr val="tx1"/>
            </a:solidFill>
          </a:ln>
        </p:spPr>
        <p:txBody>
          <a:bodyPr wrap="square">
            <a:spAutoFit/>
          </a:bodyPr>
          <a:lstStyle/>
          <a:p>
            <a:r>
              <a:rPr kumimoji="1" lang="en-US" altLang="ja-JP" sz="1200"/>
              <a:t>AMD Ryzen 7 4800H 2.9 GHz of 16 GB RAM</a:t>
            </a:r>
          </a:p>
          <a:p>
            <a:r>
              <a:rPr kumimoji="1" lang="en-US" altLang="ja-JP" sz="1200"/>
              <a:t>NVIDIA RTX 2060 (Laptop)</a:t>
            </a:r>
          </a:p>
          <a:p>
            <a:r>
              <a:rPr kumimoji="1" lang="en-US" altLang="ja-JP" sz="1200"/>
              <a:t>1980x1080</a:t>
            </a:r>
          </a:p>
        </p:txBody>
      </p:sp>
      <p:grpSp>
        <p:nvGrpSpPr>
          <p:cNvPr id="9" name="グループ化 8">
            <a:extLst>
              <a:ext uri="{FF2B5EF4-FFF2-40B4-BE49-F238E27FC236}">
                <a16:creationId xmlns:a16="http://schemas.microsoft.com/office/drawing/2014/main" id="{2EF3F9EF-5479-BCA4-821E-085620E58C5B}"/>
              </a:ext>
            </a:extLst>
          </p:cNvPr>
          <p:cNvGrpSpPr/>
          <p:nvPr/>
        </p:nvGrpSpPr>
        <p:grpSpPr>
          <a:xfrm>
            <a:off x="5646752" y="2463448"/>
            <a:ext cx="3243275" cy="2283228"/>
            <a:chOff x="2142215" y="1089244"/>
            <a:chExt cx="3243275" cy="2283228"/>
          </a:xfrm>
        </p:grpSpPr>
        <p:pic>
          <p:nvPicPr>
            <p:cNvPr id="17" name="図 16">
              <a:extLst>
                <a:ext uri="{FF2B5EF4-FFF2-40B4-BE49-F238E27FC236}">
                  <a16:creationId xmlns:a16="http://schemas.microsoft.com/office/drawing/2014/main" id="{CED095F5-DE7B-BCA2-F4B9-E6E74DA1E3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42215" y="1089244"/>
              <a:ext cx="3243275" cy="2283228"/>
            </a:xfrm>
            <a:prstGeom prst="rect">
              <a:avLst/>
            </a:prstGeom>
          </p:spPr>
        </p:pic>
        <p:sp>
          <p:nvSpPr>
            <p:cNvPr id="18" name="テキスト ボックス 17">
              <a:extLst>
                <a:ext uri="{FF2B5EF4-FFF2-40B4-BE49-F238E27FC236}">
                  <a16:creationId xmlns:a16="http://schemas.microsoft.com/office/drawing/2014/main" id="{05CFB8DA-75EB-D762-B622-48B4B43539AA}"/>
                </a:ext>
              </a:extLst>
            </p:cNvPr>
            <p:cNvSpPr txBox="1"/>
            <p:nvPr/>
          </p:nvSpPr>
          <p:spPr>
            <a:xfrm>
              <a:off x="3769085" y="1089244"/>
              <a:ext cx="1616405" cy="276999"/>
            </a:xfrm>
            <a:prstGeom prst="rect">
              <a:avLst/>
            </a:prstGeom>
            <a:solidFill>
              <a:srgbClr val="000000">
                <a:alpha val="50196"/>
              </a:srgbClr>
            </a:solidFill>
          </p:spPr>
          <p:txBody>
            <a:bodyPr wrap="none" rtlCol="0">
              <a:spAutoFit/>
            </a:bodyPr>
            <a:lstStyle/>
            <a:p>
              <a:r>
                <a:rPr kumimoji="1" lang="en-US" altLang="ja-JP" sz="1200">
                  <a:solidFill>
                    <a:schemeClr val="bg1"/>
                  </a:solidFill>
                </a:rPr>
                <a:t>RenderDoc</a:t>
              </a:r>
              <a:r>
                <a:rPr kumimoji="1" lang="ja-JP" altLang="en-US" sz="1200">
                  <a:solidFill>
                    <a:schemeClr val="bg1"/>
                  </a:solidFill>
                </a:rPr>
                <a:t>での解析</a:t>
              </a:r>
            </a:p>
          </p:txBody>
        </p:sp>
      </p:grpSp>
      <p:pic>
        <p:nvPicPr>
          <p:cNvPr id="3" name="図 2">
            <a:extLst>
              <a:ext uri="{FF2B5EF4-FFF2-40B4-BE49-F238E27FC236}">
                <a16:creationId xmlns:a16="http://schemas.microsoft.com/office/drawing/2014/main" id="{F7E41294-BC02-2C3C-7505-9E431EFFC8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7901" y="1089244"/>
            <a:ext cx="5164529" cy="3658207"/>
          </a:xfrm>
          <a:prstGeom prst="rect">
            <a:avLst/>
          </a:prstGeom>
        </p:spPr>
      </p:pic>
      <p:sp>
        <p:nvSpPr>
          <p:cNvPr id="4" name="テキスト ボックス 3">
            <a:extLst>
              <a:ext uri="{FF2B5EF4-FFF2-40B4-BE49-F238E27FC236}">
                <a16:creationId xmlns:a16="http://schemas.microsoft.com/office/drawing/2014/main" id="{93F69DE6-DFBB-2579-27EF-A67D7917DC5B}"/>
              </a:ext>
            </a:extLst>
          </p:cNvPr>
          <p:cNvSpPr txBox="1"/>
          <p:nvPr/>
        </p:nvSpPr>
        <p:spPr>
          <a:xfrm>
            <a:off x="4396868" y="4469677"/>
            <a:ext cx="1115562" cy="276999"/>
          </a:xfrm>
          <a:prstGeom prst="rect">
            <a:avLst/>
          </a:prstGeom>
          <a:solidFill>
            <a:srgbClr val="000000">
              <a:alpha val="50196"/>
            </a:srgbClr>
          </a:solidFill>
        </p:spPr>
        <p:txBody>
          <a:bodyPr wrap="none" rtlCol="0">
            <a:spAutoFit/>
          </a:bodyPr>
          <a:lstStyle/>
          <a:p>
            <a:r>
              <a:rPr kumimoji="1" lang="en-US" altLang="ja-JP" sz="1200">
                <a:solidFill>
                  <a:schemeClr val="bg1"/>
                </a:solidFill>
              </a:rPr>
              <a:t>with Texture</a:t>
            </a:r>
            <a:endParaRPr kumimoji="1" lang="ja-JP" altLang="en-US" sz="1200">
              <a:solidFill>
                <a:schemeClr val="bg1"/>
              </a:solidFill>
            </a:endParaRPr>
          </a:p>
        </p:txBody>
      </p:sp>
    </p:spTree>
    <p:extLst>
      <p:ext uri="{BB962C8B-B14F-4D97-AF65-F5344CB8AC3E}">
        <p14:creationId xmlns:p14="http://schemas.microsoft.com/office/powerpoint/2010/main" val="33618217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778C311-7A42-6B4E-7DAD-4E6C5056C529}"/>
              </a:ext>
            </a:extLst>
          </p:cNvPr>
          <p:cNvSpPr>
            <a:spLocks noGrp="1"/>
          </p:cNvSpPr>
          <p:nvPr>
            <p:ph type="title"/>
          </p:nvPr>
        </p:nvSpPr>
        <p:spPr>
          <a:xfrm>
            <a:off x="695803" y="117763"/>
            <a:ext cx="7314267" cy="501095"/>
          </a:xfrm>
        </p:spPr>
        <p:txBody>
          <a:bodyPr>
            <a:normAutofit fontScale="90000"/>
          </a:bodyPr>
          <a:lstStyle/>
          <a:p>
            <a:r>
              <a:rPr lang="ja-JP" altLang="en-US" sz="1600"/>
              <a:t>デモ・結果紹介</a:t>
            </a:r>
            <a:br>
              <a:rPr lang="en-US" altLang="ja-JP" sz="1600"/>
            </a:br>
            <a:r>
              <a:rPr lang="ja-JP" altLang="en-US" sz="3100"/>
              <a:t>パフォーマンス考察</a:t>
            </a:r>
            <a:endParaRPr kumimoji="1" lang="ja-JP" altLang="en-US" sz="1600"/>
          </a:p>
        </p:txBody>
      </p:sp>
      <p:sp>
        <p:nvSpPr>
          <p:cNvPr id="6" name="コンテンツ プレースホルダー 4">
            <a:extLst>
              <a:ext uri="{FF2B5EF4-FFF2-40B4-BE49-F238E27FC236}">
                <a16:creationId xmlns:a16="http://schemas.microsoft.com/office/drawing/2014/main" id="{A5A0CD10-AFD5-806F-D7BF-C2B35E0B9C2C}"/>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5</a:t>
            </a:r>
            <a:endParaRPr lang="ja-JP" altLang="en-US"/>
          </a:p>
        </p:txBody>
      </p:sp>
      <p:sp>
        <p:nvSpPr>
          <p:cNvPr id="7" name="コンテンツ プレースホルダー 4">
            <a:extLst>
              <a:ext uri="{FF2B5EF4-FFF2-40B4-BE49-F238E27FC236}">
                <a16:creationId xmlns:a16="http://schemas.microsoft.com/office/drawing/2014/main" id="{1B39B0A5-C112-C6D8-C2D7-DE268E11DA73}"/>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.2</a:t>
            </a:r>
            <a:endParaRPr lang="ja-JP" altLang="en-US" sz="2000"/>
          </a:p>
        </p:txBody>
      </p:sp>
      <p:sp>
        <p:nvSpPr>
          <p:cNvPr id="9" name="テキスト ボックス 8">
            <a:extLst>
              <a:ext uri="{FF2B5EF4-FFF2-40B4-BE49-F238E27FC236}">
                <a16:creationId xmlns:a16="http://schemas.microsoft.com/office/drawing/2014/main" id="{F695E8AC-0BA1-B92A-FD6D-7F8048F8C069}"/>
              </a:ext>
            </a:extLst>
          </p:cNvPr>
          <p:cNvSpPr txBox="1"/>
          <p:nvPr/>
        </p:nvSpPr>
        <p:spPr>
          <a:xfrm>
            <a:off x="532516" y="950891"/>
            <a:ext cx="8078967" cy="3323987"/>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400"/>
              <a:t>全体を通してリアルタイムレンダリングの処理として十分な速度が得られている</a:t>
            </a:r>
            <a:br>
              <a:rPr kumimoji="1" lang="en-US" altLang="ja-JP" sz="1400"/>
            </a:br>
            <a:r>
              <a:rPr kumimoji="1" lang="ja-JP" altLang="en-US" sz="1400" b="1"/>
              <a:t>必要なエッジのみ</a:t>
            </a:r>
            <a:r>
              <a:rPr kumimoji="1" lang="ja-JP" altLang="en-US" sz="1400"/>
              <a:t>に絞って処理を行うこと、</a:t>
            </a:r>
            <a:r>
              <a:rPr kumimoji="1" lang="en-US" altLang="ja-JP" sz="1400" b="1"/>
              <a:t>Indirect </a:t>
            </a:r>
            <a:r>
              <a:rPr kumimoji="1" lang="ja-JP" altLang="en-US" sz="1400" b="1"/>
              <a:t>命令</a:t>
            </a:r>
            <a:r>
              <a:rPr kumimoji="1" lang="ja-JP" altLang="en-US" sz="1400"/>
              <a:t>で動的に処理量を制御していることなどが貢献している</a:t>
            </a:r>
            <a:endParaRPr kumimoji="1" lang="en-US" altLang="ja-JP" sz="1400"/>
          </a:p>
          <a:p>
            <a:pPr marL="285750" indent="-285750">
              <a:buFont typeface="Arial" panose="020B0604020202020204" pitchFamily="34" charset="0"/>
              <a:buChar char="•"/>
            </a:pPr>
            <a:endParaRPr kumimoji="1" lang="en-US" altLang="ja-JP" sz="1400"/>
          </a:p>
          <a:p>
            <a:pPr marL="285750" indent="-285750">
              <a:buFont typeface="Arial" panose="020B0604020202020204" pitchFamily="34" charset="0"/>
              <a:buChar char="•"/>
            </a:pPr>
            <a:r>
              <a:rPr kumimoji="1" lang="ja-JP" altLang="en-US" sz="1400"/>
              <a:t>アニメーション対応の最適化が不十分</a:t>
            </a:r>
            <a:br>
              <a:rPr kumimoji="1" lang="en-US" altLang="ja-JP" sz="1400"/>
            </a:br>
            <a:r>
              <a:rPr kumimoji="1" lang="ja-JP" altLang="en-US" sz="1400"/>
              <a:t>元々のシングルスタティックメッシュの実装をあまり破壊しないように組み込むために、</a:t>
            </a:r>
            <a:br>
              <a:rPr kumimoji="1" lang="en-US" altLang="ja-JP" sz="1400"/>
            </a:br>
            <a:r>
              <a:rPr kumimoji="1" lang="ja-JP" altLang="en-US" sz="1400"/>
              <a:t>複数メッシュを</a:t>
            </a:r>
            <a:r>
              <a:rPr kumimoji="1" lang="ja-JP" altLang="en-US" sz="1400" b="1"/>
              <a:t>一つの大きなバッファ</a:t>
            </a:r>
            <a:r>
              <a:rPr kumimoji="1" lang="ja-JP" altLang="en-US" sz="1400"/>
              <a:t>で管理するようにしたことがよくないと考えられる</a:t>
            </a:r>
            <a:endParaRPr kumimoji="1" lang="en-US" altLang="ja-JP" sz="1400"/>
          </a:p>
          <a:p>
            <a:pPr marL="285750" indent="-285750">
              <a:buFont typeface="Arial" panose="020B0604020202020204" pitchFamily="34" charset="0"/>
              <a:buChar char="•"/>
            </a:pPr>
            <a:endParaRPr kumimoji="1" lang="en-US" altLang="ja-JP" sz="1400"/>
          </a:p>
          <a:p>
            <a:pPr marL="285750" indent="-285750">
              <a:buFont typeface="Arial" panose="020B0604020202020204" pitchFamily="34" charset="0"/>
              <a:buChar char="•"/>
            </a:pPr>
            <a:r>
              <a:rPr kumimoji="1" lang="ja-JP" altLang="en-US" sz="1400"/>
              <a:t>ストロークの太さやテクスチャマッピングよるパフォーマンスへの影響はあまり見られない</a:t>
            </a:r>
            <a:endParaRPr kumimoji="1" lang="en-US" altLang="ja-JP" sz="1400"/>
          </a:p>
          <a:p>
            <a:pPr marL="285750" indent="-285750">
              <a:buFont typeface="Arial" panose="020B0604020202020204" pitchFamily="34" charset="0"/>
              <a:buChar char="•"/>
            </a:pPr>
            <a:endParaRPr kumimoji="1" lang="en-US" altLang="ja-JP" sz="1400"/>
          </a:p>
          <a:p>
            <a:pPr marL="285750" indent="-285750">
              <a:buFont typeface="Arial" panose="020B0604020202020204" pitchFamily="34" charset="0"/>
              <a:buChar char="•"/>
            </a:pPr>
            <a:r>
              <a:rPr kumimoji="1" lang="ja-JP" altLang="en-US" sz="1400"/>
              <a:t>プロファイラには現れないが</a:t>
            </a:r>
            <a:r>
              <a:rPr kumimoji="1" lang="ja-JP" altLang="en-US" sz="1400" b="1"/>
              <a:t>事前処理のせいで起動が遅い</a:t>
            </a:r>
            <a:r>
              <a:rPr kumimoji="1" lang="ja-JP" altLang="en-US" sz="1400"/>
              <a:t>（</a:t>
            </a:r>
            <a:r>
              <a:rPr kumimoji="1" lang="en-US" altLang="ja-JP" sz="1400"/>
              <a:t>Play </a:t>
            </a:r>
            <a:r>
              <a:rPr kumimoji="1" lang="ja-JP" altLang="en-US" sz="1400"/>
              <a:t>から動き出すまで数秒）</a:t>
            </a:r>
            <a:br>
              <a:rPr kumimoji="1" lang="en-US" altLang="ja-JP" sz="1400"/>
            </a:br>
            <a:r>
              <a:rPr kumimoji="1" lang="ja-JP" altLang="en-US" sz="1400"/>
              <a:t>事前処理結果を保存して使い回せる仕組みが必要</a:t>
            </a:r>
            <a:endParaRPr kumimoji="1" lang="en-US" altLang="ja-JP" sz="1400"/>
          </a:p>
          <a:p>
            <a:pPr marL="285750" indent="-285750">
              <a:buFont typeface="Arial" panose="020B0604020202020204" pitchFamily="34" charset="0"/>
              <a:buChar char="•"/>
            </a:pPr>
            <a:endParaRPr kumimoji="1" lang="en-US" altLang="ja-JP" sz="1400"/>
          </a:p>
          <a:p>
            <a:pPr marL="285750" indent="-285750">
              <a:buFont typeface="Arial" panose="020B0604020202020204" pitchFamily="34" charset="0"/>
              <a:buChar char="•"/>
            </a:pPr>
            <a:r>
              <a:rPr kumimoji="1" lang="ja-JP" altLang="en-US" sz="1400"/>
              <a:t>もっと</a:t>
            </a:r>
            <a:r>
              <a:rPr kumimoji="1" lang="ja-JP" altLang="en-US" sz="1400" b="1"/>
              <a:t>複雑で規模の大きなシーン</a:t>
            </a:r>
            <a:r>
              <a:rPr kumimoji="1" lang="ja-JP" altLang="en-US" sz="1400"/>
              <a:t>でどのような結果になるかはさらなる検証が必要</a:t>
            </a:r>
            <a:br>
              <a:rPr kumimoji="1" lang="en-US" altLang="ja-JP" sz="1400"/>
            </a:br>
            <a:r>
              <a:rPr kumimoji="1" lang="ja-JP" altLang="en-US" sz="1400"/>
              <a:t>手法自体を大規模なシーンへ適用できるように拡張する必要がある</a:t>
            </a:r>
            <a:endParaRPr kumimoji="1" lang="en-US" altLang="ja-JP" sz="1400"/>
          </a:p>
        </p:txBody>
      </p:sp>
    </p:spTree>
    <p:extLst>
      <p:ext uri="{BB962C8B-B14F-4D97-AF65-F5344CB8AC3E}">
        <p14:creationId xmlns:p14="http://schemas.microsoft.com/office/powerpoint/2010/main" val="30700801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0F2E-0B65-8B2A-10E0-67DD4AD4E88D}"/>
              </a:ext>
            </a:extLst>
          </p:cNvPr>
          <p:cNvSpPr>
            <a:spLocks noGrp="1"/>
          </p:cNvSpPr>
          <p:nvPr>
            <p:ph type="title"/>
          </p:nvPr>
        </p:nvSpPr>
        <p:spPr/>
        <p:txBody>
          <a:bodyPr/>
          <a:lstStyle/>
          <a:p>
            <a:r>
              <a:rPr lang="ja-JP" altLang="en-US"/>
              <a:t>課題と今後の展望</a:t>
            </a:r>
          </a:p>
        </p:txBody>
      </p:sp>
      <p:sp>
        <p:nvSpPr>
          <p:cNvPr id="4" name="コンテンツ プレースホルダー 4">
            <a:extLst>
              <a:ext uri="{FF2B5EF4-FFF2-40B4-BE49-F238E27FC236}">
                <a16:creationId xmlns:a16="http://schemas.microsoft.com/office/drawing/2014/main" id="{EAAE2D8C-EF70-85F7-B877-1A8930D6092B}"/>
              </a:ext>
            </a:extLst>
          </p:cNvPr>
          <p:cNvSpPr txBox="1">
            <a:spLocks/>
          </p:cNvSpPr>
          <p:nvPr/>
        </p:nvSpPr>
        <p:spPr bwMode="auto">
          <a:xfrm>
            <a:off x="0" y="0"/>
            <a:ext cx="624045"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a:t>6</a:t>
            </a:r>
            <a:endParaRPr lang="ja-JP" altLang="en-US"/>
          </a:p>
        </p:txBody>
      </p:sp>
      <p:grpSp>
        <p:nvGrpSpPr>
          <p:cNvPr id="29" name="グループ化 28">
            <a:extLst>
              <a:ext uri="{FF2B5EF4-FFF2-40B4-BE49-F238E27FC236}">
                <a16:creationId xmlns:a16="http://schemas.microsoft.com/office/drawing/2014/main" id="{841BA25E-5E0D-9375-2B9D-9E4D604359AE}"/>
              </a:ext>
            </a:extLst>
          </p:cNvPr>
          <p:cNvGrpSpPr/>
          <p:nvPr/>
        </p:nvGrpSpPr>
        <p:grpSpPr>
          <a:xfrm>
            <a:off x="1014857" y="895802"/>
            <a:ext cx="5114926" cy="417846"/>
            <a:chOff x="933449" y="1036900"/>
            <a:chExt cx="7639051" cy="624045"/>
          </a:xfrm>
        </p:grpSpPr>
        <p:sp>
          <p:nvSpPr>
            <p:cNvPr id="6" name="正方形/長方形 5">
              <a:extLst>
                <a:ext uri="{FF2B5EF4-FFF2-40B4-BE49-F238E27FC236}">
                  <a16:creationId xmlns:a16="http://schemas.microsoft.com/office/drawing/2014/main" id="{F64D0C64-5677-5F13-7A10-636E7415D15F}"/>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11" name="正方形/長方形 10">
              <a:extLst>
                <a:ext uri="{FF2B5EF4-FFF2-40B4-BE49-F238E27FC236}">
                  <a16:creationId xmlns:a16="http://schemas.microsoft.com/office/drawing/2014/main" id="{EDCAB36B-9C2E-E0F0-9D91-B534EC41F4BC}"/>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1</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12" name="正方形/長方形 11">
              <a:extLst>
                <a:ext uri="{FF2B5EF4-FFF2-40B4-BE49-F238E27FC236}">
                  <a16:creationId xmlns:a16="http://schemas.microsoft.com/office/drawing/2014/main" id="{20677ED0-8618-DE2C-6D08-D4ECDA89E27E}"/>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bg1">
                      <a:lumMod val="65000"/>
                    </a:schemeClr>
                  </a:solidFill>
                </a:rPr>
                <a:t>輪郭線とは？</a:t>
              </a:r>
            </a:p>
          </p:txBody>
        </p:sp>
        <p:sp>
          <p:nvSpPr>
            <p:cNvPr id="13" name="直角三角形 12">
              <a:extLst>
                <a:ext uri="{FF2B5EF4-FFF2-40B4-BE49-F238E27FC236}">
                  <a16:creationId xmlns:a16="http://schemas.microsoft.com/office/drawing/2014/main" id="{BF30459A-A04F-425C-29DC-14519D811CAC}"/>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40" name="グループ化 39">
            <a:extLst>
              <a:ext uri="{FF2B5EF4-FFF2-40B4-BE49-F238E27FC236}">
                <a16:creationId xmlns:a16="http://schemas.microsoft.com/office/drawing/2014/main" id="{0D626FFC-45B9-2503-0D5B-B467830C3E8A}"/>
              </a:ext>
            </a:extLst>
          </p:cNvPr>
          <p:cNvGrpSpPr/>
          <p:nvPr/>
        </p:nvGrpSpPr>
        <p:grpSpPr>
          <a:xfrm>
            <a:off x="1586300" y="1537639"/>
            <a:ext cx="5114926" cy="417846"/>
            <a:chOff x="933449" y="1036900"/>
            <a:chExt cx="7639051" cy="624045"/>
          </a:xfrm>
        </p:grpSpPr>
        <p:sp>
          <p:nvSpPr>
            <p:cNvPr id="41" name="正方形/長方形 40">
              <a:extLst>
                <a:ext uri="{FF2B5EF4-FFF2-40B4-BE49-F238E27FC236}">
                  <a16:creationId xmlns:a16="http://schemas.microsoft.com/office/drawing/2014/main" id="{9ABE31B3-7A29-3F03-A2A8-79CD463FED7F}"/>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42" name="正方形/長方形 41">
              <a:extLst>
                <a:ext uri="{FF2B5EF4-FFF2-40B4-BE49-F238E27FC236}">
                  <a16:creationId xmlns:a16="http://schemas.microsoft.com/office/drawing/2014/main" id="{9A4A017D-00E5-2C76-1505-DB11ECD67C39}"/>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2</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43" name="正方形/長方形 42">
              <a:extLst>
                <a:ext uri="{FF2B5EF4-FFF2-40B4-BE49-F238E27FC236}">
                  <a16:creationId xmlns:a16="http://schemas.microsoft.com/office/drawing/2014/main" id="{62BF867D-F7E1-4A04-2C15-9D51F19BEC46}"/>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bg1">
                      <a:lumMod val="65000"/>
                    </a:schemeClr>
                  </a:solidFill>
                </a:rPr>
                <a:t>StrokeGen </a:t>
              </a:r>
              <a:r>
                <a:rPr kumimoji="1" lang="ja-JP" altLang="en-US" sz="2000">
                  <a:solidFill>
                    <a:schemeClr val="bg1">
                      <a:lumMod val="65000"/>
                    </a:schemeClr>
                  </a:solidFill>
                </a:rPr>
                <a:t>概要</a:t>
              </a:r>
            </a:p>
          </p:txBody>
        </p:sp>
        <p:sp>
          <p:nvSpPr>
            <p:cNvPr id="44" name="直角三角形 43">
              <a:extLst>
                <a:ext uri="{FF2B5EF4-FFF2-40B4-BE49-F238E27FC236}">
                  <a16:creationId xmlns:a16="http://schemas.microsoft.com/office/drawing/2014/main" id="{EA517A9A-340B-C2CB-6A0A-940F2EB5B9C3}"/>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45" name="グループ化 44">
            <a:extLst>
              <a:ext uri="{FF2B5EF4-FFF2-40B4-BE49-F238E27FC236}">
                <a16:creationId xmlns:a16="http://schemas.microsoft.com/office/drawing/2014/main" id="{72BC9ABD-1E08-EC20-38A1-D2EEC1DF4360}"/>
              </a:ext>
            </a:extLst>
          </p:cNvPr>
          <p:cNvGrpSpPr/>
          <p:nvPr/>
        </p:nvGrpSpPr>
        <p:grpSpPr>
          <a:xfrm>
            <a:off x="2729186" y="2821313"/>
            <a:ext cx="5114926" cy="417846"/>
            <a:chOff x="933449" y="1036900"/>
            <a:chExt cx="7639051" cy="624045"/>
          </a:xfrm>
        </p:grpSpPr>
        <p:sp>
          <p:nvSpPr>
            <p:cNvPr id="46" name="正方形/長方形 45">
              <a:extLst>
                <a:ext uri="{FF2B5EF4-FFF2-40B4-BE49-F238E27FC236}">
                  <a16:creationId xmlns:a16="http://schemas.microsoft.com/office/drawing/2014/main" id="{6DBADA79-9895-0FCF-619B-942FB008C037}"/>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47" name="正方形/長方形 46">
              <a:extLst>
                <a:ext uri="{FF2B5EF4-FFF2-40B4-BE49-F238E27FC236}">
                  <a16:creationId xmlns:a16="http://schemas.microsoft.com/office/drawing/2014/main" id="{EC2A4421-3647-A488-276B-73639B49ED7B}"/>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4</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48" name="正方形/長方形 47">
              <a:extLst>
                <a:ext uri="{FF2B5EF4-FFF2-40B4-BE49-F238E27FC236}">
                  <a16:creationId xmlns:a16="http://schemas.microsoft.com/office/drawing/2014/main" id="{883A2B49-4415-91B6-841D-F2A94EDA1942}"/>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bg1">
                      <a:lumMod val="65000"/>
                    </a:schemeClr>
                  </a:solidFill>
                </a:rPr>
                <a:t>StrokeGen </a:t>
              </a:r>
              <a:r>
                <a:rPr kumimoji="1" lang="ja-JP" altLang="en-US" sz="2000">
                  <a:solidFill>
                    <a:schemeClr val="bg1">
                      <a:lumMod val="65000"/>
                    </a:schemeClr>
                  </a:solidFill>
                </a:rPr>
                <a:t>実装解説</a:t>
              </a:r>
            </a:p>
          </p:txBody>
        </p:sp>
        <p:sp>
          <p:nvSpPr>
            <p:cNvPr id="49" name="直角三角形 48">
              <a:extLst>
                <a:ext uri="{FF2B5EF4-FFF2-40B4-BE49-F238E27FC236}">
                  <a16:creationId xmlns:a16="http://schemas.microsoft.com/office/drawing/2014/main" id="{567E12CD-BAFC-9135-2FC2-BB34627C8E8D}"/>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50" name="グループ化 49">
            <a:extLst>
              <a:ext uri="{FF2B5EF4-FFF2-40B4-BE49-F238E27FC236}">
                <a16:creationId xmlns:a16="http://schemas.microsoft.com/office/drawing/2014/main" id="{191FDFBD-974D-B9DE-0569-8337BCAF955D}"/>
              </a:ext>
            </a:extLst>
          </p:cNvPr>
          <p:cNvGrpSpPr/>
          <p:nvPr/>
        </p:nvGrpSpPr>
        <p:grpSpPr>
          <a:xfrm>
            <a:off x="3300629" y="3463150"/>
            <a:ext cx="5114926" cy="417846"/>
            <a:chOff x="933449" y="1036900"/>
            <a:chExt cx="7639051" cy="624045"/>
          </a:xfrm>
        </p:grpSpPr>
        <p:sp>
          <p:nvSpPr>
            <p:cNvPr id="51" name="正方形/長方形 50">
              <a:extLst>
                <a:ext uri="{FF2B5EF4-FFF2-40B4-BE49-F238E27FC236}">
                  <a16:creationId xmlns:a16="http://schemas.microsoft.com/office/drawing/2014/main" id="{2033BB81-0934-773B-2046-9D92A916BADF}"/>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52" name="正方形/長方形 51">
              <a:extLst>
                <a:ext uri="{FF2B5EF4-FFF2-40B4-BE49-F238E27FC236}">
                  <a16:creationId xmlns:a16="http://schemas.microsoft.com/office/drawing/2014/main" id="{7B46AC28-B129-95ED-EBB6-2D309A9B2663}"/>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cs typeface="Aharoni" panose="02010803020104030203" pitchFamily="2" charset="-79"/>
                </a:rPr>
                <a:t>5</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53" name="正方形/長方形 52">
              <a:extLst>
                <a:ext uri="{FF2B5EF4-FFF2-40B4-BE49-F238E27FC236}">
                  <a16:creationId xmlns:a16="http://schemas.microsoft.com/office/drawing/2014/main" id="{EAA65C97-1782-6927-5AA1-D06A2FA71579}"/>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a:solidFill>
                    <a:schemeClr val="bg1">
                      <a:lumMod val="65000"/>
                    </a:schemeClr>
                  </a:solidFill>
                </a:rPr>
                <a:t>デモ・結果紹介</a:t>
              </a:r>
            </a:p>
          </p:txBody>
        </p:sp>
        <p:sp>
          <p:nvSpPr>
            <p:cNvPr id="54" name="直角三角形 53">
              <a:extLst>
                <a:ext uri="{FF2B5EF4-FFF2-40B4-BE49-F238E27FC236}">
                  <a16:creationId xmlns:a16="http://schemas.microsoft.com/office/drawing/2014/main" id="{1AC846B5-6C58-771F-FE4A-8974560CFA25}"/>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grpSp>
        <p:nvGrpSpPr>
          <p:cNvPr id="55" name="グループ化 54">
            <a:extLst>
              <a:ext uri="{FF2B5EF4-FFF2-40B4-BE49-F238E27FC236}">
                <a16:creationId xmlns:a16="http://schemas.microsoft.com/office/drawing/2014/main" id="{22FA22DF-C004-6AC1-40E4-3EBFCB8A3EEF}"/>
              </a:ext>
            </a:extLst>
          </p:cNvPr>
          <p:cNvGrpSpPr/>
          <p:nvPr/>
        </p:nvGrpSpPr>
        <p:grpSpPr>
          <a:xfrm>
            <a:off x="3872073" y="4104989"/>
            <a:ext cx="5114926" cy="417846"/>
            <a:chOff x="933449" y="1036900"/>
            <a:chExt cx="7639051" cy="624045"/>
          </a:xfrm>
        </p:grpSpPr>
        <p:sp>
          <p:nvSpPr>
            <p:cNvPr id="56" name="正方形/長方形 55">
              <a:extLst>
                <a:ext uri="{FF2B5EF4-FFF2-40B4-BE49-F238E27FC236}">
                  <a16:creationId xmlns:a16="http://schemas.microsoft.com/office/drawing/2014/main" id="{89321DD5-0A68-5774-3B98-4ECE47E9B166}"/>
                </a:ext>
              </a:extLst>
            </p:cNvPr>
            <p:cNvSpPr/>
            <p:nvPr/>
          </p:nvSpPr>
          <p:spPr>
            <a:xfrm>
              <a:off x="933450" y="1576363"/>
              <a:ext cx="7435135" cy="84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solidFill>
              </a:endParaRPr>
            </a:p>
          </p:txBody>
        </p:sp>
        <p:sp>
          <p:nvSpPr>
            <p:cNvPr id="57" name="正方形/長方形 56">
              <a:extLst>
                <a:ext uri="{FF2B5EF4-FFF2-40B4-BE49-F238E27FC236}">
                  <a16:creationId xmlns:a16="http://schemas.microsoft.com/office/drawing/2014/main" id="{3E879105-A442-DFE3-5B58-2CE972D84DC3}"/>
                </a:ext>
              </a:extLst>
            </p:cNvPr>
            <p:cNvSpPr/>
            <p:nvPr/>
          </p:nvSpPr>
          <p:spPr>
            <a:xfrm>
              <a:off x="933450" y="1039153"/>
              <a:ext cx="624045" cy="621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solidFill>
                  <a:latin typeface="Segoe UI Black" panose="020B0A02040204020203" pitchFamily="34" charset="0"/>
                  <a:cs typeface="Aharoni" panose="02010803020104030203" pitchFamily="2" charset="-79"/>
                </a:rPr>
                <a:t>6</a:t>
              </a:r>
              <a:endParaRPr kumimoji="1" lang="ja-JP" altLang="en-US" sz="2400">
                <a:solidFill>
                  <a:schemeClr val="bg1"/>
                </a:solidFill>
                <a:latin typeface="Segoe UI Black" panose="020B0A02040204020203" pitchFamily="34" charset="0"/>
                <a:cs typeface="Aharoni" panose="02010803020104030203" pitchFamily="2" charset="-79"/>
              </a:endParaRPr>
            </a:p>
          </p:txBody>
        </p:sp>
        <p:sp>
          <p:nvSpPr>
            <p:cNvPr id="58" name="正方形/長方形 57">
              <a:extLst>
                <a:ext uri="{FF2B5EF4-FFF2-40B4-BE49-F238E27FC236}">
                  <a16:creationId xmlns:a16="http://schemas.microsoft.com/office/drawing/2014/main" id="{5980544E-D60C-1FBE-47CC-5156C278CC0D}"/>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a:solidFill>
                    <a:schemeClr val="tx1"/>
                  </a:solidFill>
                </a:rPr>
                <a:t>課題と今後の展望</a:t>
              </a:r>
            </a:p>
          </p:txBody>
        </p:sp>
        <p:sp>
          <p:nvSpPr>
            <p:cNvPr id="59" name="直角三角形 58">
              <a:extLst>
                <a:ext uri="{FF2B5EF4-FFF2-40B4-BE49-F238E27FC236}">
                  <a16:creationId xmlns:a16="http://schemas.microsoft.com/office/drawing/2014/main" id="{4F2C86C7-4373-496D-2298-419E9B226D18}"/>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grpSp>
        <p:nvGrpSpPr>
          <p:cNvPr id="60" name="グループ化 59">
            <a:extLst>
              <a:ext uri="{FF2B5EF4-FFF2-40B4-BE49-F238E27FC236}">
                <a16:creationId xmlns:a16="http://schemas.microsoft.com/office/drawing/2014/main" id="{F0ECB7A6-8980-EA41-72E5-048574ED8704}"/>
              </a:ext>
            </a:extLst>
          </p:cNvPr>
          <p:cNvGrpSpPr/>
          <p:nvPr/>
        </p:nvGrpSpPr>
        <p:grpSpPr>
          <a:xfrm>
            <a:off x="2157743" y="2179476"/>
            <a:ext cx="5114926" cy="417846"/>
            <a:chOff x="933449" y="1036900"/>
            <a:chExt cx="7639051" cy="624045"/>
          </a:xfrm>
        </p:grpSpPr>
        <p:sp>
          <p:nvSpPr>
            <p:cNvPr id="61" name="正方形/長方形 60">
              <a:extLst>
                <a:ext uri="{FF2B5EF4-FFF2-40B4-BE49-F238E27FC236}">
                  <a16:creationId xmlns:a16="http://schemas.microsoft.com/office/drawing/2014/main" id="{0378884B-E815-C222-49A7-A3A7DC07A633}"/>
                </a:ext>
              </a:extLst>
            </p:cNvPr>
            <p:cNvSpPr/>
            <p:nvPr/>
          </p:nvSpPr>
          <p:spPr>
            <a:xfrm>
              <a:off x="933450" y="1576363"/>
              <a:ext cx="7435135" cy="84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a:solidFill>
                  <a:schemeClr val="bg1">
                    <a:lumMod val="65000"/>
                  </a:schemeClr>
                </a:solidFill>
              </a:endParaRPr>
            </a:p>
          </p:txBody>
        </p:sp>
        <p:sp>
          <p:nvSpPr>
            <p:cNvPr id="62" name="正方形/長方形 61">
              <a:extLst>
                <a:ext uri="{FF2B5EF4-FFF2-40B4-BE49-F238E27FC236}">
                  <a16:creationId xmlns:a16="http://schemas.microsoft.com/office/drawing/2014/main" id="{D2930584-086A-F4DD-76AB-B1B959452CC0}"/>
                </a:ext>
              </a:extLst>
            </p:cNvPr>
            <p:cNvSpPr/>
            <p:nvPr/>
          </p:nvSpPr>
          <p:spPr>
            <a:xfrm>
              <a:off x="933450" y="1039153"/>
              <a:ext cx="624045" cy="6217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solidFill>
                    <a:schemeClr val="bg1">
                      <a:lumMod val="65000"/>
                    </a:schemeClr>
                  </a:solidFill>
                  <a:latin typeface="Segoe UI Black" panose="020B0A02040204020203" pitchFamily="34" charset="0"/>
                  <a:ea typeface="Segoe UI Black" panose="020B0A02040204020203" pitchFamily="34" charset="0"/>
                  <a:cs typeface="Aharoni" panose="02010803020104030203" pitchFamily="2" charset="-79"/>
                </a:rPr>
                <a:t>3</a:t>
              </a:r>
              <a:endParaRPr kumimoji="1" lang="ja-JP" altLang="en-US" sz="2400">
                <a:solidFill>
                  <a:schemeClr val="bg1">
                    <a:lumMod val="65000"/>
                  </a:schemeClr>
                </a:solidFill>
                <a:latin typeface="Segoe UI Black" panose="020B0A02040204020203" pitchFamily="34" charset="0"/>
                <a:cs typeface="Aharoni" panose="02010803020104030203" pitchFamily="2" charset="-79"/>
              </a:endParaRPr>
            </a:p>
          </p:txBody>
        </p:sp>
        <p:sp>
          <p:nvSpPr>
            <p:cNvPr id="63" name="正方形/長方形 62">
              <a:extLst>
                <a:ext uri="{FF2B5EF4-FFF2-40B4-BE49-F238E27FC236}">
                  <a16:creationId xmlns:a16="http://schemas.microsoft.com/office/drawing/2014/main" id="{CBF619D2-88A9-496E-7E30-555F413E9A1F}"/>
                </a:ext>
              </a:extLst>
            </p:cNvPr>
            <p:cNvSpPr/>
            <p:nvPr/>
          </p:nvSpPr>
          <p:spPr>
            <a:xfrm>
              <a:off x="1828800" y="1039153"/>
              <a:ext cx="6743700" cy="621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a:solidFill>
                    <a:schemeClr val="bg1">
                      <a:lumMod val="65000"/>
                    </a:schemeClr>
                  </a:solidFill>
                </a:rPr>
                <a:t>StrokeGen </a:t>
              </a:r>
              <a:r>
                <a:rPr kumimoji="1" lang="ja-JP" altLang="en-US" sz="2000">
                  <a:solidFill>
                    <a:schemeClr val="bg1">
                      <a:lumMod val="65000"/>
                    </a:schemeClr>
                  </a:solidFill>
                </a:rPr>
                <a:t>アルゴリズム解説</a:t>
              </a:r>
            </a:p>
          </p:txBody>
        </p:sp>
        <p:sp>
          <p:nvSpPr>
            <p:cNvPr id="64" name="直角三角形 63">
              <a:extLst>
                <a:ext uri="{FF2B5EF4-FFF2-40B4-BE49-F238E27FC236}">
                  <a16:creationId xmlns:a16="http://schemas.microsoft.com/office/drawing/2014/main" id="{4098BEBF-2E51-43B1-42BD-E94AE71E41E6}"/>
                </a:ext>
              </a:extLst>
            </p:cNvPr>
            <p:cNvSpPr/>
            <p:nvPr/>
          </p:nvSpPr>
          <p:spPr>
            <a:xfrm rot="5400000">
              <a:off x="933449" y="1036900"/>
              <a:ext cx="624045" cy="624045"/>
            </a:xfrm>
            <a:prstGeom prst="rtTriangle">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lumMod val="65000"/>
                  </a:schemeClr>
                </a:solidFill>
              </a:endParaRPr>
            </a:p>
          </p:txBody>
        </p:sp>
      </p:grpSp>
    </p:spTree>
    <p:extLst>
      <p:ext uri="{BB962C8B-B14F-4D97-AF65-F5344CB8AC3E}">
        <p14:creationId xmlns:p14="http://schemas.microsoft.com/office/powerpoint/2010/main" val="10361790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3BE424F-A1E0-389F-DC16-D65E9720FB87}"/>
              </a:ext>
            </a:extLst>
          </p:cNvPr>
          <p:cNvSpPr txBox="1"/>
          <p:nvPr/>
        </p:nvSpPr>
        <p:spPr>
          <a:xfrm>
            <a:off x="314761" y="797072"/>
            <a:ext cx="8392041" cy="2862322"/>
          </a:xfrm>
          <a:prstGeom prst="rect">
            <a:avLst/>
          </a:prstGeom>
          <a:noFill/>
        </p:spPr>
        <p:txBody>
          <a:bodyPr wrap="none" rtlCol="0">
            <a:spAutoFit/>
          </a:bodyPr>
          <a:lstStyle/>
          <a:p>
            <a:r>
              <a:rPr kumimoji="1" lang="en-US" altLang="ja-JP" sz="2000" b="1">
                <a:solidFill>
                  <a:schemeClr val="accent6">
                    <a:lumMod val="75000"/>
                  </a:schemeClr>
                </a:solidFill>
              </a:rPr>
              <a:t>StrokeGen </a:t>
            </a:r>
            <a:r>
              <a:rPr kumimoji="1" lang="ja-JP" altLang="en-US" sz="2000" b="1">
                <a:solidFill>
                  <a:schemeClr val="accent6">
                    <a:lumMod val="75000"/>
                  </a:schemeClr>
                </a:solidFill>
              </a:rPr>
              <a:t>はゲーム </a:t>
            </a:r>
            <a:r>
              <a:rPr kumimoji="1" lang="en-US" altLang="ja-JP" sz="2000" b="1">
                <a:solidFill>
                  <a:schemeClr val="accent6">
                    <a:lumMod val="75000"/>
                  </a:schemeClr>
                </a:solidFill>
              </a:rPr>
              <a:t>NPR </a:t>
            </a:r>
            <a:r>
              <a:rPr kumimoji="1" lang="ja-JP" altLang="en-US" sz="2000" b="1">
                <a:solidFill>
                  <a:schemeClr val="accent6">
                    <a:lumMod val="75000"/>
                  </a:schemeClr>
                </a:solidFill>
              </a:rPr>
              <a:t>における新しい手法となり得るのか？</a:t>
            </a:r>
            <a:endParaRPr kumimoji="1" lang="en-US" altLang="ja-JP" sz="2000" b="1">
              <a:solidFill>
                <a:schemeClr val="accent6">
                  <a:lumMod val="75000"/>
                </a:schemeClr>
              </a:solidFill>
            </a:endParaRPr>
          </a:p>
          <a:p>
            <a:endParaRPr kumimoji="1" lang="en-US" altLang="ja-JP" sz="1600"/>
          </a:p>
          <a:p>
            <a:r>
              <a:rPr kumimoji="1" lang="ja-JP" altLang="en-US" sz="1600"/>
              <a:t>従来のリアルタイム手法では為し得なかった表現が可能になり非常に</a:t>
            </a:r>
            <a:r>
              <a:rPr kumimoji="1" lang="ja-JP" altLang="en-US" sz="1600" b="1"/>
              <a:t>期待が持てる</a:t>
            </a:r>
            <a:r>
              <a:rPr kumimoji="1" lang="ja-JP" altLang="en-US" sz="1600"/>
              <a:t>手法</a:t>
            </a:r>
            <a:endParaRPr kumimoji="1" lang="en-US" altLang="ja-JP" sz="1600"/>
          </a:p>
          <a:p>
            <a:r>
              <a:rPr kumimoji="1" lang="ja-JP" altLang="en-US" sz="1600"/>
              <a:t>但し、実用化には課題も多いのでそのまま</a:t>
            </a:r>
            <a:r>
              <a:rPr kumimoji="1" lang="ja-JP" altLang="en-US" sz="1600" b="1"/>
              <a:t>従来の手法に代替するものではない</a:t>
            </a:r>
            <a:endParaRPr kumimoji="1" lang="en-US" altLang="ja-JP" sz="1600" b="1"/>
          </a:p>
          <a:p>
            <a:endParaRPr kumimoji="1" lang="en-US" altLang="ja-JP" sz="1600"/>
          </a:p>
          <a:p>
            <a:r>
              <a:rPr kumimoji="1" lang="ja-JP" altLang="en-US" sz="1600"/>
              <a:t>特に時間的な安定性は大きな課題</a:t>
            </a:r>
            <a:endParaRPr kumimoji="1" lang="en-US" altLang="ja-JP" sz="1600"/>
          </a:p>
          <a:p>
            <a:r>
              <a:rPr kumimoji="1" lang="en-US" altLang="ja-JP" sz="1600"/>
              <a:t>StrokeGen </a:t>
            </a:r>
            <a:r>
              <a:rPr kumimoji="1" lang="ja-JP" altLang="en-US" sz="1600" b="1"/>
              <a:t>そのものの安定性</a:t>
            </a:r>
            <a:r>
              <a:rPr kumimoji="1" lang="ja-JP" altLang="en-US" sz="1600"/>
              <a:t>の課題と</a:t>
            </a:r>
            <a:r>
              <a:rPr kumimoji="1" lang="ja-JP" altLang="en-US" sz="1600" b="1"/>
              <a:t>スタイライズ表現の時間的一貫性</a:t>
            </a:r>
            <a:r>
              <a:rPr kumimoji="1" lang="ja-JP" altLang="en-US" sz="1600"/>
              <a:t>の課題がある</a:t>
            </a:r>
            <a:endParaRPr kumimoji="1" lang="en-US" altLang="ja-JP" sz="1600"/>
          </a:p>
          <a:p>
            <a:endParaRPr kumimoji="1" lang="en-US" altLang="ja-JP" sz="1600"/>
          </a:p>
          <a:p>
            <a:endParaRPr kumimoji="1" lang="en-US" altLang="ja-JP" sz="1600"/>
          </a:p>
          <a:p>
            <a:r>
              <a:rPr kumimoji="1" lang="ja-JP" altLang="en-US" sz="1600"/>
              <a:t>大規模なシーンへの適用はまだ達成していないため、</a:t>
            </a:r>
            <a:endParaRPr kumimoji="1" lang="en-US" altLang="ja-JP" sz="1600"/>
          </a:p>
          <a:p>
            <a:r>
              <a:rPr kumimoji="1" lang="ja-JP" altLang="en-US" sz="1600"/>
              <a:t>キャラクターと背景で</a:t>
            </a:r>
            <a:r>
              <a:rPr kumimoji="1" lang="ja-JP" altLang="en-US" sz="1600" b="1"/>
              <a:t>従来法と共存して使い分ける</a:t>
            </a:r>
            <a:r>
              <a:rPr kumimoji="1" lang="ja-JP" altLang="en-US" sz="1600"/>
              <a:t>ような仕組みを考えなければならない</a:t>
            </a:r>
            <a:endParaRPr kumimoji="1" lang="en-US" altLang="ja-JP" sz="1600"/>
          </a:p>
        </p:txBody>
      </p:sp>
      <p:sp>
        <p:nvSpPr>
          <p:cNvPr id="10" name="タイトル 1">
            <a:extLst>
              <a:ext uri="{FF2B5EF4-FFF2-40B4-BE49-F238E27FC236}">
                <a16:creationId xmlns:a16="http://schemas.microsoft.com/office/drawing/2014/main" id="{5A63B7CF-9CA5-73AD-442C-CCA2843A127C}"/>
              </a:ext>
            </a:extLst>
          </p:cNvPr>
          <p:cNvSpPr>
            <a:spLocks noGrp="1"/>
          </p:cNvSpPr>
          <p:nvPr>
            <p:ph type="title"/>
          </p:nvPr>
        </p:nvSpPr>
        <p:spPr>
          <a:xfrm>
            <a:off x="695803" y="117763"/>
            <a:ext cx="7314267" cy="501095"/>
          </a:xfrm>
        </p:spPr>
        <p:txBody>
          <a:bodyPr>
            <a:normAutofit/>
          </a:bodyPr>
          <a:lstStyle/>
          <a:p>
            <a:r>
              <a:rPr kumimoji="1" lang="ja-JP" altLang="en-US" sz="2400" b="1" i="0" u="none" strike="noStrike" kern="1200" cap="none" spc="0" normalizeH="0" baseline="0" noProof="0">
                <a:ln>
                  <a:noFill/>
                </a:ln>
                <a:solidFill>
                  <a:srgbClr val="D16C15"/>
                </a:solidFill>
                <a:effectLst/>
                <a:uLnTx/>
                <a:uFillTx/>
                <a:latin typeface="メイリオ" panose="020B0604030504040204" pitchFamily="50" charset="-128"/>
                <a:ea typeface="メイリオ" panose="020B0604030504040204" pitchFamily="50" charset="-128"/>
              </a:rPr>
              <a:t>課題と今後の展望</a:t>
            </a:r>
            <a:endParaRPr kumimoji="1" lang="ja-JP" altLang="en-US" sz="1600"/>
          </a:p>
        </p:txBody>
      </p:sp>
      <p:sp>
        <p:nvSpPr>
          <p:cNvPr id="13" name="コンテンツ プレースホルダー 4">
            <a:extLst>
              <a:ext uri="{FF2B5EF4-FFF2-40B4-BE49-F238E27FC236}">
                <a16:creationId xmlns:a16="http://schemas.microsoft.com/office/drawing/2014/main" id="{DF0D6F5F-6CE3-1C6A-1119-FA8E5A180A4C}"/>
              </a:ext>
            </a:extLst>
          </p:cNvPr>
          <p:cNvSpPr txBox="1">
            <a:spLocks/>
          </p:cNvSpPr>
          <p:nvPr/>
        </p:nvSpPr>
        <p:spPr bwMode="auto">
          <a:xfrm>
            <a:off x="0" y="0"/>
            <a:ext cx="624045"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a:t>6</a:t>
            </a:r>
            <a:endParaRPr lang="ja-JP" altLang="en-US"/>
          </a:p>
        </p:txBody>
      </p:sp>
    </p:spTree>
    <p:extLst>
      <p:ext uri="{BB962C8B-B14F-4D97-AF65-F5344CB8AC3E}">
        <p14:creationId xmlns:p14="http://schemas.microsoft.com/office/powerpoint/2010/main" val="40184079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4EE255C-631F-F3AF-03BC-215EA6C010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テキスト ボックス 3">
            <a:extLst>
              <a:ext uri="{FF2B5EF4-FFF2-40B4-BE49-F238E27FC236}">
                <a16:creationId xmlns:a16="http://schemas.microsoft.com/office/drawing/2014/main" id="{31267838-D617-B0E8-2E6C-D7E7EA91177A}"/>
              </a:ext>
            </a:extLst>
          </p:cNvPr>
          <p:cNvSpPr txBox="1"/>
          <p:nvPr/>
        </p:nvSpPr>
        <p:spPr>
          <a:xfrm>
            <a:off x="143927" y="111176"/>
            <a:ext cx="1624163" cy="461665"/>
          </a:xfrm>
          <a:prstGeom prst="rect">
            <a:avLst/>
          </a:prstGeom>
          <a:noFill/>
        </p:spPr>
        <p:txBody>
          <a:bodyPr wrap="none" rtlCol="0">
            <a:spAutoFit/>
          </a:bodyPr>
          <a:lstStyle/>
          <a:p>
            <a:pPr algn="ctr"/>
            <a:r>
              <a:rPr kumimoji="1" lang="en-US" altLang="ja-JP" sz="2400" b="1"/>
              <a:t>0</a:t>
            </a:r>
            <a:r>
              <a:rPr kumimoji="1" lang="ja-JP" altLang="en-US" sz="2400" b="1"/>
              <a:t>フレーム</a:t>
            </a:r>
            <a:endParaRPr kumimoji="1" lang="en-US" altLang="ja-JP" sz="2400" b="1"/>
          </a:p>
        </p:txBody>
      </p:sp>
      <p:sp>
        <p:nvSpPr>
          <p:cNvPr id="2" name="楕円 1">
            <a:extLst>
              <a:ext uri="{FF2B5EF4-FFF2-40B4-BE49-F238E27FC236}">
                <a16:creationId xmlns:a16="http://schemas.microsoft.com/office/drawing/2014/main" id="{55D399A0-3DC7-9DD4-1C40-CAAB9E1319A6}"/>
              </a:ext>
            </a:extLst>
          </p:cNvPr>
          <p:cNvSpPr/>
          <p:nvPr/>
        </p:nvSpPr>
        <p:spPr>
          <a:xfrm>
            <a:off x="4519101" y="801729"/>
            <a:ext cx="381719" cy="3817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5" name="楕円 4">
            <a:extLst>
              <a:ext uri="{FF2B5EF4-FFF2-40B4-BE49-F238E27FC236}">
                <a16:creationId xmlns:a16="http://schemas.microsoft.com/office/drawing/2014/main" id="{31E6F4C0-E9A1-FC57-FB24-B13E8298DD32}"/>
              </a:ext>
            </a:extLst>
          </p:cNvPr>
          <p:cNvSpPr/>
          <p:nvPr/>
        </p:nvSpPr>
        <p:spPr>
          <a:xfrm>
            <a:off x="4277623" y="1985177"/>
            <a:ext cx="588753" cy="5887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6" name="楕円 5">
            <a:extLst>
              <a:ext uri="{FF2B5EF4-FFF2-40B4-BE49-F238E27FC236}">
                <a16:creationId xmlns:a16="http://schemas.microsoft.com/office/drawing/2014/main" id="{820C903D-F15F-D168-FCBA-89E9CDA0C924}"/>
              </a:ext>
            </a:extLst>
          </p:cNvPr>
          <p:cNvSpPr/>
          <p:nvPr/>
        </p:nvSpPr>
        <p:spPr>
          <a:xfrm>
            <a:off x="4185905" y="1550151"/>
            <a:ext cx="333196" cy="3331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Tree>
    <p:extLst>
      <p:ext uri="{BB962C8B-B14F-4D97-AF65-F5344CB8AC3E}">
        <p14:creationId xmlns:p14="http://schemas.microsoft.com/office/powerpoint/2010/main" val="13754871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5038B4E-C18B-2C05-9EAB-0A943C73DD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テキスト ボックス 8">
            <a:extLst>
              <a:ext uri="{FF2B5EF4-FFF2-40B4-BE49-F238E27FC236}">
                <a16:creationId xmlns:a16="http://schemas.microsoft.com/office/drawing/2014/main" id="{2DB0BF5C-30C4-8001-A2EB-9112B4A7524E}"/>
              </a:ext>
            </a:extLst>
          </p:cNvPr>
          <p:cNvSpPr txBox="1"/>
          <p:nvPr/>
        </p:nvSpPr>
        <p:spPr>
          <a:xfrm>
            <a:off x="143927" y="111176"/>
            <a:ext cx="1624163" cy="461665"/>
          </a:xfrm>
          <a:prstGeom prst="rect">
            <a:avLst/>
          </a:prstGeom>
          <a:noFill/>
        </p:spPr>
        <p:txBody>
          <a:bodyPr wrap="none" rtlCol="0">
            <a:spAutoFit/>
          </a:bodyPr>
          <a:lstStyle/>
          <a:p>
            <a:pPr algn="ctr"/>
            <a:r>
              <a:rPr kumimoji="1" lang="en-US" altLang="ja-JP" sz="2400" b="1"/>
              <a:t>1</a:t>
            </a:r>
            <a:r>
              <a:rPr kumimoji="1" lang="ja-JP" altLang="en-US" sz="2400" b="1"/>
              <a:t>フレーム</a:t>
            </a:r>
            <a:endParaRPr kumimoji="1" lang="en-US" altLang="ja-JP" sz="2400" b="1"/>
          </a:p>
        </p:txBody>
      </p:sp>
      <p:sp>
        <p:nvSpPr>
          <p:cNvPr id="10" name="楕円 9">
            <a:extLst>
              <a:ext uri="{FF2B5EF4-FFF2-40B4-BE49-F238E27FC236}">
                <a16:creationId xmlns:a16="http://schemas.microsoft.com/office/drawing/2014/main" id="{FDBB89C9-C151-83EA-9F03-A770F3605406}"/>
              </a:ext>
            </a:extLst>
          </p:cNvPr>
          <p:cNvSpPr/>
          <p:nvPr/>
        </p:nvSpPr>
        <p:spPr>
          <a:xfrm>
            <a:off x="4519101" y="801729"/>
            <a:ext cx="381719" cy="3817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1" name="楕円 10">
            <a:extLst>
              <a:ext uri="{FF2B5EF4-FFF2-40B4-BE49-F238E27FC236}">
                <a16:creationId xmlns:a16="http://schemas.microsoft.com/office/drawing/2014/main" id="{59879C3C-8C49-E8B0-3D6A-EECF2440507D}"/>
              </a:ext>
            </a:extLst>
          </p:cNvPr>
          <p:cNvSpPr/>
          <p:nvPr/>
        </p:nvSpPr>
        <p:spPr>
          <a:xfrm>
            <a:off x="4277623" y="1985177"/>
            <a:ext cx="588753" cy="5887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2" name="楕円 11">
            <a:extLst>
              <a:ext uri="{FF2B5EF4-FFF2-40B4-BE49-F238E27FC236}">
                <a16:creationId xmlns:a16="http://schemas.microsoft.com/office/drawing/2014/main" id="{52421977-A7D9-FCFC-AC48-BC4BFD7913F4}"/>
              </a:ext>
            </a:extLst>
          </p:cNvPr>
          <p:cNvSpPr/>
          <p:nvPr/>
        </p:nvSpPr>
        <p:spPr>
          <a:xfrm>
            <a:off x="4185905" y="1550151"/>
            <a:ext cx="333196" cy="3331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Tree>
    <p:extLst>
      <p:ext uri="{BB962C8B-B14F-4D97-AF65-F5344CB8AC3E}">
        <p14:creationId xmlns:p14="http://schemas.microsoft.com/office/powerpoint/2010/main" val="3360061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3707CD-AFC9-70AB-C75B-E9F9CFFA7E6A}"/>
              </a:ext>
            </a:extLst>
          </p:cNvPr>
          <p:cNvSpPr>
            <a:spLocks noGrp="1"/>
          </p:cNvSpPr>
          <p:nvPr>
            <p:ph type="title"/>
          </p:nvPr>
        </p:nvSpPr>
        <p:spPr/>
        <p:txBody>
          <a:bodyPr/>
          <a:lstStyle/>
          <a:p>
            <a:r>
              <a:rPr kumimoji="1" lang="ja-JP" altLang="en-US"/>
              <a:t>イラストにおける輪郭線</a:t>
            </a:r>
          </a:p>
        </p:txBody>
      </p:sp>
      <p:sp>
        <p:nvSpPr>
          <p:cNvPr id="4" name="コンテンツ プレースホルダー 3">
            <a:extLst>
              <a:ext uri="{FF2B5EF4-FFF2-40B4-BE49-F238E27FC236}">
                <a16:creationId xmlns:a16="http://schemas.microsoft.com/office/drawing/2014/main" id="{1A62566E-5977-1E72-4FD7-3548166D2797}"/>
              </a:ext>
            </a:extLst>
          </p:cNvPr>
          <p:cNvSpPr>
            <a:spLocks noGrp="1"/>
          </p:cNvSpPr>
          <p:nvPr>
            <p:ph sz="quarter" idx="14"/>
          </p:nvPr>
        </p:nvSpPr>
        <p:spPr/>
        <p:txBody>
          <a:bodyPr/>
          <a:lstStyle/>
          <a:p>
            <a:r>
              <a:rPr kumimoji="1" lang="en-US" altLang="ja-JP"/>
              <a:t>1</a:t>
            </a:r>
            <a:endParaRPr kumimoji="1" lang="ja-JP" altLang="en-US"/>
          </a:p>
        </p:txBody>
      </p:sp>
      <p:grpSp>
        <p:nvGrpSpPr>
          <p:cNvPr id="7" name="グループ化 6">
            <a:extLst>
              <a:ext uri="{FF2B5EF4-FFF2-40B4-BE49-F238E27FC236}">
                <a16:creationId xmlns:a16="http://schemas.microsoft.com/office/drawing/2014/main" id="{D0A52522-9FEE-95CA-2B84-F0F2CC4D5517}"/>
              </a:ext>
            </a:extLst>
          </p:cNvPr>
          <p:cNvGrpSpPr/>
          <p:nvPr/>
        </p:nvGrpSpPr>
        <p:grpSpPr>
          <a:xfrm>
            <a:off x="4953794" y="3124725"/>
            <a:ext cx="3878185" cy="1570774"/>
            <a:chOff x="685347" y="3273581"/>
            <a:chExt cx="3878185" cy="1570774"/>
          </a:xfrm>
        </p:grpSpPr>
        <p:pic>
          <p:nvPicPr>
            <p:cNvPr id="10" name="図 9" descr="ロゴ が含まれている画像&#10;&#10;自動的に生成された説明">
              <a:extLst>
                <a:ext uri="{FF2B5EF4-FFF2-40B4-BE49-F238E27FC236}">
                  <a16:creationId xmlns:a16="http://schemas.microsoft.com/office/drawing/2014/main" id="{A6F771C8-DF77-0A7B-B057-1BEC520545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347" y="3273582"/>
              <a:ext cx="2088778" cy="1570773"/>
            </a:xfrm>
            <a:prstGeom prst="rect">
              <a:avLst/>
            </a:prstGeom>
            <a:ln>
              <a:solidFill>
                <a:schemeClr val="bg1">
                  <a:lumMod val="75000"/>
                </a:schemeClr>
              </a:solidFill>
            </a:ln>
          </p:spPr>
        </p:pic>
        <p:pic>
          <p:nvPicPr>
            <p:cNvPr id="14" name="図 13" descr="ロゴ が含まれている画像&#10;&#10;自動的に生成された説明">
              <a:extLst>
                <a:ext uri="{FF2B5EF4-FFF2-40B4-BE49-F238E27FC236}">
                  <a16:creationId xmlns:a16="http://schemas.microsoft.com/office/drawing/2014/main" id="{7FFDA16B-C66C-6D92-3019-C0FD830E4A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01456" y="3273581"/>
              <a:ext cx="1662076" cy="1570773"/>
            </a:xfrm>
            <a:prstGeom prst="rect">
              <a:avLst/>
            </a:prstGeom>
            <a:ln>
              <a:solidFill>
                <a:schemeClr val="bg1">
                  <a:lumMod val="75000"/>
                </a:schemeClr>
              </a:solidFill>
            </a:ln>
          </p:spPr>
        </p:pic>
      </p:grpSp>
      <p:grpSp>
        <p:nvGrpSpPr>
          <p:cNvPr id="9" name="グループ化 8">
            <a:extLst>
              <a:ext uri="{FF2B5EF4-FFF2-40B4-BE49-F238E27FC236}">
                <a16:creationId xmlns:a16="http://schemas.microsoft.com/office/drawing/2014/main" id="{EAD77B8E-DB88-CBFA-F7A5-BC35C4A99DE5}"/>
              </a:ext>
            </a:extLst>
          </p:cNvPr>
          <p:cNvGrpSpPr/>
          <p:nvPr/>
        </p:nvGrpSpPr>
        <p:grpSpPr>
          <a:xfrm>
            <a:off x="312022" y="3124726"/>
            <a:ext cx="3878185" cy="1570774"/>
            <a:chOff x="5079001" y="3273582"/>
            <a:chExt cx="3878185" cy="1570774"/>
          </a:xfrm>
        </p:grpSpPr>
        <p:pic>
          <p:nvPicPr>
            <p:cNvPr id="15" name="図 14" descr="白い背景と黒い文字&#10;&#10;低い精度で自動的に生成された説明">
              <a:extLst>
                <a:ext uri="{FF2B5EF4-FFF2-40B4-BE49-F238E27FC236}">
                  <a16:creationId xmlns:a16="http://schemas.microsoft.com/office/drawing/2014/main" id="{508EB17E-2097-117C-73D2-A951B34ECCE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79001" y="3273583"/>
              <a:ext cx="2088779" cy="1570773"/>
            </a:xfrm>
            <a:prstGeom prst="rect">
              <a:avLst/>
            </a:prstGeom>
            <a:ln>
              <a:solidFill>
                <a:schemeClr val="bg1">
                  <a:lumMod val="75000"/>
                </a:schemeClr>
              </a:solidFill>
            </a:ln>
          </p:spPr>
        </p:pic>
        <p:pic>
          <p:nvPicPr>
            <p:cNvPr id="19" name="図 18" descr="ロゴ が含まれている画像&#10;&#10;自動的に生成された説明">
              <a:extLst>
                <a:ext uri="{FF2B5EF4-FFF2-40B4-BE49-F238E27FC236}">
                  <a16:creationId xmlns:a16="http://schemas.microsoft.com/office/drawing/2014/main" id="{04FBCC64-9FE2-A646-4650-7C75407845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95109" y="3273582"/>
              <a:ext cx="1662077" cy="1570773"/>
            </a:xfrm>
            <a:prstGeom prst="rect">
              <a:avLst/>
            </a:prstGeom>
            <a:ln>
              <a:solidFill>
                <a:schemeClr val="bg1">
                  <a:lumMod val="75000"/>
                </a:schemeClr>
              </a:solidFill>
            </a:ln>
          </p:spPr>
        </p:pic>
      </p:grpSp>
      <p:sp>
        <p:nvSpPr>
          <p:cNvPr id="20" name="テキスト ボックス 19">
            <a:extLst>
              <a:ext uri="{FF2B5EF4-FFF2-40B4-BE49-F238E27FC236}">
                <a16:creationId xmlns:a16="http://schemas.microsoft.com/office/drawing/2014/main" id="{B21336FC-467A-B9D7-6590-58C2DBEBE4C0}"/>
              </a:ext>
            </a:extLst>
          </p:cNvPr>
          <p:cNvSpPr txBox="1"/>
          <p:nvPr/>
        </p:nvSpPr>
        <p:spPr>
          <a:xfrm>
            <a:off x="657052" y="704411"/>
            <a:ext cx="7391767" cy="646331"/>
          </a:xfrm>
          <a:prstGeom prst="rect">
            <a:avLst/>
          </a:prstGeom>
          <a:noFill/>
        </p:spPr>
        <p:txBody>
          <a:bodyPr wrap="none" rtlCol="0">
            <a:spAutoFit/>
          </a:bodyPr>
          <a:lstStyle/>
          <a:p>
            <a:r>
              <a:rPr kumimoji="1" lang="ja-JP" altLang="en-US" sz="1600"/>
              <a:t>イラストにおいては輪郭線という言葉はあまり使わず、</a:t>
            </a:r>
            <a:endParaRPr kumimoji="1" lang="en-US" altLang="ja-JP" sz="1600"/>
          </a:p>
          <a:p>
            <a:r>
              <a:rPr kumimoji="1" lang="ja-JP" altLang="en-US"/>
              <a:t>線だけの絵を</a:t>
            </a:r>
            <a:r>
              <a:rPr kumimoji="1" lang="ja-JP" altLang="en-US" sz="2000" b="1">
                <a:solidFill>
                  <a:schemeClr val="accent6">
                    <a:lumMod val="75000"/>
                  </a:schemeClr>
                </a:solidFill>
              </a:rPr>
              <a:t>線画</a:t>
            </a:r>
            <a:r>
              <a:rPr kumimoji="1" lang="ja-JP" altLang="en-US"/>
              <a:t>と言いその中に輪郭やそれ以外の線が混在している</a:t>
            </a:r>
          </a:p>
        </p:txBody>
      </p:sp>
      <p:sp>
        <p:nvSpPr>
          <p:cNvPr id="6" name="テキスト ボックス 5">
            <a:extLst>
              <a:ext uri="{FF2B5EF4-FFF2-40B4-BE49-F238E27FC236}">
                <a16:creationId xmlns:a16="http://schemas.microsoft.com/office/drawing/2014/main" id="{63B34667-1247-0A38-4543-3E879A7EDE78}"/>
              </a:ext>
            </a:extLst>
          </p:cNvPr>
          <p:cNvSpPr txBox="1"/>
          <p:nvPr/>
        </p:nvSpPr>
        <p:spPr>
          <a:xfrm>
            <a:off x="546653" y="1650443"/>
            <a:ext cx="7894683" cy="1323439"/>
          </a:xfrm>
          <a:prstGeom prst="rect">
            <a:avLst/>
          </a:prstGeom>
          <a:noFill/>
        </p:spPr>
        <p:txBody>
          <a:bodyPr wrap="square" rtlCol="0">
            <a:spAutoFit/>
          </a:bodyPr>
          <a:lstStyle/>
          <a:p>
            <a:r>
              <a:rPr kumimoji="1" lang="ja-JP" altLang="en-US" sz="1600" b="1"/>
              <a:t>奥行き・明るさ・動き</a:t>
            </a:r>
            <a:r>
              <a:rPr kumimoji="1" lang="ja-JP" altLang="en-US" sz="1600"/>
              <a:t>など作者が表現したい</a:t>
            </a:r>
            <a:r>
              <a:rPr kumimoji="1" lang="ja-JP" altLang="en-US" sz="1600" b="1"/>
              <a:t>効果を線画に仕込む</a:t>
            </a:r>
            <a:r>
              <a:rPr kumimoji="1" lang="ja-JP" altLang="en-US" sz="1600"/>
              <a:t>テクニックがある</a:t>
            </a:r>
            <a:endParaRPr kumimoji="1" lang="en-US" altLang="ja-JP" sz="1600"/>
          </a:p>
          <a:p>
            <a:r>
              <a:rPr kumimoji="1" lang="ja-JP" altLang="en-US" sz="1600"/>
              <a:t>（テクニックに限らず筆圧や手ぶれによって線画に</a:t>
            </a:r>
            <a:r>
              <a:rPr kumimoji="1" lang="ja-JP" altLang="en-US" sz="1600" b="1"/>
              <a:t>味</a:t>
            </a:r>
            <a:r>
              <a:rPr kumimoji="1" lang="ja-JP" altLang="en-US" sz="1600"/>
              <a:t>が付いている）</a:t>
            </a:r>
            <a:endParaRPr kumimoji="1" lang="en-US" altLang="ja-JP" sz="1600"/>
          </a:p>
          <a:p>
            <a:endParaRPr kumimoji="1" lang="en-US" altLang="ja-JP" sz="1600"/>
          </a:p>
          <a:p>
            <a:r>
              <a:rPr kumimoji="1" lang="ja-JP" altLang="en-US" sz="1600"/>
              <a:t>・線に</a:t>
            </a:r>
            <a:r>
              <a:rPr kumimoji="1" lang="ja-JP" altLang="en-US" sz="1600" b="1"/>
              <a:t>強弱や色</a:t>
            </a:r>
            <a:r>
              <a:rPr kumimoji="1" lang="ja-JP" altLang="en-US" sz="1600"/>
              <a:t>を付ける</a:t>
            </a:r>
            <a:endParaRPr kumimoji="1" lang="en-US" altLang="ja-JP" sz="1600"/>
          </a:p>
          <a:p>
            <a:r>
              <a:rPr kumimoji="1" lang="ja-JP" altLang="en-US" sz="1600"/>
              <a:t>・あえて</a:t>
            </a:r>
            <a:r>
              <a:rPr kumimoji="1" lang="ja-JP" altLang="en-US" sz="1600" b="1"/>
              <a:t>形状を無視</a:t>
            </a:r>
            <a:r>
              <a:rPr kumimoji="1" lang="ja-JP" altLang="en-US" sz="1600"/>
              <a:t>した線を描く</a:t>
            </a:r>
            <a:endParaRPr kumimoji="1" lang="en-US" altLang="ja-JP" sz="1600"/>
          </a:p>
        </p:txBody>
      </p:sp>
      <p:sp>
        <p:nvSpPr>
          <p:cNvPr id="11" name="テキスト ボックス 10">
            <a:extLst>
              <a:ext uri="{FF2B5EF4-FFF2-40B4-BE49-F238E27FC236}">
                <a16:creationId xmlns:a16="http://schemas.microsoft.com/office/drawing/2014/main" id="{40076F15-765A-02A4-F678-614F5A01A196}"/>
              </a:ext>
            </a:extLst>
          </p:cNvPr>
          <p:cNvSpPr txBox="1"/>
          <p:nvPr/>
        </p:nvSpPr>
        <p:spPr>
          <a:xfrm>
            <a:off x="4731026" y="2419884"/>
            <a:ext cx="4286001" cy="553998"/>
          </a:xfrm>
          <a:prstGeom prst="rect">
            <a:avLst/>
          </a:prstGeom>
          <a:noFill/>
        </p:spPr>
        <p:txBody>
          <a:bodyPr wrap="square" rtlCol="0">
            <a:spAutoFit/>
          </a:bodyPr>
          <a:lstStyle/>
          <a:p>
            <a:r>
              <a:rPr kumimoji="1" lang="ja-JP" altLang="en-US" sz="1600"/>
              <a:t>均一な線は無機質な印象</a:t>
            </a:r>
            <a:endParaRPr kumimoji="1" lang="en-US" altLang="ja-JP" sz="1600"/>
          </a:p>
          <a:p>
            <a:r>
              <a:rPr kumimoji="1" lang="ja-JP" altLang="en-US" sz="1400"/>
              <a:t>時間的な整合性をつけるためのアニメの線画に近い</a:t>
            </a:r>
            <a:endParaRPr kumimoji="1" lang="en-US" altLang="ja-JP" sz="1400"/>
          </a:p>
        </p:txBody>
      </p:sp>
    </p:spTree>
    <p:extLst>
      <p:ext uri="{BB962C8B-B14F-4D97-AF65-F5344CB8AC3E}">
        <p14:creationId xmlns:p14="http://schemas.microsoft.com/office/powerpoint/2010/main" val="23996741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CBD99F1-0991-5AAE-4D1A-35EB1BEA34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テキスト ボックス 8">
            <a:extLst>
              <a:ext uri="{FF2B5EF4-FFF2-40B4-BE49-F238E27FC236}">
                <a16:creationId xmlns:a16="http://schemas.microsoft.com/office/drawing/2014/main" id="{40006B70-C055-19A3-920F-FE12677C46EF}"/>
              </a:ext>
            </a:extLst>
          </p:cNvPr>
          <p:cNvSpPr txBox="1"/>
          <p:nvPr/>
        </p:nvSpPr>
        <p:spPr>
          <a:xfrm>
            <a:off x="143927" y="111176"/>
            <a:ext cx="1624163" cy="461665"/>
          </a:xfrm>
          <a:prstGeom prst="rect">
            <a:avLst/>
          </a:prstGeom>
          <a:noFill/>
        </p:spPr>
        <p:txBody>
          <a:bodyPr wrap="none" rtlCol="0">
            <a:spAutoFit/>
          </a:bodyPr>
          <a:lstStyle/>
          <a:p>
            <a:pPr algn="ctr"/>
            <a:r>
              <a:rPr kumimoji="1" lang="en-US" altLang="ja-JP" sz="2400" b="1"/>
              <a:t>2</a:t>
            </a:r>
            <a:r>
              <a:rPr kumimoji="1" lang="ja-JP" altLang="en-US" sz="2400" b="1"/>
              <a:t>フレーム</a:t>
            </a:r>
            <a:endParaRPr kumimoji="1" lang="en-US" altLang="ja-JP" sz="2400" b="1"/>
          </a:p>
        </p:txBody>
      </p:sp>
      <p:sp>
        <p:nvSpPr>
          <p:cNvPr id="10" name="楕円 9">
            <a:extLst>
              <a:ext uri="{FF2B5EF4-FFF2-40B4-BE49-F238E27FC236}">
                <a16:creationId xmlns:a16="http://schemas.microsoft.com/office/drawing/2014/main" id="{AAC2AF2E-25A2-8A29-3EE7-2F0ED3E31E03}"/>
              </a:ext>
            </a:extLst>
          </p:cNvPr>
          <p:cNvSpPr/>
          <p:nvPr/>
        </p:nvSpPr>
        <p:spPr>
          <a:xfrm>
            <a:off x="4519101" y="801729"/>
            <a:ext cx="381719" cy="3817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1" name="楕円 10">
            <a:extLst>
              <a:ext uri="{FF2B5EF4-FFF2-40B4-BE49-F238E27FC236}">
                <a16:creationId xmlns:a16="http://schemas.microsoft.com/office/drawing/2014/main" id="{14D779D6-EB8E-0200-E49C-B296FC54ED26}"/>
              </a:ext>
            </a:extLst>
          </p:cNvPr>
          <p:cNvSpPr/>
          <p:nvPr/>
        </p:nvSpPr>
        <p:spPr>
          <a:xfrm>
            <a:off x="4277623" y="1985177"/>
            <a:ext cx="588753" cy="5887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2" name="楕円 11">
            <a:extLst>
              <a:ext uri="{FF2B5EF4-FFF2-40B4-BE49-F238E27FC236}">
                <a16:creationId xmlns:a16="http://schemas.microsoft.com/office/drawing/2014/main" id="{67B3635B-5123-0C21-4651-9743BCD89D4F}"/>
              </a:ext>
            </a:extLst>
          </p:cNvPr>
          <p:cNvSpPr/>
          <p:nvPr/>
        </p:nvSpPr>
        <p:spPr>
          <a:xfrm>
            <a:off x="4185905" y="1550151"/>
            <a:ext cx="333196" cy="3331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Tree>
    <p:extLst>
      <p:ext uri="{BB962C8B-B14F-4D97-AF65-F5344CB8AC3E}">
        <p14:creationId xmlns:p14="http://schemas.microsoft.com/office/powerpoint/2010/main" val="12969524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3BE424F-A1E0-389F-DC16-D65E9720FB87}"/>
              </a:ext>
            </a:extLst>
          </p:cNvPr>
          <p:cNvSpPr txBox="1"/>
          <p:nvPr/>
        </p:nvSpPr>
        <p:spPr>
          <a:xfrm>
            <a:off x="314761" y="797072"/>
            <a:ext cx="7794121" cy="3046988"/>
          </a:xfrm>
          <a:prstGeom prst="rect">
            <a:avLst/>
          </a:prstGeom>
          <a:noFill/>
        </p:spPr>
        <p:txBody>
          <a:bodyPr wrap="none" rtlCol="0">
            <a:spAutoFit/>
          </a:bodyPr>
          <a:lstStyle/>
          <a:p>
            <a:r>
              <a:rPr kumimoji="1" lang="en-US" altLang="ja-JP" sz="1600" b="1" u="sng"/>
              <a:t>StrokeGen </a:t>
            </a:r>
            <a:r>
              <a:rPr kumimoji="1" lang="ja-JP" altLang="en-US" sz="1600" b="1" u="sng"/>
              <a:t>は時間的な安定性が低い</a:t>
            </a:r>
            <a:r>
              <a:rPr kumimoji="1" lang="ja-JP" altLang="en-US" sz="1600" u="sng"/>
              <a:t>（僅かな形状の変化で結果が変化しやすい）</a:t>
            </a:r>
            <a:endParaRPr kumimoji="1" lang="en-US" altLang="ja-JP" sz="1600" u="sng"/>
          </a:p>
          <a:p>
            <a:endParaRPr kumimoji="1" lang="en-US" altLang="ja-JP" sz="1600" b="1" u="sng"/>
          </a:p>
          <a:p>
            <a:r>
              <a:rPr kumimoji="1" lang="en-US" altLang="ja-JP" sz="1600"/>
              <a:t>StrokeGen </a:t>
            </a:r>
            <a:r>
              <a:rPr kumimoji="1" lang="ja-JP" altLang="en-US" sz="1600"/>
              <a:t>の採用しているアルゴリズムの中核技術である </a:t>
            </a:r>
            <a:r>
              <a:rPr kumimoji="1" lang="en-US" altLang="ja-JP" sz="1600" b="1"/>
              <a:t>Potrace </a:t>
            </a:r>
            <a:r>
              <a:rPr kumimoji="1" lang="ja-JP" altLang="en-US" sz="1600"/>
              <a:t>が一つの要因</a:t>
            </a:r>
            <a:endParaRPr kumimoji="1" lang="en-US" altLang="ja-JP" sz="1600"/>
          </a:p>
          <a:p>
            <a:r>
              <a:rPr kumimoji="1" lang="en-US" altLang="ja-JP" sz="1600"/>
              <a:t>Potrace </a:t>
            </a:r>
            <a:r>
              <a:rPr kumimoji="1" lang="ja-JP" altLang="en-US" sz="1600"/>
              <a:t>は二値領域の</a:t>
            </a:r>
            <a:r>
              <a:rPr kumimoji="1" lang="ja-JP" altLang="en-US" sz="1600" b="1"/>
              <a:t>境界線をベクトル化</a:t>
            </a:r>
            <a:r>
              <a:rPr kumimoji="1" lang="ja-JP" altLang="en-US" sz="1600"/>
              <a:t>するアルゴリズム</a:t>
            </a:r>
            <a:endParaRPr kumimoji="1" lang="en-US" altLang="ja-JP" sz="1600"/>
          </a:p>
          <a:p>
            <a:endParaRPr kumimoji="1" lang="en-US" altLang="ja-JP" sz="1600"/>
          </a:p>
          <a:p>
            <a:r>
              <a:rPr kumimoji="1" lang="en-US" altLang="ja-JP" sz="1600"/>
              <a:t>StrokeGen </a:t>
            </a:r>
            <a:r>
              <a:rPr kumimoji="1" lang="ja-JP" altLang="en-US" sz="1600"/>
              <a:t>ではラスタライズしたエッジを </a:t>
            </a:r>
            <a:r>
              <a:rPr kumimoji="1" lang="en-US" altLang="ja-JP" sz="1600"/>
              <a:t>Potrace </a:t>
            </a:r>
            <a:r>
              <a:rPr kumimoji="1" lang="ja-JP" altLang="en-US" sz="1600"/>
              <a:t>の入力にしており、</a:t>
            </a:r>
            <a:endParaRPr kumimoji="1" lang="en-US" altLang="ja-JP" sz="1600"/>
          </a:p>
          <a:p>
            <a:r>
              <a:rPr kumimoji="1" lang="ja-JP" altLang="en-US" sz="1600" b="1"/>
              <a:t>輪郭線の境界線</a:t>
            </a:r>
            <a:r>
              <a:rPr kumimoji="1" lang="ja-JP" altLang="en-US" sz="1600"/>
              <a:t>をベクトル化することで、</a:t>
            </a:r>
            <a:r>
              <a:rPr kumimoji="1" lang="ja-JP" altLang="en-US" sz="1600" b="1"/>
              <a:t>二重のベクトル輪郭線候補</a:t>
            </a:r>
            <a:r>
              <a:rPr kumimoji="1" lang="ja-JP" altLang="en-US" sz="1600"/>
              <a:t>を得ている</a:t>
            </a:r>
            <a:endParaRPr kumimoji="1" lang="en-US" altLang="ja-JP" sz="1600"/>
          </a:p>
          <a:p>
            <a:r>
              <a:rPr kumimoji="1" lang="ja-JP" altLang="en-US" sz="1600"/>
              <a:t>最終的なストロークを決定するための </a:t>
            </a:r>
            <a:r>
              <a:rPr kumimoji="1" lang="en-US" altLang="ja-JP" sz="1600"/>
              <a:t>Orientation Culling </a:t>
            </a:r>
            <a:r>
              <a:rPr kumimoji="1" lang="ja-JP" altLang="en-US" sz="1600"/>
              <a:t>が不安定</a:t>
            </a:r>
          </a:p>
          <a:p>
            <a:endParaRPr kumimoji="1" lang="en-US" altLang="ja-JP" sz="1600" b="1" u="sng"/>
          </a:p>
          <a:p>
            <a:r>
              <a:rPr kumimoji="1" lang="ja-JP" altLang="en-US" sz="1600" b="1" u="sng"/>
              <a:t>解決案</a:t>
            </a:r>
            <a:endParaRPr kumimoji="1" lang="en-US" altLang="ja-JP" sz="1600" b="1" u="sng"/>
          </a:p>
          <a:p>
            <a:r>
              <a:rPr kumimoji="1" lang="ja-JP" altLang="en-US" sz="1600"/>
              <a:t>境界線ではなく線を</a:t>
            </a:r>
            <a:r>
              <a:rPr kumimoji="1" lang="ja-JP" altLang="en-US" sz="1600" b="1"/>
              <a:t>線としてベクトル化</a:t>
            </a:r>
            <a:r>
              <a:rPr kumimoji="1" lang="ja-JP" altLang="en-US" sz="1600"/>
              <a:t>する手法に置き換える</a:t>
            </a:r>
            <a:endParaRPr kumimoji="1" lang="en-US" altLang="ja-JP" sz="1600"/>
          </a:p>
          <a:p>
            <a:r>
              <a:rPr kumimoji="1" lang="en-US" altLang="ja-JP" sz="1600"/>
              <a:t>Orientation Culling </a:t>
            </a:r>
            <a:r>
              <a:rPr kumimoji="1" lang="ja-JP" altLang="en-US" sz="1600"/>
              <a:t>を使わずに</a:t>
            </a:r>
            <a:r>
              <a:rPr kumimoji="1" lang="ja-JP" altLang="en-US" sz="1600" b="1"/>
              <a:t>二重の境界線を解消</a:t>
            </a:r>
            <a:r>
              <a:rPr kumimoji="1" lang="ja-JP" altLang="en-US" sz="1600"/>
              <a:t>する</a:t>
            </a:r>
          </a:p>
        </p:txBody>
      </p:sp>
      <p:sp>
        <p:nvSpPr>
          <p:cNvPr id="10" name="タイトル 1">
            <a:extLst>
              <a:ext uri="{FF2B5EF4-FFF2-40B4-BE49-F238E27FC236}">
                <a16:creationId xmlns:a16="http://schemas.microsoft.com/office/drawing/2014/main" id="{5A63B7CF-9CA5-73AD-442C-CCA2843A127C}"/>
              </a:ext>
            </a:extLst>
          </p:cNvPr>
          <p:cNvSpPr>
            <a:spLocks noGrp="1"/>
          </p:cNvSpPr>
          <p:nvPr>
            <p:ph type="title"/>
          </p:nvPr>
        </p:nvSpPr>
        <p:spPr>
          <a:xfrm>
            <a:off x="695803" y="117763"/>
            <a:ext cx="7314267" cy="501095"/>
          </a:xfrm>
        </p:spPr>
        <p:txBody>
          <a:bodyPr>
            <a:normAutofit fontScale="90000"/>
          </a:bodyPr>
          <a:lstStyle/>
          <a:p>
            <a:r>
              <a:rPr lang="ja-JP" altLang="en-US" sz="1600"/>
              <a:t>課題と今後の展望</a:t>
            </a:r>
            <a:br>
              <a:rPr lang="ja-JP" altLang="en-US" sz="1600"/>
            </a:br>
            <a:r>
              <a:rPr lang="en-US" altLang="ja-JP" sz="3100"/>
              <a:t>StrokeGen </a:t>
            </a:r>
            <a:r>
              <a:rPr lang="ja-JP" altLang="en-US" sz="3100"/>
              <a:t>の時間的安定性</a:t>
            </a:r>
            <a:endParaRPr kumimoji="1" lang="ja-JP" altLang="en-US" sz="1600"/>
          </a:p>
        </p:txBody>
      </p:sp>
      <p:sp>
        <p:nvSpPr>
          <p:cNvPr id="11" name="コンテンツ プレースホルダー 4">
            <a:extLst>
              <a:ext uri="{FF2B5EF4-FFF2-40B4-BE49-F238E27FC236}">
                <a16:creationId xmlns:a16="http://schemas.microsoft.com/office/drawing/2014/main" id="{B6AC951D-ABE8-E544-8B70-C2753C2F6ED0}"/>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6</a:t>
            </a:r>
            <a:endParaRPr lang="ja-JP" altLang="en-US"/>
          </a:p>
        </p:txBody>
      </p:sp>
      <p:sp>
        <p:nvSpPr>
          <p:cNvPr id="12" name="コンテンツ プレースホルダー 4">
            <a:extLst>
              <a:ext uri="{FF2B5EF4-FFF2-40B4-BE49-F238E27FC236}">
                <a16:creationId xmlns:a16="http://schemas.microsoft.com/office/drawing/2014/main" id="{AFE88C9B-B8B8-491B-CC78-B58C53C21F81}"/>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.1</a:t>
            </a:r>
            <a:endParaRPr lang="ja-JP" altLang="en-US" sz="2000"/>
          </a:p>
        </p:txBody>
      </p:sp>
    </p:spTree>
    <p:extLst>
      <p:ext uri="{BB962C8B-B14F-4D97-AF65-F5344CB8AC3E}">
        <p14:creationId xmlns:p14="http://schemas.microsoft.com/office/powerpoint/2010/main" val="39079803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9D34689-9338-31ED-4AB8-1DE2712EE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9875" y="803850"/>
            <a:ext cx="2334126" cy="3478305"/>
          </a:xfrm>
          <a:prstGeom prst="rect">
            <a:avLst/>
          </a:prstGeom>
        </p:spPr>
      </p:pic>
      <p:sp>
        <p:nvSpPr>
          <p:cNvPr id="5" name="テキスト ボックス 4">
            <a:extLst>
              <a:ext uri="{FF2B5EF4-FFF2-40B4-BE49-F238E27FC236}">
                <a16:creationId xmlns:a16="http://schemas.microsoft.com/office/drawing/2014/main" id="{93BE424F-A1E0-389F-DC16-D65E9720FB87}"/>
              </a:ext>
            </a:extLst>
          </p:cNvPr>
          <p:cNvSpPr txBox="1"/>
          <p:nvPr/>
        </p:nvSpPr>
        <p:spPr>
          <a:xfrm>
            <a:off x="314761" y="797072"/>
            <a:ext cx="6575323" cy="3108543"/>
          </a:xfrm>
          <a:prstGeom prst="rect">
            <a:avLst/>
          </a:prstGeom>
          <a:noFill/>
        </p:spPr>
        <p:txBody>
          <a:bodyPr wrap="square" rtlCol="0">
            <a:spAutoFit/>
          </a:bodyPr>
          <a:lstStyle/>
          <a:p>
            <a:r>
              <a:rPr kumimoji="1" lang="ja-JP" altLang="en-US" sz="1600"/>
              <a:t>輪郭線は簡単に</a:t>
            </a:r>
            <a:r>
              <a:rPr kumimoji="1" lang="ja-JP" altLang="en-US" sz="1600" b="1"/>
              <a:t>トポロジーが変化</a:t>
            </a:r>
            <a:r>
              <a:rPr kumimoji="1" lang="ja-JP" altLang="en-US" sz="1600"/>
              <a:t>する</a:t>
            </a:r>
            <a:endParaRPr kumimoji="1" lang="en-US" altLang="ja-JP" sz="1600" dirty="0"/>
          </a:p>
          <a:p>
            <a:r>
              <a:rPr kumimoji="1" lang="ja-JP" altLang="en-US" sz="1600"/>
              <a:t>スタイライズ表現を時間的に一貫して描くことは非常に困難</a:t>
            </a:r>
            <a:endParaRPr kumimoji="1" lang="en-US" altLang="ja-JP" sz="1600" dirty="0"/>
          </a:p>
          <a:p>
            <a:endParaRPr kumimoji="1" lang="en-US" altLang="ja-JP" sz="1200" dirty="0"/>
          </a:p>
          <a:p>
            <a:r>
              <a:rPr kumimoji="1" lang="ja-JP" altLang="en-US" sz="1200"/>
              <a:t>均一な線やオブジェクトに固定された線の演出</a:t>
            </a:r>
            <a:r>
              <a:rPr kumimoji="1" lang="en-US" altLang="ja-JP" sz="1200" baseline="30000" dirty="0"/>
              <a:t>*1</a:t>
            </a:r>
            <a:r>
              <a:rPr kumimoji="1" lang="en-US" altLang="ja-JP" sz="1200" dirty="0"/>
              <a:t> </a:t>
            </a:r>
            <a:r>
              <a:rPr kumimoji="1" lang="ja-JP" altLang="en-US" sz="1200"/>
              <a:t>ならば問題にはなりにくいが、</a:t>
            </a:r>
            <a:endParaRPr kumimoji="1" lang="en-US" altLang="ja-JP" sz="1200" dirty="0"/>
          </a:p>
          <a:p>
            <a:r>
              <a:rPr kumimoji="1" lang="ja-JP" altLang="en-US" sz="1200"/>
              <a:t>入り抜きの位置やテクスチャマッピングの箇所が時間で適当に動いてチラついてしまう</a:t>
            </a:r>
            <a:endParaRPr kumimoji="1" lang="en-US" altLang="ja-JP" sz="1200" dirty="0"/>
          </a:p>
          <a:p>
            <a:endParaRPr kumimoji="1" lang="en-US" altLang="ja-JP" sz="1600" dirty="0"/>
          </a:p>
          <a:p>
            <a:r>
              <a:rPr kumimoji="1" lang="en-US" altLang="ja-JP" sz="1600" dirty="0" err="1"/>
              <a:t>StrokeGen</a:t>
            </a:r>
            <a:r>
              <a:rPr kumimoji="1" lang="ja-JP" altLang="en-US" sz="1600"/>
              <a:t> における線の開始位置は</a:t>
            </a:r>
            <a:endParaRPr kumimoji="1" lang="en-US" altLang="ja-JP" sz="1600"/>
          </a:p>
          <a:p>
            <a:r>
              <a:rPr kumimoji="1" lang="ja-JP" altLang="en-US" sz="1600" b="1"/>
              <a:t>可視性が変化する場所</a:t>
            </a:r>
            <a:r>
              <a:rPr kumimoji="1" lang="en-US" altLang="ja-JP" sz="1600" baseline="30000"/>
              <a:t>*2</a:t>
            </a:r>
            <a:r>
              <a:rPr kumimoji="1" lang="ja-JP" altLang="en-US" sz="1600"/>
              <a:t>か</a:t>
            </a:r>
            <a:r>
              <a:rPr kumimoji="1" lang="ja-JP" altLang="en-US" sz="1600" b="1"/>
              <a:t>ループ中の適当な位置</a:t>
            </a:r>
            <a:r>
              <a:rPr kumimoji="1" lang="en-US" altLang="ja-JP" sz="1600" baseline="30000"/>
              <a:t>*3</a:t>
            </a:r>
          </a:p>
          <a:p>
            <a:endParaRPr kumimoji="1" lang="en-US" altLang="ja-JP" sz="1600"/>
          </a:p>
          <a:p>
            <a:r>
              <a:rPr kumimoji="1" lang="ja-JP" altLang="en-US" sz="1600" b="1" u="sng"/>
              <a:t>解決案</a:t>
            </a:r>
            <a:endParaRPr kumimoji="1" lang="en-US" altLang="ja-JP" sz="1600" b="1" u="sng"/>
          </a:p>
          <a:p>
            <a:r>
              <a:rPr kumimoji="1" lang="ja-JP" altLang="en-US" sz="1600"/>
              <a:t>フレーム間で線の変化を追跡して線の見た目の激しい変化を抑制する</a:t>
            </a:r>
            <a:endParaRPr kumimoji="1" lang="en-US" altLang="ja-JP" sz="1600"/>
          </a:p>
          <a:p>
            <a:r>
              <a:rPr kumimoji="1" lang="ja-JP" altLang="en-US" sz="1600"/>
              <a:t>線の </a:t>
            </a:r>
            <a:r>
              <a:rPr kumimoji="1" lang="en-US" altLang="ja-JP" sz="1600"/>
              <a:t>Temporal Coherence </a:t>
            </a:r>
            <a:r>
              <a:rPr kumimoji="1" lang="ja-JP" altLang="en-US" sz="1600"/>
              <a:t>に関する研究はいくつもあり、</a:t>
            </a:r>
            <a:endParaRPr kumimoji="1" lang="en-US" altLang="ja-JP" sz="1600"/>
          </a:p>
          <a:p>
            <a:r>
              <a:rPr kumimoji="1" lang="en-US" altLang="ja-JP" sz="1600"/>
              <a:t>StrokeGen </a:t>
            </a:r>
            <a:r>
              <a:rPr kumimoji="1" lang="ja-JP" altLang="en-US" sz="1600"/>
              <a:t>への適用を調査する必要がある</a:t>
            </a:r>
            <a:endParaRPr kumimoji="1" lang="en-US" altLang="ja-JP" sz="1600"/>
          </a:p>
        </p:txBody>
      </p:sp>
      <p:sp>
        <p:nvSpPr>
          <p:cNvPr id="10" name="タイトル 1">
            <a:extLst>
              <a:ext uri="{FF2B5EF4-FFF2-40B4-BE49-F238E27FC236}">
                <a16:creationId xmlns:a16="http://schemas.microsoft.com/office/drawing/2014/main" id="{5A63B7CF-9CA5-73AD-442C-CCA2843A127C}"/>
              </a:ext>
            </a:extLst>
          </p:cNvPr>
          <p:cNvSpPr>
            <a:spLocks noGrp="1"/>
          </p:cNvSpPr>
          <p:nvPr>
            <p:ph type="title"/>
          </p:nvPr>
        </p:nvSpPr>
        <p:spPr>
          <a:xfrm>
            <a:off x="695803" y="117763"/>
            <a:ext cx="7314267" cy="501095"/>
          </a:xfrm>
        </p:spPr>
        <p:txBody>
          <a:bodyPr>
            <a:normAutofit fontScale="90000"/>
          </a:bodyPr>
          <a:lstStyle/>
          <a:p>
            <a:r>
              <a:rPr lang="ja-JP" altLang="en-US" sz="1600"/>
              <a:t>課題と今後の展望</a:t>
            </a:r>
            <a:br>
              <a:rPr lang="ja-JP" altLang="en-US" sz="1600"/>
            </a:br>
            <a:r>
              <a:rPr lang="ja-JP" altLang="en-US" sz="3100"/>
              <a:t>スタイライズ表現の時間的一貫性</a:t>
            </a:r>
            <a:endParaRPr kumimoji="1" lang="ja-JP" altLang="en-US" sz="1600"/>
          </a:p>
        </p:txBody>
      </p:sp>
      <p:sp>
        <p:nvSpPr>
          <p:cNvPr id="11" name="コンテンツ プレースホルダー 4">
            <a:extLst>
              <a:ext uri="{FF2B5EF4-FFF2-40B4-BE49-F238E27FC236}">
                <a16:creationId xmlns:a16="http://schemas.microsoft.com/office/drawing/2014/main" id="{B6AC951D-ABE8-E544-8B70-C2753C2F6ED0}"/>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6</a:t>
            </a:r>
            <a:endParaRPr lang="ja-JP" altLang="en-US"/>
          </a:p>
        </p:txBody>
      </p:sp>
      <p:sp>
        <p:nvSpPr>
          <p:cNvPr id="12" name="コンテンツ プレースホルダー 4">
            <a:extLst>
              <a:ext uri="{FF2B5EF4-FFF2-40B4-BE49-F238E27FC236}">
                <a16:creationId xmlns:a16="http://schemas.microsoft.com/office/drawing/2014/main" id="{AFE88C9B-B8B8-491B-CC78-B58C53C21F81}"/>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.1</a:t>
            </a:r>
            <a:endParaRPr lang="ja-JP" altLang="en-US" sz="2000"/>
          </a:p>
        </p:txBody>
      </p:sp>
      <p:sp>
        <p:nvSpPr>
          <p:cNvPr id="3" name="テキスト ボックス 2">
            <a:extLst>
              <a:ext uri="{FF2B5EF4-FFF2-40B4-BE49-F238E27FC236}">
                <a16:creationId xmlns:a16="http://schemas.microsoft.com/office/drawing/2014/main" id="{DDA4DF17-85A8-E6BD-FCDC-D28390DB62FA}"/>
              </a:ext>
            </a:extLst>
          </p:cNvPr>
          <p:cNvSpPr txBox="1"/>
          <p:nvPr/>
        </p:nvSpPr>
        <p:spPr>
          <a:xfrm>
            <a:off x="428435" y="4136789"/>
            <a:ext cx="5768154" cy="600164"/>
          </a:xfrm>
          <a:prstGeom prst="rect">
            <a:avLst/>
          </a:prstGeom>
          <a:noFill/>
          <a:ln>
            <a:solidFill>
              <a:schemeClr val="tx1"/>
            </a:solidFill>
          </a:ln>
        </p:spPr>
        <p:txBody>
          <a:bodyPr wrap="square" rtlCol="0">
            <a:spAutoFit/>
          </a:bodyPr>
          <a:lstStyle/>
          <a:p>
            <a:r>
              <a:rPr kumimoji="1" lang="en-US" altLang="ja-JP" sz="1100" baseline="30000"/>
              <a:t>*1</a:t>
            </a:r>
            <a:r>
              <a:rPr kumimoji="1" lang="ja-JP" altLang="en-US" sz="1100"/>
              <a:t> 頂点カラーやテクスチャに線の強弱の情報を埋め込むような手法を指す</a:t>
            </a:r>
            <a:endParaRPr kumimoji="1" lang="en-US" altLang="ja-JP" sz="1100"/>
          </a:p>
          <a:p>
            <a:r>
              <a:rPr kumimoji="1" lang="en-US" altLang="ja-JP" sz="1100" baseline="30000"/>
              <a:t>*2</a:t>
            </a:r>
            <a:r>
              <a:rPr kumimoji="1" lang="ja-JP" altLang="en-US" sz="1100"/>
              <a:t> 線が途切れたり重なったりする場所</a:t>
            </a:r>
            <a:endParaRPr kumimoji="1" lang="en-US" altLang="ja-JP" sz="1100"/>
          </a:p>
          <a:p>
            <a:r>
              <a:rPr kumimoji="1" lang="en-US" altLang="ja-JP" sz="1100" baseline="30000"/>
              <a:t>*3</a:t>
            </a:r>
            <a:r>
              <a:rPr kumimoji="1" lang="ja-JP" altLang="en-US" sz="1100"/>
              <a:t> </a:t>
            </a:r>
            <a:r>
              <a:rPr kumimoji="1" lang="en-US" altLang="ja-JP" sz="1100"/>
              <a:t>Loop breaking </a:t>
            </a:r>
            <a:r>
              <a:rPr kumimoji="1" lang="ja-JP" altLang="en-US" sz="1100"/>
              <a:t>におけるモートンコードで決まる</a:t>
            </a:r>
            <a:endParaRPr kumimoji="1" lang="en-US" altLang="ja-JP" sz="1100"/>
          </a:p>
        </p:txBody>
      </p:sp>
      <p:sp>
        <p:nvSpPr>
          <p:cNvPr id="4" name="テキスト ボックス 3">
            <a:extLst>
              <a:ext uri="{FF2B5EF4-FFF2-40B4-BE49-F238E27FC236}">
                <a16:creationId xmlns:a16="http://schemas.microsoft.com/office/drawing/2014/main" id="{3327264A-25D6-0584-DA85-00A3A6CADC05}"/>
              </a:ext>
            </a:extLst>
          </p:cNvPr>
          <p:cNvSpPr txBox="1"/>
          <p:nvPr/>
        </p:nvSpPr>
        <p:spPr>
          <a:xfrm>
            <a:off x="6015788" y="4313764"/>
            <a:ext cx="3128211" cy="577081"/>
          </a:xfrm>
          <a:prstGeom prst="rect">
            <a:avLst/>
          </a:prstGeom>
          <a:noFill/>
        </p:spPr>
        <p:txBody>
          <a:bodyPr wrap="square">
            <a:spAutoFit/>
          </a:bodyPr>
          <a:lstStyle/>
          <a:p>
            <a:pPr algn="r"/>
            <a:r>
              <a:rPr lang="ja-JP" altLang="en-US" sz="1050"/>
              <a:t>Temporally Coherent and Artistically Intended Stylization of Feature Lines Extracted from 3D Models [Cardona 2016]</a:t>
            </a:r>
          </a:p>
        </p:txBody>
      </p:sp>
    </p:spTree>
    <p:extLst>
      <p:ext uri="{BB962C8B-B14F-4D97-AF65-F5344CB8AC3E}">
        <p14:creationId xmlns:p14="http://schemas.microsoft.com/office/powerpoint/2010/main" val="33739330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3BE424F-A1E0-389F-DC16-D65E9720FB87}"/>
              </a:ext>
            </a:extLst>
          </p:cNvPr>
          <p:cNvSpPr txBox="1"/>
          <p:nvPr/>
        </p:nvSpPr>
        <p:spPr>
          <a:xfrm>
            <a:off x="314761" y="797072"/>
            <a:ext cx="8572064" cy="2246769"/>
          </a:xfrm>
          <a:prstGeom prst="rect">
            <a:avLst/>
          </a:prstGeom>
          <a:noFill/>
        </p:spPr>
        <p:txBody>
          <a:bodyPr wrap="square" rtlCol="0">
            <a:spAutoFit/>
          </a:bodyPr>
          <a:lstStyle/>
          <a:p>
            <a:r>
              <a:rPr kumimoji="1" lang="en-US" altLang="ja-JP" sz="1600"/>
              <a:t>StrokeGen </a:t>
            </a:r>
            <a:r>
              <a:rPr kumimoji="1" lang="ja-JP" altLang="en-US" sz="1600"/>
              <a:t>は前述の手法自体の持つ不安定さに加え、</a:t>
            </a:r>
            <a:br>
              <a:rPr kumimoji="1" lang="en-US" altLang="ja-JP" sz="1600"/>
            </a:br>
            <a:r>
              <a:rPr kumimoji="1" lang="ja-JP" altLang="en-US" sz="1600"/>
              <a:t>リアルタイム用途であるため</a:t>
            </a:r>
            <a:r>
              <a:rPr kumimoji="1" lang="ja-JP" altLang="en-US" sz="1600" b="1"/>
              <a:t>時間的に細かい調整ができない</a:t>
            </a:r>
            <a:r>
              <a:rPr kumimoji="1" lang="ja-JP" altLang="en-US" sz="1600"/>
              <a:t>課題がある</a:t>
            </a:r>
            <a:endParaRPr kumimoji="1" lang="en-US" altLang="ja-JP" sz="1600"/>
          </a:p>
          <a:p>
            <a:endParaRPr kumimoji="1" lang="en-US" altLang="ja-JP" sz="1600"/>
          </a:p>
          <a:p>
            <a:r>
              <a:rPr kumimoji="1" lang="ja-JP" altLang="en-US" sz="1600"/>
              <a:t>ゲーム用途では</a:t>
            </a:r>
            <a:r>
              <a:rPr kumimoji="1" lang="ja-JP" altLang="en-US" sz="1600" b="1"/>
              <a:t>自由なカメラ</a:t>
            </a:r>
            <a:r>
              <a:rPr kumimoji="1" lang="ja-JP" altLang="en-US" sz="1600"/>
              <a:t>に対して、</a:t>
            </a:r>
            <a:r>
              <a:rPr kumimoji="1" lang="ja-JP" altLang="en-US" sz="1600" b="1"/>
              <a:t>意図した表現が安定して</a:t>
            </a:r>
            <a:r>
              <a:rPr kumimoji="1" lang="ja-JP" altLang="en-US" sz="1600"/>
              <a:t>得られなければならない</a:t>
            </a:r>
            <a:endParaRPr kumimoji="1" lang="en-US" altLang="ja-JP" sz="1600"/>
          </a:p>
          <a:p>
            <a:r>
              <a:rPr kumimoji="1" lang="ja-JP" altLang="en-US" sz="1600"/>
              <a:t>細かすぎない粒度で</a:t>
            </a:r>
            <a:r>
              <a:rPr kumimoji="1" lang="ja-JP" altLang="en-US" sz="1600" b="1"/>
              <a:t>アーティストの要求を反映する仕組み</a:t>
            </a:r>
            <a:r>
              <a:rPr kumimoji="1" lang="ja-JP" altLang="en-US" sz="1600"/>
              <a:t>が必要</a:t>
            </a:r>
            <a:endParaRPr kumimoji="1" lang="en-US" altLang="ja-JP" sz="1600"/>
          </a:p>
          <a:p>
            <a:r>
              <a:rPr kumimoji="1" lang="ja-JP" altLang="en-US" sz="1200"/>
              <a:t>（細かい演出が可能なカットシーンであってもフレーム単位の調整などはしたくない）</a:t>
            </a:r>
            <a:endParaRPr kumimoji="1" lang="en-US" altLang="ja-JP" sz="1200"/>
          </a:p>
          <a:p>
            <a:endParaRPr kumimoji="1" lang="en-US" altLang="ja-JP" sz="1600"/>
          </a:p>
          <a:p>
            <a:r>
              <a:rPr kumimoji="1" lang="ja-JP" altLang="en-US" sz="1600"/>
              <a:t>どのような</a:t>
            </a:r>
            <a:r>
              <a:rPr kumimoji="1" lang="ja-JP" altLang="en-US" sz="1600" b="1"/>
              <a:t>表現</a:t>
            </a:r>
            <a:r>
              <a:rPr kumimoji="1" lang="ja-JP" altLang="en-US" sz="1600"/>
              <a:t>を、どの程度の</a:t>
            </a:r>
            <a:r>
              <a:rPr kumimoji="1" lang="ja-JP" altLang="en-US" sz="1600" b="1"/>
              <a:t>自由度</a:t>
            </a:r>
            <a:r>
              <a:rPr kumimoji="1" lang="ja-JP" altLang="en-US" sz="1600"/>
              <a:t>で、どのような</a:t>
            </a:r>
            <a:r>
              <a:rPr kumimoji="1" lang="ja-JP" altLang="en-US" sz="1600" b="1"/>
              <a:t>方法</a:t>
            </a:r>
            <a:r>
              <a:rPr kumimoji="1" lang="ja-JP" altLang="en-US" sz="1600"/>
              <a:t>で調整できるべきか、</a:t>
            </a:r>
            <a:endParaRPr kumimoji="1" lang="en-US" altLang="ja-JP" sz="1600"/>
          </a:p>
          <a:p>
            <a:r>
              <a:rPr kumimoji="1" lang="ja-JP" altLang="en-US" sz="1600"/>
              <a:t>ツール的なアプローチも重要になってくる</a:t>
            </a:r>
            <a:endParaRPr kumimoji="1" lang="en-US" altLang="ja-JP" sz="1600"/>
          </a:p>
        </p:txBody>
      </p:sp>
      <p:sp>
        <p:nvSpPr>
          <p:cNvPr id="10" name="タイトル 1">
            <a:extLst>
              <a:ext uri="{FF2B5EF4-FFF2-40B4-BE49-F238E27FC236}">
                <a16:creationId xmlns:a16="http://schemas.microsoft.com/office/drawing/2014/main" id="{5A63B7CF-9CA5-73AD-442C-CCA2843A127C}"/>
              </a:ext>
            </a:extLst>
          </p:cNvPr>
          <p:cNvSpPr>
            <a:spLocks noGrp="1"/>
          </p:cNvSpPr>
          <p:nvPr>
            <p:ph type="title"/>
          </p:nvPr>
        </p:nvSpPr>
        <p:spPr>
          <a:xfrm>
            <a:off x="695803" y="117763"/>
            <a:ext cx="7314267" cy="501095"/>
          </a:xfrm>
        </p:spPr>
        <p:txBody>
          <a:bodyPr>
            <a:normAutofit fontScale="90000"/>
          </a:bodyPr>
          <a:lstStyle/>
          <a:p>
            <a:r>
              <a:rPr lang="ja-JP" altLang="en-US" sz="1600"/>
              <a:t>課題と今後の展望</a:t>
            </a:r>
            <a:br>
              <a:rPr lang="ja-JP" altLang="en-US" sz="1600"/>
            </a:br>
            <a:r>
              <a:rPr lang="ja-JP" altLang="en-US" sz="3100"/>
              <a:t>リアルタイムならではの時間的な課題</a:t>
            </a:r>
            <a:endParaRPr kumimoji="1" lang="ja-JP" altLang="en-US" sz="1600"/>
          </a:p>
        </p:txBody>
      </p:sp>
      <p:sp>
        <p:nvSpPr>
          <p:cNvPr id="11" name="コンテンツ プレースホルダー 4">
            <a:extLst>
              <a:ext uri="{FF2B5EF4-FFF2-40B4-BE49-F238E27FC236}">
                <a16:creationId xmlns:a16="http://schemas.microsoft.com/office/drawing/2014/main" id="{B6AC951D-ABE8-E544-8B70-C2753C2F6ED0}"/>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6</a:t>
            </a:r>
            <a:endParaRPr lang="ja-JP" altLang="en-US"/>
          </a:p>
        </p:txBody>
      </p:sp>
      <p:sp>
        <p:nvSpPr>
          <p:cNvPr id="12" name="コンテンツ プレースホルダー 4">
            <a:extLst>
              <a:ext uri="{FF2B5EF4-FFF2-40B4-BE49-F238E27FC236}">
                <a16:creationId xmlns:a16="http://schemas.microsoft.com/office/drawing/2014/main" id="{AFE88C9B-B8B8-491B-CC78-B58C53C21F81}"/>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.1</a:t>
            </a:r>
            <a:endParaRPr lang="ja-JP" altLang="en-US" sz="2000"/>
          </a:p>
        </p:txBody>
      </p:sp>
      <p:pic>
        <p:nvPicPr>
          <p:cNvPr id="3" name="ContourTracer - ControlMapTest - Windows, Mac, Linux - Unity 2022.3.7f1 _DX12_ 2024-07-30 15-42-06">
            <a:hlinkClick r:id="" action="ppaction://media"/>
            <a:extLst>
              <a:ext uri="{FF2B5EF4-FFF2-40B4-BE49-F238E27FC236}">
                <a16:creationId xmlns:a16="http://schemas.microsoft.com/office/drawing/2014/main" id="{D642F583-7B9D-02F5-8E7D-8E0AD340CAC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31006" t="16436" r="42455" b="35834"/>
          <a:stretch/>
        </p:blipFill>
        <p:spPr>
          <a:xfrm>
            <a:off x="5040034" y="3043841"/>
            <a:ext cx="1846384" cy="1798760"/>
          </a:xfrm>
          <a:prstGeom prst="rect">
            <a:avLst/>
          </a:prstGeom>
        </p:spPr>
      </p:pic>
      <p:sp>
        <p:nvSpPr>
          <p:cNvPr id="4" name="テキスト ボックス 3">
            <a:extLst>
              <a:ext uri="{FF2B5EF4-FFF2-40B4-BE49-F238E27FC236}">
                <a16:creationId xmlns:a16="http://schemas.microsoft.com/office/drawing/2014/main" id="{05111581-B16D-8878-487A-5392732E9796}"/>
              </a:ext>
            </a:extLst>
          </p:cNvPr>
          <p:cNvSpPr txBox="1"/>
          <p:nvPr/>
        </p:nvSpPr>
        <p:spPr>
          <a:xfrm>
            <a:off x="6897566" y="3620055"/>
            <a:ext cx="1989259" cy="646331"/>
          </a:xfrm>
          <a:prstGeom prst="rect">
            <a:avLst/>
          </a:prstGeom>
          <a:noFill/>
        </p:spPr>
        <p:txBody>
          <a:bodyPr wrap="square" rtlCol="0">
            <a:spAutoFit/>
          </a:bodyPr>
          <a:lstStyle/>
          <a:p>
            <a:r>
              <a:rPr kumimoji="1" lang="ja-JP" altLang="en-US" sz="1200"/>
              <a:t>マウスポインタの位置をガイドに入り抜きの位置を制御する例</a:t>
            </a:r>
          </a:p>
        </p:txBody>
      </p:sp>
      <p:pic>
        <p:nvPicPr>
          <p:cNvPr id="9" name="out">
            <a:hlinkClick r:id="" action="ppaction://media"/>
            <a:extLst>
              <a:ext uri="{FF2B5EF4-FFF2-40B4-BE49-F238E27FC236}">
                <a16:creationId xmlns:a16="http://schemas.microsoft.com/office/drawing/2014/main" id="{72556F8E-5659-3A88-6AB9-B996A2A0BEB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1688" r="22049"/>
          <a:stretch/>
        </p:blipFill>
        <p:spPr>
          <a:xfrm>
            <a:off x="787923" y="3043842"/>
            <a:ext cx="1799192" cy="1798760"/>
          </a:xfrm>
          <a:prstGeom prst="rect">
            <a:avLst/>
          </a:prstGeom>
        </p:spPr>
      </p:pic>
      <p:sp>
        <p:nvSpPr>
          <p:cNvPr id="2" name="テキスト ボックス 1">
            <a:extLst>
              <a:ext uri="{FF2B5EF4-FFF2-40B4-BE49-F238E27FC236}">
                <a16:creationId xmlns:a16="http://schemas.microsoft.com/office/drawing/2014/main" id="{2353B3EF-89CD-09B5-7D4C-C391A4822E10}"/>
              </a:ext>
            </a:extLst>
          </p:cNvPr>
          <p:cNvSpPr txBox="1"/>
          <p:nvPr/>
        </p:nvSpPr>
        <p:spPr>
          <a:xfrm>
            <a:off x="2587115" y="3589413"/>
            <a:ext cx="2085242" cy="830997"/>
          </a:xfrm>
          <a:prstGeom prst="rect">
            <a:avLst/>
          </a:prstGeom>
          <a:noFill/>
        </p:spPr>
        <p:txBody>
          <a:bodyPr wrap="square" rtlCol="0">
            <a:spAutoFit/>
          </a:bodyPr>
          <a:lstStyle/>
          <a:p>
            <a:r>
              <a:rPr kumimoji="1" lang="ja-JP" altLang="en-US" sz="1200"/>
              <a:t>ストロークの角度によって分断を行うことで、</a:t>
            </a:r>
            <a:endParaRPr kumimoji="1" lang="en-US" altLang="ja-JP" sz="1200"/>
          </a:p>
          <a:p>
            <a:r>
              <a:rPr kumimoji="1" lang="ja-JP" altLang="en-US" sz="1200"/>
              <a:t>入り抜きの位置を固定しやすくする例</a:t>
            </a:r>
          </a:p>
        </p:txBody>
      </p:sp>
    </p:spTree>
    <p:extLst>
      <p:ext uri="{BB962C8B-B14F-4D97-AF65-F5344CB8AC3E}">
        <p14:creationId xmlns:p14="http://schemas.microsoft.com/office/powerpoint/2010/main" val="384294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58" fill="hold"/>
                                        <p:tgtEl>
                                          <p:spTgt spid="3"/>
                                        </p:tgtEl>
                                      </p:cBhvr>
                                    </p:cmd>
                                  </p:childTnLst>
                                </p:cTn>
                              </p:par>
                              <p:par>
                                <p:cTn id="7" presetID="1" presetClass="mediacall" presetSubtype="0" fill="hold" nodeType="withEffect">
                                  <p:stCondLst>
                                    <p:cond delay="0"/>
                                  </p:stCondLst>
                                  <p:childTnLst>
                                    <p:cmd type="call" cmd="playFrom(0.0)">
                                      <p:cBhvr>
                                        <p:cTn id="8" dur="12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video>
              <p:cMediaNode vol="80000">
                <p:cTn id="10" repeatCount="indefinite" fill="hold" display="0">
                  <p:stCondLst>
                    <p:cond delay="indefinite"/>
                  </p:stCondLst>
                </p:cTn>
                <p:tgtEl>
                  <p:spTgt spid="9"/>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3BE424F-A1E0-389F-DC16-D65E9720FB87}"/>
              </a:ext>
            </a:extLst>
          </p:cNvPr>
          <p:cNvSpPr txBox="1"/>
          <p:nvPr/>
        </p:nvSpPr>
        <p:spPr>
          <a:xfrm>
            <a:off x="314761" y="797072"/>
            <a:ext cx="5143500" cy="830997"/>
          </a:xfrm>
          <a:prstGeom prst="rect">
            <a:avLst/>
          </a:prstGeom>
          <a:noFill/>
        </p:spPr>
        <p:txBody>
          <a:bodyPr wrap="square" rtlCol="0">
            <a:spAutoFit/>
          </a:bodyPr>
          <a:lstStyle/>
          <a:p>
            <a:r>
              <a:rPr kumimoji="1" lang="ja-JP" altLang="en-US" sz="1600"/>
              <a:t>ベクトル化処理がスクリーンスペースであるため、</a:t>
            </a:r>
            <a:endParaRPr kumimoji="1" lang="en-US" altLang="ja-JP" sz="1600"/>
          </a:p>
          <a:p>
            <a:r>
              <a:rPr kumimoji="1" lang="ja-JP" altLang="en-US" sz="1600"/>
              <a:t>実際は繋がっていない細かい輪郭線が繋がったり、</a:t>
            </a:r>
            <a:endParaRPr kumimoji="1" lang="en-US" altLang="ja-JP" sz="1600"/>
          </a:p>
          <a:p>
            <a:r>
              <a:rPr kumimoji="1" lang="ja-JP" altLang="en-US" sz="1600"/>
              <a:t>見えない部分で繋がっている線が途切れてしまう</a:t>
            </a:r>
            <a:endParaRPr kumimoji="1" lang="en-US" altLang="ja-JP" sz="1600"/>
          </a:p>
        </p:txBody>
      </p:sp>
      <p:sp>
        <p:nvSpPr>
          <p:cNvPr id="10" name="タイトル 1">
            <a:extLst>
              <a:ext uri="{FF2B5EF4-FFF2-40B4-BE49-F238E27FC236}">
                <a16:creationId xmlns:a16="http://schemas.microsoft.com/office/drawing/2014/main" id="{5A63B7CF-9CA5-73AD-442C-CCA2843A127C}"/>
              </a:ext>
            </a:extLst>
          </p:cNvPr>
          <p:cNvSpPr>
            <a:spLocks noGrp="1"/>
          </p:cNvSpPr>
          <p:nvPr>
            <p:ph type="title"/>
          </p:nvPr>
        </p:nvSpPr>
        <p:spPr>
          <a:xfrm>
            <a:off x="695803" y="117763"/>
            <a:ext cx="7314267" cy="501095"/>
          </a:xfrm>
        </p:spPr>
        <p:txBody>
          <a:bodyPr>
            <a:normAutofit fontScale="90000"/>
          </a:bodyPr>
          <a:lstStyle/>
          <a:p>
            <a:r>
              <a:rPr lang="ja-JP" altLang="en-US" sz="1600"/>
              <a:t>課題と今後の展望</a:t>
            </a:r>
            <a:br>
              <a:rPr lang="ja-JP" altLang="en-US" sz="1600"/>
            </a:br>
            <a:r>
              <a:rPr lang="ja-JP" altLang="en-US" sz="3100"/>
              <a:t>論文中の指摘</a:t>
            </a:r>
            <a:endParaRPr kumimoji="1" lang="ja-JP" altLang="en-US" sz="1600"/>
          </a:p>
        </p:txBody>
      </p:sp>
      <p:sp>
        <p:nvSpPr>
          <p:cNvPr id="11" name="コンテンツ プレースホルダー 4">
            <a:extLst>
              <a:ext uri="{FF2B5EF4-FFF2-40B4-BE49-F238E27FC236}">
                <a16:creationId xmlns:a16="http://schemas.microsoft.com/office/drawing/2014/main" id="{B6AC951D-ABE8-E544-8B70-C2753C2F6ED0}"/>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6</a:t>
            </a:r>
            <a:endParaRPr lang="ja-JP" altLang="en-US"/>
          </a:p>
        </p:txBody>
      </p:sp>
      <p:sp>
        <p:nvSpPr>
          <p:cNvPr id="12" name="コンテンツ プレースホルダー 4">
            <a:extLst>
              <a:ext uri="{FF2B5EF4-FFF2-40B4-BE49-F238E27FC236}">
                <a16:creationId xmlns:a16="http://schemas.microsoft.com/office/drawing/2014/main" id="{AFE88C9B-B8B8-491B-CC78-B58C53C21F81}"/>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.2</a:t>
            </a:r>
            <a:endParaRPr lang="ja-JP" altLang="en-US" sz="2000"/>
          </a:p>
        </p:txBody>
      </p:sp>
      <p:grpSp>
        <p:nvGrpSpPr>
          <p:cNvPr id="14" name="グループ化 13">
            <a:extLst>
              <a:ext uri="{FF2B5EF4-FFF2-40B4-BE49-F238E27FC236}">
                <a16:creationId xmlns:a16="http://schemas.microsoft.com/office/drawing/2014/main" id="{AB6BB864-CA33-A3B4-C2CA-4B9B84F073D9}"/>
              </a:ext>
            </a:extLst>
          </p:cNvPr>
          <p:cNvGrpSpPr/>
          <p:nvPr/>
        </p:nvGrpSpPr>
        <p:grpSpPr>
          <a:xfrm>
            <a:off x="1313183" y="1852304"/>
            <a:ext cx="6079506" cy="3024496"/>
            <a:chOff x="3064494" y="1852304"/>
            <a:chExt cx="6079506" cy="3024496"/>
          </a:xfrm>
        </p:grpSpPr>
        <p:pic>
          <p:nvPicPr>
            <p:cNvPr id="6" name="図 5">
              <a:extLst>
                <a:ext uri="{FF2B5EF4-FFF2-40B4-BE49-F238E27FC236}">
                  <a16:creationId xmlns:a16="http://schemas.microsoft.com/office/drawing/2014/main" id="{DC91A7A3-B830-FB42-2647-BFF0BA79EA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7300" y="1852304"/>
              <a:ext cx="4726700" cy="3024496"/>
            </a:xfrm>
            <a:prstGeom prst="rect">
              <a:avLst/>
            </a:prstGeom>
          </p:spPr>
        </p:pic>
        <p:sp>
          <p:nvSpPr>
            <p:cNvPr id="8" name="テキスト ボックス 7">
              <a:extLst>
                <a:ext uri="{FF2B5EF4-FFF2-40B4-BE49-F238E27FC236}">
                  <a16:creationId xmlns:a16="http://schemas.microsoft.com/office/drawing/2014/main" id="{A11908CB-8A35-2460-0B06-32FDBE86ED6C}"/>
                </a:ext>
              </a:extLst>
            </p:cNvPr>
            <p:cNvSpPr txBox="1"/>
            <p:nvPr/>
          </p:nvSpPr>
          <p:spPr>
            <a:xfrm>
              <a:off x="3064494" y="2842465"/>
              <a:ext cx="1352806" cy="369332"/>
            </a:xfrm>
            <a:prstGeom prst="rect">
              <a:avLst/>
            </a:prstGeom>
            <a:noFill/>
          </p:spPr>
          <p:txBody>
            <a:bodyPr wrap="none" rtlCol="0">
              <a:spAutoFit/>
            </a:bodyPr>
            <a:lstStyle/>
            <a:p>
              <a:r>
                <a:rPr kumimoji="1" lang="en-US" altLang="ja-JP"/>
                <a:t>StrokeGen</a:t>
              </a:r>
              <a:endParaRPr kumimoji="1" lang="ja-JP" altLang="en-US" dirty="0"/>
            </a:p>
          </p:txBody>
        </p:sp>
        <p:sp>
          <p:nvSpPr>
            <p:cNvPr id="9" name="テキスト ボックス 8">
              <a:extLst>
                <a:ext uri="{FF2B5EF4-FFF2-40B4-BE49-F238E27FC236}">
                  <a16:creationId xmlns:a16="http://schemas.microsoft.com/office/drawing/2014/main" id="{922D319B-6727-5A08-CF86-CD0554EE7897}"/>
                </a:ext>
              </a:extLst>
            </p:cNvPr>
            <p:cNvSpPr txBox="1"/>
            <p:nvPr/>
          </p:nvSpPr>
          <p:spPr>
            <a:xfrm>
              <a:off x="3217689" y="4454621"/>
              <a:ext cx="1135247" cy="369332"/>
            </a:xfrm>
            <a:prstGeom prst="rect">
              <a:avLst/>
            </a:prstGeom>
            <a:noFill/>
          </p:spPr>
          <p:txBody>
            <a:bodyPr wrap="none" rtlCol="0">
              <a:spAutoFit/>
            </a:bodyPr>
            <a:lstStyle/>
            <a:p>
              <a:r>
                <a:rPr kumimoji="1" lang="en-US" altLang="ja-JP" dirty="0"/>
                <a:t>Pencil+4</a:t>
              </a:r>
              <a:endParaRPr kumimoji="1" lang="ja-JP" altLang="en-US" dirty="0"/>
            </a:p>
          </p:txBody>
        </p:sp>
      </p:grpSp>
      <p:pic>
        <p:nvPicPr>
          <p:cNvPr id="13" name="図 12">
            <a:extLst>
              <a:ext uri="{FF2B5EF4-FFF2-40B4-BE49-F238E27FC236}">
                <a16:creationId xmlns:a16="http://schemas.microsoft.com/office/drawing/2014/main" id="{0003A25F-DB0E-A48B-8359-B7C8C5ADBB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58260" y="421468"/>
            <a:ext cx="3685739" cy="1430836"/>
          </a:xfrm>
          <a:prstGeom prst="rect">
            <a:avLst/>
          </a:prstGeom>
        </p:spPr>
      </p:pic>
    </p:spTree>
    <p:extLst>
      <p:ext uri="{BB962C8B-B14F-4D97-AF65-F5344CB8AC3E}">
        <p14:creationId xmlns:p14="http://schemas.microsoft.com/office/powerpoint/2010/main" val="37125075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3BE424F-A1E0-389F-DC16-D65E9720FB87}"/>
              </a:ext>
            </a:extLst>
          </p:cNvPr>
          <p:cNvSpPr txBox="1"/>
          <p:nvPr/>
        </p:nvSpPr>
        <p:spPr>
          <a:xfrm>
            <a:off x="314761" y="797072"/>
            <a:ext cx="6019364" cy="3293209"/>
          </a:xfrm>
          <a:prstGeom prst="rect">
            <a:avLst/>
          </a:prstGeom>
          <a:noFill/>
        </p:spPr>
        <p:txBody>
          <a:bodyPr wrap="square" rtlCol="0">
            <a:spAutoFit/>
          </a:bodyPr>
          <a:lstStyle/>
          <a:p>
            <a:r>
              <a:rPr kumimoji="1" lang="ja-JP" altLang="en-US" sz="1600" b="1" u="sng"/>
              <a:t>綺麗なベクトルストロークではない</a:t>
            </a:r>
            <a:endParaRPr kumimoji="1" lang="en-US" altLang="ja-JP" sz="1600" b="1" u="sng"/>
          </a:p>
          <a:p>
            <a:r>
              <a:rPr kumimoji="1" lang="en-US" altLang="ja-JP" sz="1600"/>
              <a:t>StrokeGen </a:t>
            </a:r>
            <a:r>
              <a:rPr kumimoji="1" lang="ja-JP" altLang="en-US" sz="1600"/>
              <a:t>が生成するストロークは必ずしも綺麗に整列はしていないので、特殊な表現を適用すると破綻しやすい</a:t>
            </a:r>
            <a:endParaRPr kumimoji="1" lang="en-US" altLang="ja-JP" sz="1600"/>
          </a:p>
          <a:p>
            <a:endParaRPr kumimoji="1" lang="en-US" altLang="ja-JP" sz="1600"/>
          </a:p>
          <a:p>
            <a:r>
              <a:rPr kumimoji="1" lang="ja-JP" altLang="en-US" sz="1600" b="1" u="sng"/>
              <a:t>輪郭線に一致していない</a:t>
            </a:r>
            <a:endParaRPr kumimoji="1" lang="en-US" altLang="ja-JP" sz="1600" b="1" u="sng"/>
          </a:p>
          <a:p>
            <a:r>
              <a:rPr kumimoji="1" lang="ja-JP" altLang="en-US" sz="1600"/>
              <a:t>ピクセルエッジがピクセル中心の情報ではないので、</a:t>
            </a:r>
            <a:br>
              <a:rPr kumimoji="1" lang="en-US" altLang="ja-JP" sz="1600"/>
            </a:br>
            <a:r>
              <a:rPr kumimoji="1" lang="ja-JP" altLang="en-US" sz="1600"/>
              <a:t>得られたストロークはそもそも少しズレている（補正は可能）</a:t>
            </a:r>
            <a:endParaRPr kumimoji="1" lang="en-US" altLang="ja-JP" sz="1600"/>
          </a:p>
          <a:p>
            <a:r>
              <a:rPr kumimoji="1" lang="ja-JP" altLang="en-US" sz="1600"/>
              <a:t>さらに、平滑化処理で角が取れてしまう</a:t>
            </a:r>
            <a:endParaRPr kumimoji="1" lang="en-US" altLang="ja-JP" sz="1600"/>
          </a:p>
          <a:p>
            <a:r>
              <a:rPr kumimoji="1" lang="ja-JP" altLang="en-US" sz="1600"/>
              <a:t>エッジ保存フィルタを試してみたが、複雑なシーンではまだ有効な結果が得られていない</a:t>
            </a:r>
            <a:endParaRPr kumimoji="1" lang="en-US" altLang="ja-JP" sz="1600"/>
          </a:p>
          <a:p>
            <a:endParaRPr kumimoji="1" lang="en-US" altLang="ja-JP" sz="1600"/>
          </a:p>
          <a:p>
            <a:r>
              <a:rPr kumimoji="1" lang="ja-JP" altLang="en-US" sz="1600"/>
              <a:t>そもそも平滑化の効果があまりないようにも見えるので、</a:t>
            </a:r>
            <a:endParaRPr kumimoji="1" lang="en-US" altLang="ja-JP" sz="1600"/>
          </a:p>
          <a:p>
            <a:r>
              <a:rPr kumimoji="1" lang="en-US" altLang="ja-JP" sz="1600"/>
              <a:t>AA </a:t>
            </a:r>
            <a:r>
              <a:rPr kumimoji="1" lang="ja-JP" altLang="en-US" sz="1600"/>
              <a:t>処理などへ置き換えられるかのしれない</a:t>
            </a:r>
            <a:endParaRPr kumimoji="1" lang="en-US" altLang="ja-JP" sz="1600"/>
          </a:p>
        </p:txBody>
      </p:sp>
      <p:sp>
        <p:nvSpPr>
          <p:cNvPr id="10" name="タイトル 1">
            <a:extLst>
              <a:ext uri="{FF2B5EF4-FFF2-40B4-BE49-F238E27FC236}">
                <a16:creationId xmlns:a16="http://schemas.microsoft.com/office/drawing/2014/main" id="{5A63B7CF-9CA5-73AD-442C-CCA2843A127C}"/>
              </a:ext>
            </a:extLst>
          </p:cNvPr>
          <p:cNvSpPr>
            <a:spLocks noGrp="1"/>
          </p:cNvSpPr>
          <p:nvPr>
            <p:ph type="title"/>
          </p:nvPr>
        </p:nvSpPr>
        <p:spPr>
          <a:xfrm>
            <a:off x="695803" y="117763"/>
            <a:ext cx="7314267" cy="501095"/>
          </a:xfrm>
        </p:spPr>
        <p:txBody>
          <a:bodyPr>
            <a:normAutofit fontScale="90000"/>
          </a:bodyPr>
          <a:lstStyle/>
          <a:p>
            <a:r>
              <a:rPr lang="ja-JP" altLang="en-US" sz="1600"/>
              <a:t>課題と今後の展望</a:t>
            </a:r>
            <a:br>
              <a:rPr lang="ja-JP" altLang="en-US" sz="1600"/>
            </a:br>
            <a:r>
              <a:rPr lang="ja-JP" altLang="en-US" sz="3100"/>
              <a:t>その他の課題</a:t>
            </a:r>
            <a:endParaRPr kumimoji="1" lang="ja-JP" altLang="en-US" sz="1600"/>
          </a:p>
        </p:txBody>
      </p:sp>
      <p:sp>
        <p:nvSpPr>
          <p:cNvPr id="11" name="コンテンツ プレースホルダー 4">
            <a:extLst>
              <a:ext uri="{FF2B5EF4-FFF2-40B4-BE49-F238E27FC236}">
                <a16:creationId xmlns:a16="http://schemas.microsoft.com/office/drawing/2014/main" id="{B6AC951D-ABE8-E544-8B70-C2753C2F6ED0}"/>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6</a:t>
            </a:r>
            <a:endParaRPr lang="ja-JP" altLang="en-US"/>
          </a:p>
        </p:txBody>
      </p:sp>
      <p:sp>
        <p:nvSpPr>
          <p:cNvPr id="12" name="コンテンツ プレースホルダー 4">
            <a:extLst>
              <a:ext uri="{FF2B5EF4-FFF2-40B4-BE49-F238E27FC236}">
                <a16:creationId xmlns:a16="http://schemas.microsoft.com/office/drawing/2014/main" id="{AFE88C9B-B8B8-491B-CC78-B58C53C21F81}"/>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.2</a:t>
            </a:r>
            <a:endParaRPr lang="ja-JP" altLang="en-US" sz="2000"/>
          </a:p>
        </p:txBody>
      </p:sp>
      <p:grpSp>
        <p:nvGrpSpPr>
          <p:cNvPr id="32" name="グループ化 31">
            <a:extLst>
              <a:ext uri="{FF2B5EF4-FFF2-40B4-BE49-F238E27FC236}">
                <a16:creationId xmlns:a16="http://schemas.microsoft.com/office/drawing/2014/main" id="{10D6D228-A0ED-6481-C785-8C3ABC3E3FCE}"/>
              </a:ext>
            </a:extLst>
          </p:cNvPr>
          <p:cNvGrpSpPr/>
          <p:nvPr/>
        </p:nvGrpSpPr>
        <p:grpSpPr>
          <a:xfrm>
            <a:off x="6667500" y="368310"/>
            <a:ext cx="2188106" cy="2241608"/>
            <a:chOff x="6667500" y="1212570"/>
            <a:chExt cx="2188106" cy="2241608"/>
          </a:xfrm>
        </p:grpSpPr>
        <p:grpSp>
          <p:nvGrpSpPr>
            <p:cNvPr id="4" name="グループ化 3">
              <a:extLst>
                <a:ext uri="{FF2B5EF4-FFF2-40B4-BE49-F238E27FC236}">
                  <a16:creationId xmlns:a16="http://schemas.microsoft.com/office/drawing/2014/main" id="{CCD11647-FA50-3C04-6A90-2330DD6128B0}"/>
                </a:ext>
              </a:extLst>
            </p:cNvPr>
            <p:cNvGrpSpPr/>
            <p:nvPr/>
          </p:nvGrpSpPr>
          <p:grpSpPr>
            <a:xfrm>
              <a:off x="6667500" y="1212570"/>
              <a:ext cx="2188106" cy="1733778"/>
              <a:chOff x="4014497" y="47153"/>
              <a:chExt cx="8536084" cy="6763694"/>
            </a:xfrm>
          </p:grpSpPr>
          <p:pic>
            <p:nvPicPr>
              <p:cNvPr id="2" name="図 1">
                <a:extLst>
                  <a:ext uri="{FF2B5EF4-FFF2-40B4-BE49-F238E27FC236}">
                    <a16:creationId xmlns:a16="http://schemas.microsoft.com/office/drawing/2014/main" id="{E8137F4F-7B4D-8D21-C6BB-4E331A1B5C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4497" y="47153"/>
                <a:ext cx="4163006" cy="6763694"/>
              </a:xfrm>
              <a:prstGeom prst="rect">
                <a:avLst/>
              </a:prstGeom>
              <a:ln>
                <a:solidFill>
                  <a:schemeClr val="tx1"/>
                </a:solidFill>
              </a:ln>
            </p:spPr>
          </p:pic>
          <p:pic>
            <p:nvPicPr>
              <p:cNvPr id="3" name="図 2">
                <a:extLst>
                  <a:ext uri="{FF2B5EF4-FFF2-40B4-BE49-F238E27FC236}">
                    <a16:creationId xmlns:a16="http://schemas.microsoft.com/office/drawing/2014/main" id="{6C5493E4-95BD-3E47-ACF6-A5A1FB3065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7504" y="47153"/>
                <a:ext cx="4373077" cy="6763694"/>
              </a:xfrm>
              <a:prstGeom prst="rect">
                <a:avLst/>
              </a:prstGeom>
              <a:ln>
                <a:solidFill>
                  <a:schemeClr val="tx1"/>
                </a:solidFill>
              </a:ln>
            </p:spPr>
          </p:pic>
        </p:grpSp>
        <p:sp>
          <p:nvSpPr>
            <p:cNvPr id="7" name="テキスト ボックス 6">
              <a:extLst>
                <a:ext uri="{FF2B5EF4-FFF2-40B4-BE49-F238E27FC236}">
                  <a16:creationId xmlns:a16="http://schemas.microsoft.com/office/drawing/2014/main" id="{0621F49C-D178-A116-927B-79F9482E5933}"/>
                </a:ext>
              </a:extLst>
            </p:cNvPr>
            <p:cNvSpPr txBox="1"/>
            <p:nvPr/>
          </p:nvSpPr>
          <p:spPr>
            <a:xfrm>
              <a:off x="6667500" y="2946347"/>
              <a:ext cx="2188106" cy="507831"/>
            </a:xfrm>
            <a:prstGeom prst="rect">
              <a:avLst/>
            </a:prstGeom>
            <a:noFill/>
          </p:spPr>
          <p:txBody>
            <a:bodyPr wrap="square" rtlCol="0">
              <a:spAutoFit/>
            </a:bodyPr>
            <a:lstStyle/>
            <a:p>
              <a:r>
                <a:rPr kumimoji="1" lang="ja-JP" altLang="en-US" sz="900"/>
                <a:t>ストロークを延長してみた例</a:t>
              </a:r>
              <a:endParaRPr kumimoji="1" lang="en-US" altLang="ja-JP" sz="900"/>
            </a:p>
            <a:p>
              <a:r>
                <a:rPr kumimoji="1" lang="ja-JP" altLang="en-US" sz="900"/>
                <a:t>接線フィッティングの精度や点列の末端の形状から思い通りに調整できない</a:t>
              </a:r>
            </a:p>
          </p:txBody>
        </p:sp>
      </p:grpSp>
      <p:grpSp>
        <p:nvGrpSpPr>
          <p:cNvPr id="31" name="グループ化 30">
            <a:extLst>
              <a:ext uri="{FF2B5EF4-FFF2-40B4-BE49-F238E27FC236}">
                <a16:creationId xmlns:a16="http://schemas.microsoft.com/office/drawing/2014/main" id="{4718FECE-3656-7F5D-3002-AB7521611EC6}"/>
              </a:ext>
            </a:extLst>
          </p:cNvPr>
          <p:cNvGrpSpPr/>
          <p:nvPr/>
        </p:nvGrpSpPr>
        <p:grpSpPr>
          <a:xfrm>
            <a:off x="6840929" y="2682993"/>
            <a:ext cx="1841248" cy="2267015"/>
            <a:chOff x="3304322" y="4029075"/>
            <a:chExt cx="1841248" cy="2267015"/>
          </a:xfrm>
        </p:grpSpPr>
        <p:pic>
          <p:nvPicPr>
            <p:cNvPr id="21" name="図 20" descr="図形, 多角形&#10;&#10;自動的に生成された説明">
              <a:extLst>
                <a:ext uri="{FF2B5EF4-FFF2-40B4-BE49-F238E27FC236}">
                  <a16:creationId xmlns:a16="http://schemas.microsoft.com/office/drawing/2014/main" id="{30E56C1E-6B37-8AEC-702A-7E416B36A5D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09711" y="4029076"/>
              <a:ext cx="902676" cy="902675"/>
            </a:xfrm>
            <a:prstGeom prst="rect">
              <a:avLst/>
            </a:prstGeom>
          </p:spPr>
        </p:pic>
        <p:pic>
          <p:nvPicPr>
            <p:cNvPr id="23" name="図 22" descr="文字と写真のスクリーンショット&#10;&#10;中程度の精度で自動的に生成された説明">
              <a:extLst>
                <a:ext uri="{FF2B5EF4-FFF2-40B4-BE49-F238E27FC236}">
                  <a16:creationId xmlns:a16="http://schemas.microsoft.com/office/drawing/2014/main" id="{3832245A-6AA7-CD86-341F-E8B5F45D06E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41846" y="4029075"/>
              <a:ext cx="902676" cy="902675"/>
            </a:xfrm>
            <a:prstGeom prst="rect">
              <a:avLst/>
            </a:prstGeom>
          </p:spPr>
        </p:pic>
        <p:pic>
          <p:nvPicPr>
            <p:cNvPr id="24" name="図 23" descr="図形, 多角形&#10;&#10;自動的に生成された説明">
              <a:extLst>
                <a:ext uri="{FF2B5EF4-FFF2-40B4-BE49-F238E27FC236}">
                  <a16:creationId xmlns:a16="http://schemas.microsoft.com/office/drawing/2014/main" id="{39C4580A-8EF5-DA7B-B692-1B9FC23CEF6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42895" y="5162583"/>
              <a:ext cx="902675" cy="902675"/>
            </a:xfrm>
            <a:prstGeom prst="rect">
              <a:avLst/>
            </a:prstGeom>
          </p:spPr>
        </p:pic>
        <p:sp>
          <p:nvSpPr>
            <p:cNvPr id="26" name="テキスト ボックス 25">
              <a:extLst>
                <a:ext uri="{FF2B5EF4-FFF2-40B4-BE49-F238E27FC236}">
                  <a16:creationId xmlns:a16="http://schemas.microsoft.com/office/drawing/2014/main" id="{E289E817-11A3-9956-C878-643DCFBA4D03}"/>
                </a:ext>
              </a:extLst>
            </p:cNvPr>
            <p:cNvSpPr txBox="1"/>
            <p:nvPr/>
          </p:nvSpPr>
          <p:spPr>
            <a:xfrm>
              <a:off x="3309711" y="4922245"/>
              <a:ext cx="902675" cy="230832"/>
            </a:xfrm>
            <a:prstGeom prst="rect">
              <a:avLst/>
            </a:prstGeom>
            <a:noFill/>
          </p:spPr>
          <p:txBody>
            <a:bodyPr wrap="square" rtlCol="0">
              <a:spAutoFit/>
            </a:bodyPr>
            <a:lstStyle/>
            <a:p>
              <a:pPr algn="ctr"/>
              <a:r>
                <a:rPr kumimoji="1" lang="ja-JP" altLang="en-US" sz="900"/>
                <a:t>元の形状</a:t>
              </a:r>
            </a:p>
          </p:txBody>
        </p:sp>
        <p:sp>
          <p:nvSpPr>
            <p:cNvPr id="27" name="テキスト ボックス 26">
              <a:extLst>
                <a:ext uri="{FF2B5EF4-FFF2-40B4-BE49-F238E27FC236}">
                  <a16:creationId xmlns:a16="http://schemas.microsoft.com/office/drawing/2014/main" id="{443FC646-419F-1533-0B1C-D34FAC2DF456}"/>
                </a:ext>
              </a:extLst>
            </p:cNvPr>
            <p:cNvSpPr txBox="1"/>
            <p:nvPr/>
          </p:nvSpPr>
          <p:spPr>
            <a:xfrm>
              <a:off x="4238626" y="4931751"/>
              <a:ext cx="902675" cy="230832"/>
            </a:xfrm>
            <a:prstGeom prst="rect">
              <a:avLst/>
            </a:prstGeom>
            <a:noFill/>
          </p:spPr>
          <p:txBody>
            <a:bodyPr wrap="square" rtlCol="0">
              <a:spAutoFit/>
            </a:bodyPr>
            <a:lstStyle/>
            <a:p>
              <a:pPr algn="ctr"/>
              <a:r>
                <a:rPr kumimoji="1" lang="ja-JP" altLang="en-US" sz="900"/>
                <a:t>ラスタライズ</a:t>
              </a:r>
            </a:p>
          </p:txBody>
        </p:sp>
        <p:pic>
          <p:nvPicPr>
            <p:cNvPr id="28" name="図 27" descr="図形, 円&#10;&#10;自動的に生成された説明">
              <a:extLst>
                <a:ext uri="{FF2B5EF4-FFF2-40B4-BE49-F238E27FC236}">
                  <a16:creationId xmlns:a16="http://schemas.microsoft.com/office/drawing/2014/main" id="{20CC23BE-545B-7739-76F0-8E2A5D52AB2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310763" y="5162585"/>
              <a:ext cx="902673" cy="902673"/>
            </a:xfrm>
            <a:prstGeom prst="rect">
              <a:avLst/>
            </a:prstGeom>
          </p:spPr>
        </p:pic>
        <p:sp>
          <p:nvSpPr>
            <p:cNvPr id="29" name="テキスト ボックス 28">
              <a:extLst>
                <a:ext uri="{FF2B5EF4-FFF2-40B4-BE49-F238E27FC236}">
                  <a16:creationId xmlns:a16="http://schemas.microsoft.com/office/drawing/2014/main" id="{E2D2095F-01C4-1B43-2781-C356F590080A}"/>
                </a:ext>
              </a:extLst>
            </p:cNvPr>
            <p:cNvSpPr txBox="1"/>
            <p:nvPr/>
          </p:nvSpPr>
          <p:spPr>
            <a:xfrm>
              <a:off x="3304322" y="6065258"/>
              <a:ext cx="902675" cy="230832"/>
            </a:xfrm>
            <a:prstGeom prst="rect">
              <a:avLst/>
            </a:prstGeom>
            <a:noFill/>
          </p:spPr>
          <p:txBody>
            <a:bodyPr wrap="square" rtlCol="0">
              <a:spAutoFit/>
            </a:bodyPr>
            <a:lstStyle/>
            <a:p>
              <a:pPr algn="ctr"/>
              <a:r>
                <a:rPr kumimoji="1" lang="ja-JP" altLang="en-US" sz="900"/>
                <a:t>平滑化</a:t>
              </a:r>
            </a:p>
          </p:txBody>
        </p:sp>
        <p:sp>
          <p:nvSpPr>
            <p:cNvPr id="30" name="テキスト ボックス 29">
              <a:extLst>
                <a:ext uri="{FF2B5EF4-FFF2-40B4-BE49-F238E27FC236}">
                  <a16:creationId xmlns:a16="http://schemas.microsoft.com/office/drawing/2014/main" id="{013BA3BE-818B-34E1-14DA-697942508ECA}"/>
                </a:ext>
              </a:extLst>
            </p:cNvPr>
            <p:cNvSpPr txBox="1"/>
            <p:nvPr/>
          </p:nvSpPr>
          <p:spPr>
            <a:xfrm>
              <a:off x="4236456" y="6065258"/>
              <a:ext cx="902675" cy="230832"/>
            </a:xfrm>
            <a:prstGeom prst="rect">
              <a:avLst/>
            </a:prstGeom>
            <a:noFill/>
          </p:spPr>
          <p:txBody>
            <a:bodyPr wrap="square" rtlCol="0">
              <a:spAutoFit/>
            </a:bodyPr>
            <a:lstStyle/>
            <a:p>
              <a:pPr algn="ctr"/>
              <a:r>
                <a:rPr kumimoji="1" lang="ja-JP" altLang="en-US" sz="900"/>
                <a:t>エッジ保存</a:t>
              </a:r>
            </a:p>
          </p:txBody>
        </p:sp>
      </p:grpSp>
    </p:spTree>
    <p:extLst>
      <p:ext uri="{BB962C8B-B14F-4D97-AF65-F5344CB8AC3E}">
        <p14:creationId xmlns:p14="http://schemas.microsoft.com/office/powerpoint/2010/main" val="11636953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3BE424F-A1E0-389F-DC16-D65E9720FB87}"/>
              </a:ext>
            </a:extLst>
          </p:cNvPr>
          <p:cNvSpPr txBox="1"/>
          <p:nvPr/>
        </p:nvSpPr>
        <p:spPr>
          <a:xfrm>
            <a:off x="314761" y="797072"/>
            <a:ext cx="7162923" cy="3416320"/>
          </a:xfrm>
          <a:prstGeom prst="rect">
            <a:avLst/>
          </a:prstGeom>
          <a:noFill/>
        </p:spPr>
        <p:txBody>
          <a:bodyPr wrap="none" rtlCol="0">
            <a:spAutoFit/>
          </a:bodyPr>
          <a:lstStyle/>
          <a:p>
            <a:r>
              <a:rPr kumimoji="1" lang="ja-JP" altLang="en-US" sz="1600"/>
              <a:t>現在はどのように実用化できるかを研究開発中</a:t>
            </a:r>
            <a:endParaRPr kumimoji="1" lang="en-US" altLang="ja-JP" sz="1600"/>
          </a:p>
          <a:p>
            <a:r>
              <a:rPr kumimoji="1" lang="ja-JP" altLang="en-US" sz="1200"/>
              <a:t>本公演の動画・</a:t>
            </a:r>
            <a:r>
              <a:rPr kumimoji="1" lang="en-US" altLang="ja-JP" sz="1200"/>
              <a:t>SS</a:t>
            </a:r>
            <a:r>
              <a:rPr kumimoji="1" lang="ja-JP" altLang="en-US" sz="1200"/>
              <a:t> にも </a:t>
            </a:r>
            <a:r>
              <a:rPr kumimoji="1" lang="en-US" altLang="ja-JP" sz="1200"/>
              <a:t>StrokeGen </a:t>
            </a:r>
            <a:r>
              <a:rPr kumimoji="1" lang="ja-JP" altLang="en-US" sz="1200"/>
              <a:t>のアイディアをベースに再構築した新しい手法の結果が含まれる</a:t>
            </a:r>
            <a:endParaRPr kumimoji="1" lang="en-US" altLang="ja-JP" sz="1600"/>
          </a:p>
          <a:p>
            <a:endParaRPr kumimoji="1" lang="en-US" altLang="ja-JP" sz="1600" b="1" u="sng"/>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r>
              <a:rPr kumimoji="1" lang="ja-JP" altLang="en-US" sz="1600"/>
              <a:t>論文の著者もさらに発展させた手法を開発している模様</a:t>
            </a:r>
            <a:endParaRPr kumimoji="1" lang="en-US" altLang="ja-JP" sz="1600"/>
          </a:p>
          <a:p>
            <a:r>
              <a:rPr kumimoji="1" lang="ja-JP" altLang="en-US" sz="1200"/>
              <a:t>（著者の</a:t>
            </a:r>
            <a:r>
              <a:rPr kumimoji="1" lang="en-US" altLang="ja-JP" sz="1200"/>
              <a:t>X</a:t>
            </a:r>
            <a:r>
              <a:rPr kumimoji="1" lang="ja-JP" altLang="en-US" sz="1200"/>
              <a:t>より。</a:t>
            </a:r>
            <a:r>
              <a:rPr kumimoji="1" lang="en-US" altLang="ja-JP" sz="1200"/>
              <a:t>Blender</a:t>
            </a:r>
            <a:r>
              <a:rPr kumimoji="1" lang="ja-JP" altLang="en-US" sz="1200"/>
              <a:t>上で動作させているようなのでゲーム用途からは離れているかも？）</a:t>
            </a:r>
            <a:endParaRPr kumimoji="1" lang="en-US" altLang="ja-JP" sz="1200"/>
          </a:p>
          <a:p>
            <a:endParaRPr kumimoji="1" lang="en-US" altLang="ja-JP" sz="1600"/>
          </a:p>
        </p:txBody>
      </p:sp>
      <p:sp>
        <p:nvSpPr>
          <p:cNvPr id="11" name="コンテンツ プレースホルダー 4">
            <a:extLst>
              <a:ext uri="{FF2B5EF4-FFF2-40B4-BE49-F238E27FC236}">
                <a16:creationId xmlns:a16="http://schemas.microsoft.com/office/drawing/2014/main" id="{B6AC951D-ABE8-E544-8B70-C2753C2F6ED0}"/>
              </a:ext>
            </a:extLst>
          </p:cNvPr>
          <p:cNvSpPr txBox="1">
            <a:spLocks/>
          </p:cNvSpPr>
          <p:nvPr/>
        </p:nvSpPr>
        <p:spPr bwMode="auto">
          <a:xfrm>
            <a:off x="0" y="0"/>
            <a:ext cx="695803" cy="6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pPr algn="l"/>
            <a:r>
              <a:rPr lang="en-US" altLang="ja-JP"/>
              <a:t>6</a:t>
            </a:r>
            <a:endParaRPr lang="ja-JP" altLang="en-US"/>
          </a:p>
        </p:txBody>
      </p:sp>
      <p:sp>
        <p:nvSpPr>
          <p:cNvPr id="12" name="コンテンツ プレースホルダー 4">
            <a:extLst>
              <a:ext uri="{FF2B5EF4-FFF2-40B4-BE49-F238E27FC236}">
                <a16:creationId xmlns:a16="http://schemas.microsoft.com/office/drawing/2014/main" id="{AFE88C9B-B8B8-491B-CC78-B58C53C21F81}"/>
              </a:ext>
            </a:extLst>
          </p:cNvPr>
          <p:cNvSpPr txBox="1">
            <a:spLocks/>
          </p:cNvSpPr>
          <p:nvPr/>
        </p:nvSpPr>
        <p:spPr bwMode="auto">
          <a:xfrm>
            <a:off x="187803" y="131474"/>
            <a:ext cx="502911"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defTabSz="342900" rtl="0" eaLnBrk="1" fontAlgn="base" hangingPunct="1">
              <a:spcBef>
                <a:spcPct val="20000"/>
              </a:spcBef>
              <a:spcAft>
                <a:spcPct val="0"/>
              </a:spcAft>
              <a:buFont typeface="Arial" panose="020B0604020202020204" pitchFamily="34" charset="0"/>
              <a:buNone/>
              <a:defRPr kumimoji="1" sz="3600" b="0" kern="1200">
                <a:solidFill>
                  <a:schemeClr val="bg1"/>
                </a:solidFill>
                <a:latin typeface="Segoe UI Black" panose="020B0A02040204020203" pitchFamily="34" charset="0"/>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en-US" altLang="ja-JP" sz="2000"/>
              <a:t>.2</a:t>
            </a:r>
            <a:endParaRPr lang="ja-JP" altLang="en-US" sz="2000"/>
          </a:p>
        </p:txBody>
      </p:sp>
      <p:sp>
        <p:nvSpPr>
          <p:cNvPr id="6" name="タイトル 5">
            <a:extLst>
              <a:ext uri="{FF2B5EF4-FFF2-40B4-BE49-F238E27FC236}">
                <a16:creationId xmlns:a16="http://schemas.microsoft.com/office/drawing/2014/main" id="{7ABBE389-2D83-7E4F-696B-313F281475F1}"/>
              </a:ext>
            </a:extLst>
          </p:cNvPr>
          <p:cNvSpPr>
            <a:spLocks noGrp="1"/>
          </p:cNvSpPr>
          <p:nvPr>
            <p:ph type="title"/>
          </p:nvPr>
        </p:nvSpPr>
        <p:spPr/>
        <p:txBody>
          <a:bodyPr/>
          <a:lstStyle/>
          <a:p>
            <a:r>
              <a:rPr kumimoji="1" lang="ja-JP" altLang="en-US"/>
              <a:t>今後の展望</a:t>
            </a:r>
          </a:p>
        </p:txBody>
      </p:sp>
      <p:grpSp>
        <p:nvGrpSpPr>
          <p:cNvPr id="2" name="グループ化 1">
            <a:extLst>
              <a:ext uri="{FF2B5EF4-FFF2-40B4-BE49-F238E27FC236}">
                <a16:creationId xmlns:a16="http://schemas.microsoft.com/office/drawing/2014/main" id="{4E82A325-2E25-B8FF-43B2-7E1942761891}"/>
              </a:ext>
            </a:extLst>
          </p:cNvPr>
          <p:cNvGrpSpPr/>
          <p:nvPr/>
        </p:nvGrpSpPr>
        <p:grpSpPr>
          <a:xfrm>
            <a:off x="905337" y="1619071"/>
            <a:ext cx="6895197" cy="1572964"/>
            <a:chOff x="-44370" y="1619071"/>
            <a:chExt cx="6895197" cy="1572964"/>
          </a:xfrm>
        </p:grpSpPr>
        <p:sp>
          <p:nvSpPr>
            <p:cNvPr id="3" name="テキスト ボックス 2">
              <a:extLst>
                <a:ext uri="{FF2B5EF4-FFF2-40B4-BE49-F238E27FC236}">
                  <a16:creationId xmlns:a16="http://schemas.microsoft.com/office/drawing/2014/main" id="{A10DD710-127A-E946-9BB8-5CEBB468D62D}"/>
                </a:ext>
              </a:extLst>
            </p:cNvPr>
            <p:cNvSpPr txBox="1"/>
            <p:nvPr/>
          </p:nvSpPr>
          <p:spPr>
            <a:xfrm>
              <a:off x="-44370" y="1619071"/>
              <a:ext cx="2959255" cy="1323439"/>
            </a:xfrm>
            <a:prstGeom prst="rect">
              <a:avLst/>
            </a:prstGeom>
            <a:noFill/>
          </p:spPr>
          <p:txBody>
            <a:bodyPr wrap="square">
              <a:spAutoFit/>
            </a:bodyPr>
            <a:lstStyle/>
            <a:p>
              <a:r>
                <a:rPr kumimoji="1" lang="ja-JP" altLang="en-US" sz="1600" b="1" u="sng">
                  <a:solidFill>
                    <a:schemeClr val="accent6">
                      <a:lumMod val="75000"/>
                    </a:schemeClr>
                  </a:solidFill>
                </a:rPr>
                <a:t>アルゴリズム面の改善</a:t>
              </a:r>
              <a:endParaRPr kumimoji="1" lang="en-US" altLang="ja-JP" sz="1600" b="1" u="sng">
                <a:solidFill>
                  <a:schemeClr val="accent6">
                    <a:lumMod val="75000"/>
                  </a:schemeClr>
                </a:solidFill>
              </a:endParaRPr>
            </a:p>
            <a:p>
              <a:pPr marL="285750" indent="-285750">
                <a:buFont typeface="Arial" panose="020B0604020202020204" pitchFamily="34" charset="0"/>
                <a:buChar char="•"/>
              </a:pPr>
              <a:r>
                <a:rPr kumimoji="1" lang="ja-JP" altLang="en-US" sz="1600"/>
                <a:t>安定性の</a:t>
              </a:r>
              <a:r>
                <a:rPr kumimoji="1" lang="ja-JP" altLang="en-US" sz="1600" b="1"/>
                <a:t>大幅な</a:t>
              </a:r>
              <a:r>
                <a:rPr kumimoji="1" lang="ja-JP" altLang="en-US" sz="1600"/>
                <a:t>向上</a:t>
              </a:r>
              <a:endParaRPr kumimoji="1" lang="en-US" altLang="ja-JP" sz="1600"/>
            </a:p>
            <a:p>
              <a:pPr marL="285750" indent="-285750">
                <a:buFont typeface="Arial" panose="020B0604020202020204" pitchFamily="34" charset="0"/>
                <a:buChar char="•"/>
              </a:pPr>
              <a:r>
                <a:rPr kumimoji="1" lang="ja-JP" altLang="en-US" sz="1600"/>
                <a:t>従来法との共存・置換</a:t>
              </a:r>
              <a:endParaRPr kumimoji="1" lang="en-US" altLang="ja-JP" sz="1600"/>
            </a:p>
            <a:p>
              <a:pPr marL="285750" indent="-285750">
                <a:buFont typeface="Arial" panose="020B0604020202020204" pitchFamily="34" charset="0"/>
                <a:buChar char="•"/>
              </a:pPr>
              <a:r>
                <a:rPr kumimoji="1" lang="ja-JP" altLang="en-US" sz="1600"/>
                <a:t>更なる高速化</a:t>
              </a:r>
              <a:br>
                <a:rPr kumimoji="1" lang="en-US" altLang="ja-JP" sz="1600"/>
              </a:br>
              <a:r>
                <a:rPr kumimoji="1" lang="ja-JP" altLang="en-US" sz="1600"/>
                <a:t>（大規模シーンへの適用）</a:t>
              </a:r>
              <a:endParaRPr kumimoji="1" lang="en-US" altLang="ja-JP" sz="1600"/>
            </a:p>
          </p:txBody>
        </p:sp>
        <p:sp>
          <p:nvSpPr>
            <p:cNvPr id="7" name="テキスト ボックス 6">
              <a:extLst>
                <a:ext uri="{FF2B5EF4-FFF2-40B4-BE49-F238E27FC236}">
                  <a16:creationId xmlns:a16="http://schemas.microsoft.com/office/drawing/2014/main" id="{E45F3293-875A-C60B-AF1F-2A9F0A7F0881}"/>
                </a:ext>
              </a:extLst>
            </p:cNvPr>
            <p:cNvSpPr txBox="1"/>
            <p:nvPr/>
          </p:nvSpPr>
          <p:spPr>
            <a:xfrm>
              <a:off x="3696193" y="1622375"/>
              <a:ext cx="3154634" cy="1569660"/>
            </a:xfrm>
            <a:prstGeom prst="rect">
              <a:avLst/>
            </a:prstGeom>
            <a:noFill/>
          </p:spPr>
          <p:txBody>
            <a:bodyPr wrap="square">
              <a:spAutoFit/>
            </a:bodyPr>
            <a:lstStyle/>
            <a:p>
              <a:r>
                <a:rPr kumimoji="1" lang="ja-JP" altLang="en-US" sz="1600" b="1" u="sng">
                  <a:solidFill>
                    <a:schemeClr val="accent6">
                      <a:lumMod val="75000"/>
                    </a:schemeClr>
                  </a:solidFill>
                </a:rPr>
                <a:t>表現面の改善</a:t>
              </a:r>
              <a:endParaRPr kumimoji="1" lang="en-US" altLang="ja-JP" sz="1600" b="1" u="sng">
                <a:solidFill>
                  <a:schemeClr val="accent6">
                    <a:lumMod val="75000"/>
                  </a:schemeClr>
                </a:solidFill>
              </a:endParaRPr>
            </a:p>
            <a:p>
              <a:pPr marL="285750" indent="-285750">
                <a:buFont typeface="Arial" panose="020B0604020202020204" pitchFamily="34" charset="0"/>
                <a:buChar char="•"/>
              </a:pPr>
              <a:r>
                <a:rPr kumimoji="1" lang="ja-JP" altLang="en-US" sz="1600"/>
                <a:t>アップスケーリング</a:t>
              </a:r>
              <a:endParaRPr kumimoji="1" lang="en-US" altLang="ja-JP" sz="1600"/>
            </a:p>
            <a:p>
              <a:pPr marL="285750" indent="-285750">
                <a:buFont typeface="Arial" panose="020B0604020202020204" pitchFamily="34" charset="0"/>
                <a:buChar char="•"/>
              </a:pPr>
              <a:r>
                <a:rPr kumimoji="1" lang="ja-JP" altLang="en-US" sz="1600"/>
                <a:t>アンチエイリアシング</a:t>
              </a:r>
              <a:endParaRPr kumimoji="1" lang="en-US" altLang="ja-JP" sz="1600"/>
            </a:p>
            <a:p>
              <a:pPr marL="285750" indent="-285750">
                <a:buFont typeface="Arial" panose="020B0604020202020204" pitchFamily="34" charset="0"/>
                <a:buChar char="•"/>
              </a:pPr>
              <a:r>
                <a:rPr kumimoji="1" lang="ja-JP" altLang="en-US" sz="1600" b="1"/>
                <a:t>ニーズの調査 </a:t>
              </a:r>
              <a:r>
                <a:rPr kumimoji="1" lang="ja-JP" altLang="en-US" sz="1600"/>
                <a:t>→ 表現の拡充</a:t>
              </a:r>
              <a:endParaRPr kumimoji="1" lang="en-US" altLang="ja-JP" sz="1600"/>
            </a:p>
            <a:p>
              <a:pPr marL="285750" indent="-285750">
                <a:buFont typeface="Arial" panose="020B0604020202020204" pitchFamily="34" charset="0"/>
                <a:buChar char="•"/>
              </a:pPr>
              <a:r>
                <a:rPr kumimoji="1" lang="ja-JP" altLang="en-US" sz="1600"/>
                <a:t>アートをサポートするための</a:t>
              </a:r>
              <a:br>
                <a:rPr kumimoji="1" lang="en-US" altLang="ja-JP" sz="1600"/>
              </a:br>
              <a:r>
                <a:rPr kumimoji="1" lang="ja-JP" altLang="en-US" sz="1600"/>
                <a:t>ツールとしての機能拡充</a:t>
              </a:r>
              <a:endParaRPr kumimoji="1" lang="en-US" altLang="ja-JP" sz="1600"/>
            </a:p>
          </p:txBody>
        </p:sp>
      </p:grpSp>
      <p:sp>
        <p:nvSpPr>
          <p:cNvPr id="9" name="テキスト ボックス 8">
            <a:extLst>
              <a:ext uri="{FF2B5EF4-FFF2-40B4-BE49-F238E27FC236}">
                <a16:creationId xmlns:a16="http://schemas.microsoft.com/office/drawing/2014/main" id="{64041D1E-CAF2-5C19-BB9C-45BB4C86FB26}"/>
              </a:ext>
            </a:extLst>
          </p:cNvPr>
          <p:cNvSpPr txBox="1"/>
          <p:nvPr/>
        </p:nvSpPr>
        <p:spPr>
          <a:xfrm>
            <a:off x="1114872" y="4293183"/>
            <a:ext cx="6476128" cy="369332"/>
          </a:xfrm>
          <a:prstGeom prst="rect">
            <a:avLst/>
          </a:prstGeom>
          <a:noFill/>
        </p:spPr>
        <p:txBody>
          <a:bodyPr wrap="square">
            <a:spAutoFit/>
          </a:bodyPr>
          <a:lstStyle/>
          <a:p>
            <a:pPr algn="ctr"/>
            <a:r>
              <a:rPr kumimoji="1" lang="ja-JP" altLang="en-US" sz="1800" b="1">
                <a:solidFill>
                  <a:schemeClr val="accent6">
                    <a:lumMod val="75000"/>
                  </a:schemeClr>
                </a:solidFill>
              </a:rPr>
              <a:t>とても面白い技術なので今後の発展の動向に要注目！</a:t>
            </a:r>
            <a:endParaRPr kumimoji="1" lang="en-US" altLang="ja-JP" sz="1800" b="1">
              <a:solidFill>
                <a:schemeClr val="accent6">
                  <a:lumMod val="75000"/>
                </a:schemeClr>
              </a:solidFill>
            </a:endParaRPr>
          </a:p>
        </p:txBody>
      </p:sp>
    </p:spTree>
    <p:extLst>
      <p:ext uri="{BB962C8B-B14F-4D97-AF65-F5344CB8AC3E}">
        <p14:creationId xmlns:p14="http://schemas.microsoft.com/office/powerpoint/2010/main" val="41420212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8665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979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8A7791-73BB-83AF-A503-A646EF3948E6}"/>
              </a:ext>
            </a:extLst>
          </p:cNvPr>
          <p:cNvSpPr>
            <a:spLocks noGrp="1"/>
          </p:cNvSpPr>
          <p:nvPr>
            <p:ph type="title"/>
          </p:nvPr>
        </p:nvSpPr>
        <p:spPr/>
        <p:txBody>
          <a:bodyPr/>
          <a:lstStyle/>
          <a:p>
            <a:r>
              <a:rPr kumimoji="1" lang="ja-JP" altLang="en-US"/>
              <a:t>ゲームにおける輪郭線</a:t>
            </a:r>
          </a:p>
        </p:txBody>
      </p:sp>
      <p:sp>
        <p:nvSpPr>
          <p:cNvPr id="4" name="コンテンツ プレースホルダー 3">
            <a:extLst>
              <a:ext uri="{FF2B5EF4-FFF2-40B4-BE49-F238E27FC236}">
                <a16:creationId xmlns:a16="http://schemas.microsoft.com/office/drawing/2014/main" id="{D2679E5E-3E54-9939-C35F-E062543FBDE8}"/>
              </a:ext>
            </a:extLst>
          </p:cNvPr>
          <p:cNvSpPr>
            <a:spLocks noGrp="1"/>
          </p:cNvSpPr>
          <p:nvPr>
            <p:ph sz="quarter" idx="14"/>
          </p:nvPr>
        </p:nvSpPr>
        <p:spPr/>
        <p:txBody>
          <a:bodyPr/>
          <a:lstStyle/>
          <a:p>
            <a:r>
              <a:rPr kumimoji="1" lang="en-US" altLang="ja-JP"/>
              <a:t>1</a:t>
            </a:r>
            <a:endParaRPr kumimoji="1" lang="ja-JP" altLang="en-US"/>
          </a:p>
        </p:txBody>
      </p:sp>
      <p:grpSp>
        <p:nvGrpSpPr>
          <p:cNvPr id="3" name="グループ化 2">
            <a:extLst>
              <a:ext uri="{FF2B5EF4-FFF2-40B4-BE49-F238E27FC236}">
                <a16:creationId xmlns:a16="http://schemas.microsoft.com/office/drawing/2014/main" id="{44FCA806-6FF0-A4E1-D46E-384E0E181F4C}"/>
              </a:ext>
            </a:extLst>
          </p:cNvPr>
          <p:cNvGrpSpPr/>
          <p:nvPr/>
        </p:nvGrpSpPr>
        <p:grpSpPr>
          <a:xfrm>
            <a:off x="357989" y="851482"/>
            <a:ext cx="4094680" cy="2421581"/>
            <a:chOff x="149150" y="1032457"/>
            <a:chExt cx="4094680" cy="2421581"/>
          </a:xfrm>
        </p:grpSpPr>
        <p:sp>
          <p:nvSpPr>
            <p:cNvPr id="6" name="テキスト ボックス 5">
              <a:extLst>
                <a:ext uri="{FF2B5EF4-FFF2-40B4-BE49-F238E27FC236}">
                  <a16:creationId xmlns:a16="http://schemas.microsoft.com/office/drawing/2014/main" id="{61DB092B-8D32-94EB-1BAF-2D3F21A9142B}"/>
                </a:ext>
              </a:extLst>
            </p:cNvPr>
            <p:cNvSpPr txBox="1"/>
            <p:nvPr/>
          </p:nvSpPr>
          <p:spPr>
            <a:xfrm>
              <a:off x="2156791" y="1568517"/>
              <a:ext cx="2087039" cy="1815882"/>
            </a:xfrm>
            <a:prstGeom prst="rect">
              <a:avLst/>
            </a:prstGeom>
            <a:noFill/>
          </p:spPr>
          <p:txBody>
            <a:bodyPr wrap="square" rtlCol="0">
              <a:spAutoFit/>
            </a:bodyPr>
            <a:lstStyle/>
            <a:p>
              <a:r>
                <a:rPr kumimoji="1" lang="ja-JP" altLang="en-US" sz="1400"/>
                <a:t>裏返して拡大したメッシュを通常のメッシュに重ねることで輪郭線のように見せる手法</a:t>
              </a:r>
              <a:endParaRPr kumimoji="1" lang="en-US" altLang="ja-JP" sz="1400"/>
            </a:p>
            <a:p>
              <a:r>
                <a:rPr kumimoji="1" lang="ja-JP" altLang="en-US" sz="1400"/>
                <a:t>シンプルで利用しやすいが、線が割れたり描けない線があったりと制限も多い</a:t>
              </a:r>
              <a:endParaRPr kumimoji="1" lang="en-US" altLang="ja-JP" sz="1400"/>
            </a:p>
          </p:txBody>
        </p:sp>
        <p:grpSp>
          <p:nvGrpSpPr>
            <p:cNvPr id="8" name="グループ化 7">
              <a:extLst>
                <a:ext uri="{FF2B5EF4-FFF2-40B4-BE49-F238E27FC236}">
                  <a16:creationId xmlns:a16="http://schemas.microsoft.com/office/drawing/2014/main" id="{4915FC5B-E05C-7666-033E-34302E24BA94}"/>
                </a:ext>
              </a:extLst>
            </p:cNvPr>
            <p:cNvGrpSpPr/>
            <p:nvPr/>
          </p:nvGrpSpPr>
          <p:grpSpPr>
            <a:xfrm>
              <a:off x="149150" y="1566268"/>
              <a:ext cx="1887769" cy="1887770"/>
              <a:chOff x="2786652" y="1622400"/>
              <a:chExt cx="3179801" cy="3179802"/>
            </a:xfrm>
          </p:grpSpPr>
          <p:pic>
            <p:nvPicPr>
              <p:cNvPr id="9" name="図 8">
                <a:extLst>
                  <a:ext uri="{FF2B5EF4-FFF2-40B4-BE49-F238E27FC236}">
                    <a16:creationId xmlns:a16="http://schemas.microsoft.com/office/drawing/2014/main" id="{0C81DD10-D136-E02F-908B-7EC7A261DA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6652" y="1622401"/>
                <a:ext cx="3179801" cy="3179801"/>
              </a:xfrm>
              <a:prstGeom prst="rect">
                <a:avLst/>
              </a:prstGeom>
              <a:ln>
                <a:solidFill>
                  <a:schemeClr val="tx1"/>
                </a:solidFill>
              </a:ln>
            </p:spPr>
          </p:pic>
          <p:pic>
            <p:nvPicPr>
              <p:cNvPr id="10" name="図 9" descr="抽象 が含まれている画像&#10;&#10;自動的に生成された説明">
                <a:extLst>
                  <a:ext uri="{FF2B5EF4-FFF2-40B4-BE49-F238E27FC236}">
                    <a16:creationId xmlns:a16="http://schemas.microsoft.com/office/drawing/2014/main" id="{643F750A-EDF3-EAB3-9B4A-FE545537EE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86652" y="1622400"/>
                <a:ext cx="3179801" cy="3179801"/>
              </a:xfrm>
              <a:prstGeom prst="diagStripe">
                <a:avLst>
                  <a:gd name="adj" fmla="val 89736"/>
                </a:avLst>
              </a:prstGeom>
              <a:ln>
                <a:solidFill>
                  <a:schemeClr val="tx1"/>
                </a:solidFill>
              </a:ln>
            </p:spPr>
          </p:pic>
        </p:grpSp>
        <p:sp>
          <p:nvSpPr>
            <p:cNvPr id="11" name="正方形/長方形 10">
              <a:extLst>
                <a:ext uri="{FF2B5EF4-FFF2-40B4-BE49-F238E27FC236}">
                  <a16:creationId xmlns:a16="http://schemas.microsoft.com/office/drawing/2014/main" id="{9C13A2ED-DFA8-81D1-54C9-0C058F5E851C}"/>
                </a:ext>
              </a:extLst>
            </p:cNvPr>
            <p:cNvSpPr/>
            <p:nvPr/>
          </p:nvSpPr>
          <p:spPr>
            <a:xfrm>
              <a:off x="149150" y="1032457"/>
              <a:ext cx="4094680" cy="464779"/>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b="1"/>
                <a:t>Geometry-based</a:t>
              </a:r>
            </a:p>
            <a:p>
              <a:pPr algn="ctr"/>
              <a:r>
                <a:rPr kumimoji="1" lang="ja-JP" altLang="en-US" sz="1100"/>
                <a:t>（反転法・押し出し法・</a:t>
              </a:r>
              <a:r>
                <a:rPr kumimoji="1" lang="en-US" altLang="ja-JP" sz="1100"/>
                <a:t>Inverted hull</a:t>
              </a:r>
              <a:r>
                <a:rPr kumimoji="1" lang="ja-JP" altLang="en-US" sz="1100"/>
                <a:t>）</a:t>
              </a:r>
            </a:p>
          </p:txBody>
        </p:sp>
      </p:grpSp>
      <p:grpSp>
        <p:nvGrpSpPr>
          <p:cNvPr id="18" name="グループ化 17">
            <a:extLst>
              <a:ext uri="{FF2B5EF4-FFF2-40B4-BE49-F238E27FC236}">
                <a16:creationId xmlns:a16="http://schemas.microsoft.com/office/drawing/2014/main" id="{75161D64-F6BE-6A7B-1BA8-1E25A04D5E77}"/>
              </a:ext>
            </a:extLst>
          </p:cNvPr>
          <p:cNvGrpSpPr/>
          <p:nvPr/>
        </p:nvGrpSpPr>
        <p:grpSpPr>
          <a:xfrm>
            <a:off x="4691333" y="847210"/>
            <a:ext cx="4094680" cy="2459663"/>
            <a:chOff x="4650732" y="1028185"/>
            <a:chExt cx="4094680" cy="2459663"/>
          </a:xfrm>
        </p:grpSpPr>
        <p:sp>
          <p:nvSpPr>
            <p:cNvPr id="5" name="正方形/長方形 4">
              <a:extLst>
                <a:ext uri="{FF2B5EF4-FFF2-40B4-BE49-F238E27FC236}">
                  <a16:creationId xmlns:a16="http://schemas.microsoft.com/office/drawing/2014/main" id="{D923D6A0-9738-C21B-7609-685B92BDCA74}"/>
                </a:ext>
              </a:extLst>
            </p:cNvPr>
            <p:cNvSpPr/>
            <p:nvPr/>
          </p:nvSpPr>
          <p:spPr>
            <a:xfrm>
              <a:off x="4650732" y="1028185"/>
              <a:ext cx="4094680" cy="464779"/>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b="1"/>
                <a:t>Image-based</a:t>
              </a:r>
            </a:p>
            <a:p>
              <a:pPr algn="ctr"/>
              <a:r>
                <a:rPr kumimoji="1" lang="ja-JP" altLang="en-US" sz="1100"/>
                <a:t>（</a:t>
              </a:r>
              <a:r>
                <a:rPr kumimoji="1" lang="en-US" altLang="ja-JP" sz="1100"/>
                <a:t>Sobel fileter, Laplacian filter</a:t>
              </a:r>
              <a:r>
                <a:rPr kumimoji="1" lang="ja-JP" altLang="en-US" sz="1100"/>
                <a:t>）</a:t>
              </a:r>
            </a:p>
          </p:txBody>
        </p:sp>
        <p:sp>
          <p:nvSpPr>
            <p:cNvPr id="7" name="テキスト ボックス 6">
              <a:extLst>
                <a:ext uri="{FF2B5EF4-FFF2-40B4-BE49-F238E27FC236}">
                  <a16:creationId xmlns:a16="http://schemas.microsoft.com/office/drawing/2014/main" id="{DB51C19A-BCA9-0C69-5FF6-DED6EF7648A0}"/>
                </a:ext>
              </a:extLst>
            </p:cNvPr>
            <p:cNvSpPr txBox="1"/>
            <p:nvPr/>
          </p:nvSpPr>
          <p:spPr>
            <a:xfrm>
              <a:off x="6658373" y="1566268"/>
              <a:ext cx="2087039" cy="1815882"/>
            </a:xfrm>
            <a:prstGeom prst="rect">
              <a:avLst/>
            </a:prstGeom>
            <a:noFill/>
          </p:spPr>
          <p:txBody>
            <a:bodyPr wrap="square" rtlCol="0">
              <a:spAutoFit/>
            </a:bodyPr>
            <a:lstStyle/>
            <a:p>
              <a:r>
                <a:rPr kumimoji="1" lang="ja-JP" altLang="en-US" sz="1400"/>
                <a:t>画像処理フィルタを利用して輪郭線を描画する手法</a:t>
              </a:r>
              <a:endParaRPr kumimoji="1" lang="en-US" altLang="ja-JP" sz="1400"/>
            </a:p>
            <a:p>
              <a:r>
                <a:rPr kumimoji="1" lang="ja-JP" altLang="en-US" sz="1400"/>
                <a:t>様々な種類の線を精細に描くことが出来るが、画面全体の効果なので期待する絵を得るための調整が効きにくい</a:t>
              </a:r>
              <a:endParaRPr kumimoji="1" lang="en-US" altLang="ja-JP" sz="1400"/>
            </a:p>
          </p:txBody>
        </p:sp>
        <p:grpSp>
          <p:nvGrpSpPr>
            <p:cNvPr id="12" name="グループ化 11">
              <a:extLst>
                <a:ext uri="{FF2B5EF4-FFF2-40B4-BE49-F238E27FC236}">
                  <a16:creationId xmlns:a16="http://schemas.microsoft.com/office/drawing/2014/main" id="{C9CDD3E1-CBA6-61FA-6C30-B6C3246C1F9B}"/>
                </a:ext>
              </a:extLst>
            </p:cNvPr>
            <p:cNvGrpSpPr/>
            <p:nvPr/>
          </p:nvGrpSpPr>
          <p:grpSpPr>
            <a:xfrm>
              <a:off x="4650732" y="1600079"/>
              <a:ext cx="1887843" cy="1887769"/>
              <a:chOff x="8496396" y="1288456"/>
              <a:chExt cx="3127009" cy="3127009"/>
            </a:xfrm>
          </p:grpSpPr>
          <p:pic>
            <p:nvPicPr>
              <p:cNvPr id="13" name="図 12">
                <a:extLst>
                  <a:ext uri="{FF2B5EF4-FFF2-40B4-BE49-F238E27FC236}">
                    <a16:creationId xmlns:a16="http://schemas.microsoft.com/office/drawing/2014/main" id="{D8F78658-C4EA-E1E5-F283-DBCE522395C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96397" y="1288456"/>
                <a:ext cx="3127008" cy="3127009"/>
              </a:xfrm>
              <a:prstGeom prst="rect">
                <a:avLst/>
              </a:prstGeom>
              <a:ln>
                <a:solidFill>
                  <a:schemeClr val="tx1"/>
                </a:solidFill>
              </a:ln>
            </p:spPr>
          </p:pic>
          <p:pic>
            <p:nvPicPr>
              <p:cNvPr id="14" name="図 13">
                <a:extLst>
                  <a:ext uri="{FF2B5EF4-FFF2-40B4-BE49-F238E27FC236}">
                    <a16:creationId xmlns:a16="http://schemas.microsoft.com/office/drawing/2014/main" id="{96E64FD6-D147-1C1D-885E-9E4DF1243245}"/>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l="43175" t="3361" r="3676" b="2151"/>
              <a:stretch/>
            </p:blipFill>
            <p:spPr>
              <a:xfrm>
                <a:off x="8496397" y="1288456"/>
                <a:ext cx="3127008" cy="3127008"/>
              </a:xfrm>
              <a:prstGeom prst="diagStripe">
                <a:avLst>
                  <a:gd name="adj" fmla="val 80306"/>
                </a:avLst>
              </a:prstGeom>
              <a:ln>
                <a:solidFill>
                  <a:schemeClr val="tx1"/>
                </a:solidFill>
              </a:ln>
            </p:spPr>
          </p:pic>
          <p:pic>
            <p:nvPicPr>
              <p:cNvPr id="15" name="図 14">
                <a:extLst>
                  <a:ext uri="{FF2B5EF4-FFF2-40B4-BE49-F238E27FC236}">
                    <a16:creationId xmlns:a16="http://schemas.microsoft.com/office/drawing/2014/main" id="{B2D2BF25-62D0-AD92-0B5E-E2858C334E5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496396" y="1288456"/>
                <a:ext cx="3127007" cy="3127008"/>
              </a:xfrm>
              <a:prstGeom prst="diagStripe">
                <a:avLst>
                  <a:gd name="adj" fmla="val 90939"/>
                </a:avLst>
              </a:prstGeom>
              <a:ln>
                <a:solidFill>
                  <a:schemeClr val="tx1"/>
                </a:solidFill>
              </a:ln>
            </p:spPr>
          </p:pic>
        </p:grpSp>
      </p:grpSp>
      <p:grpSp>
        <p:nvGrpSpPr>
          <p:cNvPr id="19" name="グループ化 18">
            <a:extLst>
              <a:ext uri="{FF2B5EF4-FFF2-40B4-BE49-F238E27FC236}">
                <a16:creationId xmlns:a16="http://schemas.microsoft.com/office/drawing/2014/main" id="{C772817C-4DDF-B452-11BE-9F369F7A39DF}"/>
              </a:ext>
            </a:extLst>
          </p:cNvPr>
          <p:cNvGrpSpPr/>
          <p:nvPr/>
        </p:nvGrpSpPr>
        <p:grpSpPr>
          <a:xfrm>
            <a:off x="4352936" y="3641152"/>
            <a:ext cx="4500698" cy="1169551"/>
            <a:chOff x="1510971" y="3680321"/>
            <a:chExt cx="4500698" cy="1169551"/>
          </a:xfrm>
        </p:grpSpPr>
        <p:sp>
          <p:nvSpPr>
            <p:cNvPr id="16" name="テキスト ボックス 15">
              <a:extLst>
                <a:ext uri="{FF2B5EF4-FFF2-40B4-BE49-F238E27FC236}">
                  <a16:creationId xmlns:a16="http://schemas.microsoft.com/office/drawing/2014/main" id="{2B55F2B2-F3B4-0E2B-D077-5954FDCC27FA}"/>
                </a:ext>
              </a:extLst>
            </p:cNvPr>
            <p:cNvSpPr txBox="1"/>
            <p:nvPr/>
          </p:nvSpPr>
          <p:spPr>
            <a:xfrm>
              <a:off x="1510971" y="3680321"/>
              <a:ext cx="1800493" cy="954107"/>
            </a:xfrm>
            <a:prstGeom prst="rect">
              <a:avLst/>
            </a:prstGeom>
            <a:noFill/>
          </p:spPr>
          <p:txBody>
            <a:bodyPr wrap="none" rtlCol="0">
              <a:spAutoFit/>
            </a:bodyPr>
            <a:lstStyle/>
            <a:p>
              <a:r>
                <a:rPr kumimoji="1" lang="ja-JP" altLang="en-US" sz="1400" b="1" u="sng">
                  <a:solidFill>
                    <a:schemeClr val="accent6">
                      <a:lumMod val="75000"/>
                    </a:schemeClr>
                  </a:solidFill>
                </a:rPr>
                <a:t>これらの手法の利点</a:t>
              </a:r>
              <a:endParaRPr kumimoji="1" lang="en-US" altLang="ja-JP" sz="1400" b="1" u="sng">
                <a:solidFill>
                  <a:schemeClr val="accent6">
                    <a:lumMod val="75000"/>
                  </a:schemeClr>
                </a:solidFill>
              </a:endParaRPr>
            </a:p>
            <a:p>
              <a:r>
                <a:rPr kumimoji="1" lang="ja-JP" altLang="en-US" sz="1400"/>
                <a:t>・実装が容易</a:t>
              </a:r>
              <a:endParaRPr kumimoji="1" lang="en-US" altLang="ja-JP" sz="1400"/>
            </a:p>
            <a:p>
              <a:r>
                <a:rPr kumimoji="1" lang="ja-JP" altLang="en-US" sz="1400"/>
                <a:t>・処理が高速</a:t>
              </a:r>
              <a:endParaRPr kumimoji="1" lang="en-US" altLang="ja-JP" sz="1400"/>
            </a:p>
            <a:p>
              <a:r>
                <a:rPr kumimoji="1" lang="ja-JP" altLang="en-US" sz="1400"/>
                <a:t>・破綻が少ない</a:t>
              </a:r>
              <a:endParaRPr kumimoji="1" lang="en-US" altLang="ja-JP" sz="1400"/>
            </a:p>
          </p:txBody>
        </p:sp>
        <p:sp>
          <p:nvSpPr>
            <p:cNvPr id="17" name="テキスト ボックス 16">
              <a:extLst>
                <a:ext uri="{FF2B5EF4-FFF2-40B4-BE49-F238E27FC236}">
                  <a16:creationId xmlns:a16="http://schemas.microsoft.com/office/drawing/2014/main" id="{678A969B-5D9B-F198-1538-F9ACD3094769}"/>
                </a:ext>
              </a:extLst>
            </p:cNvPr>
            <p:cNvSpPr txBox="1"/>
            <p:nvPr/>
          </p:nvSpPr>
          <p:spPr>
            <a:xfrm>
              <a:off x="3395095" y="3680321"/>
              <a:ext cx="2616574" cy="1169551"/>
            </a:xfrm>
            <a:prstGeom prst="rect">
              <a:avLst/>
            </a:prstGeom>
            <a:noFill/>
          </p:spPr>
          <p:txBody>
            <a:bodyPr wrap="square" rtlCol="0">
              <a:spAutoFit/>
            </a:bodyPr>
            <a:lstStyle/>
            <a:p>
              <a:r>
                <a:rPr kumimoji="1" lang="ja-JP" altLang="en-US" sz="1400" b="1" u="sng">
                  <a:solidFill>
                    <a:schemeClr val="accent6">
                      <a:lumMod val="75000"/>
                    </a:schemeClr>
                  </a:solidFill>
                </a:rPr>
                <a:t>これらの手法の欠点</a:t>
              </a:r>
              <a:endParaRPr kumimoji="1" lang="en-US" altLang="ja-JP" sz="1400" b="1" u="sng">
                <a:solidFill>
                  <a:schemeClr val="accent6">
                    <a:lumMod val="75000"/>
                  </a:schemeClr>
                </a:solidFill>
              </a:endParaRPr>
            </a:p>
            <a:p>
              <a:r>
                <a:rPr kumimoji="1" lang="ja-JP" altLang="en-US" sz="1400"/>
                <a:t>・線幅の制御性が低い</a:t>
              </a:r>
              <a:endParaRPr kumimoji="1" lang="en-US" altLang="ja-JP" sz="1400"/>
            </a:p>
            <a:p>
              <a:r>
                <a:rPr kumimoji="1" lang="ja-JP" altLang="en-US" sz="1400"/>
                <a:t>・元々の形状に拘束される</a:t>
              </a:r>
              <a:endParaRPr kumimoji="1" lang="en-US" altLang="ja-JP" sz="1400"/>
            </a:p>
            <a:p>
              <a:r>
                <a:rPr kumimoji="1" lang="ja-JP" altLang="en-US" sz="1400"/>
                <a:t>・手法ごと描画できない種類の線がある</a:t>
              </a:r>
              <a:endParaRPr kumimoji="1" lang="en-US" altLang="ja-JP" sz="1400"/>
            </a:p>
          </p:txBody>
        </p:sp>
      </p:grpSp>
      <p:grpSp>
        <p:nvGrpSpPr>
          <p:cNvPr id="22" name="グループ化 21">
            <a:extLst>
              <a:ext uri="{FF2B5EF4-FFF2-40B4-BE49-F238E27FC236}">
                <a16:creationId xmlns:a16="http://schemas.microsoft.com/office/drawing/2014/main" id="{0D39CB73-F9F3-4C93-92B6-509A1EF65873}"/>
              </a:ext>
            </a:extLst>
          </p:cNvPr>
          <p:cNvGrpSpPr/>
          <p:nvPr/>
        </p:nvGrpSpPr>
        <p:grpSpPr>
          <a:xfrm>
            <a:off x="357989" y="3531406"/>
            <a:ext cx="3585361" cy="875188"/>
            <a:chOff x="357989" y="3531406"/>
            <a:chExt cx="2937661" cy="875188"/>
          </a:xfrm>
        </p:grpSpPr>
        <p:sp>
          <p:nvSpPr>
            <p:cNvPr id="20" name="正方形/長方形 19">
              <a:extLst>
                <a:ext uri="{FF2B5EF4-FFF2-40B4-BE49-F238E27FC236}">
                  <a16:creationId xmlns:a16="http://schemas.microsoft.com/office/drawing/2014/main" id="{074A9CC5-0ABD-A82D-1DC9-1E87A4489BDD}"/>
                </a:ext>
              </a:extLst>
            </p:cNvPr>
            <p:cNvSpPr/>
            <p:nvPr/>
          </p:nvSpPr>
          <p:spPr>
            <a:xfrm>
              <a:off x="357989" y="3531406"/>
              <a:ext cx="2937661" cy="413523"/>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a:t>その他</a:t>
              </a:r>
              <a:endParaRPr kumimoji="1" lang="en-US" altLang="ja-JP" sz="1100" b="1"/>
            </a:p>
            <a:p>
              <a:pPr algn="ctr"/>
              <a:r>
                <a:rPr kumimoji="1" lang="ja-JP" altLang="en-US" sz="1000"/>
                <a:t>テクスチャ書き込み・ジオメトリ配置等</a:t>
              </a:r>
            </a:p>
          </p:txBody>
        </p:sp>
        <p:sp>
          <p:nvSpPr>
            <p:cNvPr id="21" name="テキスト ボックス 20">
              <a:extLst>
                <a:ext uri="{FF2B5EF4-FFF2-40B4-BE49-F238E27FC236}">
                  <a16:creationId xmlns:a16="http://schemas.microsoft.com/office/drawing/2014/main" id="{AF7574B9-34ED-F319-56E7-EC01790DDDB1}"/>
                </a:ext>
              </a:extLst>
            </p:cNvPr>
            <p:cNvSpPr txBox="1"/>
            <p:nvPr/>
          </p:nvSpPr>
          <p:spPr>
            <a:xfrm>
              <a:off x="357989" y="3944929"/>
              <a:ext cx="2937660" cy="461665"/>
            </a:xfrm>
            <a:prstGeom prst="rect">
              <a:avLst/>
            </a:prstGeom>
            <a:noFill/>
          </p:spPr>
          <p:txBody>
            <a:bodyPr wrap="square" rtlCol="0">
              <a:spAutoFit/>
            </a:bodyPr>
            <a:lstStyle/>
            <a:p>
              <a:r>
                <a:rPr kumimoji="1" lang="ja-JP" altLang="en-US" sz="1200"/>
                <a:t>テクスチャやジオメトリなどの</a:t>
              </a:r>
              <a:r>
                <a:rPr kumimoji="1" lang="en-US" altLang="ja-JP" sz="1200"/>
                <a:t>3D</a:t>
              </a:r>
              <a:r>
                <a:rPr kumimoji="1" lang="ja-JP" altLang="en-US" sz="1200"/>
                <a:t>シーンオブジェクトとして輪郭線を配置する手法</a:t>
              </a:r>
              <a:endParaRPr kumimoji="1" lang="en-US" altLang="ja-JP" sz="1200"/>
            </a:p>
          </p:txBody>
        </p:sp>
      </p:grpSp>
    </p:spTree>
    <p:extLst>
      <p:ext uri="{BB962C8B-B14F-4D97-AF65-F5344CB8AC3E}">
        <p14:creationId xmlns:p14="http://schemas.microsoft.com/office/powerpoint/2010/main" val="1378509390"/>
      </p:ext>
    </p:extLst>
  </p:cSld>
  <p:clrMapOvr>
    <a:masterClrMapping/>
  </p:clrMapOvr>
</p:sld>
</file>

<file path=ppt/theme/theme1.xml><?xml version="1.0" encoding="utf-8"?>
<a:theme xmlns:a="http://schemas.openxmlformats.org/drawingml/2006/main" name="テーマ1">
  <a:themeElements>
    <a:clrScheme name="SSKK">
      <a:dk1>
        <a:sysClr val="windowText" lastClr="000000"/>
      </a:dk1>
      <a:lt1>
        <a:sysClr val="window" lastClr="FFFFFF"/>
      </a:lt1>
      <a:dk2>
        <a:srgbClr val="412182"/>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ユーザー定義 6">
      <a:majorFont>
        <a:latin typeface="Meiryo UI"/>
        <a:ea typeface="メイリオ"/>
        <a:cs typeface=""/>
      </a:majorFont>
      <a:minorFont>
        <a:latin typeface="Meiryo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20000"/>
            <a:lumOff val="80000"/>
          </a:schemeClr>
        </a:solidFill>
        <a:ln w="19050">
          <a:solidFill>
            <a:schemeClr val="accent6">
              <a:lumMod val="75000"/>
            </a:schemeClr>
          </a:solidFill>
        </a:ln>
        <a:effectLst/>
      </a:spPr>
      <a:bodyPr rtlCol="0" anchor="ctr"/>
      <a:lstStyle>
        <a:defPPr algn="ctr">
          <a:defRPr kumimoji="1">
            <a:solidFill>
              <a:sysClr val="windowText" lastClr="000000"/>
            </a:solidFill>
          </a:defRPr>
        </a:defPPr>
      </a:lstStyle>
      <a:style>
        <a:lnRef idx="1">
          <a:schemeClr val="accent1"/>
        </a:lnRef>
        <a:fillRef idx="3">
          <a:schemeClr val="accent1"/>
        </a:fillRef>
        <a:effectRef idx="2">
          <a:schemeClr val="accent1"/>
        </a:effectRef>
        <a:fontRef idx="minor">
          <a:schemeClr val="lt1"/>
        </a:fontRef>
      </a:style>
    </a:spDef>
    <a:lnDef>
      <a:spPr>
        <a:ln w="57150">
          <a:solidFill>
            <a:schemeClr val="accent6">
              <a:lumMod val="75000"/>
            </a:schemeClr>
          </a:solidFill>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1" id="{C4B0C7B8-8FEC-4FC4-9349-4FCF8156D7B3}" vid="{6958AA03-F2D3-46CA-8116-79ED29D99F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PPT_16x9-tech</Template>
  <TotalTime>39783</TotalTime>
  <Words>16878</Words>
  <Application>Microsoft Macintosh PowerPoint</Application>
  <PresentationFormat>画面に合わせる (16:9)</PresentationFormat>
  <Paragraphs>2126</Paragraphs>
  <Slides>88</Slides>
  <Notes>87</Notes>
  <HiddenSlides>5</HiddenSlides>
  <MMClips>13</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88</vt:i4>
      </vt:variant>
    </vt:vector>
  </HeadingPairs>
  <TitlesOfParts>
    <vt:vector size="101" baseType="lpstr">
      <vt:lpstr>-apple-system</vt:lpstr>
      <vt:lpstr>Meiryo UI</vt:lpstr>
      <vt:lpstr>ＭＳ ゴシック</vt:lpstr>
      <vt:lpstr>ヒラギノ角ゴ Pro W3</vt:lpstr>
      <vt:lpstr>メイリオ</vt:lpstr>
      <vt:lpstr>Aptos Black</vt:lpstr>
      <vt:lpstr>Arial</vt:lpstr>
      <vt:lpstr>Arial Black</vt:lpstr>
      <vt:lpstr>Calibri</vt:lpstr>
      <vt:lpstr>Cambria Math</vt:lpstr>
      <vt:lpstr>Monaco</vt:lpstr>
      <vt:lpstr>Segoe UI Black</vt:lpstr>
      <vt:lpstr>テーマ1</vt:lpstr>
      <vt:lpstr>リアルタイムベクトルストローク生成手法 StrokeGen を徹底解剖</vt:lpstr>
      <vt:lpstr>はじめに</vt:lpstr>
      <vt:lpstr>StrokeGen とは</vt:lpstr>
      <vt:lpstr>はじめに</vt:lpstr>
      <vt:lpstr>輪郭線とは？</vt:lpstr>
      <vt:lpstr>輪郭線とは？</vt:lpstr>
      <vt:lpstr>輪郭線とは？</vt:lpstr>
      <vt:lpstr>イラストにおける輪郭線</vt:lpstr>
      <vt:lpstr>ゲームにおける輪郭線</vt:lpstr>
      <vt:lpstr>アニメの 3DCG における輪郭線</vt:lpstr>
      <vt:lpstr>輪郭線の表現</vt:lpstr>
      <vt:lpstr>StrokeGen 概要</vt:lpstr>
      <vt:lpstr>StrokeGen 概要</vt:lpstr>
      <vt:lpstr>StrokeGen 概要 – 本公演について</vt:lpstr>
      <vt:lpstr>StrokeGen 概要 – StrokeGen の輪郭線</vt:lpstr>
      <vt:lpstr>StrokeGen 概要 - 輪郭線の定義</vt:lpstr>
      <vt:lpstr>StrokeGen 概要</vt:lpstr>
      <vt:lpstr>StrokeGen アルゴリズム解説</vt:lpstr>
      <vt:lpstr>StrokeGen アルゴリズム解説 – 前処理 必要なデータの収集</vt:lpstr>
      <vt:lpstr>StrokeGen アルゴリズム解説 – 前処理 輪郭エッジの抽出</vt:lpstr>
      <vt:lpstr>StrokeGen アルゴリズム解説 – ラスタライズ 輪郭エッジのラスタライズ</vt:lpstr>
      <vt:lpstr>StrokeGen アルゴリズム解説 – ラスタライズ 輪郭ピクセルの生成</vt:lpstr>
      <vt:lpstr>StrokeGen アルゴリズム解説 – ラスタライズ 輪郭ピクセルの生成（可視判定）</vt:lpstr>
      <vt:lpstr>StrokeGen アルゴリズム解説 – ラスタライズ ラスタライズ</vt:lpstr>
      <vt:lpstr>StrokeGen アルゴリズム解説 輪郭ピクセルのベクトル化</vt:lpstr>
      <vt:lpstr>StrokeGen アルゴリズム解説 – 輪郭ピクセルのベクトル化 Potrace</vt:lpstr>
      <vt:lpstr>StrokeGen アルゴリズム解説 – 輪郭ピクセルのベクトル化 並列化 Potrace</vt:lpstr>
      <vt:lpstr>PowerPoint プレゼンテーション</vt:lpstr>
      <vt:lpstr>StrokeGen アルゴリズム解説 – 輪郭ピクセルのベクトル化 Potrace</vt:lpstr>
      <vt:lpstr>StrokeGen アルゴリズム解説– 輪郭ピクセルのベクトル化 シリアライズ</vt:lpstr>
      <vt:lpstr>StrokeGen アルゴリズム解説– 輪郭ピクセルのベクトル化 リストランキング</vt:lpstr>
      <vt:lpstr>StrokeGen アルゴリズム解説 – 輪郭ピクセルのベクトル化 リストランキング</vt:lpstr>
      <vt:lpstr>StrokeGen アルゴリズム解説– 輪郭ピクセルのベクトル化 Loop breaking</vt:lpstr>
      <vt:lpstr>StrokeGen アルゴリズム解説– 輪郭ピクセルのベクトル化 リストランキング</vt:lpstr>
      <vt:lpstr>StrokeGen アルゴリズム解説 – 輪郭ピクセルのベクトル化 リストランキング＆シリアライズ</vt:lpstr>
      <vt:lpstr>StrokeGen アルゴリズム解説 – 輪郭ピクセルのベクトル化 リストランキング＆シリアライズ</vt:lpstr>
      <vt:lpstr>StrokeGen アルゴリズム解説 ベクトルストロークの生成</vt:lpstr>
      <vt:lpstr>StrokeGen アルゴリズム解説 ベクトルストロークの生成</vt:lpstr>
      <vt:lpstr>StrokeGen アルゴリズム解説 – ベクトルストロークの生成 オリエンテーションカリング</vt:lpstr>
      <vt:lpstr>StrokeGen アルゴリズム解説 – ベクトルストロークの生成 セグメンテーション</vt:lpstr>
      <vt:lpstr>StrokeGen アルゴリズム解説 ベクトルストロークの生成</vt:lpstr>
      <vt:lpstr>StrokeGen アルゴリズム解説 ストロークレンダリング</vt:lpstr>
      <vt:lpstr>StrokeGen アルゴリズム解説 ストロークレンダリング</vt:lpstr>
      <vt:lpstr>StrokeGen 実装解説</vt:lpstr>
      <vt:lpstr>StrokeGen 実装解説 仕様</vt:lpstr>
      <vt:lpstr>StrokeGen 実装解説 パラメータ</vt:lpstr>
      <vt:lpstr>StrokeGen 実装解説 パラメータ</vt:lpstr>
      <vt:lpstr>StrokeGen 実装解説 パラメータ</vt:lpstr>
      <vt:lpstr>StrokeGen 実装解説 パラメータ</vt:lpstr>
      <vt:lpstr>StrokeGen 実装解説 主要なコード</vt:lpstr>
      <vt:lpstr>StrokeGen 実装解説 応用実装</vt:lpstr>
      <vt:lpstr>StrokeGen 実装解説 – 応用実装 Odin Inspector 依存の解消</vt:lpstr>
      <vt:lpstr>StrokeGen 実装解説 – 応用実装 スタンプ描画</vt:lpstr>
      <vt:lpstr>StrokeGen 実装解説 – 応用実装 アニメーションへの対応</vt:lpstr>
      <vt:lpstr>StrokeGen 実装解説 – 応用実装 メッシュ毎のパラメータ</vt:lpstr>
      <vt:lpstr>StrokeGen 実装解説 – 応用実装 Crease Edge への対応</vt:lpstr>
      <vt:lpstr>StrokeGen 実装解説 – 応用実装 ストロークレンダリング表現の追加</vt:lpstr>
      <vt:lpstr>デモ・結果紹介</vt:lpstr>
      <vt:lpstr>デモ・結果紹介</vt:lpstr>
      <vt:lpstr>デモ・結果紹介 結果紹介</vt:lpstr>
      <vt:lpstr>デモ・結果紹介 結果紹介</vt:lpstr>
      <vt:lpstr>デモ・結果紹介 結果紹介</vt:lpstr>
      <vt:lpstr>デモ・結果紹介 結果紹介</vt:lpstr>
      <vt:lpstr>デモ・結果紹介 結果紹介</vt:lpstr>
      <vt:lpstr>デモ・結果紹介 結果紹介</vt:lpstr>
      <vt:lpstr>デモ・結果紹介 結果紹介</vt:lpstr>
      <vt:lpstr>デモ・結果紹介 結果紹介</vt:lpstr>
      <vt:lpstr>デモ・結果紹介 結果紹介</vt:lpstr>
      <vt:lpstr>デモ・結果紹介 結果紹介</vt:lpstr>
      <vt:lpstr>デモ・結果紹介 結果紹介</vt:lpstr>
      <vt:lpstr>デモ・結果紹介 パフォーマンス</vt:lpstr>
      <vt:lpstr>デモ・結果紹介 パフォーマンス</vt:lpstr>
      <vt:lpstr>デモ・結果紹介 パフォーマンス</vt:lpstr>
      <vt:lpstr>デモ・結果紹介 パフォーマンス</vt:lpstr>
      <vt:lpstr>デモ・結果紹介 パフォーマンス考察</vt:lpstr>
      <vt:lpstr>課題と今後の展望</vt:lpstr>
      <vt:lpstr>課題と今後の展望</vt:lpstr>
      <vt:lpstr>PowerPoint プレゼンテーション</vt:lpstr>
      <vt:lpstr>PowerPoint プレゼンテーション</vt:lpstr>
      <vt:lpstr>PowerPoint プレゼンテーション</vt:lpstr>
      <vt:lpstr>課題と今後の展望 StrokeGen の時間的安定性</vt:lpstr>
      <vt:lpstr>課題と今後の展望 スタイライズ表現の時間的一貫性</vt:lpstr>
      <vt:lpstr>課題と今後の展望 リアルタイムならではの時間的な課題</vt:lpstr>
      <vt:lpstr>課題と今後の展望 論文中の指摘</vt:lpstr>
      <vt:lpstr>課題と今後の展望 その他の課題</vt:lpstr>
      <vt:lpstr>今後の展望</vt:lpstr>
      <vt:lpstr>PowerPoint プレゼンテーション</vt:lpstr>
      <vt:lpstr>PowerPoint プレゼンテーション</vt:lpstr>
    </vt:vector>
  </TitlesOfParts>
  <Manager/>
  <Company>シリコンスタジオ株式会社</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リアルタイムベクトルストローク生成手法 StrokeGen を徹底解剖</dc:title>
  <dc:subject/>
  <dc:creator>Tatsuki Kawaguchi</dc:creator>
  <cp:keywords/>
  <dc:description/>
  <cp:lastModifiedBy>Rintaro Nakano</cp:lastModifiedBy>
  <cp:revision>7</cp:revision>
  <cp:lastPrinted>2014-03-17T15:32:18Z</cp:lastPrinted>
  <dcterms:created xsi:type="dcterms:W3CDTF">2024-05-23T06:10:45Z</dcterms:created>
  <dcterms:modified xsi:type="dcterms:W3CDTF">2024-08-22T11:00:13Z</dcterms:modified>
  <cp:category/>
</cp:coreProperties>
</file>